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74" r:id="rId3"/>
    <p:sldId id="256" r:id="rId4"/>
    <p:sldId id="272" r:id="rId5"/>
    <p:sldId id="270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57" r:id="rId14"/>
    <p:sldId id="281" r:id="rId15"/>
    <p:sldId id="258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CF75-020E-40C3-8046-15C68E5A11A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AFD7-EFD1-49C5-88CC-D6EE6977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gbcb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0" y="-1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7011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Comic Sans MS" panose="030F0702030302020204" pitchFamily="66" charset="0"/>
              </a:rPr>
              <a:t>Spatiotemporal model of proteolysis in Caulobacter cell cycle</a:t>
            </a:r>
            <a:endParaRPr sz="5333" dirty="0">
              <a:latin typeface="Comic Sans MS" panose="030F0702030302020204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1767" y="30338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Xiangyu Yao, Rachel Xu</a:t>
            </a:r>
            <a:endParaRPr sz="32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CS6824</a:t>
            </a:r>
            <a:endParaRPr sz="32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000" dirty="0"/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Reference1</a:t>
            </a:r>
            <a:r>
              <a:rPr lang="en" sz="2000" dirty="0">
                <a:latin typeface="Comic Sans MS" panose="030F0702030302020204" pitchFamily="66" charset="0"/>
              </a:rPr>
              <a:t>: An Adaptor Hierarchy Regulates Proteolysis during a Bacterial Cell Cycle, Joshi et al., 2015, Cell 163: 419–431.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Reference2</a:t>
            </a:r>
            <a:r>
              <a:rPr lang="en" sz="2000" dirty="0">
                <a:latin typeface="Comic Sans MS" panose="030F0702030302020204" pitchFamily="66" charset="0"/>
              </a:rPr>
              <a:t>: Dynamical Localization of DivL and PleC in the Asymmetric Division Cycle of Caulobacter crescentus: A Theoretical Investigation of Alternative Models, Subramanian et al., 2015, PLOS Computational Biology 11(7): e1004348.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667" dirty="0"/>
          </a:p>
          <a:p>
            <a:pPr>
              <a:spcBef>
                <a:spcPts val="0"/>
              </a:spcBef>
            </a:pPr>
            <a:endParaRPr sz="3200" dirty="0"/>
          </a:p>
          <a:p>
            <a:pPr algn="l">
              <a:spcBef>
                <a:spcPts val="0"/>
              </a:spcBef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677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</a:t>
            </a:r>
            <a:r>
              <a:rPr lang="en-US" u="sng" dirty="0" smtClean="0">
                <a:latin typeface="Comic Sans MS" panose="030F0702030302020204" pitchFamily="66" charset="0"/>
              </a:rPr>
              <a:t>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56" y="3138174"/>
            <a:ext cx="7223744" cy="10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97" y="3847886"/>
            <a:ext cx="4352825" cy="30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6" y="1157208"/>
            <a:ext cx="9544090" cy="20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80" y="3847886"/>
            <a:ext cx="4020761" cy="290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9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 division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" y="1658560"/>
            <a:ext cx="7085381" cy="426487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57" y="4082086"/>
            <a:ext cx="4076052" cy="27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45" y="1100788"/>
            <a:ext cx="4136864" cy="295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6807" y="1363852"/>
            <a:ext cx="8637722" cy="40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/>
          <p:cNvSpPr txBox="1"/>
          <p:nvPr/>
        </p:nvSpPr>
        <p:spPr>
          <a:xfrm>
            <a:off x="3513219" y="1648515"/>
            <a:ext cx="852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CpdR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112;p20"/>
          <p:cNvSpPr txBox="1"/>
          <p:nvPr/>
        </p:nvSpPr>
        <p:spPr>
          <a:xfrm>
            <a:off x="6503306" y="1200509"/>
            <a:ext cx="8193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RcdA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121;p21"/>
          <p:cNvSpPr txBox="1"/>
          <p:nvPr/>
        </p:nvSpPr>
        <p:spPr>
          <a:xfrm>
            <a:off x="9058155" y="1170685"/>
            <a:ext cx="2162618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PopA &amp; c-di-GMP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061" y="5223172"/>
            <a:ext cx="528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481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1</a:t>
            </a:r>
            <a:endParaRPr lang="en-CA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69323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</a:t>
            </a:r>
            <a:endParaRPr lang="en-CA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430739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2</a:t>
            </a:r>
            <a:endParaRPr lang="en-CA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02631" y="5352081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4129" y="535208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55072" y="540891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9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556" y="2079320"/>
            <a:ext cx="12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1 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 RcdA       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2) 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04880" y="234093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04880" y="2489592"/>
            <a:ext cx="634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428309" y="2704011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23795" y="35631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03579" y="3711174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76195" y="37155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32264" y="38679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57623" y="289816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77454" y="1248897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66670" y="144305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8948" y="183766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8948" y="259483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K3-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470445" y="1634995"/>
            <a:ext cx="353472" cy="309457"/>
          </a:xfrm>
          <a:prstGeom prst="curvedConnector3">
            <a:avLst>
              <a:gd name="adj1" fmla="val 171954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377440" y="2704011"/>
            <a:ext cx="1700185" cy="563489"/>
          </a:xfrm>
          <a:prstGeom prst="bentConnector3">
            <a:avLst>
              <a:gd name="adj1" fmla="val 5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2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619"/>
            <a:ext cx="5713708" cy="101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" y="1502676"/>
            <a:ext cx="55248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2278" y="1944953"/>
            <a:ext cx="125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TacA</a:t>
            </a:r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63" y="1175113"/>
            <a:ext cx="3727181" cy="26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1" y="3186118"/>
            <a:ext cx="5331417" cy="367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73093" y="3863386"/>
            <a:ext cx="125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RcdA</a:t>
            </a:r>
            <a:endParaRPr lang="en-CA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92" y="3870234"/>
            <a:ext cx="368585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72" y="1502677"/>
            <a:ext cx="1198535" cy="523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38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37" y="4645986"/>
            <a:ext cx="1002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2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) + PopA:2cdG         Complex 3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13692" y="5014954"/>
            <a:ext cx="557892" cy="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13692" y="487544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3692" y="44024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283" y="516753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5-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692" y="2238494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PopA:2cdG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86896" y="2498744"/>
            <a:ext cx="1326796" cy="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17079" y="2628140"/>
            <a:ext cx="1221290" cy="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5542" y="223849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2cdG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7480" y="2782285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21174" y="3177835"/>
            <a:ext cx="495905" cy="383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348" y="33491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pDeA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97345" y="108764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PleD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7480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5188290" y="1457333"/>
            <a:ext cx="737416" cy="1162594"/>
          </a:xfrm>
          <a:prstGeom prst="arc">
            <a:avLst>
              <a:gd name="adj1" fmla="val 7364553"/>
              <a:gd name="adj2" fmla="val 16919878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4107" y="1389603"/>
            <a:ext cx="117566" cy="300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11514" y="1272310"/>
            <a:ext cx="675382" cy="3576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2877" y="2259065"/>
            <a:ext cx="129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PopA +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46394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6394" y="2794554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3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8608" y="206539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k4+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5579" y="272811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model from </a:t>
            </a:r>
            <a:r>
              <a:rPr lang="en-US" dirty="0" smtClean="0">
                <a:latin typeface="Comic Sans MS" panose="030F0702030302020204" pitchFamily="66" charset="0"/>
              </a:rPr>
              <a:t>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61" y="2259936"/>
            <a:ext cx="6137334" cy="9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97" y="1568169"/>
            <a:ext cx="6887151" cy="691767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64" y="3273855"/>
            <a:ext cx="51339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28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2634" y="2200759"/>
            <a:ext cx="7624138" cy="28671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</a:t>
            </a:r>
            <a:r>
              <a:rPr lang="en-US" dirty="0" smtClean="0">
                <a:latin typeface="Comic Sans MS" panose="030F0702030302020204" pitchFamily="66" charset="0"/>
              </a:rPr>
              <a:t>dynamics of species in our model from </a:t>
            </a:r>
            <a:r>
              <a:rPr lang="en-US" dirty="0" smtClean="0">
                <a:latin typeface="Comic Sans MS" panose="030F0702030302020204" pitchFamily="66" charset="0"/>
              </a:rPr>
              <a:t>experiments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</a:t>
            </a:r>
            <a:r>
              <a:rPr lang="en-US" dirty="0" smtClean="0">
                <a:latin typeface="Comic Sans MS" panose="030F0702030302020204" pitchFamily="66" charset="0"/>
              </a:rPr>
              <a:t>dynamics of species in our model from </a:t>
            </a:r>
            <a:r>
              <a:rPr lang="en-US" dirty="0" smtClean="0">
                <a:latin typeface="Comic Sans MS" panose="030F0702030302020204" pitchFamily="66" charset="0"/>
              </a:rPr>
              <a:t>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87" y="1249308"/>
            <a:ext cx="62960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6807" y="1363852"/>
            <a:ext cx="8637722" cy="40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/>
          <p:cNvSpPr txBox="1"/>
          <p:nvPr/>
        </p:nvSpPr>
        <p:spPr>
          <a:xfrm>
            <a:off x="3513219" y="1648515"/>
            <a:ext cx="852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CpdR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" name="Google Shape;112;p20"/>
          <p:cNvSpPr txBox="1"/>
          <p:nvPr/>
        </p:nvSpPr>
        <p:spPr>
          <a:xfrm>
            <a:off x="6503306" y="1200509"/>
            <a:ext cx="8193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RcdA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121;p21"/>
          <p:cNvSpPr txBox="1"/>
          <p:nvPr/>
        </p:nvSpPr>
        <p:spPr>
          <a:xfrm>
            <a:off x="9058155" y="1170685"/>
            <a:ext cx="2162618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PopA &amp; c-di-GMP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061" y="5223172"/>
            <a:ext cx="528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481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1</a:t>
            </a:r>
            <a:endParaRPr lang="en-CA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693234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</a:t>
            </a:r>
            <a:endParaRPr lang="en-CA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430739" y="6124720"/>
            <a:ext cx="144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</a:t>
            </a:r>
            <a:r>
              <a:rPr lang="en-US" altLang="zh-CN" sz="2000" b="1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2</a:t>
            </a:r>
            <a:endParaRPr lang="en-CA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02631" y="5352081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04129" y="535208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55072" y="5408910"/>
            <a:ext cx="0" cy="5372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3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418" y="303164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 + CpdR                ClpXP:CpdR_b (Complex 1)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11" y="1607457"/>
            <a:ext cx="842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13894" y="1750422"/>
            <a:ext cx="770232" cy="29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5443" y="1345847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CpdR_f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8240" y="3218522"/>
            <a:ext cx="910046" cy="2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9532" y="3366569"/>
            <a:ext cx="918754" cy="3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123" y="3614762"/>
            <a:ext cx="440432" cy="835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17669" y="3614762"/>
            <a:ext cx="595888" cy="1140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246" y="3604582"/>
            <a:ext cx="597986" cy="107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39555" y="45981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19339" y="4746172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91955" y="47505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48024" y="49029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24403" y="18075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kb_f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24403" y="11396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kf_b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  <a:blipFill>
                <a:blip r:embed="rId2"/>
                <a:stretch>
                  <a:fillRect l="-967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  <a:blipFill>
                <a:blip r:embed="rId3"/>
                <a:stretch>
                  <a:fillRect l="-851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92732" y="4890673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CpdR~P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626872" y="3840482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120641" y="3727269"/>
            <a:ext cx="3526971" cy="489818"/>
          </a:xfrm>
          <a:prstGeom prst="bentConnector3">
            <a:avLst>
              <a:gd name="adj1" fmla="val 37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2"/>
          </p:cNvCxnSpPr>
          <p:nvPr/>
        </p:nvCxnSpPr>
        <p:spPr>
          <a:xfrm flipH="1" flipV="1">
            <a:off x="3731890" y="4369487"/>
            <a:ext cx="579956" cy="11430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4023" y="5651025"/>
            <a:ext cx="135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DivK~P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  <a:blipFill>
                <a:blip r:embed="rId4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98894" y="2239163"/>
            <a:ext cx="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89172" y="240168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2394" y="131276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411082" y="1090974"/>
            <a:ext cx="4505895" cy="122340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11846" y="2314378"/>
            <a:ext cx="808794" cy="5819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1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8" y="1477505"/>
            <a:ext cx="10759386" cy="38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78" y="1738447"/>
            <a:ext cx="17335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697" y="561703"/>
            <a:ext cx="844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Simulation Scheme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5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0" y="1430822"/>
            <a:ext cx="976909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79" y="3320404"/>
            <a:ext cx="60340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5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79" y="1214034"/>
            <a:ext cx="7067227" cy="79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3919" y="1322522"/>
            <a:ext cx="108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CpdR~P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CpdR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91" y="3631366"/>
            <a:ext cx="3678912" cy="273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38" y="3631366"/>
            <a:ext cx="3901886" cy="271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0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56" y="3138174"/>
            <a:ext cx="7223744" cy="10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39" y="3781586"/>
            <a:ext cx="4352825" cy="30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26" y="1157208"/>
            <a:ext cx="9544090" cy="20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13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before division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1" y="1658560"/>
            <a:ext cx="7085381" cy="4264877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653" y="4081274"/>
            <a:ext cx="3928740" cy="27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1" y="1275624"/>
            <a:ext cx="3901886" cy="271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3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Temporal dynamics of species in our </a:t>
            </a:r>
            <a:r>
              <a:rPr lang="en-US" dirty="0" smtClean="0">
                <a:latin typeface="Comic Sans MS" panose="030F0702030302020204" pitchFamily="66" charset="0"/>
              </a:rPr>
              <a:t>model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– </a:t>
            </a:r>
            <a:r>
              <a:rPr lang="en-US" u="sng" dirty="0" smtClean="0">
                <a:latin typeface="Comic Sans MS" panose="030F0702030302020204" pitchFamily="66" charset="0"/>
              </a:rPr>
              <a:t>after division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0" y="1430822"/>
            <a:ext cx="976909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0" y="1902309"/>
            <a:ext cx="9229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3" y="3341068"/>
            <a:ext cx="4557336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12" y="3348211"/>
            <a:ext cx="472160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83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264</Words>
  <Application>Microsoft Office PowerPoint</Application>
  <PresentationFormat>Custom</PresentationFormat>
  <Paragraphs>66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Spatiotemporal model of proteolysis in Caulobacter cell cycle</vt:lpstr>
      <vt:lpstr>PowerPoint Presentation</vt:lpstr>
      <vt:lpstr>PowerPoint Presentation</vt:lpstr>
      <vt:lpstr>PowerPoint Presentation</vt:lpstr>
      <vt:lpstr>Temporal dynamics of species in our model  – before division</vt:lpstr>
      <vt:lpstr>Temporal dynamics of species in our model  – before division</vt:lpstr>
      <vt:lpstr>Temporal dynamics of species in our model  – before division</vt:lpstr>
      <vt:lpstr>Spatial dynamics of species in our model  – before division</vt:lpstr>
      <vt:lpstr>Temporal dynamics of species in our model  – after division</vt:lpstr>
      <vt:lpstr>Temporal dynamics of species in our model  – after division</vt:lpstr>
      <vt:lpstr>Spatial dynamics of species in our model  – after division</vt:lpstr>
      <vt:lpstr>PowerPoint Presentation</vt:lpstr>
      <vt:lpstr>PowerPoint Presentation</vt:lpstr>
      <vt:lpstr>Temporal dynamics of species in our model  – before division</vt:lpstr>
      <vt:lpstr>PowerPoint Presentation</vt:lpstr>
      <vt:lpstr>Temporal dynamics of species in our model from experiments</vt:lpstr>
      <vt:lpstr>Spatial dynamics of species in our model from experiments</vt:lpstr>
      <vt:lpstr>Spatial dynamics of species in our model from experiments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Xiangyu</dc:creator>
  <cp:lastModifiedBy>Rachel Xu</cp:lastModifiedBy>
  <cp:revision>24</cp:revision>
  <dcterms:created xsi:type="dcterms:W3CDTF">2018-11-14T04:40:32Z</dcterms:created>
  <dcterms:modified xsi:type="dcterms:W3CDTF">2018-11-15T02:56:51Z</dcterms:modified>
</cp:coreProperties>
</file>