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1" r:id="rId2"/>
    <p:sldId id="256" r:id="rId3"/>
    <p:sldId id="257" r:id="rId4"/>
    <p:sldId id="258" r:id="rId5"/>
    <p:sldId id="259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1CF75-020E-40C3-8046-15C68E5A11A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0AFD7-EFD1-49C5-88CC-D6EE69774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40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255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3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6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13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2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41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9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0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8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4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CFE67-75FB-4872-B524-51534803A1BF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8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descr="gbcb2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00" y="-16"/>
            <a:ext cx="203200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7011" y="0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5333" dirty="0">
                <a:latin typeface="Comic Sans MS" panose="030F0702030302020204" pitchFamily="66" charset="0"/>
              </a:rPr>
              <a:t>Spatiotemporal model of proteolysis in Caulobacter cell cycle</a:t>
            </a:r>
            <a:endParaRPr sz="5333" dirty="0">
              <a:latin typeface="Comic Sans MS" panose="030F0702030302020204" pitchFamily="66" charset="0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71767" y="3033867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3200" dirty="0">
                <a:latin typeface="Comic Sans MS" panose="030F0702030302020204" pitchFamily="66" charset="0"/>
              </a:rPr>
              <a:t>Xiangyu Yao, Rachel Xu</a:t>
            </a:r>
            <a:endParaRPr sz="3200" dirty="0">
              <a:latin typeface="Comic Sans MS" panose="030F0702030302020204" pitchFamily="66" charset="0"/>
            </a:endParaRPr>
          </a:p>
          <a:p>
            <a:pPr>
              <a:spcBef>
                <a:spcPts val="0"/>
              </a:spcBef>
            </a:pPr>
            <a:r>
              <a:rPr lang="en" sz="3200" dirty="0">
                <a:latin typeface="Comic Sans MS" panose="030F0702030302020204" pitchFamily="66" charset="0"/>
              </a:rPr>
              <a:t>CS6824</a:t>
            </a:r>
            <a:endParaRPr sz="3200" dirty="0">
              <a:latin typeface="Comic Sans MS" panose="030F0702030302020204" pitchFamily="66" charset="0"/>
            </a:endParaRPr>
          </a:p>
          <a:p>
            <a:pPr algn="l">
              <a:spcBef>
                <a:spcPts val="0"/>
              </a:spcBef>
            </a:pPr>
            <a:endParaRPr sz="2000" dirty="0"/>
          </a:p>
          <a:p>
            <a:pPr algn="l">
              <a:spcBef>
                <a:spcPts val="0"/>
              </a:spcBef>
            </a:pPr>
            <a:r>
              <a:rPr lang="en" sz="2000" u="sng" dirty="0">
                <a:latin typeface="Comic Sans MS" panose="030F0702030302020204" pitchFamily="66" charset="0"/>
              </a:rPr>
              <a:t>Reference1</a:t>
            </a:r>
            <a:r>
              <a:rPr lang="en" sz="2000" dirty="0">
                <a:latin typeface="Comic Sans MS" panose="030F0702030302020204" pitchFamily="66" charset="0"/>
              </a:rPr>
              <a:t>: An Adaptor Hierarchy Regulates Proteolysis during a Bacterial Cell Cycle, Joshi et al., 2015, Cell 163: 419–431.</a:t>
            </a:r>
            <a:endParaRPr sz="2000" dirty="0">
              <a:latin typeface="Comic Sans MS" panose="030F0702030302020204" pitchFamily="66" charset="0"/>
            </a:endParaRPr>
          </a:p>
          <a:p>
            <a:pPr algn="l">
              <a:spcBef>
                <a:spcPts val="0"/>
              </a:spcBef>
            </a:pPr>
            <a:r>
              <a:rPr lang="en" sz="2000" u="sng" dirty="0">
                <a:latin typeface="Comic Sans MS" panose="030F0702030302020204" pitchFamily="66" charset="0"/>
              </a:rPr>
              <a:t>Reference2</a:t>
            </a:r>
            <a:r>
              <a:rPr lang="en" sz="2000" dirty="0">
                <a:latin typeface="Comic Sans MS" panose="030F0702030302020204" pitchFamily="66" charset="0"/>
              </a:rPr>
              <a:t>: Dynamical Localization of DivL and PleC in the Asymmetric Division Cycle of Caulobacter crescentus: A Theoretical Investigation of Alternative Models, Subramanian et al., 2015, PLOS Computational Biology 11(7): e1004348.</a:t>
            </a:r>
            <a:endParaRPr sz="2000" dirty="0">
              <a:latin typeface="Comic Sans MS" panose="030F0702030302020204" pitchFamily="66" charset="0"/>
            </a:endParaRPr>
          </a:p>
          <a:p>
            <a:pPr algn="l">
              <a:spcBef>
                <a:spcPts val="0"/>
              </a:spcBef>
            </a:pPr>
            <a:endParaRPr sz="2667" dirty="0"/>
          </a:p>
          <a:p>
            <a:pPr>
              <a:spcBef>
                <a:spcPts val="0"/>
              </a:spcBef>
            </a:pPr>
            <a:endParaRPr sz="3200" dirty="0"/>
          </a:p>
          <a:p>
            <a:pPr algn="l">
              <a:spcBef>
                <a:spcPts val="0"/>
              </a:spcBef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167764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674" y="643083"/>
            <a:ext cx="8229600" cy="52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2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166" y="0"/>
            <a:ext cx="3989342" cy="676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74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553" y="796835"/>
            <a:ext cx="10223979" cy="412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47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Simulation Result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81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0418" y="3031643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ClpXP + CpdR                ClpXP:CpdR_b (Complex 1)</a:t>
            </a:r>
            <a:endParaRPr lang="en-US" sz="2800" dirty="0">
              <a:latin typeface="Comic Sans MS" panose="030F0702030302020204" pitchFamily="66" charset="0"/>
              <a:ea typeface="Cambria Math" panose="020405030504060302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107111" y="1607457"/>
            <a:ext cx="8423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113894" y="1750422"/>
            <a:ext cx="770232" cy="294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575443" y="1345847"/>
            <a:ext cx="14382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CpdR_f</a:t>
            </a:r>
            <a:endParaRPr lang="en-US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968240" y="3218522"/>
            <a:ext cx="910046" cy="210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959532" y="3366569"/>
            <a:ext cx="918754" cy="395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99123" y="3614762"/>
            <a:ext cx="440432" cy="8353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117669" y="3614762"/>
            <a:ext cx="595888" cy="11401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91246" y="3604582"/>
            <a:ext cx="597986" cy="1072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739555" y="4598126"/>
            <a:ext cx="228685" cy="79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519339" y="4746172"/>
            <a:ext cx="228685" cy="79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891955" y="4750526"/>
            <a:ext cx="228685" cy="79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748024" y="4902926"/>
            <a:ext cx="228685" cy="79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124403" y="1807568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kb_f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124403" y="1139663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kf_b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2669013" y="3847755"/>
                <a:ext cx="5693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k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013" y="3847755"/>
                <a:ext cx="569323" cy="369332"/>
              </a:xfrm>
              <a:prstGeom prst="rect">
                <a:avLst/>
              </a:prstGeom>
              <a:blipFill>
                <a:blip r:embed="rId2"/>
                <a:stretch>
                  <a:fillRect l="-9677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447228" y="4000155"/>
                <a:ext cx="5693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k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228" y="4000155"/>
                <a:ext cx="569323" cy="369332"/>
              </a:xfrm>
              <a:prstGeom prst="rect">
                <a:avLst/>
              </a:prstGeom>
              <a:blipFill>
                <a:blip r:embed="rId3"/>
                <a:stretch>
                  <a:fillRect l="-8511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2292732" y="4890673"/>
            <a:ext cx="12554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CpdR~P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4626872" y="3840482"/>
            <a:ext cx="44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kd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36" name="Elbow Connector 35"/>
          <p:cNvCxnSpPr/>
          <p:nvPr/>
        </p:nvCxnSpPr>
        <p:spPr>
          <a:xfrm rot="10800000" flipV="1">
            <a:off x="5120641" y="3727269"/>
            <a:ext cx="3526971" cy="489818"/>
          </a:xfrm>
          <a:prstGeom prst="bentConnector3">
            <a:avLst>
              <a:gd name="adj1" fmla="val 370"/>
            </a:avLst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2" idx="2"/>
          </p:cNvCxnSpPr>
          <p:nvPr/>
        </p:nvCxnSpPr>
        <p:spPr>
          <a:xfrm flipH="1" flipV="1">
            <a:off x="3731890" y="4369487"/>
            <a:ext cx="579956" cy="114303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84023" y="5651025"/>
            <a:ext cx="1351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DivK~P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235765" y="2711677"/>
                <a:ext cx="5693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k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765" y="2711677"/>
                <a:ext cx="569323" cy="369332"/>
              </a:xfrm>
              <a:prstGeom prst="rect">
                <a:avLst/>
              </a:prstGeom>
              <a:blipFill>
                <a:blip r:embed="rId4"/>
                <a:stretch>
                  <a:fillRect l="-9677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294550" y="3496470"/>
                <a:ext cx="5693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k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550" y="3496470"/>
                <a:ext cx="569323" cy="369332"/>
              </a:xfrm>
              <a:prstGeom prst="rect">
                <a:avLst/>
              </a:prstGeom>
              <a:blipFill>
                <a:blip r:embed="rId5"/>
                <a:stretch>
                  <a:fillRect l="-9677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>
            <a:off x="3998894" y="2239163"/>
            <a:ext cx="0" cy="792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989172" y="2401685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ks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942394" y="1312760"/>
            <a:ext cx="1468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CpdR_b</a:t>
            </a:r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>
            <a:off x="4411082" y="1090974"/>
            <a:ext cx="4505895" cy="1223404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311846" y="2314378"/>
            <a:ext cx="808794" cy="58196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52697" y="561703"/>
            <a:ext cx="2316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anose="030F0702030302020204" pitchFamily="66" charset="0"/>
              </a:rPr>
              <a:t>Model 1</a:t>
            </a:r>
            <a:endParaRPr lang="en-US" sz="4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17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4556" y="2079320"/>
            <a:ext cx="1201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Complex 1 </a:t>
            </a:r>
            <a:r>
              <a:rPr lang="en-US" altLang="zh-CN" sz="28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+ RcdA        </a:t>
            </a:r>
            <a:r>
              <a:rPr lang="en-US" sz="28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ClpXP:CpdR:RcdA (</a:t>
            </a:r>
            <a:r>
              <a:rPr lang="en-US" altLang="zh-CN" sz="28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Complex 2) </a:t>
            </a:r>
            <a:endParaRPr lang="en-US" sz="2800" dirty="0">
              <a:latin typeface="Comic Sans MS" panose="030F0702030302020204" pitchFamily="66" charset="0"/>
              <a:ea typeface="Cambria Math" panose="02040503050406030204" pitchFamily="18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004880" y="2340930"/>
            <a:ext cx="6587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004880" y="2489592"/>
            <a:ext cx="6340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4428309" y="2704011"/>
            <a:ext cx="26125" cy="75764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623795" y="3563128"/>
            <a:ext cx="228685" cy="79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403579" y="3711174"/>
            <a:ext cx="228685" cy="79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4776195" y="3715528"/>
            <a:ext cx="228685" cy="79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4632264" y="3867928"/>
            <a:ext cx="228685" cy="79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3957623" y="2898168"/>
            <a:ext cx="44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kd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377454" y="1248897"/>
            <a:ext cx="26125" cy="75764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866670" y="1443054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ks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098948" y="1837669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ea typeface="Cambria Math" panose="02040503050406030204" pitchFamily="18" charset="0"/>
              </a:rPr>
              <a:t>k</a:t>
            </a:r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3+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98948" y="2594835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K3-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18" name="Curved Connector 17"/>
          <p:cNvCxnSpPr/>
          <p:nvPr/>
        </p:nvCxnSpPr>
        <p:spPr>
          <a:xfrm rot="16200000" flipV="1">
            <a:off x="4470445" y="1634995"/>
            <a:ext cx="353472" cy="309457"/>
          </a:xfrm>
          <a:prstGeom prst="curvedConnector3">
            <a:avLst>
              <a:gd name="adj1" fmla="val 17195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>
            <a:off x="2377440" y="2704011"/>
            <a:ext cx="1700185" cy="563489"/>
          </a:xfrm>
          <a:prstGeom prst="bentConnector3">
            <a:avLst>
              <a:gd name="adj1" fmla="val 59"/>
            </a:avLst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52697" y="561703"/>
            <a:ext cx="2316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anose="030F0702030302020204" pitchFamily="66" charset="0"/>
              </a:rPr>
              <a:t>Model 2</a:t>
            </a:r>
            <a:endParaRPr lang="en-US" sz="4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12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8537" y="4645986"/>
            <a:ext cx="100287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  <a:ea typeface="Cambria Math" panose="02040503050406030204" pitchFamily="18" charset="0"/>
              </a:rPr>
              <a:t>ClpXP:CpdR:RcdA (</a:t>
            </a:r>
            <a:r>
              <a:rPr lang="en-US" altLang="zh-CN" sz="2800" dirty="0">
                <a:latin typeface="Comic Sans MS" panose="030F0702030302020204" pitchFamily="66" charset="0"/>
                <a:ea typeface="Cambria Math" panose="02040503050406030204" pitchFamily="18" charset="0"/>
              </a:rPr>
              <a:t>Complex 2</a:t>
            </a:r>
            <a:r>
              <a:rPr lang="en-US" altLang="zh-CN" sz="28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) + PopA:2cdG         Complex 3</a:t>
            </a: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013692" y="5014954"/>
            <a:ext cx="557892" cy="14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013692" y="4875440"/>
            <a:ext cx="6587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013692" y="4402422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k</a:t>
            </a:r>
            <a:r>
              <a:rPr lang="en-US" dirty="0">
                <a:latin typeface="Comic Sans MS" panose="030F0702030302020204" pitchFamily="66" charset="0"/>
                <a:ea typeface="Cambria Math" panose="02040503050406030204" pitchFamily="18" charset="0"/>
              </a:rPr>
              <a:t>5</a:t>
            </a:r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+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15283" y="5167531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ea typeface="Cambria Math" panose="02040503050406030204" pitchFamily="18" charset="0"/>
              </a:rPr>
              <a:t>k</a:t>
            </a:r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5-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13692" y="2238494"/>
            <a:ext cx="19832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omic Sans MS" panose="030F0702030302020204" pitchFamily="66" charset="0"/>
                <a:ea typeface="Cambria Math" panose="02040503050406030204" pitchFamily="18" charset="0"/>
              </a:rPr>
              <a:t>PopA:2cdG</a:t>
            </a:r>
            <a:endParaRPr lang="en-US" sz="28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686896" y="2498744"/>
            <a:ext cx="1326796" cy="13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517079" y="2628140"/>
            <a:ext cx="1221290" cy="55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335542" y="2238494"/>
            <a:ext cx="1043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omic Sans MS" panose="030F0702030302020204" pitchFamily="66" charset="0"/>
                <a:ea typeface="Cambria Math" panose="02040503050406030204" pitchFamily="18" charset="0"/>
              </a:rPr>
              <a:t>2cdG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57480" y="2782285"/>
            <a:ext cx="0" cy="6985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021174" y="3177835"/>
            <a:ext cx="495905" cy="38339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81348" y="3349105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pDeA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797345" y="1087644"/>
            <a:ext cx="660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PleD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857480" y="1123406"/>
            <a:ext cx="0" cy="10482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Arc 23"/>
          <p:cNvSpPr/>
          <p:nvPr/>
        </p:nvSpPr>
        <p:spPr>
          <a:xfrm>
            <a:off x="5188290" y="1457333"/>
            <a:ext cx="737416" cy="1162594"/>
          </a:xfrm>
          <a:prstGeom prst="arc">
            <a:avLst>
              <a:gd name="adj1" fmla="val 7364553"/>
              <a:gd name="adj2" fmla="val 16919878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5654107" y="1389603"/>
            <a:ext cx="117566" cy="3004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011514" y="1272310"/>
            <a:ext cx="675382" cy="35768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792877" y="2259065"/>
            <a:ext cx="1297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PopA +</a:t>
            </a:r>
            <a:endParaRPr lang="en-US" sz="28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46394" y="1123406"/>
            <a:ext cx="0" cy="10482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246394" y="2794554"/>
            <a:ext cx="0" cy="6985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2697" y="561703"/>
            <a:ext cx="2316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anose="030F0702030302020204" pitchFamily="66" charset="0"/>
              </a:rPr>
              <a:t>Model 3</a:t>
            </a:r>
            <a:endParaRPr lang="en-US" sz="4400" dirty="0">
              <a:latin typeface="Comic Sans MS" panose="030F0702030302020204" pitchFamily="66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48608" y="2065394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k4+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5579" y="2728119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k</a:t>
            </a:r>
            <a:r>
              <a:rPr lang="en-US" dirty="0">
                <a:latin typeface="Comic Sans MS" panose="030F0702030302020204" pitchFamily="66" charset="0"/>
                <a:ea typeface="Cambria Math" panose="02040503050406030204" pitchFamily="18" charset="0"/>
              </a:rPr>
              <a:t>4</a:t>
            </a:r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-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13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83" y="86214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Our hypothesis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Localization </a:t>
            </a:r>
            <a:r>
              <a:rPr lang="en-US" dirty="0" smtClean="0">
                <a:latin typeface="Comic Sans MS" panose="030F0702030302020204" pitchFamily="66" charset="0"/>
              </a:rPr>
              <a:t>of proteases affects the spatial temporal profile of proteins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33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652069" cy="1325563"/>
          </a:xfrm>
        </p:spPr>
        <p:txBody>
          <a:bodyPr/>
          <a:lstStyle/>
          <a:p>
            <a:r>
              <a:rPr lang="en-US" smtClean="0">
                <a:latin typeface="Comic Sans MS" panose="030F0702030302020204" pitchFamily="66" charset="0"/>
              </a:rPr>
              <a:t>Temporal dynamics </a:t>
            </a:r>
            <a:r>
              <a:rPr lang="en-US" dirty="0" smtClean="0">
                <a:latin typeface="Comic Sans MS" panose="030F0702030302020204" pitchFamily="66" charset="0"/>
              </a:rPr>
              <a:t>of species in our model from experiments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641" y="3933870"/>
            <a:ext cx="8187628" cy="9934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14" y="2063931"/>
            <a:ext cx="9094540" cy="157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60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998" y="601709"/>
            <a:ext cx="5856242" cy="2636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686" y="3370782"/>
            <a:ext cx="6435042" cy="69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0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2" y="635247"/>
            <a:ext cx="10267406" cy="30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9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Spatial dynamics </a:t>
            </a:r>
            <a:r>
              <a:rPr lang="en-US" dirty="0">
                <a:latin typeface="Comic Sans MS" panose="030F0702030302020204" pitchFamily="66" charset="0"/>
              </a:rPr>
              <a:t>of species in our model from experiments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11" y="1643062"/>
            <a:ext cx="8503919" cy="511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07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158</Words>
  <Application>Microsoft Office PowerPoint</Application>
  <PresentationFormat>Widescreen</PresentationFormat>
  <Paragraphs>42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Comic Sans MS</vt:lpstr>
      <vt:lpstr>Office Theme</vt:lpstr>
      <vt:lpstr>Spatiotemporal model of proteolysis in Caulobacter cell cycle</vt:lpstr>
      <vt:lpstr>PowerPoint Presentation</vt:lpstr>
      <vt:lpstr>PowerPoint Presentation</vt:lpstr>
      <vt:lpstr>PowerPoint Presentation</vt:lpstr>
      <vt:lpstr>Our hypothesis  Localization of proteases affects the spatial temporal profile of proteins</vt:lpstr>
      <vt:lpstr>Temporal dynamics of species in our model from experiments</vt:lpstr>
      <vt:lpstr>PowerPoint Presentation</vt:lpstr>
      <vt:lpstr>PowerPoint Presentation</vt:lpstr>
      <vt:lpstr>Spatial dynamics of species in our model from experiments</vt:lpstr>
      <vt:lpstr>PowerPoint Presentation</vt:lpstr>
      <vt:lpstr>PowerPoint Presentation</vt:lpstr>
      <vt:lpstr>PowerPoint Presentation</vt:lpstr>
      <vt:lpstr>Simulation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Yao, Xiangyu</dc:creator>
  <cp:lastModifiedBy>Yao, Xiangyu</cp:lastModifiedBy>
  <cp:revision>14</cp:revision>
  <dcterms:created xsi:type="dcterms:W3CDTF">2018-11-14T04:40:32Z</dcterms:created>
  <dcterms:modified xsi:type="dcterms:W3CDTF">2018-11-14T22:52:41Z</dcterms:modified>
</cp:coreProperties>
</file>