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 autoCompressPictures="0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/>
    <p:restoredTop sz="94660"/>
  </p:normalViewPr>
  <p:slideViewPr>
    <p:cSldViewPr>
      <p:cViewPr varScale="1">
        <p:scale>
          <a:sx n="115" d="100"/>
          <a:sy n="115" d="100"/>
        </p:scale>
        <p:origin x="13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49FA1FE3-623A-A743-8B2A-8AC2E2B2B1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E69D61E2-390D-3D47-BE7B-D74EA3C55F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95A9B-9156-F94B-AC51-A882CD8830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6FF65-AA2B-874C-B623-F2D5130BE19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charset="0"/>
              </a:rPr>
              <a:t>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E6D34-7D0E-3A47-8C9E-F39B401D37B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4B06-E2A7-C643-AC6C-6C5F7942E7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A6A81-62F6-644C-B8DD-85F37B76DF7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1D8E6-F454-1240-A06D-64ED834E66F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charset="0"/>
              </a:rPr>
              <a:t>2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1476-2996-6741-9460-D527B70B75A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charset="0"/>
              </a:rPr>
              <a:t>3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6AEB3-A6C4-FD41-8774-D3EE2BE6CFE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charset="0"/>
              </a:rPr>
              <a:t>4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71B52-1A90-504A-AC3A-8D11C4065CC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E19EB-7206-F748-8834-85D81670D59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DB590-3320-5845-9811-853D91749CB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542D8-C5B7-5548-97A7-6773C231D73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AFF24-C1E4-0047-B169-340AFEDDB1B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F7F6-EEDA-E94A-9613-1A1190277B0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CB2CB-A1D9-0F42-8177-E48133DDCB4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E13A4-4CBA-8941-9E17-F2D912BCFE3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80FE3-CF4E-BB47-AA52-8584F439E8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D1A04-9C67-1041-BA23-BF061ED81EC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00830-EC85-784A-82CC-6E106530A22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68963-C543-FA4C-93C9-3556C609229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FEE51-D028-1D4F-A552-897B89F22B0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charset="0"/>
              </a:rPr>
              <a:t>2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3474D-E4B5-DD47-AC0B-717C62EBBA7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altLang="en-US" sz="1200">
                <a:latin typeface="Times New Roman" charset="0"/>
              </a:rPr>
              <a:t>3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F2296AF4-C621-F44E-B0D6-AF5FF3EF086B}" type="datetime5">
              <a:rPr lang="en-US" altLang="en-US"/>
              <a:pPr/>
              <a:t>5-Dec-17</a:t>
            </a:fld>
            <a:endParaRPr lang="en-US" altLang="en-US"/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C9A3E1-B441-324F-B508-86A8BA654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5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010627-4561-2146-9135-0D79CCFE83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0AF62-0629-E74E-B897-665F7B593C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4A99D2-2CE8-354E-BECA-745ECCA6C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83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EA56DC-C56A-3C4F-B2AC-38CD1AF5FE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7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56BB8B-B546-084D-A7B6-C266867CF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8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D25563-CC00-314F-90A1-248099DED7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23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C5BA7-286F-BC4F-ABAD-9E32EBFBC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3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0CC2A-1539-ED4D-8472-541CC044BC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87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4DFB57-8ABF-0B4B-B179-7779B8EBE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72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>
              <a:latin typeface="Arial" charset="0"/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eaLnBrk="1" hangingPunct="1"/>
            <a:endParaRPr kumimoji="1" lang="en-US" altLang="en-US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C8A3743D-23AF-2648-904E-7EF835D17D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35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35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35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35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3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Types of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6E519-D852-CD41-A2F0-EA41099D962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Binary tree lookup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Here’s how to look up something in a sorted binary tree:</a:t>
            </a:r>
          </a:p>
          <a:p>
            <a:pPr lvl="1"/>
            <a:r>
              <a:rPr lang="en-US" altLang="en-US"/>
              <a:t>Compare the key to the value in the root</a:t>
            </a:r>
          </a:p>
          <a:p>
            <a:pPr lvl="2"/>
            <a:r>
              <a:rPr lang="en-US" altLang="en-US"/>
              <a:t>If the two values are equal, report success</a:t>
            </a:r>
          </a:p>
          <a:p>
            <a:pPr lvl="2"/>
            <a:r>
              <a:rPr lang="en-US" altLang="en-US"/>
              <a:t>If the key is less, search the left subtree</a:t>
            </a:r>
          </a:p>
          <a:p>
            <a:pPr lvl="2"/>
            <a:r>
              <a:rPr lang="en-US" altLang="en-US"/>
              <a:t>If the key is greater, search the right subtree</a:t>
            </a:r>
          </a:p>
          <a:p>
            <a:r>
              <a:rPr lang="en-US" altLang="en-US"/>
              <a:t>This is </a:t>
            </a:r>
            <a:r>
              <a:rPr lang="en-US" altLang="en-US" i="1"/>
              <a:t>not</a:t>
            </a:r>
            <a:r>
              <a:rPr lang="en-US" altLang="en-US"/>
              <a:t> a divide and conquer algorithm because, although there are two recursive calls, only one is used at each level of the recursion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72FE8-7926-4E4D-ADAC-BB085078A4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find the n</a:t>
            </a:r>
            <a:r>
              <a:rPr lang="en-US" altLang="en-US" baseline="30000"/>
              <a:t>th</a:t>
            </a:r>
            <a:r>
              <a:rPr lang="en-US" altLang="en-US"/>
              <a:t> Fibonacci number:</a:t>
            </a:r>
          </a:p>
          <a:p>
            <a:pPr lvl="1"/>
            <a:r>
              <a:rPr lang="en-US" altLang="en-US"/>
              <a:t>If n is zero or one, return one; otherwise,</a:t>
            </a:r>
          </a:p>
          <a:p>
            <a:pPr lvl="1"/>
            <a:r>
              <a:rPr lang="en-US" altLang="en-US"/>
              <a:t>Compute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fibonacci(n-1)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and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fibonacci(n-2)</a:t>
            </a:r>
          </a:p>
          <a:p>
            <a:pPr lvl="1"/>
            <a:r>
              <a:rPr lang="en-US" altLang="en-US"/>
              <a:t>Return the sum of these two numbers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is an expensive algorithm</a:t>
            </a:r>
          </a:p>
          <a:p>
            <a:pPr lvl="1"/>
            <a:r>
              <a:rPr lang="en-US" altLang="en-US"/>
              <a:t>It requires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O(fibonacci(n))</a:t>
            </a:r>
            <a:r>
              <a:rPr lang="en-US" altLang="en-US"/>
              <a:t> time</a:t>
            </a:r>
          </a:p>
          <a:p>
            <a:pPr lvl="1"/>
            <a:r>
              <a:rPr lang="en-US" altLang="en-US"/>
              <a:t>This is equivalent to exponential time, that is,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O(2</a:t>
            </a:r>
            <a:r>
              <a:rPr lang="en-US" altLang="en-US" baseline="30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445E-B230-6B40-978F-66E32B0DB37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dynamic programming algorithm</a:t>
            </a:r>
            <a:r>
              <a:rPr lang="en-US" altLang="en-US"/>
              <a:t> remembers past results and uses them to find new results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Dynamic programming is generally used for optimization problems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solutions exist, need to find the “best”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Requires “optimal substructure” and “overlapping subproblems”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Optimal substructure</a:t>
            </a:r>
            <a:r>
              <a:rPr lang="en-US" altLang="en-US"/>
              <a:t>: Optimal solution contains optimal solutions to subproblems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Overlapping subproblems</a:t>
            </a:r>
            <a:r>
              <a:rPr lang="en-US" altLang="en-US"/>
              <a:t>: Solutions to subproblems can be stored and reused in a bottom-up fashion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differs from Divide and Conquer, where subproblems generally need not overlap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E73C3-DD2A-B84E-92B7-B0DC23B297E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Fibonacci numbers again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find the n</a:t>
            </a:r>
            <a:r>
              <a:rPr lang="en-US" altLang="en-US" baseline="30000"/>
              <a:t>th</a:t>
            </a:r>
            <a:r>
              <a:rPr lang="en-US" altLang="en-US"/>
              <a:t> Fibonacci number:</a:t>
            </a:r>
          </a:p>
          <a:p>
            <a:pPr lvl="1"/>
            <a:r>
              <a:rPr lang="en-US" altLang="en-US"/>
              <a:t>If n is zero or one, return one; otherwise,</a:t>
            </a:r>
          </a:p>
          <a:p>
            <a:pPr lvl="1"/>
            <a:r>
              <a:rPr lang="en-US" altLang="en-US"/>
              <a:t>Compute, </a:t>
            </a:r>
            <a:r>
              <a:rPr lang="en-US" altLang="en-US" i="1"/>
              <a:t>or look up in a table,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fibonacci(n-1)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fibonacci(n-2)</a:t>
            </a:r>
          </a:p>
          <a:p>
            <a:pPr lvl="1"/>
            <a:r>
              <a:rPr lang="en-US" altLang="en-US"/>
              <a:t>Find the sum of these two numbers</a:t>
            </a:r>
          </a:p>
          <a:p>
            <a:pPr lvl="1"/>
            <a:r>
              <a:rPr lang="en-US" altLang="en-US"/>
              <a:t>Store the result in a table and return it</a:t>
            </a:r>
          </a:p>
          <a:p>
            <a:r>
              <a:rPr lang="en-US" altLang="en-US"/>
              <a:t>Since finding the n</a:t>
            </a:r>
            <a:r>
              <a:rPr lang="en-US" altLang="en-US" baseline="30000"/>
              <a:t>th</a:t>
            </a:r>
            <a:r>
              <a:rPr lang="en-US" altLang="en-US"/>
              <a:t> Fibonacci number involves finding all smaller Fibonacci numbers, the second recursive call has little work to do</a:t>
            </a:r>
          </a:p>
          <a:p>
            <a:r>
              <a:rPr lang="en-US" altLang="en-US"/>
              <a:t>The table may be preserved and used again later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90165-61BE-BC4C-B2D4-7FF38A96B79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Greedy algorithms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3038"/>
            <a:ext cx="8574088" cy="46894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chemeClr val="tx2"/>
                </a:solidFill>
              </a:rPr>
              <a:t>optimization problem</a:t>
            </a:r>
            <a:r>
              <a:rPr lang="en-US" altLang="en-US"/>
              <a:t> is one in which you want to find, not just </a:t>
            </a:r>
            <a:r>
              <a:rPr lang="en-US" altLang="en-US" i="1"/>
              <a:t>a</a:t>
            </a:r>
            <a:r>
              <a:rPr lang="en-US" altLang="en-US"/>
              <a:t> solution, but the </a:t>
            </a:r>
            <a:r>
              <a:rPr lang="en-US" altLang="en-US" i="1"/>
              <a:t>best</a:t>
            </a:r>
            <a:r>
              <a:rPr lang="en-US" altLang="en-US"/>
              <a:t> solution</a:t>
            </a:r>
          </a:p>
          <a:p>
            <a:r>
              <a:rPr lang="en-US" altLang="en-US"/>
              <a:t>A “greedy algorithm” sometimes works well for optimization problems</a:t>
            </a:r>
          </a:p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greedy algorithm</a:t>
            </a:r>
            <a:r>
              <a:rPr lang="en-US" altLang="en-US"/>
              <a:t> works in phases: At each phase:</a:t>
            </a:r>
          </a:p>
          <a:p>
            <a:pPr lvl="1"/>
            <a:r>
              <a:rPr lang="en-US" altLang="en-US"/>
              <a:t>You take the best you can get right now, without regard for future consequences</a:t>
            </a:r>
          </a:p>
          <a:p>
            <a:pPr lvl="1"/>
            <a:r>
              <a:rPr lang="en-US" altLang="en-US"/>
              <a:t>You hope that by choosing a </a:t>
            </a:r>
            <a:r>
              <a:rPr lang="en-US" altLang="en-US" i="1"/>
              <a:t>local</a:t>
            </a:r>
            <a:r>
              <a:rPr lang="en-US" altLang="en-US"/>
              <a:t> optimum at each step, you will end up at a </a:t>
            </a:r>
            <a:r>
              <a:rPr lang="en-US" altLang="en-US" i="1"/>
              <a:t>global</a:t>
            </a:r>
            <a:r>
              <a:rPr lang="en-US" altLang="en-US"/>
              <a:t> optimum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65671-C83D-3C4F-BCC5-0A290010A5F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Example: Counting money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5181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greedy algorithm would do this would be:</a:t>
            </a:r>
            <a:br>
              <a:rPr lang="en-US" altLang="en-US"/>
            </a:br>
            <a:r>
              <a:rPr lang="en-US" altLang="en-US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US money, the greedy algorithm always gives the optimum solution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E369A-BECE-0145-B6EC-2ED1B2212BD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A failure of the greedy algorithm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5105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In some (fictional) monetary system, “krons” come in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 altLang="en-US"/>
              <a:t> kron,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7</a:t>
            </a:r>
            <a:r>
              <a:rPr lang="en-US" altLang="en-US"/>
              <a:t> kron, and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10</a:t>
            </a:r>
            <a:r>
              <a:rPr lang="en-US" altLang="en-US"/>
              <a:t> kron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Using a greedy algorithm to count out 15 krons, you would get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10 kron piece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Five 1 kron pieces, for a total of 15 krons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better solution would be to use two 7 kron pieces and one 1 kron piece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greedy algorithm results in a solution, but not in an optimal solution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B93C4-230A-F446-9AEE-1FB6B4427AD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and bound algorithms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Branch and bound algorithms</a:t>
            </a:r>
            <a:r>
              <a:rPr lang="en-US" altLang="en-US"/>
              <a:t> are generally used for optimization problems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the algorithm progresses, a tree of subproblems is formed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original problem is considered the “root problem”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method is used to construct an upper and lower bound for a given problem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each node, apply the bounding methods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the bounds match, it is deemed a feasible solution to that particular subproblem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bounds do </a:t>
            </a:r>
            <a:r>
              <a:rPr lang="en-US" altLang="en-US" i="1"/>
              <a:t>not</a:t>
            </a:r>
            <a:r>
              <a:rPr lang="en-US" altLang="en-US"/>
              <a:t> match, partition the problem represented by that node, and make the two subproblems into children nodes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Continue, using the best known feasible solution to trim sections of the tree, until all nodes have been solved or trimmed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D108-7856-F74D-8A13-B8E6ABBC333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762000"/>
          </a:xfrm>
        </p:spPr>
        <p:txBody>
          <a:bodyPr/>
          <a:lstStyle/>
          <a:p>
            <a:r>
              <a:rPr lang="en-US" altLang="en-US" sz="3600"/>
              <a:t>Example branch and bound algorithm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Traveling salesman problem: A salesman has to visit each of n cities (at least) once each, and wants to minimize total distance traveled</a:t>
            </a:r>
          </a:p>
          <a:p>
            <a:pPr lvl="1"/>
            <a:r>
              <a:rPr lang="en-US" altLang="en-US"/>
              <a:t>Consider the root problem to be the problem of finding the shortest route through a set of cities visiting each city once</a:t>
            </a:r>
          </a:p>
          <a:p>
            <a:pPr lvl="1"/>
            <a:r>
              <a:rPr lang="en-US" altLang="en-US"/>
              <a:t>Split the node into two child problems:</a:t>
            </a:r>
          </a:p>
          <a:p>
            <a:pPr lvl="2"/>
            <a:r>
              <a:rPr lang="en-US" altLang="en-US"/>
              <a:t>Shortest route visiting city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A</a:t>
            </a:r>
            <a:r>
              <a:rPr lang="en-US" altLang="en-US"/>
              <a:t> first</a:t>
            </a:r>
          </a:p>
          <a:p>
            <a:pPr lvl="2"/>
            <a:r>
              <a:rPr lang="en-US" altLang="en-US"/>
              <a:t>Shortest route </a:t>
            </a:r>
            <a:r>
              <a:rPr lang="en-US" altLang="en-US" i="1"/>
              <a:t>not</a:t>
            </a:r>
            <a:r>
              <a:rPr lang="en-US" altLang="en-US"/>
              <a:t> visiting city </a:t>
            </a:r>
            <a:r>
              <a:rPr lang="en-US" altLang="en-US">
                <a:solidFill>
                  <a:schemeClr val="accent2"/>
                </a:solidFill>
                <a:latin typeface="Trebuchet MS" charset="0"/>
              </a:rPr>
              <a:t>A</a:t>
            </a:r>
            <a:r>
              <a:rPr lang="en-US" altLang="en-US"/>
              <a:t> first</a:t>
            </a:r>
          </a:p>
          <a:p>
            <a:pPr lvl="1"/>
            <a:r>
              <a:rPr lang="en-US" altLang="en-US"/>
              <a:t>Continue subdividing similarly as the tree grows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C0421-EA51-A74E-976F-B12C1326B79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Brute force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760913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brute force algorithm</a:t>
            </a:r>
            <a:r>
              <a:rPr lang="en-US" altLang="en-US"/>
              <a:t> simply tries </a:t>
            </a:r>
            <a:r>
              <a:rPr lang="en-US" altLang="en-US" i="1"/>
              <a:t>all</a:t>
            </a:r>
            <a:r>
              <a:rPr lang="en-US" altLang="en-US"/>
              <a:t> possibilities until a satisfactory solution is found</a:t>
            </a:r>
          </a:p>
          <a:p>
            <a:pPr lvl="1"/>
            <a:r>
              <a:rPr lang="en-US" altLang="en-US"/>
              <a:t>Such an algorithm can be: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Optimizing</a:t>
            </a:r>
            <a:r>
              <a:rPr lang="en-US" altLang="en-US"/>
              <a:t>: Find the </a:t>
            </a:r>
            <a:r>
              <a:rPr lang="en-US" altLang="en-US" i="1"/>
              <a:t>best</a:t>
            </a:r>
            <a:r>
              <a:rPr lang="en-US" altLang="en-US"/>
              <a:t> solution. This may require finding all solutions, or if a value for the best solution is known, it may stop when any best solution is found</a:t>
            </a:r>
          </a:p>
          <a:p>
            <a:pPr lvl="3"/>
            <a:r>
              <a:rPr lang="en-US" altLang="en-US"/>
              <a:t>Example: Finding the best path for a traveling salesman</a:t>
            </a:r>
          </a:p>
          <a:p>
            <a:pPr lvl="2"/>
            <a:r>
              <a:rPr lang="en-US" altLang="en-US">
                <a:solidFill>
                  <a:schemeClr val="tx2"/>
                </a:solidFill>
              </a:rPr>
              <a:t>Satisficing</a:t>
            </a:r>
            <a:r>
              <a:rPr lang="en-US" altLang="en-US"/>
              <a:t>: Stop as soon as a solution is found that is </a:t>
            </a:r>
            <a:r>
              <a:rPr lang="en-US" altLang="en-US" i="1"/>
              <a:t>good enough</a:t>
            </a:r>
          </a:p>
          <a:p>
            <a:pPr lvl="3"/>
            <a:r>
              <a:rPr lang="en-US" altLang="en-US"/>
              <a:t>Example: Finding a traveling salesman path that is within 10% of optimal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7E4D7-2EC3-FC44-A318-555D2D78063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classification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Algorithms that use a similar problem-solving approach can be grouped together</a:t>
            </a:r>
          </a:p>
          <a:p>
            <a:r>
              <a:rPr lang="en-US" altLang="en-US"/>
              <a:t>We’ll talk about a classification scheme for algorithms</a:t>
            </a:r>
          </a:p>
          <a:p>
            <a:r>
              <a:rPr lang="en-US" altLang="en-US"/>
              <a:t>This classification scheme is neither exhaustive nor disjoint</a:t>
            </a:r>
          </a:p>
          <a:p>
            <a:r>
              <a:rPr lang="en-US" altLang="en-US"/>
              <a:t>The purpose is not to be able to classify an algorithm as one type or another, but to highlight the various ways in which a problem can be attacked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23918-C1C6-D24A-8657-1101B8D45A5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Improving brute force algorithms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Often, brute force algorithms require exponential time</a:t>
            </a:r>
          </a:p>
          <a:p>
            <a:r>
              <a:rPr lang="en-US" altLang="en-US"/>
              <a:t>Various </a:t>
            </a:r>
            <a:r>
              <a:rPr lang="en-US" altLang="en-US" i="1"/>
              <a:t>heuristics</a:t>
            </a:r>
            <a:r>
              <a:rPr lang="en-US" altLang="en-US"/>
              <a:t> and </a:t>
            </a:r>
            <a:r>
              <a:rPr lang="en-US" altLang="en-US" i="1"/>
              <a:t>optimizations</a:t>
            </a:r>
            <a:r>
              <a:rPr lang="en-US" altLang="en-US"/>
              <a:t> can be used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Heuristic</a:t>
            </a:r>
            <a:r>
              <a:rPr lang="en-US" altLang="en-US"/>
              <a:t>: A “rule of thumb” that helps you decide which possibilities to look at first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Optimization</a:t>
            </a:r>
            <a:r>
              <a:rPr lang="en-US" altLang="en-US"/>
              <a:t>: In this case, a way to eliminate certain possibilities without fully exploring them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3FF4D-7A5A-B748-8DB0-0193FE409D6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Randomized algorithms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randomized algorithm</a:t>
            </a:r>
            <a:r>
              <a:rPr lang="en-US" altLang="en-US"/>
              <a:t> uses a random number at least once during the computation to make a decision</a:t>
            </a:r>
          </a:p>
          <a:p>
            <a:pPr lvl="1"/>
            <a:r>
              <a:rPr lang="en-US" altLang="en-US"/>
              <a:t>Example: In Quicksort, using a random number to choose a pivot</a:t>
            </a:r>
          </a:p>
          <a:p>
            <a:pPr lvl="1"/>
            <a:r>
              <a:rPr lang="en-US" altLang="en-US"/>
              <a:t>Example: Trying to factor a large number by choosing random numbers as possible divisors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CEAE8-C942-914C-91F8-07037EE57C3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59205-0818-7A42-855E-EC810626BBA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short list of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Algorithm types we will consider include:</a:t>
            </a:r>
          </a:p>
          <a:p>
            <a:pPr lvl="1"/>
            <a:r>
              <a:rPr lang="en-US" altLang="en-US"/>
              <a:t>Simple recursive algorithms</a:t>
            </a:r>
          </a:p>
          <a:p>
            <a:pPr lvl="1"/>
            <a:r>
              <a:rPr lang="en-US" altLang="en-US"/>
              <a:t>Backtracking algorithms</a:t>
            </a:r>
          </a:p>
          <a:p>
            <a:pPr lvl="1"/>
            <a:r>
              <a:rPr lang="en-US" altLang="en-US"/>
              <a:t>Divide and conquer algorithms</a:t>
            </a:r>
          </a:p>
          <a:p>
            <a:pPr lvl="1"/>
            <a:r>
              <a:rPr lang="en-US" altLang="en-US"/>
              <a:t>Dynamic programming algorithms</a:t>
            </a:r>
          </a:p>
          <a:p>
            <a:pPr lvl="1"/>
            <a:r>
              <a:rPr lang="en-US" altLang="en-US"/>
              <a:t>Greedy algorithms</a:t>
            </a:r>
          </a:p>
          <a:p>
            <a:pPr lvl="1"/>
            <a:r>
              <a:rPr lang="en-US" altLang="en-US"/>
              <a:t>Branch and bound algorithms</a:t>
            </a:r>
          </a:p>
          <a:p>
            <a:pPr lvl="1"/>
            <a:r>
              <a:rPr lang="en-US" altLang="en-US"/>
              <a:t>Brute force algorithms</a:t>
            </a:r>
          </a:p>
          <a:p>
            <a:pPr lvl="1"/>
            <a:r>
              <a:rPr lang="en-US" altLang="en-US"/>
              <a:t>Randomized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799A-0310-724B-92C4-9DE1D9AA38D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recursive algorithms 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simple </a:t>
            </a:r>
            <a:r>
              <a:rPr lang="en-US" altLang="en-US">
                <a:solidFill>
                  <a:schemeClr val="tx2"/>
                </a:solidFill>
              </a:rPr>
              <a:t>recursive algorithm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Solves the base cases directly</a:t>
            </a:r>
          </a:p>
          <a:p>
            <a:pPr lvl="1"/>
            <a:r>
              <a:rPr lang="en-US" altLang="en-US"/>
              <a:t>Recurs with a simpler subproblem</a:t>
            </a:r>
          </a:p>
          <a:p>
            <a:pPr lvl="1"/>
            <a:r>
              <a:rPr lang="en-US" altLang="en-US"/>
              <a:t>Does some extra work to convert the solution to the simpler subproblem into a solution to the given problem</a:t>
            </a:r>
          </a:p>
          <a:p>
            <a:r>
              <a:rPr lang="en-US" altLang="en-US"/>
              <a:t>I call these “simple” because several of the other algorithm types are inherently recursive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9658D-871F-A54C-933D-49CB7AAF47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recursive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count the number of elements in a list:</a:t>
            </a:r>
          </a:p>
          <a:p>
            <a:pPr lvl="1"/>
            <a:r>
              <a:rPr lang="en-US" altLang="en-US"/>
              <a:t>If the list is empty, return zero; otherwise,</a:t>
            </a:r>
          </a:p>
          <a:p>
            <a:pPr lvl="1"/>
            <a:r>
              <a:rPr lang="en-US" altLang="en-US"/>
              <a:t>Step past the first element, and count the remaining elements in the list</a:t>
            </a:r>
          </a:p>
          <a:p>
            <a:pPr lvl="1"/>
            <a:r>
              <a:rPr lang="en-US" altLang="en-US"/>
              <a:t>Add one to the result</a:t>
            </a:r>
          </a:p>
          <a:p>
            <a:r>
              <a:rPr lang="en-US" altLang="en-US"/>
              <a:t>To test if a value occurs in a list:</a:t>
            </a:r>
          </a:p>
          <a:p>
            <a:pPr lvl="1"/>
            <a:r>
              <a:rPr lang="en-US" altLang="en-US"/>
              <a:t>If the list is empty, return false; otherwise,</a:t>
            </a:r>
          </a:p>
          <a:p>
            <a:pPr lvl="1"/>
            <a:r>
              <a:rPr lang="en-US" altLang="en-US"/>
              <a:t>If the first thing in the list is the given value, return true; otherwise</a:t>
            </a:r>
          </a:p>
          <a:p>
            <a:pPr lvl="1"/>
            <a:r>
              <a:rPr lang="en-US" altLang="en-US"/>
              <a:t>Step past the first element, and test whether the value occurs in the remainder of the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24844-DE2D-D147-A203-79C3F03085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Backtracking algorithms</a:t>
            </a:r>
            <a:r>
              <a:rPr lang="en-US" altLang="en-US"/>
              <a:t> are based on a depth-first recursive search</a:t>
            </a:r>
          </a:p>
          <a:p>
            <a:r>
              <a:rPr lang="en-US" altLang="en-US"/>
              <a:t>A backtracking algorithm:</a:t>
            </a:r>
          </a:p>
          <a:p>
            <a:pPr lvl="1"/>
            <a:r>
              <a:rPr lang="en-US" altLang="en-US"/>
              <a:t>Tests to see if a solution has been found, and if so, returns it; otherwise</a:t>
            </a:r>
          </a:p>
          <a:p>
            <a:pPr lvl="1"/>
            <a:r>
              <a:rPr lang="en-US" altLang="en-US"/>
              <a:t>For each choice that can be made at this point,</a:t>
            </a:r>
          </a:p>
          <a:p>
            <a:pPr lvl="2"/>
            <a:r>
              <a:rPr lang="en-US" altLang="en-US"/>
              <a:t>Make that choice</a:t>
            </a:r>
          </a:p>
          <a:p>
            <a:pPr lvl="2"/>
            <a:r>
              <a:rPr lang="en-US" altLang="en-US"/>
              <a:t>Recur</a:t>
            </a:r>
          </a:p>
          <a:p>
            <a:pPr lvl="2"/>
            <a:r>
              <a:rPr lang="en-US" altLang="en-US"/>
              <a:t>If the recursion returns a solution, return it</a:t>
            </a:r>
          </a:p>
          <a:p>
            <a:pPr lvl="1"/>
            <a:r>
              <a:rPr lang="en-US" altLang="en-US"/>
              <a:t>If no choices remain, return failure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65214-D1F6-784D-B9AE-A221AFB13B1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backtracking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color a map with no more than four colors:</a:t>
            </a:r>
          </a:p>
          <a:p>
            <a:pPr lvl="1"/>
            <a:r>
              <a:rPr lang="en-US" altLang="en-US"/>
              <a:t>color(Country n):</a:t>
            </a:r>
          </a:p>
          <a:p>
            <a:pPr lvl="2"/>
            <a:r>
              <a:rPr lang="en-US" altLang="en-US"/>
              <a:t>If all countries have been colored (n &gt; number of countries) return success; otherwise,</a:t>
            </a:r>
          </a:p>
          <a:p>
            <a:pPr lvl="2"/>
            <a:r>
              <a:rPr lang="en-US" altLang="en-US"/>
              <a:t>For each color c of four colors,</a:t>
            </a:r>
          </a:p>
          <a:p>
            <a:pPr lvl="3"/>
            <a:r>
              <a:rPr lang="en-US" altLang="en-US" sz="2400"/>
              <a:t>If country n is not adjacent to a country that has been colored c</a:t>
            </a:r>
          </a:p>
          <a:p>
            <a:pPr lvl="4"/>
            <a:r>
              <a:rPr lang="en-US" altLang="en-US" sz="2000"/>
              <a:t>Color country n with color c</a:t>
            </a:r>
          </a:p>
          <a:p>
            <a:pPr lvl="4"/>
            <a:r>
              <a:rPr lang="en-US" altLang="en-US" sz="2000"/>
              <a:t>recursively color country n+1</a:t>
            </a:r>
          </a:p>
          <a:p>
            <a:pPr lvl="4"/>
            <a:r>
              <a:rPr lang="en-US" altLang="en-US" sz="2000"/>
              <a:t>If successful, return success</a:t>
            </a:r>
          </a:p>
          <a:p>
            <a:pPr lvl="2"/>
            <a:r>
              <a:rPr lang="en-US" altLang="en-US"/>
              <a:t>If loop exits, return failure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107E-496A-004E-B518-0EB88E2B05C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Divide and Conquer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/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divide and conquer algorithm</a:t>
            </a:r>
            <a:r>
              <a:rPr lang="en-US" altLang="en-US"/>
              <a:t> consists of two parts:</a:t>
            </a:r>
          </a:p>
          <a:p>
            <a:pPr marL="914400" lvl="1" indent="-266700"/>
            <a:r>
              <a:rPr lang="en-US" altLang="en-US"/>
              <a:t>Divide the problem into smaller subproblems of the same type, and solve these subproblems recursively</a:t>
            </a:r>
          </a:p>
          <a:p>
            <a:pPr marL="914400" lvl="1" indent="-266700"/>
            <a:r>
              <a:rPr lang="en-US" altLang="en-US"/>
              <a:t>Combine the solutions to the subproblems into a solution to the original problem</a:t>
            </a:r>
          </a:p>
          <a:p>
            <a:pPr marL="533400" indent="-533400"/>
            <a:r>
              <a:rPr lang="en-US" altLang="en-US"/>
              <a:t>Traditionally, an algorithm is only called “divide and conquer” if it contains at least two recursive calls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C2083-D6BF-C54D-A286-32B28A55D99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altLang="en-US"/>
              <a:t>Examples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/>
            <a:r>
              <a:rPr lang="en-US" altLang="en-US" sz="3200"/>
              <a:t>Quicksort:</a:t>
            </a:r>
          </a:p>
          <a:p>
            <a:pPr marL="914400" lvl="1" indent="-266700"/>
            <a:r>
              <a:rPr lang="en-US" altLang="en-US"/>
              <a:t>Partition the array into two parts (smaller numbers in one part, larger numbers in the other part)</a:t>
            </a:r>
          </a:p>
          <a:p>
            <a:pPr marL="914400" lvl="1" indent="-266700"/>
            <a:r>
              <a:rPr lang="en-US" altLang="en-US"/>
              <a:t>Quicksort each of the parts</a:t>
            </a:r>
          </a:p>
          <a:p>
            <a:pPr marL="914400" lvl="1" indent="-266700"/>
            <a:r>
              <a:rPr lang="en-US" altLang="en-US"/>
              <a:t>No additional work is required to combine the two sorted parts</a:t>
            </a:r>
          </a:p>
          <a:p>
            <a:pPr marL="533400" indent="-533400"/>
            <a:r>
              <a:rPr lang="en-US" altLang="en-US" sz="3200"/>
              <a:t>Mergesort:</a:t>
            </a:r>
            <a:endParaRPr lang="en-US" altLang="en-US"/>
          </a:p>
          <a:p>
            <a:pPr marL="914400" lvl="1" indent="-266700"/>
            <a:r>
              <a:rPr lang="en-US" altLang="en-US"/>
              <a:t>Cut the array in half, and mergesort each half</a:t>
            </a:r>
          </a:p>
          <a:p>
            <a:pPr marL="914400" lvl="1" indent="-266700"/>
            <a:r>
              <a:rPr lang="en-US" altLang="en-US"/>
              <a:t>Combine the two sorted arrays into a single sorted array by merging them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Designs\duke6.pot</Template>
  <TotalTime>138</TotalTime>
  <Words>1453</Words>
  <Application>Microsoft Macintosh PowerPoint</Application>
  <PresentationFormat>On-screen Show (4:3)</PresentationFormat>
  <Paragraphs>201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Times New Roman</vt:lpstr>
      <vt:lpstr>Arial</vt:lpstr>
      <vt:lpstr>Wingdings</vt:lpstr>
      <vt:lpstr>Trebuchet MS</vt:lpstr>
      <vt:lpstr>Times</vt:lpstr>
      <vt:lpstr>duke6</vt:lpstr>
      <vt:lpstr>Types of Algorithms</vt:lpstr>
      <vt:lpstr>Algorithm classification</vt:lpstr>
      <vt:lpstr>A short list of categories</vt:lpstr>
      <vt:lpstr>Simple recursive algorithms I</vt:lpstr>
      <vt:lpstr>Example recursive algorithms</vt:lpstr>
      <vt:lpstr>Backtracking algorithms</vt:lpstr>
      <vt:lpstr>Example backtracking algorithm</vt:lpstr>
      <vt:lpstr>Divide and Conquer</vt:lpstr>
      <vt:lpstr>Examples</vt:lpstr>
      <vt:lpstr>Binary tree lookup</vt:lpstr>
      <vt:lpstr>Fibonacci numbers</vt:lpstr>
      <vt:lpstr>Dynamic programming algorithms</vt:lpstr>
      <vt:lpstr>Fibonacci numbers again</vt:lpstr>
      <vt:lpstr>Greedy algorithms</vt:lpstr>
      <vt:lpstr>Example: Counting money</vt:lpstr>
      <vt:lpstr>A failure of the greedy algorithm</vt:lpstr>
      <vt:lpstr>Branch and bound algorithms</vt:lpstr>
      <vt:lpstr>Example branch and bound algorithm</vt:lpstr>
      <vt:lpstr>Brute force algorithm</vt:lpstr>
      <vt:lpstr>Improving brute force algorithms</vt:lpstr>
      <vt:lpstr>Randomized algorithms</vt:lpstr>
      <vt:lpstr>The End</vt:lpstr>
    </vt:vector>
  </TitlesOfParts>
  <Company>House of Chaos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Algorithms</dc:title>
  <dc:creator>David Lee Matuszek</dc:creator>
  <cp:lastModifiedBy>朱飞云</cp:lastModifiedBy>
  <cp:revision>14</cp:revision>
  <dcterms:created xsi:type="dcterms:W3CDTF">2003-04-14T13:14:19Z</dcterms:created>
  <dcterms:modified xsi:type="dcterms:W3CDTF">2017-12-05T23:45:01Z</dcterms:modified>
</cp:coreProperties>
</file>