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E96195"/>
    <a:srgbClr val="A51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6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22DE1-8CEE-493B-814F-D4080879BE56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C586-F846-4E7E-9FE5-E4EA8FF84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0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C586-F846-4E7E-9FE5-E4EA8FF843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4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7F6F8-AFBC-AB7A-89EC-5E7AC4B49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90C75-1100-7606-303E-24B95719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219F4-7278-1CE4-0EE6-3AB9579D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4AF1A-83B4-1614-3175-A73AE382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B19D8-CB97-A30D-8170-A29CE5DA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8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E51E9-8A62-E253-A903-66163B09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460616-30E1-465D-DDBF-08A2D7AAC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2D1E5-8ECB-581B-0053-FE589F9C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B289A-9853-6BFD-F7BF-8AACB5CF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D3391-C71B-E009-9A02-12ADA6CF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4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DE384-6ADD-88DF-AF25-01394E9B4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DE3882-D96B-26BC-0012-7360D2042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7BD89-4F49-324E-0206-7DEC04A6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9716A-58F1-2B91-40B7-F8EDA982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33426-D789-662B-5185-AF74BF82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75C73-2E6F-8931-F62F-38914840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2DEF4-53BF-74E4-C399-949AA27D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08B5-AC73-0F60-DF7E-6792D0AE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07BD6-263F-7828-DC33-9C01B368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F4A81-36B3-47E0-F0E9-622FFC64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540C3-85FB-C97E-6842-1157A34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E6F4F-148D-FF31-9E69-A4B52093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4967C-61A8-5903-EB34-86172C49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A8E93-5A97-83B5-BEAD-DEA0C955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E2FE9-269D-6DFB-A7CE-B49F9CF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2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58568-530A-F061-28E2-476A57AA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2B4CE-543E-34B9-9010-E53EFCA22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E4228-AFAF-F14E-2F41-055809146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1044D-7EE5-22B5-18D3-198BC8FA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63CD7-E7D3-6A68-B1A4-98D4C7E4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5925E-3935-63FE-09B7-F9F5FD4C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5DA16-1AF3-CF9C-40A5-321743F0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5A107-AA55-057C-55CC-0DAB94E0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AC4BA-6234-D78E-E035-7FF6110B1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FF4E73-31C6-3E25-4387-B68474C4A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1376BF-F2F8-039F-FE3E-463AD1C1B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985409-C020-376F-2751-8B8E2A72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7922B1-8AD0-A785-2646-43BFCE0C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8F5E1E-0075-4AC0-7E53-D008DF07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4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37441-3D6C-BF68-E5E1-19AF1B6B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420BB7-5699-4642-F886-C534F764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D03B4B-5E20-DFB2-A6D5-82F22E86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D8684-6C2B-3FDC-C11B-1378F7C5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9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7D8E8D-E0E0-AFF4-B0CF-01A6EDAC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AE02E-291A-04CD-ED89-D118DEAC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E86A2-E947-0898-E313-59062BA5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4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650E6-A254-CCF8-F02E-3CD7A720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A34DA-7F6E-D701-F01B-DEA1ACF5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5E316-9CF1-7E1D-782D-9BCEC47D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B9090-04F2-608A-8AAB-88654446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C9CE9-6008-D634-31FD-981FC480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735DD-2C12-3E35-8516-B52A396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C9B07-F5CC-7AA7-4BC9-A06923C4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08E714-BDCA-E99F-62D7-0B5B095EB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4246D-E2D3-6776-AC43-AD133DB0B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313FF-1B5E-AD90-D636-0235279C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0C722-FEB1-53C7-8EB0-EC8F7BB9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921DA-F664-E811-CCB7-D5A6FF48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3A74E9-65E4-AD79-B1A1-73F46C9A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0D5EE-E7A5-E3F9-3652-B59F05FF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0DB2D-EB3F-CCAE-ADE6-1692BEE5B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9F478-B753-40BC-87A7-540A3D17346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3BF2-D19D-A49B-FB7C-5BEAD54DA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A237A-BFE9-7956-F1A3-2E98DEA99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F240C-D96F-49E1-A895-512A09DD2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B84287-5DC1-FDC2-D80A-32E0C1807908}"/>
              </a:ext>
            </a:extLst>
          </p:cNvPr>
          <p:cNvSpPr txBox="1"/>
          <p:nvPr/>
        </p:nvSpPr>
        <p:spPr>
          <a:xfrm>
            <a:off x="590550" y="330200"/>
            <a:ext cx="3783408" cy="735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PDF</a:t>
            </a:r>
            <a:r>
              <a:rPr lang="ko-KR" altLang="en-US" sz="3200" dirty="0"/>
              <a:t> </a:t>
            </a:r>
            <a:r>
              <a:rPr lang="en-US" altLang="ko-KR" sz="3200" dirty="0"/>
              <a:t>Parsing</a:t>
            </a:r>
            <a:r>
              <a:rPr lang="ko-KR" altLang="en-US" sz="3200" dirty="0"/>
              <a:t> 가이드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2FCF7-8BDB-4FF2-24D1-BDED90FB363B}"/>
              </a:ext>
            </a:extLst>
          </p:cNvPr>
          <p:cNvSpPr txBox="1"/>
          <p:nvPr/>
        </p:nvSpPr>
        <p:spPr>
          <a:xfrm>
            <a:off x="4373958" y="483735"/>
            <a:ext cx="1544012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실행 순서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검수 시 참고사항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77F18-2522-D9A4-4791-07624E95DE71}"/>
              </a:ext>
            </a:extLst>
          </p:cNvPr>
          <p:cNvSpPr txBox="1"/>
          <p:nvPr/>
        </p:nvSpPr>
        <p:spPr>
          <a:xfrm>
            <a:off x="590550" y="1890249"/>
            <a:ext cx="7956765" cy="386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/>
              <a:t>parser_samsung</a:t>
            </a:r>
            <a:r>
              <a:rPr lang="en-US" altLang="ko-KR" sz="1100" dirty="0"/>
              <a:t>/                         # </a:t>
            </a:r>
            <a:r>
              <a:rPr lang="ko-KR" altLang="en-US" sz="1100" dirty="0"/>
              <a:t>최상위 폴더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Readme.md                      # </a:t>
            </a:r>
            <a:r>
              <a:rPr lang="ko-KR" altLang="en-US" sz="1100" dirty="0"/>
              <a:t>사용 방법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labeling_guide.pptx            # </a:t>
            </a:r>
            <a:r>
              <a:rPr lang="ko-KR" altLang="en-US" sz="1100" dirty="0" err="1"/>
              <a:t>라벨링</a:t>
            </a:r>
            <a:r>
              <a:rPr lang="ko-KR" altLang="en-US" sz="1100" dirty="0"/>
              <a:t> 가이드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setup_parsing_samsung.txt   # </a:t>
            </a:r>
            <a:r>
              <a:rPr lang="ko-KR" altLang="en-US" sz="1100" dirty="0"/>
              <a:t>파이썬 및 라이브러리 버전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main.py                           # </a:t>
            </a:r>
            <a:r>
              <a:rPr lang="ko-KR" altLang="en-US" sz="1100" dirty="0"/>
              <a:t>메인 코드 </a:t>
            </a:r>
            <a:r>
              <a:rPr lang="en-US" altLang="ko-KR" sz="1100" dirty="0"/>
              <a:t>(pdf parser </a:t>
            </a:r>
            <a:r>
              <a:rPr lang="ko-KR" altLang="en-US" sz="1100" dirty="0"/>
              <a:t>생성시 실행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├── utils/                               # </a:t>
            </a:r>
            <a:r>
              <a:rPr lang="ko-KR" altLang="en-US" sz="1100" dirty="0" err="1"/>
              <a:t>유틸</a:t>
            </a:r>
            <a:r>
              <a:rPr lang="ko-KR" altLang="en-US" sz="1100" dirty="0"/>
              <a:t> 파일 폴더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 ├── </a:t>
            </a:r>
            <a:r>
              <a:rPr lang="en-US" altLang="ko-KR" sz="1100" dirty="0"/>
              <a:t>utils_pdf.py                   # pdf </a:t>
            </a:r>
            <a:r>
              <a:rPr lang="ko-KR" altLang="en-US" sz="1100" dirty="0"/>
              <a:t>로드 및 </a:t>
            </a:r>
            <a:r>
              <a:rPr lang="en-US" altLang="ko-KR" sz="1100" dirty="0"/>
              <a:t>pdf </a:t>
            </a:r>
            <a:r>
              <a:rPr lang="ko-KR" altLang="en-US" sz="1100" dirty="0"/>
              <a:t>데이터 추출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 ├── </a:t>
            </a:r>
            <a:r>
              <a:rPr lang="en-US" altLang="ko-KR" sz="1100" dirty="0"/>
              <a:t>utils_yolo.py                 # pdf </a:t>
            </a:r>
            <a:r>
              <a:rPr lang="ko-KR" altLang="en-US" sz="1100" dirty="0"/>
              <a:t>레이아웃 탐지용 코드 </a:t>
            </a:r>
            <a:r>
              <a:rPr lang="en-US" altLang="ko-KR" sz="1100" dirty="0"/>
              <a:t>(</a:t>
            </a:r>
            <a:r>
              <a:rPr lang="ko-KR" altLang="en-US" sz="1100" dirty="0"/>
              <a:t>라벨링이 되어 있으면 생략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└── utils_parsing.py             # </a:t>
            </a:r>
            <a:r>
              <a:rPr lang="ko-KR" altLang="en-US" sz="1100" dirty="0"/>
              <a:t>객체별 순서 및 </a:t>
            </a:r>
            <a:r>
              <a:rPr lang="en-US" altLang="ko-KR" sz="1100" dirty="0"/>
              <a:t>parsing data </a:t>
            </a:r>
            <a:r>
              <a:rPr lang="ko-KR" altLang="en-US" sz="1100" dirty="0"/>
              <a:t>생성시 필요한 각종 후처리 알고리즘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weights/                          # yolo </a:t>
            </a:r>
            <a:r>
              <a:rPr lang="ko-KR" altLang="en-US" sz="1100" dirty="0"/>
              <a:t>모델 웨이트 폴더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 └── </a:t>
            </a:r>
            <a:r>
              <a:rPr lang="en-US" altLang="ko-KR" sz="1100" dirty="0"/>
              <a:t>best.pt                        # (</a:t>
            </a:r>
            <a:r>
              <a:rPr lang="ko-KR" altLang="en-US" sz="1100" dirty="0"/>
              <a:t>현재 </a:t>
            </a:r>
            <a:r>
              <a:rPr lang="en-US" altLang="ko-KR" sz="1100" dirty="0"/>
              <a:t>yolov11x </a:t>
            </a:r>
            <a:r>
              <a:rPr lang="ko-KR" altLang="en-US" sz="1100" dirty="0"/>
              <a:t>모델 사용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├── move_data.py                   # pdf </a:t>
            </a:r>
            <a:r>
              <a:rPr lang="ko-KR" altLang="en-US" sz="1100" dirty="0"/>
              <a:t>레이아웃 데이터 </a:t>
            </a:r>
            <a:r>
              <a:rPr lang="ko-KR" altLang="en-US" sz="1100" dirty="0" err="1"/>
              <a:t>라벨링</a:t>
            </a:r>
            <a:r>
              <a:rPr lang="ko-KR" altLang="en-US" sz="1100" dirty="0"/>
              <a:t>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pdf_to_image.py                # </a:t>
            </a:r>
            <a:r>
              <a:rPr lang="ko-KR" altLang="en-US" sz="1100" dirty="0"/>
              <a:t>새로운 </a:t>
            </a:r>
            <a:r>
              <a:rPr lang="en-US" altLang="ko-KR" sz="1100" dirty="0"/>
              <a:t>pdf</a:t>
            </a:r>
            <a:r>
              <a:rPr lang="ko-KR" altLang="en-US" sz="1100" dirty="0"/>
              <a:t>를 이미지로 변화하는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datasets_labels.py              # </a:t>
            </a:r>
            <a:r>
              <a:rPr lang="ko-KR" altLang="en-US" sz="1100" dirty="0"/>
              <a:t>새로운 </a:t>
            </a:r>
            <a:r>
              <a:rPr lang="en-US" altLang="ko-KR" sz="1100" dirty="0"/>
              <a:t>pdf</a:t>
            </a:r>
            <a:r>
              <a:rPr lang="ko-KR" altLang="en-US" sz="1100" dirty="0"/>
              <a:t>를 이미지로 변환 한 다음</a:t>
            </a:r>
            <a:r>
              <a:rPr lang="en-US" altLang="ko-KR" sz="1100" dirty="0"/>
              <a:t>(</a:t>
            </a:r>
            <a:r>
              <a:rPr lang="ko-KR" altLang="en-US" sz="1100" dirty="0"/>
              <a:t>수동으로 진행 필요</a:t>
            </a:r>
            <a:r>
              <a:rPr lang="en-US" altLang="ko-KR" sz="1100" dirty="0"/>
              <a:t>), </a:t>
            </a:r>
            <a:r>
              <a:rPr lang="ko-KR" altLang="en-US" sz="1100" dirty="0"/>
              <a:t>자동으로 </a:t>
            </a:r>
            <a:r>
              <a:rPr lang="ko-KR" altLang="en-US" sz="1100" dirty="0" err="1"/>
              <a:t>라벨링하는</a:t>
            </a:r>
            <a:r>
              <a:rPr lang="ko-KR" altLang="en-US" sz="1100" dirty="0"/>
              <a:t>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└── </a:t>
            </a:r>
            <a:r>
              <a:rPr lang="en-US" altLang="ko-KR" sz="1100" dirty="0"/>
              <a:t>line_merge.py                   # parsing data </a:t>
            </a:r>
            <a:r>
              <a:rPr lang="ko-KR" altLang="en-US" sz="1100" dirty="0"/>
              <a:t>검수 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줄바꿈</a:t>
            </a:r>
            <a:r>
              <a:rPr lang="ko-KR" altLang="en-US" sz="1100" dirty="0"/>
              <a:t> 부분을 띄어쓰기로 처리하는 코드</a:t>
            </a:r>
          </a:p>
        </p:txBody>
      </p:sp>
    </p:spTree>
    <p:extLst>
      <p:ext uri="{BB962C8B-B14F-4D97-AF65-F5344CB8AC3E}">
        <p14:creationId xmlns:p14="http://schemas.microsoft.com/office/powerpoint/2010/main" val="185410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B19F3-9AE7-10AA-2301-AE797A44C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E991BA-6B69-9AD2-F49B-C3CFB899F5FE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검수 시 참고사항</a:t>
            </a:r>
          </a:p>
        </p:txBody>
      </p:sp>
      <p:pic>
        <p:nvPicPr>
          <p:cNvPr id="6" name="그림 5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6BE456-3638-0407-13F8-A0F3D44F5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3" t="15926" r="12767" b="27501"/>
          <a:stretch/>
        </p:blipFill>
        <p:spPr>
          <a:xfrm>
            <a:off x="482600" y="2239140"/>
            <a:ext cx="3822700" cy="3879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86D283-AFE4-4E3C-F808-551074243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196" y="2066581"/>
            <a:ext cx="6195103" cy="19899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2996D9-5C80-6E0D-C2B2-4845F2B6A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196" y="4486607"/>
            <a:ext cx="6195103" cy="1983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39E8C4-7DEB-DF9E-BA33-0F66B95353BD}"/>
              </a:ext>
            </a:extLst>
          </p:cNvPr>
          <p:cNvSpPr txBox="1"/>
          <p:nvPr/>
        </p:nvSpPr>
        <p:spPr>
          <a:xfrm>
            <a:off x="380998" y="1060450"/>
            <a:ext cx="11391901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3. ‘</a:t>
            </a:r>
            <a:r>
              <a:rPr lang="ko-KR" altLang="en-US" sz="1200" dirty="0"/>
              <a:t>소제목</a:t>
            </a:r>
            <a:r>
              <a:rPr lang="en-US" altLang="ko-KR" sz="1200" dirty="0"/>
              <a:t>’</a:t>
            </a:r>
            <a:r>
              <a:rPr lang="ko-KR" altLang="en-US" sz="1200" dirty="0"/>
              <a:t> 다음에 오는 </a:t>
            </a:r>
            <a:r>
              <a:rPr lang="en-US" altLang="ko-KR" sz="1200" dirty="0"/>
              <a:t>‘</a:t>
            </a:r>
            <a:r>
              <a:rPr lang="ko-KR" altLang="en-US" sz="1200" dirty="0"/>
              <a:t>소제목</a:t>
            </a:r>
            <a:r>
              <a:rPr lang="en-US" altLang="ko-KR" sz="1200" dirty="0"/>
              <a:t>’</a:t>
            </a:r>
            <a:r>
              <a:rPr lang="ko-KR" altLang="en-US" sz="1200" dirty="0"/>
              <a:t>이</a:t>
            </a:r>
            <a:r>
              <a:rPr lang="en-US" altLang="ko-KR" sz="1200" dirty="0"/>
              <a:t> </a:t>
            </a:r>
            <a:r>
              <a:rPr lang="ko-KR" altLang="en-US" sz="1200" dirty="0"/>
              <a:t>기존 </a:t>
            </a:r>
            <a:r>
              <a:rPr lang="en-US" altLang="ko-KR" sz="1200" dirty="0"/>
              <a:t>‘</a:t>
            </a:r>
            <a:r>
              <a:rPr lang="ko-KR" altLang="en-US" sz="1200" dirty="0"/>
              <a:t>소제목</a:t>
            </a:r>
            <a:r>
              <a:rPr lang="en-US" altLang="ko-KR" sz="1200" dirty="0"/>
              <a:t>’</a:t>
            </a:r>
            <a:r>
              <a:rPr lang="ko-KR" altLang="en-US" sz="1200" dirty="0"/>
              <a:t>보다 하위 항목인 경우</a:t>
            </a:r>
            <a:r>
              <a:rPr lang="en-US" altLang="ko-KR" sz="1200" dirty="0"/>
              <a:t>, 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에 통합시키고 기존 </a:t>
            </a:r>
            <a:r>
              <a:rPr lang="en-US" altLang="ko-KR" sz="1200" dirty="0"/>
              <a:t>‘</a:t>
            </a:r>
            <a:r>
              <a:rPr lang="ko-KR" altLang="en-US" sz="1200" dirty="0"/>
              <a:t>소제목</a:t>
            </a:r>
            <a:r>
              <a:rPr lang="en-US" altLang="ko-KR" sz="1200" dirty="0"/>
              <a:t>’</a:t>
            </a:r>
            <a:r>
              <a:rPr lang="ko-KR" altLang="en-US" sz="1200" dirty="0"/>
              <a:t>을 유지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 err="1"/>
              <a:t>대제목</a:t>
            </a:r>
            <a:r>
              <a:rPr lang="en-US" altLang="ko-KR" sz="1200" dirty="0"/>
              <a:t>’, ‘</a:t>
            </a:r>
            <a:r>
              <a:rPr lang="ko-KR" altLang="en-US" sz="1200" dirty="0" err="1"/>
              <a:t>중제목</a:t>
            </a:r>
            <a:r>
              <a:rPr lang="en-US" altLang="ko-KR" sz="1200" dirty="0"/>
              <a:t>‘, ‘</a:t>
            </a:r>
            <a:r>
              <a:rPr lang="ko-KR" altLang="en-US" sz="1200" dirty="0"/>
              <a:t>소제목</a:t>
            </a:r>
            <a:r>
              <a:rPr lang="en-US" altLang="ko-KR" sz="1200" dirty="0"/>
              <a:t>‘ </a:t>
            </a:r>
            <a:r>
              <a:rPr lang="ko-KR" altLang="en-US" sz="1200" dirty="0"/>
              <a:t>보다 하위 항목은 클래스에 정의되지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케이스도 적기 때문에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에 통합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DCFA25-0DE7-7194-4E8B-6FAC520DFD8B}"/>
              </a:ext>
            </a:extLst>
          </p:cNvPr>
          <p:cNvSpPr/>
          <p:nvPr/>
        </p:nvSpPr>
        <p:spPr>
          <a:xfrm>
            <a:off x="520701" y="2279650"/>
            <a:ext cx="3638549" cy="2508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C67B7-850C-D67B-20EE-046481125881}"/>
              </a:ext>
            </a:extLst>
          </p:cNvPr>
          <p:cNvSpPr/>
          <p:nvPr/>
        </p:nvSpPr>
        <p:spPr>
          <a:xfrm>
            <a:off x="546100" y="2279651"/>
            <a:ext cx="546100" cy="23494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A6154-CC2B-7577-42E1-F035FDE2DC1F}"/>
              </a:ext>
            </a:extLst>
          </p:cNvPr>
          <p:cNvSpPr/>
          <p:nvPr/>
        </p:nvSpPr>
        <p:spPr>
          <a:xfrm>
            <a:off x="552450" y="3746501"/>
            <a:ext cx="508000" cy="2412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CCA214-CF6B-5524-BC6F-1511542B7234}"/>
              </a:ext>
            </a:extLst>
          </p:cNvPr>
          <p:cNvSpPr/>
          <p:nvPr/>
        </p:nvSpPr>
        <p:spPr>
          <a:xfrm>
            <a:off x="546100" y="4229101"/>
            <a:ext cx="1174750" cy="2158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7B6F85-4A16-1063-8A19-CE205D577F26}"/>
              </a:ext>
            </a:extLst>
          </p:cNvPr>
          <p:cNvSpPr/>
          <p:nvPr/>
        </p:nvSpPr>
        <p:spPr>
          <a:xfrm>
            <a:off x="5530849" y="3336582"/>
            <a:ext cx="565149" cy="14604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70CE38-1ADD-97DE-0DB8-4FABD0459B27}"/>
              </a:ext>
            </a:extLst>
          </p:cNvPr>
          <p:cNvSpPr/>
          <p:nvPr/>
        </p:nvSpPr>
        <p:spPr>
          <a:xfrm>
            <a:off x="5518149" y="3749332"/>
            <a:ext cx="850899" cy="26034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CD7AF6-EC15-732B-6313-F6349BCEA737}"/>
              </a:ext>
            </a:extLst>
          </p:cNvPr>
          <p:cNvSpPr/>
          <p:nvPr/>
        </p:nvSpPr>
        <p:spPr>
          <a:xfrm>
            <a:off x="6756400" y="5346701"/>
            <a:ext cx="539749" cy="1523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9B91C9-5112-2708-FAB7-F9DF6A328E44}"/>
              </a:ext>
            </a:extLst>
          </p:cNvPr>
          <p:cNvSpPr/>
          <p:nvPr/>
        </p:nvSpPr>
        <p:spPr>
          <a:xfrm>
            <a:off x="6756400" y="5873751"/>
            <a:ext cx="1403349" cy="15874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904ED4-3CEA-DA76-C280-262AC58B7038}"/>
              </a:ext>
            </a:extLst>
          </p:cNvPr>
          <p:cNvSpPr txBox="1"/>
          <p:nvPr/>
        </p:nvSpPr>
        <p:spPr>
          <a:xfrm>
            <a:off x="1830908" y="6032630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참고 이미지</a:t>
            </a:r>
            <a:endParaRPr lang="en-US" altLang="ko-KR" sz="1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64AB2F-30B3-9D80-54E6-EBB69F7689B1}"/>
              </a:ext>
            </a:extLst>
          </p:cNvPr>
          <p:cNvCxnSpPr>
            <a:cxnSpLocks/>
          </p:cNvCxnSpPr>
          <p:nvPr/>
        </p:nvCxnSpPr>
        <p:spPr>
          <a:xfrm>
            <a:off x="5974080" y="4107180"/>
            <a:ext cx="777240" cy="1722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30159C-A05E-3377-F3DB-AEEE28925E94}"/>
              </a:ext>
            </a:extLst>
          </p:cNvPr>
          <p:cNvSpPr txBox="1"/>
          <p:nvPr/>
        </p:nvSpPr>
        <p:spPr>
          <a:xfrm>
            <a:off x="6231071" y="4102139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검수 전</a:t>
            </a:r>
            <a:r>
              <a:rPr lang="en-US" altLang="ko-KR" sz="1000" dirty="0"/>
              <a:t>/</a:t>
            </a:r>
            <a:r>
              <a:rPr lang="ko-KR" altLang="en-US" sz="1000" dirty="0"/>
              <a:t>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09681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69663-122B-5D6D-2E51-3A8A2ABC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BE13AB-BAFC-3AEF-72F1-A54FFD61699F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검수 시 참고사항</a:t>
            </a:r>
          </a:p>
        </p:txBody>
      </p:sp>
      <p:pic>
        <p:nvPicPr>
          <p:cNvPr id="4" name="그림 3" descr="텍스트, 전자제품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41E7EDF-044B-5E46-B6C0-72A988510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0" t="48242" r="10874" b="10925"/>
          <a:stretch/>
        </p:blipFill>
        <p:spPr>
          <a:xfrm>
            <a:off x="380998" y="2660652"/>
            <a:ext cx="3829050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75C318-113E-C01A-278B-F1F17C20C9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3"/>
          <a:stretch/>
        </p:blipFill>
        <p:spPr>
          <a:xfrm>
            <a:off x="5257800" y="2089734"/>
            <a:ext cx="5657850" cy="2091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7059FA-BBB3-185C-4968-1F2EAE948A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2" r="417"/>
          <a:stretch/>
        </p:blipFill>
        <p:spPr>
          <a:xfrm>
            <a:off x="5257800" y="4498976"/>
            <a:ext cx="5657850" cy="1937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763604-0048-83E3-7C57-49301927F0E3}"/>
              </a:ext>
            </a:extLst>
          </p:cNvPr>
          <p:cNvSpPr txBox="1"/>
          <p:nvPr/>
        </p:nvSpPr>
        <p:spPr>
          <a:xfrm>
            <a:off x="380998" y="1060450"/>
            <a:ext cx="113919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4. </a:t>
            </a:r>
            <a:r>
              <a:rPr lang="ko-KR" altLang="en-US" sz="1200" dirty="0" err="1"/>
              <a:t>불릿으로</a:t>
            </a:r>
            <a:r>
              <a:rPr lang="ko-KR" altLang="en-US" sz="1200" dirty="0"/>
              <a:t> 시작하는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은 이전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에 통합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알고리즘으로 구현되어 있지만</a:t>
            </a:r>
            <a:r>
              <a:rPr lang="en-US" altLang="ko-KR" sz="1200" dirty="0"/>
              <a:t>, </a:t>
            </a:r>
            <a:r>
              <a:rPr lang="ko-KR" altLang="en-US" sz="1200" dirty="0"/>
              <a:t>이전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‘</a:t>
            </a:r>
            <a:r>
              <a:rPr lang="ko-KR" altLang="en-US" sz="1200" dirty="0"/>
              <a:t>의 글의 시작 위치가 더 뒤에 있는 경우는 제외하였음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11</a:t>
            </a:r>
            <a:r>
              <a:rPr lang="ko-KR" altLang="en-US" sz="1200" dirty="0"/>
              <a:t>번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의 시작 위치가 </a:t>
            </a:r>
            <a:r>
              <a:rPr lang="en-US" altLang="ko-KR" sz="1200" dirty="0"/>
              <a:t>12</a:t>
            </a:r>
            <a:r>
              <a:rPr lang="ko-KR" altLang="en-US" sz="1200" dirty="0"/>
              <a:t>번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‘</a:t>
            </a:r>
            <a:r>
              <a:rPr lang="ko-KR" altLang="en-US" sz="1200" dirty="0"/>
              <a:t>의 시작 위치보다 더 뒤에 있으므로 해당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은 알고리즘에서 통합되지 않음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CD44BD-308E-D758-7483-A11724A8D48C}"/>
              </a:ext>
            </a:extLst>
          </p:cNvPr>
          <p:cNvSpPr/>
          <p:nvPr/>
        </p:nvSpPr>
        <p:spPr>
          <a:xfrm>
            <a:off x="412748" y="2971802"/>
            <a:ext cx="3613150" cy="2457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4D3EAB-269C-392A-4230-1F605C70BDB3}"/>
              </a:ext>
            </a:extLst>
          </p:cNvPr>
          <p:cNvSpPr/>
          <p:nvPr/>
        </p:nvSpPr>
        <p:spPr>
          <a:xfrm>
            <a:off x="450848" y="3657603"/>
            <a:ext cx="3568700" cy="5841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3B7539-4CDE-871D-8985-9AC08A12ABED}"/>
              </a:ext>
            </a:extLst>
          </p:cNvPr>
          <p:cNvSpPr/>
          <p:nvPr/>
        </p:nvSpPr>
        <p:spPr>
          <a:xfrm>
            <a:off x="438148" y="4146553"/>
            <a:ext cx="3409950" cy="5968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DCD481-F255-99F2-279F-171883B74F85}"/>
              </a:ext>
            </a:extLst>
          </p:cNvPr>
          <p:cNvSpPr/>
          <p:nvPr/>
        </p:nvSpPr>
        <p:spPr>
          <a:xfrm>
            <a:off x="5283201" y="2781301"/>
            <a:ext cx="4444999" cy="3047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259141-1B17-F67C-5B2E-88F520C9AC9B}"/>
              </a:ext>
            </a:extLst>
          </p:cNvPr>
          <p:cNvSpPr/>
          <p:nvPr/>
        </p:nvSpPr>
        <p:spPr>
          <a:xfrm>
            <a:off x="5283201" y="3403601"/>
            <a:ext cx="4248149" cy="28574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9F107-3CB4-4B20-2BA6-461ED8233B38}"/>
              </a:ext>
            </a:extLst>
          </p:cNvPr>
          <p:cNvSpPr/>
          <p:nvPr/>
        </p:nvSpPr>
        <p:spPr>
          <a:xfrm>
            <a:off x="5276851" y="5334002"/>
            <a:ext cx="4451349" cy="5968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9315F-2B70-7ADD-D531-62606796FAB5}"/>
              </a:ext>
            </a:extLst>
          </p:cNvPr>
          <p:cNvSpPr txBox="1"/>
          <p:nvPr/>
        </p:nvSpPr>
        <p:spPr>
          <a:xfrm>
            <a:off x="1726131" y="5446988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참고 이미지</a:t>
            </a:r>
            <a:endParaRPr lang="en-US" altLang="ko-KR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919919-DFBD-2265-C2C5-A48BC10689A8}"/>
              </a:ext>
            </a:extLst>
          </p:cNvPr>
          <p:cNvCxnSpPr>
            <a:cxnSpLocks/>
          </p:cNvCxnSpPr>
          <p:nvPr/>
        </p:nvCxnSpPr>
        <p:spPr>
          <a:xfrm flipH="1">
            <a:off x="7825740" y="3741420"/>
            <a:ext cx="922020" cy="1455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2E1E3B-086A-423F-910F-AC8565307BA5}"/>
              </a:ext>
            </a:extLst>
          </p:cNvPr>
          <p:cNvCxnSpPr>
            <a:cxnSpLocks/>
          </p:cNvCxnSpPr>
          <p:nvPr/>
        </p:nvCxnSpPr>
        <p:spPr>
          <a:xfrm>
            <a:off x="7269480" y="3147060"/>
            <a:ext cx="419100" cy="2049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2ABDF5-993F-B773-F85C-EC840DC5DB08}"/>
              </a:ext>
            </a:extLst>
          </p:cNvPr>
          <p:cNvSpPr txBox="1"/>
          <p:nvPr/>
        </p:nvSpPr>
        <p:spPr>
          <a:xfrm>
            <a:off x="7577658" y="4151588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검수 전</a:t>
            </a:r>
            <a:r>
              <a:rPr lang="en-US" altLang="ko-KR" sz="1000" dirty="0"/>
              <a:t>/</a:t>
            </a:r>
            <a:r>
              <a:rPr lang="ko-KR" altLang="en-US" sz="1000" dirty="0"/>
              <a:t>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94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9142-C5B6-9021-59C6-51E246D5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B87BA-6D50-C811-D9F0-44F9F4A29030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실행 순서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14B15-E686-FAE3-DE59-1D30FA6ADB06}"/>
              </a:ext>
            </a:extLst>
          </p:cNvPr>
          <p:cNvSpPr txBox="1"/>
          <p:nvPr/>
        </p:nvSpPr>
        <p:spPr>
          <a:xfrm>
            <a:off x="380999" y="1060450"/>
            <a:ext cx="3958525" cy="349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실행 순서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PDF </a:t>
            </a:r>
            <a:r>
              <a:rPr lang="ko-KR" altLang="en-US" sz="1200" dirty="0"/>
              <a:t>레이아웃 </a:t>
            </a:r>
            <a:r>
              <a:rPr lang="ko-KR" altLang="en-US" sz="1200" dirty="0" err="1"/>
              <a:t>라벨링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/>
              <a:t>PDF </a:t>
            </a:r>
            <a:r>
              <a:rPr lang="ko-KR" altLang="en-US" sz="1100" dirty="0"/>
              <a:t>파일 업로드</a:t>
            </a:r>
            <a:endParaRPr lang="en-US" altLang="ko-KR" sz="1100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/>
              <a:t>‘pdf_to_image.py’ </a:t>
            </a:r>
            <a:r>
              <a:rPr lang="ko-KR" altLang="en-US" sz="1100" dirty="0"/>
              <a:t>코드 실행</a:t>
            </a:r>
            <a:endParaRPr lang="en-US" altLang="ko-KR" sz="1100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/>
              <a:t>‘datasets_labels.py’ </a:t>
            </a:r>
            <a:r>
              <a:rPr lang="ko-KR" altLang="en-US" sz="1100" dirty="0"/>
              <a:t>코드 실행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/>
              <a:t>라벨링</a:t>
            </a:r>
            <a:r>
              <a:rPr lang="ko-KR" altLang="en-US" sz="1200" dirty="0"/>
              <a:t> 툴을 이용하여 </a:t>
            </a:r>
            <a:r>
              <a:rPr lang="ko-KR" altLang="en-US" sz="1200" dirty="0" err="1"/>
              <a:t>라벨링</a:t>
            </a:r>
            <a:r>
              <a:rPr lang="ko-KR" altLang="en-US" sz="1200" dirty="0"/>
              <a:t> 결과 검수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/>
              <a:t>‘move_data.py’ </a:t>
            </a:r>
            <a:r>
              <a:rPr lang="ko-KR" altLang="en-US" sz="1100" dirty="0"/>
              <a:t>코드 실행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PDF Parsing Data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/>
              <a:t>‘main.py’ </a:t>
            </a:r>
            <a:r>
              <a:rPr lang="ko-KR" altLang="en-US" sz="1100" dirty="0"/>
              <a:t>코드 실행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Parsing Data </a:t>
            </a:r>
            <a:r>
              <a:rPr lang="ko-KR" altLang="en-US" sz="1200" dirty="0"/>
              <a:t>검수 전 전처리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/>
              <a:t>‘line_merge.py’ </a:t>
            </a:r>
            <a:r>
              <a:rPr lang="ko-KR" altLang="en-US" sz="1100" dirty="0"/>
              <a:t>코드 실행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/>
              <a:t>Parsing Data </a:t>
            </a:r>
            <a:r>
              <a:rPr lang="ko-KR" altLang="en-US" sz="1200" dirty="0"/>
              <a:t>검수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100" dirty="0"/>
              <a:t>parsing </a:t>
            </a:r>
            <a:r>
              <a:rPr lang="ko-KR" altLang="en-US" sz="1100" dirty="0"/>
              <a:t>결과 검수</a:t>
            </a:r>
            <a:endParaRPr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0DC5-D3A7-C416-0447-622CEBAFE1C7}"/>
              </a:ext>
            </a:extLst>
          </p:cNvPr>
          <p:cNvSpPr txBox="1"/>
          <p:nvPr/>
        </p:nvSpPr>
        <p:spPr>
          <a:xfrm>
            <a:off x="4042410" y="1325363"/>
            <a:ext cx="7956765" cy="3868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err="1"/>
              <a:t>parser_samsung</a:t>
            </a:r>
            <a:r>
              <a:rPr lang="en-US" altLang="ko-KR" sz="1100" dirty="0"/>
              <a:t>/                         # </a:t>
            </a:r>
            <a:r>
              <a:rPr lang="ko-KR" altLang="en-US" sz="1100" dirty="0"/>
              <a:t>최상위 폴더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Readme.md                      # </a:t>
            </a:r>
            <a:r>
              <a:rPr lang="ko-KR" altLang="en-US" sz="1100" dirty="0"/>
              <a:t>사용 방법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labeling_guide.pptx            # </a:t>
            </a:r>
            <a:r>
              <a:rPr lang="ko-KR" altLang="en-US" sz="1100" dirty="0" err="1"/>
              <a:t>라벨링</a:t>
            </a:r>
            <a:r>
              <a:rPr lang="ko-KR" altLang="en-US" sz="1100" dirty="0"/>
              <a:t> 가이드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setup_parsing_samsung.txt   # </a:t>
            </a:r>
            <a:r>
              <a:rPr lang="ko-KR" altLang="en-US" sz="1100" dirty="0"/>
              <a:t>파이썬 및 라이브러리 버전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main.py                           # </a:t>
            </a:r>
            <a:r>
              <a:rPr lang="ko-KR" altLang="en-US" sz="1100" dirty="0"/>
              <a:t>메인 코드 </a:t>
            </a:r>
            <a:r>
              <a:rPr lang="en-US" altLang="ko-KR" sz="1100" dirty="0"/>
              <a:t>(pdf parser </a:t>
            </a:r>
            <a:r>
              <a:rPr lang="ko-KR" altLang="en-US" sz="1100" dirty="0"/>
              <a:t>생성시 실행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├── utils/                               # </a:t>
            </a:r>
            <a:r>
              <a:rPr lang="ko-KR" altLang="en-US" sz="1100" dirty="0" err="1"/>
              <a:t>유틸</a:t>
            </a:r>
            <a:r>
              <a:rPr lang="ko-KR" altLang="en-US" sz="1100" dirty="0"/>
              <a:t> 파일 폴더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 ├── </a:t>
            </a:r>
            <a:r>
              <a:rPr lang="en-US" altLang="ko-KR" sz="1100" dirty="0"/>
              <a:t>utils_pdf.py                   # pdf </a:t>
            </a:r>
            <a:r>
              <a:rPr lang="ko-KR" altLang="en-US" sz="1100" dirty="0"/>
              <a:t>로드 및 </a:t>
            </a:r>
            <a:r>
              <a:rPr lang="en-US" altLang="ko-KR" sz="1100" dirty="0"/>
              <a:t>pdf </a:t>
            </a:r>
            <a:r>
              <a:rPr lang="ko-KR" altLang="en-US" sz="1100" dirty="0"/>
              <a:t>데이터 추출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 ├── </a:t>
            </a:r>
            <a:r>
              <a:rPr lang="en-US" altLang="ko-KR" sz="1100" dirty="0"/>
              <a:t>utils_yolo.py                 # pdf </a:t>
            </a:r>
            <a:r>
              <a:rPr lang="ko-KR" altLang="en-US" sz="1100" dirty="0"/>
              <a:t>레이아웃 탐지용 코드 </a:t>
            </a:r>
            <a:r>
              <a:rPr lang="en-US" altLang="ko-KR" sz="1100" dirty="0"/>
              <a:t>(</a:t>
            </a:r>
            <a:r>
              <a:rPr lang="ko-KR" altLang="en-US" sz="1100" dirty="0"/>
              <a:t>라벨링이 되어 있으면 생략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└── utils_parsing.py             # </a:t>
            </a:r>
            <a:r>
              <a:rPr lang="ko-KR" altLang="en-US" sz="1100" dirty="0"/>
              <a:t>객체별 순서 및 </a:t>
            </a:r>
            <a:r>
              <a:rPr lang="en-US" altLang="ko-KR" sz="1100" dirty="0"/>
              <a:t>parsing data </a:t>
            </a:r>
            <a:r>
              <a:rPr lang="ko-KR" altLang="en-US" sz="1100" dirty="0"/>
              <a:t>생성시 필요한 각종 후처리 알고리즘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weights/                          # yolo </a:t>
            </a:r>
            <a:r>
              <a:rPr lang="ko-KR" altLang="en-US" sz="1100" dirty="0"/>
              <a:t>모델 웨이트 폴더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 └── </a:t>
            </a:r>
            <a:r>
              <a:rPr lang="en-US" altLang="ko-KR" sz="1100" dirty="0"/>
              <a:t>best.pt                        # (</a:t>
            </a:r>
            <a:r>
              <a:rPr lang="ko-KR" altLang="en-US" sz="1100" dirty="0"/>
              <a:t>현재 </a:t>
            </a:r>
            <a:r>
              <a:rPr lang="en-US" altLang="ko-KR" sz="1100" dirty="0"/>
              <a:t>yolov11x </a:t>
            </a:r>
            <a:r>
              <a:rPr lang="ko-KR" altLang="en-US" sz="1100" dirty="0"/>
              <a:t>모델 사용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├── move_data.py                   # pdf </a:t>
            </a:r>
            <a:r>
              <a:rPr lang="ko-KR" altLang="en-US" sz="1100" dirty="0"/>
              <a:t>레이아웃 데이터 </a:t>
            </a:r>
            <a:r>
              <a:rPr lang="ko-KR" altLang="en-US" sz="1100" dirty="0" err="1"/>
              <a:t>라벨링</a:t>
            </a:r>
            <a:r>
              <a:rPr lang="ko-KR" altLang="en-US" sz="1100" dirty="0"/>
              <a:t>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pdf_to_image.py                # </a:t>
            </a:r>
            <a:r>
              <a:rPr lang="ko-KR" altLang="en-US" sz="1100" dirty="0"/>
              <a:t>새로운 </a:t>
            </a:r>
            <a:r>
              <a:rPr lang="en-US" altLang="ko-KR" sz="1100" dirty="0"/>
              <a:t>pdf</a:t>
            </a:r>
            <a:r>
              <a:rPr lang="ko-KR" altLang="en-US" sz="1100" dirty="0"/>
              <a:t>를 이미지로 변화하는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├── </a:t>
            </a:r>
            <a:r>
              <a:rPr lang="en-US" altLang="ko-KR" sz="1100" dirty="0"/>
              <a:t>datasets_labels.py              # </a:t>
            </a:r>
            <a:r>
              <a:rPr lang="ko-KR" altLang="en-US" sz="1100" dirty="0"/>
              <a:t>새로운 </a:t>
            </a:r>
            <a:r>
              <a:rPr lang="en-US" altLang="ko-KR" sz="1100" dirty="0"/>
              <a:t>pdf</a:t>
            </a:r>
            <a:r>
              <a:rPr lang="ko-KR" altLang="en-US" sz="1100" dirty="0"/>
              <a:t>를 이미지로 변환 한 다음</a:t>
            </a:r>
            <a:r>
              <a:rPr lang="en-US" altLang="ko-KR" sz="1100" dirty="0"/>
              <a:t>(</a:t>
            </a:r>
            <a:r>
              <a:rPr lang="ko-KR" altLang="en-US" sz="1100" dirty="0"/>
              <a:t>수동으로 진행 필요</a:t>
            </a:r>
            <a:r>
              <a:rPr lang="en-US" altLang="ko-KR" sz="1100" dirty="0"/>
              <a:t>), </a:t>
            </a:r>
            <a:r>
              <a:rPr lang="ko-KR" altLang="en-US" sz="1100" dirty="0"/>
              <a:t>자동으로 </a:t>
            </a:r>
            <a:r>
              <a:rPr lang="ko-KR" altLang="en-US" sz="1100" dirty="0" err="1"/>
              <a:t>라벨링하는</a:t>
            </a:r>
            <a:r>
              <a:rPr lang="ko-KR" altLang="en-US" sz="1100" dirty="0"/>
              <a:t> 코드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└── </a:t>
            </a:r>
            <a:r>
              <a:rPr lang="en-US" altLang="ko-KR" sz="1100" dirty="0"/>
              <a:t>line_merge.py                   # parsing data </a:t>
            </a:r>
            <a:r>
              <a:rPr lang="ko-KR" altLang="en-US" sz="1100" dirty="0"/>
              <a:t>검수 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줄바꿈</a:t>
            </a:r>
            <a:r>
              <a:rPr lang="ko-KR" altLang="en-US" sz="1100" dirty="0"/>
              <a:t> 부분을 띄어쓰기로 처리하는 코드</a:t>
            </a:r>
          </a:p>
        </p:txBody>
      </p:sp>
    </p:spTree>
    <p:extLst>
      <p:ext uri="{BB962C8B-B14F-4D97-AF65-F5344CB8AC3E}">
        <p14:creationId xmlns:p14="http://schemas.microsoft.com/office/powerpoint/2010/main" val="386702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A341B-AE44-8FCD-2BB7-E880461E0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64477E-297B-FEE7-9403-1B230083095B}"/>
              </a:ext>
            </a:extLst>
          </p:cNvPr>
          <p:cNvSpPr txBox="1"/>
          <p:nvPr/>
        </p:nvSpPr>
        <p:spPr>
          <a:xfrm>
            <a:off x="380999" y="1060450"/>
            <a:ext cx="7699311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1. PDF </a:t>
            </a:r>
            <a:r>
              <a:rPr lang="ko-KR" altLang="en-US" sz="1200" dirty="0"/>
              <a:t>레이아웃 </a:t>
            </a:r>
            <a:r>
              <a:rPr lang="ko-KR" altLang="en-US" sz="1200" dirty="0" err="1"/>
              <a:t>라벨링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dirty="0"/>
              <a:t>Parsing </a:t>
            </a:r>
            <a:r>
              <a:rPr lang="ko-KR" altLang="en-US" sz="1200" dirty="0"/>
              <a:t>하고자 하는 삼성전자 가전제품 설명서 </a:t>
            </a:r>
            <a:r>
              <a:rPr lang="en-US" altLang="ko-KR" sz="1200" dirty="0"/>
              <a:t>PDF</a:t>
            </a:r>
            <a:r>
              <a:rPr lang="ko-KR" altLang="en-US" sz="1200" dirty="0"/>
              <a:t>를 </a:t>
            </a:r>
            <a:r>
              <a:rPr lang="en-US" altLang="ko-KR" sz="1200" dirty="0"/>
              <a:t>‘pdf/’ </a:t>
            </a:r>
            <a:r>
              <a:rPr lang="ko-KR" altLang="en-US" sz="1200" dirty="0"/>
              <a:t>폴더에 저장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‘pdf_to_image.py’ </a:t>
            </a:r>
            <a:r>
              <a:rPr lang="ko-KR" altLang="en-US" sz="1200" dirty="0"/>
              <a:t>코드를 실행하여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temp_data</a:t>
            </a:r>
            <a:r>
              <a:rPr lang="en-US" altLang="ko-KR" sz="1200" dirty="0"/>
              <a:t>/{pdf</a:t>
            </a:r>
            <a:r>
              <a:rPr lang="ko-KR" altLang="en-US" sz="1200" dirty="0"/>
              <a:t>이름</a:t>
            </a:r>
            <a:r>
              <a:rPr lang="en-US" altLang="ko-KR" sz="1200" dirty="0"/>
              <a:t>}/</a:t>
            </a:r>
            <a:r>
              <a:rPr lang="en-US" altLang="ko-KR" sz="1200" dirty="0" err="1"/>
              <a:t>ori_images</a:t>
            </a:r>
            <a:r>
              <a:rPr lang="en-US" altLang="ko-KR" sz="1200" dirty="0"/>
              <a:t>/’ </a:t>
            </a:r>
            <a:r>
              <a:rPr lang="ko-KR" altLang="en-US" sz="1200" dirty="0"/>
              <a:t>폴더에 </a:t>
            </a:r>
            <a:r>
              <a:rPr lang="en-US" altLang="ko-KR" sz="1200" dirty="0"/>
              <a:t>PDF</a:t>
            </a:r>
            <a:r>
              <a:rPr lang="ko-KR" altLang="en-US" sz="1200" dirty="0"/>
              <a:t>를 시작페이지 </a:t>
            </a:r>
            <a:r>
              <a:rPr lang="en-US" altLang="ko-KR" sz="1200" dirty="0"/>
              <a:t>0</a:t>
            </a:r>
            <a:r>
              <a:rPr lang="ko-KR" altLang="en-US" sz="1200" dirty="0"/>
              <a:t>번 부터 </a:t>
            </a:r>
            <a:r>
              <a:rPr lang="en-US" altLang="ko-KR" sz="1200" dirty="0"/>
              <a:t>‘0.jpg’</a:t>
            </a:r>
            <a:r>
              <a:rPr lang="ko-KR" altLang="en-US" sz="1200" dirty="0"/>
              <a:t>로 순차적으로 저장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dirty="0"/>
              <a:t>‘datasets_labels.py’</a:t>
            </a:r>
            <a:r>
              <a:rPr lang="ko-KR" altLang="en-US" sz="1200" dirty="0"/>
              <a:t> 코드를 실행하여 </a:t>
            </a:r>
            <a:r>
              <a:rPr lang="en-US" altLang="ko-KR" sz="1200" dirty="0"/>
              <a:t>‘YOLOv12x’ </a:t>
            </a:r>
            <a:r>
              <a:rPr lang="ko-KR" altLang="en-US" sz="1200" dirty="0"/>
              <a:t>모델로 각 페이지별 레이아웃 탐지를 진행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‘--</a:t>
            </a:r>
            <a:r>
              <a:rPr lang="en-US" altLang="ko-KR" sz="1200" dirty="0" err="1"/>
              <a:t>label_path</a:t>
            </a:r>
            <a:r>
              <a:rPr lang="en-US" altLang="ko-KR" sz="1200" dirty="0"/>
              <a:t>’</a:t>
            </a:r>
            <a:r>
              <a:rPr lang="ko-KR" altLang="en-US" sz="1200" dirty="0"/>
              <a:t>와 </a:t>
            </a:r>
            <a:r>
              <a:rPr lang="en-US" altLang="ko-KR" sz="1200" dirty="0"/>
              <a:t>‘--</a:t>
            </a:r>
            <a:r>
              <a:rPr lang="en-US" altLang="ko-KR" sz="1200" dirty="0" err="1"/>
              <a:t>pdf_path</a:t>
            </a:r>
            <a:r>
              <a:rPr lang="en-US" altLang="ko-KR" sz="1200" dirty="0"/>
              <a:t>’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라벨링</a:t>
            </a:r>
            <a:r>
              <a:rPr lang="ko-KR" altLang="en-US" sz="1200" dirty="0"/>
              <a:t> 폴더 경로 및 </a:t>
            </a:r>
            <a:r>
              <a:rPr lang="en-US" altLang="ko-KR" sz="1200" dirty="0"/>
              <a:t>PDF</a:t>
            </a:r>
            <a:r>
              <a:rPr lang="ko-KR" altLang="en-US" sz="1200" dirty="0"/>
              <a:t> 폴더 경로 지정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ex) --</a:t>
            </a:r>
            <a:r>
              <a:rPr lang="en-US" altLang="ko-KR" sz="1200" dirty="0" err="1"/>
              <a:t>label_path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temp_data</a:t>
            </a:r>
            <a:r>
              <a:rPr lang="en-US" altLang="ko-KR" sz="1200" dirty="0"/>
              <a:t> --</a:t>
            </a:r>
            <a:r>
              <a:rPr lang="en-US" altLang="ko-KR" sz="1200" dirty="0" err="1"/>
              <a:t>pdf_path</a:t>
            </a:r>
            <a:r>
              <a:rPr lang="en-US" altLang="ko-KR" sz="1200" dirty="0"/>
              <a:t> pdf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라벨값을</a:t>
            </a:r>
            <a:r>
              <a:rPr lang="ko-KR" altLang="en-US" sz="1200" dirty="0"/>
              <a:t>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temp_data</a:t>
            </a:r>
            <a:r>
              <a:rPr lang="en-US" altLang="ko-KR" sz="1200" dirty="0"/>
              <a:t>/{pdf</a:t>
            </a:r>
            <a:r>
              <a:rPr lang="ko-KR" altLang="en-US" sz="1200" dirty="0"/>
              <a:t>이름</a:t>
            </a:r>
            <a:r>
              <a:rPr lang="en-US" altLang="ko-KR" sz="1200" dirty="0"/>
              <a:t>}/labels/’</a:t>
            </a:r>
            <a:r>
              <a:rPr lang="ko-KR" altLang="en-US" sz="1200" dirty="0"/>
              <a:t>에 </a:t>
            </a:r>
            <a:r>
              <a:rPr lang="en-US" altLang="ko-KR" sz="1200" dirty="0"/>
              <a:t>‘{</a:t>
            </a:r>
            <a:r>
              <a:rPr lang="ko-KR" altLang="en-US" sz="1200" dirty="0"/>
              <a:t>페이지번호</a:t>
            </a:r>
            <a:r>
              <a:rPr lang="en-US" altLang="ko-KR" sz="1200" dirty="0"/>
              <a:t>}.txt’ </a:t>
            </a:r>
            <a:r>
              <a:rPr lang="ko-KR" altLang="en-US" sz="1200" dirty="0"/>
              <a:t>로 저장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결과 이미지를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temp_data</a:t>
            </a:r>
            <a:r>
              <a:rPr lang="en-US" altLang="ko-KR" sz="1200" dirty="0"/>
              <a:t>/{pdf</a:t>
            </a:r>
            <a:r>
              <a:rPr lang="ko-KR" altLang="en-US" sz="1200" dirty="0"/>
              <a:t>이름</a:t>
            </a:r>
            <a:r>
              <a:rPr lang="en-US" altLang="ko-KR" sz="1200" dirty="0"/>
              <a:t>}/images/’</a:t>
            </a:r>
            <a:r>
              <a:rPr lang="ko-KR" altLang="en-US" sz="1200" dirty="0"/>
              <a:t>에 </a:t>
            </a:r>
            <a:r>
              <a:rPr lang="en-US" altLang="ko-KR" sz="1200" dirty="0"/>
              <a:t>‘{</a:t>
            </a:r>
            <a:r>
              <a:rPr lang="ko-KR" altLang="en-US" sz="1200" dirty="0"/>
              <a:t>페이지번호</a:t>
            </a:r>
            <a:r>
              <a:rPr lang="en-US" altLang="ko-KR" sz="1200" dirty="0"/>
              <a:t>}.jpg’ </a:t>
            </a:r>
            <a:r>
              <a:rPr lang="ko-KR" altLang="en-US" sz="1200" dirty="0"/>
              <a:t>로 저장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코드 실행 시</a:t>
            </a:r>
            <a:r>
              <a:rPr lang="en-US" altLang="ko-KR" sz="1200" dirty="0"/>
              <a:t> </a:t>
            </a:r>
            <a:r>
              <a:rPr lang="ko-KR" altLang="en-US" sz="1200" dirty="0"/>
              <a:t>기존 결과를 덮어쓰기에 주의해야 함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74C2B4-C0B8-C481-554F-3D7DC9EB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733" y="1128391"/>
            <a:ext cx="3534268" cy="460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695D6-33DE-9CEA-3FBA-E8C97F087D21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실행 순서</a:t>
            </a:r>
          </a:p>
        </p:txBody>
      </p:sp>
    </p:spTree>
    <p:extLst>
      <p:ext uri="{BB962C8B-B14F-4D97-AF65-F5344CB8AC3E}">
        <p14:creationId xmlns:p14="http://schemas.microsoft.com/office/powerpoint/2010/main" val="158002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271C0-BB8C-1B92-087D-08DA87674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078F84-0736-0922-2994-F104CE10DA12}"/>
              </a:ext>
            </a:extLst>
          </p:cNvPr>
          <p:cNvSpPr txBox="1"/>
          <p:nvPr/>
        </p:nvSpPr>
        <p:spPr>
          <a:xfrm>
            <a:off x="380999" y="1060450"/>
            <a:ext cx="7699311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 err="1"/>
              <a:t>라벨링</a:t>
            </a:r>
            <a:r>
              <a:rPr lang="ko-KR" altLang="en-US" sz="1200" dirty="0"/>
              <a:t> 툴을 이용하여 </a:t>
            </a:r>
            <a:r>
              <a:rPr lang="ko-KR" altLang="en-US" sz="1200" dirty="0" err="1"/>
              <a:t>라벨링</a:t>
            </a:r>
            <a:r>
              <a:rPr lang="ko-KR" altLang="en-US" sz="1200" dirty="0"/>
              <a:t> 결과 검수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‘move_data.py’ </a:t>
            </a:r>
            <a:r>
              <a:rPr lang="ko-KR" altLang="en-US" sz="1200" dirty="0"/>
              <a:t>코드 실행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라벨링</a:t>
            </a:r>
            <a:r>
              <a:rPr lang="ko-KR" altLang="en-US" sz="1200" dirty="0"/>
              <a:t> 툴 가이드 </a:t>
            </a:r>
            <a:r>
              <a:rPr lang="en-US" altLang="ko-KR" sz="1200" dirty="0"/>
              <a:t>‘labeling_guide.pdf’ </a:t>
            </a:r>
            <a:r>
              <a:rPr lang="ko-KR" altLang="en-US" sz="1200" dirty="0"/>
              <a:t>를 참고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0F31FE-05F8-643D-1E23-BD1EDBB9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32" y="2355692"/>
            <a:ext cx="10554736" cy="4270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09DB26-5C2B-78ED-9156-3D90EA31ED1D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실행 순서</a:t>
            </a:r>
          </a:p>
        </p:txBody>
      </p:sp>
    </p:spTree>
    <p:extLst>
      <p:ext uri="{BB962C8B-B14F-4D97-AF65-F5344CB8AC3E}">
        <p14:creationId xmlns:p14="http://schemas.microsoft.com/office/powerpoint/2010/main" val="302650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9299-7E9B-5CDE-5373-7C154F7BE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905666-26B2-B0C5-2AE3-A5F9F170FD50}"/>
              </a:ext>
            </a:extLst>
          </p:cNvPr>
          <p:cNvSpPr txBox="1"/>
          <p:nvPr/>
        </p:nvSpPr>
        <p:spPr>
          <a:xfrm>
            <a:off x="380999" y="1060450"/>
            <a:ext cx="769931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3. PDF</a:t>
            </a:r>
            <a:r>
              <a:rPr lang="ko-KR" altLang="en-US" sz="1200" dirty="0"/>
              <a:t> </a:t>
            </a:r>
            <a:r>
              <a:rPr lang="en-US" altLang="ko-KR" sz="1200" dirty="0"/>
              <a:t>Parsing</a:t>
            </a:r>
            <a:r>
              <a:rPr lang="ko-KR" altLang="en-US" sz="1200" dirty="0"/>
              <a:t> </a:t>
            </a:r>
            <a:r>
              <a:rPr lang="en-US" altLang="ko-KR" sz="1200" dirty="0"/>
              <a:t>Data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‘main.py’ </a:t>
            </a:r>
            <a:r>
              <a:rPr lang="ko-KR" altLang="en-US" sz="1200" dirty="0"/>
              <a:t>코드 실행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en-US" altLang="ko-KR" sz="1200" dirty="0" err="1"/>
              <a:t>pdf_to_image</a:t>
            </a:r>
            <a:r>
              <a:rPr lang="en-US" altLang="ko-KR" sz="1200" dirty="0"/>
              <a:t>’ </a:t>
            </a:r>
            <a:r>
              <a:rPr lang="ko-KR" altLang="en-US" sz="1200" dirty="0"/>
              <a:t>폴더에 </a:t>
            </a:r>
            <a:r>
              <a:rPr lang="en-US" altLang="ko-KR" sz="1200" dirty="0"/>
              <a:t>PDF </a:t>
            </a:r>
            <a:r>
              <a:rPr lang="ko-KR" altLang="en-US" sz="1200" dirty="0"/>
              <a:t>파일명 폴더에 </a:t>
            </a:r>
            <a:r>
              <a:rPr lang="en-US" altLang="ko-KR" sz="1200" dirty="0"/>
              <a:t>PDF </a:t>
            </a:r>
            <a:r>
              <a:rPr lang="ko-KR" altLang="en-US" sz="1200" dirty="0"/>
              <a:t>페이지 저장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en-US" altLang="ko-KR" sz="1200" dirty="0" err="1"/>
              <a:t>pdf_results</a:t>
            </a:r>
            <a:r>
              <a:rPr lang="en-US" altLang="ko-KR" sz="1200" dirty="0"/>
              <a:t>’ </a:t>
            </a:r>
            <a:r>
              <a:rPr lang="ko-KR" altLang="en-US" sz="1200" dirty="0"/>
              <a:t>폴더에 </a:t>
            </a:r>
            <a:r>
              <a:rPr lang="en-US" altLang="ko-KR" sz="1200" dirty="0"/>
              <a:t>parsing </a:t>
            </a:r>
            <a:r>
              <a:rPr lang="ko-KR" altLang="en-US" sz="1200" dirty="0"/>
              <a:t>결과를 생성하기 위한 데이터들이 저장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en-US" altLang="ko-KR" sz="1200" dirty="0" err="1"/>
              <a:t>pdf_parser_results</a:t>
            </a:r>
            <a:r>
              <a:rPr lang="en-US" altLang="ko-KR" sz="1200" dirty="0"/>
              <a:t>’ </a:t>
            </a:r>
            <a:r>
              <a:rPr lang="ko-KR" altLang="en-US" sz="1200" dirty="0"/>
              <a:t>폴더에 </a:t>
            </a:r>
            <a:r>
              <a:rPr lang="en-US" altLang="ko-KR" sz="1200" dirty="0"/>
              <a:t>Pdf Parsing Data </a:t>
            </a:r>
            <a:r>
              <a:rPr lang="ko-KR" altLang="en-US" sz="1200" dirty="0"/>
              <a:t>파일 생성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7B931F-7735-46BE-300E-A8A966A6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918" y="2071498"/>
            <a:ext cx="3953427" cy="2715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4D156D-02E0-83C4-2C3A-5EBE6BB51EA6}"/>
              </a:ext>
            </a:extLst>
          </p:cNvPr>
          <p:cNvSpPr txBox="1"/>
          <p:nvPr/>
        </p:nvSpPr>
        <p:spPr>
          <a:xfrm>
            <a:off x="646924" y="2926296"/>
            <a:ext cx="6097554" cy="3618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parser_samsung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           #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최상위 폴더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pdf_parser_results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   # parsing data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생성 폴더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├──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pdf1.xlsx               # pdf1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에 대한 최종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parsing data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파일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├──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pdf2.xlsx               #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├── ...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└── pdfn.xlsx               #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pdf_results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          # pdf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추출 데이터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├──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debug_regions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    #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영역 확인용 디버그 폴더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├──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pdf_elements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     #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페이지별 이미지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표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아이콘 이미지 모음 폴더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├──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pdf_refined_text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 #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페이지별 최종 수정된 텍스트 및 영역 순서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├──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pdf_results_image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#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페이지별 영역 탐지 결과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├──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pdf_text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         #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페이지별 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 </a:t>
            </a:r>
            <a:r>
              <a:rPr lang="ko-KR" alt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로더를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통한 텍스트 추출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└──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pdf_yaml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         #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페이지별 최종 수정 전 텍스트 및 영역 순서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└──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pdf_to_image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               # pdf </a:t>
            </a:r>
            <a:r>
              <a:rPr lang="ko-KR" alt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페이지를 이미지로 변환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93651-347B-D45B-132A-E3E6C7E6E720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실행 순서</a:t>
            </a:r>
          </a:p>
        </p:txBody>
      </p:sp>
    </p:spTree>
    <p:extLst>
      <p:ext uri="{BB962C8B-B14F-4D97-AF65-F5344CB8AC3E}">
        <p14:creationId xmlns:p14="http://schemas.microsoft.com/office/powerpoint/2010/main" val="33861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7F234-6079-AC99-A91C-2E6137B34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E96E41-DB3A-7A67-3418-CD7F79A1474F}"/>
              </a:ext>
            </a:extLst>
          </p:cNvPr>
          <p:cNvSpPr txBox="1"/>
          <p:nvPr/>
        </p:nvSpPr>
        <p:spPr>
          <a:xfrm>
            <a:off x="380999" y="1060450"/>
            <a:ext cx="9966650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4. Parsing Data </a:t>
            </a:r>
            <a:r>
              <a:rPr lang="ko-KR" altLang="en-US" sz="1200" dirty="0"/>
              <a:t>검수 전 전처리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‘line_merge.py’ </a:t>
            </a:r>
            <a:r>
              <a:rPr lang="ko-KR" altLang="en-US" sz="1200" dirty="0"/>
              <a:t>코드를 실행하여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pdf_parser_results</a:t>
            </a:r>
            <a:r>
              <a:rPr lang="en-US" altLang="ko-KR" sz="1200" dirty="0"/>
              <a:t>’ </a:t>
            </a:r>
            <a:r>
              <a:rPr lang="ko-KR" altLang="en-US" sz="1200" dirty="0"/>
              <a:t>폴더에 있는 </a:t>
            </a:r>
            <a:r>
              <a:rPr lang="en-US" altLang="ko-KR" sz="1200" dirty="0"/>
              <a:t>PDF Parsing Data </a:t>
            </a:r>
            <a:r>
              <a:rPr lang="ko-KR" altLang="en-US" sz="1200" dirty="0"/>
              <a:t>의 모든 행의 </a:t>
            </a:r>
            <a:r>
              <a:rPr lang="ko-KR" altLang="en-US" sz="1200" dirty="0" err="1"/>
              <a:t>줄바꿈을</a:t>
            </a:r>
            <a:r>
              <a:rPr lang="ko-KR" altLang="en-US" sz="1200" dirty="0"/>
              <a:t> 규칙에 따라 일괄적으로 제거</a:t>
            </a: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FF85CE-21FC-F4FC-C1A6-D3AD2553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21" t="20816" r="1322" b="25443"/>
          <a:stretch/>
        </p:blipFill>
        <p:spPr>
          <a:xfrm>
            <a:off x="380999" y="2354452"/>
            <a:ext cx="5199651" cy="36208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136DFB-50DE-01ED-4B5B-BA2210C6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223" t="20816" r="1321" b="25443"/>
          <a:stretch/>
        </p:blipFill>
        <p:spPr>
          <a:xfrm>
            <a:off x="6487412" y="2354453"/>
            <a:ext cx="5199650" cy="3620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634A7F-ABC2-8111-D4F7-879792CBB14E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실행 순서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84158-1ACF-AF23-6A28-D29D379D2E16}"/>
              </a:ext>
            </a:extLst>
          </p:cNvPr>
          <p:cNvSpPr txBox="1"/>
          <p:nvPr/>
        </p:nvSpPr>
        <p:spPr>
          <a:xfrm>
            <a:off x="2433727" y="6006195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/>
              <a:t>줄바꿈</a:t>
            </a:r>
            <a:r>
              <a:rPr lang="ko-KR" altLang="en-US" sz="1000" dirty="0"/>
              <a:t> 전</a:t>
            </a:r>
            <a:endParaRPr lang="en-US" altLang="ko-KR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3DBE3-32F1-5977-3FAB-0C6241EA05A9}"/>
              </a:ext>
            </a:extLst>
          </p:cNvPr>
          <p:cNvSpPr txBox="1"/>
          <p:nvPr/>
        </p:nvSpPr>
        <p:spPr>
          <a:xfrm>
            <a:off x="8740140" y="6006195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/>
              <a:t>줄바꿈</a:t>
            </a:r>
            <a:r>
              <a:rPr lang="ko-KR" altLang="en-US" sz="1000" dirty="0"/>
              <a:t> 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6533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DD23F-93EB-CCC5-5EA0-C8183870E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9BC82E-59A7-AE69-9FAB-35A55AB09C33}"/>
              </a:ext>
            </a:extLst>
          </p:cNvPr>
          <p:cNvSpPr txBox="1"/>
          <p:nvPr/>
        </p:nvSpPr>
        <p:spPr>
          <a:xfrm>
            <a:off x="380999" y="1060450"/>
            <a:ext cx="1118896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5. Parsing Data </a:t>
            </a:r>
            <a:r>
              <a:rPr lang="ko-KR" altLang="en-US" sz="1200" dirty="0"/>
              <a:t>검수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200" dirty="0"/>
              <a:t>‘</a:t>
            </a:r>
            <a:r>
              <a:rPr lang="en-US" altLang="ko-KR" sz="1200" dirty="0" err="1"/>
              <a:t>pdf_parser_results</a:t>
            </a:r>
            <a:r>
              <a:rPr lang="en-US" altLang="ko-KR" sz="1200" dirty="0"/>
              <a:t>’ </a:t>
            </a:r>
            <a:r>
              <a:rPr lang="ko-KR" altLang="en-US" sz="1200" dirty="0"/>
              <a:t>폴더에 있는 </a:t>
            </a:r>
            <a:r>
              <a:rPr lang="en-US" altLang="ko-KR" sz="1200" dirty="0"/>
              <a:t>PDF Parsing Data </a:t>
            </a:r>
            <a:r>
              <a:rPr lang="ko-KR" altLang="en-US" sz="1200" dirty="0"/>
              <a:t>를 해당 데이터의 삼성전자 가전제품 설명서 </a:t>
            </a:r>
            <a:r>
              <a:rPr lang="en-US" altLang="ko-KR" sz="1200" dirty="0"/>
              <a:t>PDF</a:t>
            </a:r>
            <a:r>
              <a:rPr lang="ko-KR" altLang="en-US" sz="1200" dirty="0"/>
              <a:t>와 대조하면서 검수 작업을 진행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해당 제품의 </a:t>
            </a:r>
            <a:r>
              <a:rPr lang="en-US" altLang="ko-KR" sz="1200" dirty="0"/>
              <a:t>‘category’, ‘products’, ‘</a:t>
            </a:r>
            <a:r>
              <a:rPr lang="en-US" altLang="ko-KR" sz="1200" dirty="0" err="1"/>
              <a:t>target_device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kr</a:t>
            </a:r>
            <a:r>
              <a:rPr lang="en-US" altLang="ko-KR" sz="1200" dirty="0"/>
              <a:t>)’, ‘</a:t>
            </a:r>
            <a:r>
              <a:rPr lang="en-US" altLang="ko-KR" sz="1200" dirty="0" err="1"/>
              <a:t>target_device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</a:t>
            </a:r>
            <a:r>
              <a:rPr lang="en-US" altLang="ko-KR" sz="1200" dirty="0"/>
              <a:t>)’, ‘</a:t>
            </a:r>
            <a:r>
              <a:rPr lang="en-US" altLang="ko-KR" sz="1200" dirty="0" err="1"/>
              <a:t>model_names</a:t>
            </a:r>
            <a:r>
              <a:rPr lang="en-US" altLang="ko-KR" sz="1200" dirty="0"/>
              <a:t>’, ‘</a:t>
            </a:r>
            <a:r>
              <a:rPr lang="en-US" altLang="ko-KR" sz="1200" dirty="0" err="1"/>
              <a:t>product_names</a:t>
            </a:r>
            <a:r>
              <a:rPr lang="en-US" altLang="ko-KR" sz="1200" dirty="0"/>
              <a:t>’ </a:t>
            </a:r>
            <a:r>
              <a:rPr lang="ko-KR" altLang="en-US" sz="1200" dirty="0"/>
              <a:t>정보를 직접 입력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9ED894-E040-633B-18FD-EEB0D36F4272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실행 순서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E5CB9E-4D30-2B42-0889-A3E72C71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0" y="2940992"/>
            <a:ext cx="11569959" cy="6594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DCAD12-48A2-8FD0-0DA9-49D24F8E186D}"/>
              </a:ext>
            </a:extLst>
          </p:cNvPr>
          <p:cNvSpPr/>
          <p:nvPr/>
        </p:nvSpPr>
        <p:spPr>
          <a:xfrm>
            <a:off x="933060" y="2910558"/>
            <a:ext cx="3844213" cy="1164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부분 제품 정보 입력 필요</a:t>
            </a:r>
          </a:p>
        </p:txBody>
      </p:sp>
    </p:spTree>
    <p:extLst>
      <p:ext uri="{BB962C8B-B14F-4D97-AF65-F5344CB8AC3E}">
        <p14:creationId xmlns:p14="http://schemas.microsoft.com/office/powerpoint/2010/main" val="226996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469A7-3705-325B-9744-364C326E1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D1346-02EE-5F9A-CF68-D6293286DB58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검수 시 참고사항</a:t>
            </a:r>
          </a:p>
        </p:txBody>
      </p:sp>
      <p:pic>
        <p:nvPicPr>
          <p:cNvPr id="4" name="그림 3" descr="텍스트, 전자제품, 컴퓨터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733D78-B20D-CD25-7E0F-64A3B09D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6" t="15649" r="12894" b="39722"/>
          <a:stretch/>
        </p:blipFill>
        <p:spPr>
          <a:xfrm>
            <a:off x="380999" y="2736850"/>
            <a:ext cx="3822700" cy="3060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E7BF94-3153-9BE5-2F2C-A2162B00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31" r="9450"/>
          <a:stretch/>
        </p:blipFill>
        <p:spPr>
          <a:xfrm>
            <a:off x="4928461" y="2272680"/>
            <a:ext cx="5847611" cy="1742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CA433C-5A0F-1DCB-66FC-2DDA038F67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3" r="1233"/>
          <a:stretch/>
        </p:blipFill>
        <p:spPr>
          <a:xfrm>
            <a:off x="4928461" y="4835402"/>
            <a:ext cx="5847610" cy="1479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ED118B-59B3-2908-D17B-733B72FC8A73}"/>
              </a:ext>
            </a:extLst>
          </p:cNvPr>
          <p:cNvSpPr txBox="1"/>
          <p:nvPr/>
        </p:nvSpPr>
        <p:spPr>
          <a:xfrm>
            <a:off x="380998" y="1060450"/>
            <a:ext cx="1125855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그림 캡션항목이 다음에 오는 내용에 통합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10</a:t>
            </a:r>
            <a:r>
              <a:rPr lang="ko-KR" altLang="en-US" sz="1200" dirty="0"/>
              <a:t>번 </a:t>
            </a:r>
            <a:r>
              <a:rPr lang="en-US" altLang="ko-KR" sz="1200" dirty="0"/>
              <a:t>‘</a:t>
            </a:r>
            <a:r>
              <a:rPr lang="ko-KR" altLang="en-US" sz="1200" dirty="0"/>
              <a:t>이미지</a:t>
            </a:r>
            <a:r>
              <a:rPr lang="en-US" altLang="ko-KR" sz="1200" dirty="0"/>
              <a:t>/</a:t>
            </a:r>
            <a:r>
              <a:rPr lang="ko-KR" altLang="en-US" sz="1200" dirty="0"/>
              <a:t>표 박스</a:t>
            </a:r>
            <a:r>
              <a:rPr lang="en-US" altLang="ko-KR" sz="1200" dirty="0"/>
              <a:t> </a:t>
            </a:r>
            <a:r>
              <a:rPr lang="ko-KR" altLang="en-US" sz="1200" dirty="0"/>
              <a:t>영역</a:t>
            </a:r>
            <a:r>
              <a:rPr lang="en-US" altLang="ko-KR" sz="1200" dirty="0"/>
              <a:t>’(</a:t>
            </a:r>
            <a:r>
              <a:rPr lang="ko-KR" altLang="en-US" sz="1200" dirty="0"/>
              <a:t>보라색</a:t>
            </a:r>
            <a:r>
              <a:rPr lang="en-US" altLang="ko-KR" sz="1200" dirty="0"/>
              <a:t>) </a:t>
            </a:r>
            <a:r>
              <a:rPr lang="ko-KR" altLang="en-US" sz="1200" dirty="0"/>
              <a:t>내부 구조를 </a:t>
            </a:r>
            <a:r>
              <a:rPr lang="ko-KR" altLang="en-US" sz="1200" dirty="0" err="1"/>
              <a:t>투컬럼으로</a:t>
            </a:r>
            <a:r>
              <a:rPr lang="ko-KR" altLang="en-US" sz="1200" dirty="0"/>
              <a:t> 인식하여 </a:t>
            </a:r>
            <a:r>
              <a:rPr lang="en-US" altLang="ko-KR" sz="1200" dirty="0"/>
              <a:t>12</a:t>
            </a:r>
            <a:r>
              <a:rPr lang="ko-KR" altLang="en-US" sz="1200" dirty="0"/>
              <a:t>번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 다음에 </a:t>
            </a:r>
            <a:r>
              <a:rPr lang="en-US" altLang="ko-KR" sz="1200" dirty="0"/>
              <a:t>13</a:t>
            </a:r>
            <a:r>
              <a:rPr lang="ko-KR" altLang="en-US" sz="1200" dirty="0"/>
              <a:t>번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 순으로 레이아웃 순서를 지정</a:t>
            </a:r>
            <a:endParaRPr lang="en-US" altLang="ko-KR" sz="1200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알고리즘상 </a:t>
            </a:r>
            <a:r>
              <a:rPr lang="en-US" altLang="ko-KR" sz="1200" dirty="0"/>
              <a:t>13</a:t>
            </a:r>
            <a:r>
              <a:rPr lang="ko-KR" altLang="en-US" sz="1200" dirty="0"/>
              <a:t>번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의 시작 위치가 </a:t>
            </a:r>
            <a:r>
              <a:rPr lang="en-US" altLang="ko-KR" sz="1200" dirty="0"/>
              <a:t>12</a:t>
            </a:r>
            <a:r>
              <a:rPr lang="ko-KR" altLang="en-US" sz="1200" dirty="0"/>
              <a:t>번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의 시작 위치보다 뒤에 있으므로 해당 두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은 하나로 통합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EBAE4D-FC61-4ACB-93E8-2046B29577B8}"/>
              </a:ext>
            </a:extLst>
          </p:cNvPr>
          <p:cNvSpPr/>
          <p:nvPr/>
        </p:nvSpPr>
        <p:spPr>
          <a:xfrm>
            <a:off x="406011" y="4307558"/>
            <a:ext cx="3784990" cy="1477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12810D-37E0-A540-1F64-07DF80054C4A}"/>
              </a:ext>
            </a:extLst>
          </p:cNvPr>
          <p:cNvSpPr/>
          <p:nvPr/>
        </p:nvSpPr>
        <p:spPr>
          <a:xfrm>
            <a:off x="457201" y="5226051"/>
            <a:ext cx="844550" cy="349250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660E06-BA82-5F18-30AD-5415FE99154A}"/>
              </a:ext>
            </a:extLst>
          </p:cNvPr>
          <p:cNvSpPr/>
          <p:nvPr/>
        </p:nvSpPr>
        <p:spPr>
          <a:xfrm>
            <a:off x="2336800" y="4337050"/>
            <a:ext cx="1727199" cy="81914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A8EF16-41CD-D7F2-56BD-6F62918B6124}"/>
              </a:ext>
            </a:extLst>
          </p:cNvPr>
          <p:cNvSpPr/>
          <p:nvPr/>
        </p:nvSpPr>
        <p:spPr>
          <a:xfrm>
            <a:off x="4940300" y="3270251"/>
            <a:ext cx="2489199" cy="18414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62AE4-9BC8-B67F-AD9C-5C29F220EDCF}"/>
              </a:ext>
            </a:extLst>
          </p:cNvPr>
          <p:cNvSpPr/>
          <p:nvPr/>
        </p:nvSpPr>
        <p:spPr>
          <a:xfrm>
            <a:off x="4959351" y="5270501"/>
            <a:ext cx="1270000" cy="3301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B3CD4-FAF3-FF45-14B0-4FDC23B240A7}"/>
              </a:ext>
            </a:extLst>
          </p:cNvPr>
          <p:cNvSpPr txBox="1"/>
          <p:nvPr/>
        </p:nvSpPr>
        <p:spPr>
          <a:xfrm>
            <a:off x="1892707" y="5797550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참고 이미지</a:t>
            </a:r>
            <a:endParaRPr lang="en-US" altLang="ko-KR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CDDFFA-2102-6024-F6F6-E13F9160ED0C}"/>
              </a:ext>
            </a:extLst>
          </p:cNvPr>
          <p:cNvCxnSpPr>
            <a:endCxn id="17" idx="0"/>
          </p:cNvCxnSpPr>
          <p:nvPr/>
        </p:nvCxnSpPr>
        <p:spPr>
          <a:xfrm flipH="1">
            <a:off x="5594351" y="3454400"/>
            <a:ext cx="501649" cy="1816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A64BAD-54E1-C23B-EB49-ECB84F75297D}"/>
              </a:ext>
            </a:extLst>
          </p:cNvPr>
          <p:cNvSpPr txBox="1"/>
          <p:nvPr/>
        </p:nvSpPr>
        <p:spPr>
          <a:xfrm>
            <a:off x="7241947" y="4215743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검수 전</a:t>
            </a:r>
            <a:r>
              <a:rPr lang="en-US" altLang="ko-KR" sz="1000" dirty="0"/>
              <a:t>/</a:t>
            </a:r>
            <a:r>
              <a:rPr lang="ko-KR" altLang="en-US" sz="1000" dirty="0"/>
              <a:t>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4158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A5A89-F7E6-B83C-78E1-7C404B424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71477-B7F7-1C3B-CFE2-B8C930704486}"/>
              </a:ext>
            </a:extLst>
          </p:cNvPr>
          <p:cNvSpPr txBox="1"/>
          <p:nvPr/>
        </p:nvSpPr>
        <p:spPr>
          <a:xfrm>
            <a:off x="381000" y="361950"/>
            <a:ext cx="454746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PDF Parsing </a:t>
            </a:r>
            <a:r>
              <a:rPr lang="ko-KR" altLang="en-US" sz="1400" dirty="0"/>
              <a:t>가이드 </a:t>
            </a:r>
            <a:r>
              <a:rPr lang="en-US" altLang="ko-KR" sz="1400" dirty="0"/>
              <a:t>– </a:t>
            </a:r>
            <a:r>
              <a:rPr lang="ko-KR" altLang="en-US" sz="1400" dirty="0"/>
              <a:t>검수 시 참고사항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6A802-0E88-893E-AE93-6DB4562A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89" y="1814715"/>
            <a:ext cx="5140152" cy="2824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0C750E-0EBC-6A28-27A7-65E153A8F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27" y="3876526"/>
            <a:ext cx="5121323" cy="28117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60342-1F85-F697-66DA-3695E610A29E}"/>
              </a:ext>
            </a:extLst>
          </p:cNvPr>
          <p:cNvSpPr txBox="1"/>
          <p:nvPr/>
        </p:nvSpPr>
        <p:spPr>
          <a:xfrm>
            <a:off x="380998" y="1060450"/>
            <a:ext cx="11391901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2. 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 중간에 경고</a:t>
            </a:r>
            <a:r>
              <a:rPr lang="en-US" altLang="ko-KR" sz="1200" dirty="0"/>
              <a:t>, </a:t>
            </a:r>
            <a:r>
              <a:rPr lang="ko-KR" altLang="en-US" sz="1200" dirty="0"/>
              <a:t>주의</a:t>
            </a:r>
            <a:r>
              <a:rPr lang="en-US" altLang="ko-KR" sz="1200" dirty="0"/>
              <a:t>, </a:t>
            </a:r>
            <a:r>
              <a:rPr lang="ko-KR" altLang="en-US" sz="1200" dirty="0"/>
              <a:t>참고가 있는 경우</a:t>
            </a:r>
            <a:r>
              <a:rPr lang="en-US" altLang="ko-KR" sz="1200" dirty="0"/>
              <a:t> </a:t>
            </a:r>
            <a:r>
              <a:rPr lang="ko-KR" altLang="en-US" sz="1200" dirty="0"/>
              <a:t>뒤의 </a:t>
            </a:r>
            <a:r>
              <a:rPr lang="en-US" altLang="ko-KR" sz="1200" dirty="0"/>
              <a:t>‘</a:t>
            </a:r>
            <a:r>
              <a:rPr lang="ko-KR" altLang="en-US" sz="1200" dirty="0"/>
              <a:t>내용</a:t>
            </a:r>
            <a:r>
              <a:rPr lang="en-US" altLang="ko-KR" sz="1200" dirty="0"/>
              <a:t>’</a:t>
            </a:r>
            <a:r>
              <a:rPr lang="ko-KR" altLang="en-US" sz="1200" dirty="0"/>
              <a:t>들은 해당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content_tpye</a:t>
            </a:r>
            <a:r>
              <a:rPr lang="en-US" altLang="ko-KR" sz="1200" dirty="0"/>
              <a:t>’</a:t>
            </a:r>
            <a:r>
              <a:rPr lang="ko-KR" altLang="en-US" sz="1200" dirty="0"/>
              <a:t>으로 유지됨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어디까지가</a:t>
            </a:r>
            <a:r>
              <a:rPr lang="ko-KR" altLang="en-US" sz="1200" dirty="0"/>
              <a:t> 해당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content_type</a:t>
            </a:r>
            <a:r>
              <a:rPr lang="en-US" altLang="ko-KR" sz="1200" dirty="0"/>
              <a:t>’</a:t>
            </a:r>
            <a:r>
              <a:rPr lang="ko-KR" altLang="en-US" sz="1200" dirty="0"/>
              <a:t>인지 알고리즘으로만 구분하기 어렵기 때문에 다음 </a:t>
            </a:r>
            <a:r>
              <a:rPr lang="en-US" altLang="ko-KR" sz="1200" dirty="0"/>
              <a:t>‘</a:t>
            </a:r>
            <a:r>
              <a:rPr lang="ko-KR" altLang="en-US" sz="1200" dirty="0" err="1"/>
              <a:t>대제목</a:t>
            </a:r>
            <a:r>
              <a:rPr lang="en-US" altLang="ko-KR" sz="1200" dirty="0"/>
              <a:t>’, ‘</a:t>
            </a:r>
            <a:r>
              <a:rPr lang="ko-KR" altLang="en-US" sz="1200" dirty="0" err="1"/>
              <a:t>중제목</a:t>
            </a:r>
            <a:r>
              <a:rPr lang="en-US" altLang="ko-KR" sz="1200" dirty="0"/>
              <a:t>’, ‘</a:t>
            </a:r>
            <a:r>
              <a:rPr lang="ko-KR" altLang="en-US" sz="1200" dirty="0"/>
              <a:t>소제목</a:t>
            </a:r>
            <a:r>
              <a:rPr lang="en-US" altLang="ko-KR" sz="1200" dirty="0"/>
              <a:t>’</a:t>
            </a:r>
            <a:r>
              <a:rPr lang="ko-KR" altLang="en-US" sz="1200" dirty="0"/>
              <a:t>이 나올 때까지 해당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content_type</a:t>
            </a:r>
            <a:r>
              <a:rPr lang="en-US" altLang="ko-KR" sz="1200" dirty="0"/>
              <a:t>’</a:t>
            </a:r>
            <a:r>
              <a:rPr lang="ko-KR" altLang="en-US" sz="1200" dirty="0"/>
              <a:t>을 유지</a:t>
            </a:r>
            <a:endParaRPr lang="en-US" altLang="ko-KR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해당 방법이 검수할 </a:t>
            </a:r>
            <a:r>
              <a:rPr lang="en-US" altLang="ko-KR" sz="1200" dirty="0"/>
              <a:t>‘</a:t>
            </a:r>
            <a:r>
              <a:rPr lang="en-US" altLang="ko-KR" sz="1200" dirty="0" err="1"/>
              <a:t>content_type</a:t>
            </a:r>
            <a:r>
              <a:rPr lang="en-US" altLang="ko-KR" sz="1200" dirty="0"/>
              <a:t>’ </a:t>
            </a:r>
            <a:r>
              <a:rPr lang="ko-KR" altLang="en-US" sz="1200" dirty="0"/>
              <a:t>수가 더 적음</a:t>
            </a:r>
            <a:endParaRPr lang="en-US" altLang="ko-KR" sz="1200" dirty="0"/>
          </a:p>
        </p:txBody>
      </p:sp>
      <p:pic>
        <p:nvPicPr>
          <p:cNvPr id="12" name="그림 11" descr="텍스트, 전자제품, 컴퓨터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309E557-353A-7EEE-B678-6A606293C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6" t="15649" r="12894" b="39722"/>
          <a:stretch/>
        </p:blipFill>
        <p:spPr>
          <a:xfrm>
            <a:off x="380999" y="2736850"/>
            <a:ext cx="3822700" cy="30607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CB762E-D747-07B3-1BF2-FEBF62EF4848}"/>
              </a:ext>
            </a:extLst>
          </p:cNvPr>
          <p:cNvSpPr/>
          <p:nvPr/>
        </p:nvSpPr>
        <p:spPr>
          <a:xfrm>
            <a:off x="2298311" y="2967708"/>
            <a:ext cx="1899039" cy="2817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DE0158-668B-B407-C501-DDA9062AE5AF}"/>
              </a:ext>
            </a:extLst>
          </p:cNvPr>
          <p:cNvSpPr/>
          <p:nvPr/>
        </p:nvSpPr>
        <p:spPr>
          <a:xfrm>
            <a:off x="2330450" y="4330700"/>
            <a:ext cx="1727199" cy="81914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5B2110-BAE8-DF30-8606-D6C6A94B8A8F}"/>
              </a:ext>
            </a:extLst>
          </p:cNvPr>
          <p:cNvSpPr/>
          <p:nvPr/>
        </p:nvSpPr>
        <p:spPr>
          <a:xfrm>
            <a:off x="2343150" y="5410201"/>
            <a:ext cx="1778000" cy="355600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3D30FF-161E-E71B-1C5E-0F66075CA729}"/>
              </a:ext>
            </a:extLst>
          </p:cNvPr>
          <p:cNvSpPr/>
          <p:nvPr/>
        </p:nvSpPr>
        <p:spPr>
          <a:xfrm>
            <a:off x="10922001" y="3359151"/>
            <a:ext cx="247649" cy="1523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A41A50-6900-6A68-108C-DAA5179610FF}"/>
              </a:ext>
            </a:extLst>
          </p:cNvPr>
          <p:cNvSpPr/>
          <p:nvPr/>
        </p:nvSpPr>
        <p:spPr>
          <a:xfrm>
            <a:off x="10922001" y="3870177"/>
            <a:ext cx="247649" cy="1523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55D2CA3-0873-E0C4-4A5C-6DEB5BE3C1E2}"/>
              </a:ext>
            </a:extLst>
          </p:cNvPr>
          <p:cNvSpPr/>
          <p:nvPr/>
        </p:nvSpPr>
        <p:spPr>
          <a:xfrm>
            <a:off x="10922001" y="4433429"/>
            <a:ext cx="247649" cy="1523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62EC-69C2-3748-EDC2-DECE76C5805E}"/>
              </a:ext>
            </a:extLst>
          </p:cNvPr>
          <p:cNvSpPr/>
          <p:nvPr/>
        </p:nvSpPr>
        <p:spPr>
          <a:xfrm>
            <a:off x="8750300" y="5429251"/>
            <a:ext cx="247649" cy="1523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3D0295-ACB3-F90E-ECCA-C4B54FBE0E2C}"/>
              </a:ext>
            </a:extLst>
          </p:cNvPr>
          <p:cNvSpPr/>
          <p:nvPr/>
        </p:nvSpPr>
        <p:spPr>
          <a:xfrm>
            <a:off x="8750300" y="5940277"/>
            <a:ext cx="247649" cy="1523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35E26D-8237-C49F-7608-04AFB7C36F05}"/>
              </a:ext>
            </a:extLst>
          </p:cNvPr>
          <p:cNvSpPr/>
          <p:nvPr/>
        </p:nvSpPr>
        <p:spPr>
          <a:xfrm>
            <a:off x="8750300" y="6503529"/>
            <a:ext cx="247649" cy="152399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551067-F1CF-32C0-51E5-8991B58EE22C}"/>
              </a:ext>
            </a:extLst>
          </p:cNvPr>
          <p:cNvSpPr txBox="1"/>
          <p:nvPr/>
        </p:nvSpPr>
        <p:spPr>
          <a:xfrm>
            <a:off x="1892707" y="5797550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참고 이미지</a:t>
            </a:r>
            <a:endParaRPr lang="en-US" altLang="ko-KR" sz="10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FA6898-B290-CCEE-6EE9-CA49ECB4C79B}"/>
              </a:ext>
            </a:extLst>
          </p:cNvPr>
          <p:cNvCxnSpPr>
            <a:cxnSpLocks/>
          </p:cNvCxnSpPr>
          <p:nvPr/>
        </p:nvCxnSpPr>
        <p:spPr>
          <a:xfrm flipH="1">
            <a:off x="9067800" y="3970020"/>
            <a:ext cx="1767840" cy="201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A101D6-8AA4-342A-E287-736BBC3F20CE}"/>
              </a:ext>
            </a:extLst>
          </p:cNvPr>
          <p:cNvSpPr txBox="1"/>
          <p:nvPr/>
        </p:nvSpPr>
        <p:spPr>
          <a:xfrm>
            <a:off x="10027692" y="4856435"/>
            <a:ext cx="101813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검수 전</a:t>
            </a:r>
            <a:r>
              <a:rPr lang="en-US" altLang="ko-KR" sz="1000" dirty="0"/>
              <a:t>/</a:t>
            </a:r>
            <a:r>
              <a:rPr lang="ko-KR" altLang="en-US" sz="1000" dirty="0"/>
              <a:t>후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5093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1303</Words>
  <Application>Microsoft Office PowerPoint</Application>
  <PresentationFormat>와이드스크린</PresentationFormat>
  <Paragraphs>120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lee</dc:creator>
  <cp:lastModifiedBy>hh lee</cp:lastModifiedBy>
  <cp:revision>198</cp:revision>
  <dcterms:created xsi:type="dcterms:W3CDTF">2025-02-25T00:11:14Z</dcterms:created>
  <dcterms:modified xsi:type="dcterms:W3CDTF">2025-04-08T01:07:12Z</dcterms:modified>
</cp:coreProperties>
</file>