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85" r:id="rId10"/>
    <p:sldId id="263" r:id="rId11"/>
    <p:sldId id="279" r:id="rId12"/>
    <p:sldId id="281" r:id="rId13"/>
    <p:sldId id="265" r:id="rId14"/>
    <p:sldId id="267" r:id="rId15"/>
    <p:sldId id="269" r:id="rId16"/>
    <p:sldId id="276" r:id="rId17"/>
    <p:sldId id="291" r:id="rId18"/>
    <p:sldId id="286" r:id="rId19"/>
    <p:sldId id="266" r:id="rId20"/>
    <p:sldId id="270" r:id="rId21"/>
    <p:sldId id="271" r:id="rId22"/>
    <p:sldId id="272" r:id="rId23"/>
    <p:sldId id="277" r:id="rId24"/>
    <p:sldId id="290" r:id="rId25"/>
    <p:sldId id="287" r:id="rId26"/>
    <p:sldId id="273" r:id="rId27"/>
    <p:sldId id="283" r:id="rId28"/>
    <p:sldId id="274" r:id="rId29"/>
    <p:sldId id="278" r:id="rId30"/>
    <p:sldId id="292" r:id="rId31"/>
    <p:sldId id="295" r:id="rId32"/>
    <p:sldId id="304" r:id="rId33"/>
    <p:sldId id="293" r:id="rId34"/>
    <p:sldId id="296" r:id="rId35"/>
    <p:sldId id="305" r:id="rId36"/>
    <p:sldId id="297" r:id="rId37"/>
    <p:sldId id="306" r:id="rId38"/>
    <p:sldId id="307" r:id="rId39"/>
    <p:sldId id="294" r:id="rId40"/>
    <p:sldId id="302" r:id="rId41"/>
    <p:sldId id="288" r:id="rId42"/>
    <p:sldId id="275" r:id="rId43"/>
    <p:sldId id="303" r:id="rId44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撰寫樣式</c:v>
                </c:pt>
                <c:pt idx="1">
                  <c:v>Robula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90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2-4410-96E4-669340D55C4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372-4410-96E4-669340D55C46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372-4410-96E4-669340D55C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撰寫樣式</c:v>
                </c:pt>
                <c:pt idx="1">
                  <c:v>Robula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5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72-4410-96E4-669340D55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375792"/>
        <c:axId val="44367632"/>
        <c:axId val="0"/>
      </c:bar3DChart>
      <c:catAx>
        <c:axId val="4437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44367632"/>
        <c:crosses val="autoZero"/>
        <c:auto val="1"/>
        <c:lblAlgn val="ctr"/>
        <c:lblOffset val="100"/>
        <c:noMultiLvlLbl val="0"/>
      </c:catAx>
      <c:valAx>
        <c:axId val="4436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37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8374-D4A7-40C9-BE40-54F556119F77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51AC4-7BFE-4C28-9EE2-2299B0C499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222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9D6A-AB99-4358-A0DC-72A81002CA5C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488C7-D9A9-45B8-A00A-7DB1655B1B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4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6721-C8A2-4FEB-86F7-5C97081E5D66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3D3D610D-B021-48BA-B5DF-00D919FE70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56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8092-DFBA-45E1-BAB7-AC85A53F0BF2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41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1C1-C563-44EA-9E0B-A3203F3E4207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33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932D-97FD-4A68-A8A7-EDEFA9E6A768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78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97AE-B44F-4282-BDBF-06ABA9256384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01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1CD9-8EFD-49E4-BFD1-4EEA734D1022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8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A5DA-B9AB-403D-A187-0C55CD6D8F53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A8A3-A9B4-47AC-A008-917603E3143A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10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385-679A-4942-B1EE-CB79AB9FE6BC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33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8369-B0D3-43CF-B7CD-B1004A870399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9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1844-8E3F-43CE-85D3-9D856DAEA3F7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00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8536-85F3-4F96-90BD-2A091AFDEDB5}" type="datetime1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610D-B021-48BA-B5DF-00D919FE709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22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381685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改善 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XPath 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表達式在網頁應用程式自動化驗收測試之穩定性的方法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3999" y="3584225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研究生：呂昭陞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指導教授：鄭有進、謝金雲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8436" y="5239987"/>
            <a:ext cx="6715125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國立台北科技大學　資訊工程系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2018/6/28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59" y="4908884"/>
            <a:ext cx="9886892" cy="65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3957530" y="1690688"/>
            <a:ext cx="440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//div[@class='col-md-2']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57530" y="2632735"/>
            <a:ext cx="3499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[@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role='main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57530" y="3568515"/>
            <a:ext cx="330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[@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id='menu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35040"/>
            <a:ext cx="4256053" cy="9241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838200" y="1764153"/>
            <a:ext cx="10700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當網頁應用程式發生改版時，開發人員會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refactor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fix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變更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HTML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元件屬性值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變更元件外觀排版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91" y="4321157"/>
            <a:ext cx="9427102" cy="1514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8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274357" y="1789158"/>
            <a:ext cx="440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//div[@class='col-md-2']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4357" y="2645857"/>
            <a:ext cx="3499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[@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role='main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74357" y="3502556"/>
            <a:ext cx="330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[@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id='menu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91" y="4653698"/>
            <a:ext cx="9427102" cy="15143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72" y="1684055"/>
            <a:ext cx="762000" cy="7334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72" y="2540754"/>
            <a:ext cx="762000" cy="733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472" y="3403848"/>
            <a:ext cx="762000" cy="7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80576" y="4637257"/>
            <a:ext cx="330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//div[@id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='menu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54" y="3352829"/>
            <a:ext cx="9886892" cy="65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38" y="1810115"/>
            <a:ext cx="1436576" cy="8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89209" y="4464308"/>
            <a:ext cx="5228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//button[text()=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an Item']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1564104"/>
            <a:ext cx="11017250" cy="228600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9" y="1365836"/>
            <a:ext cx="9878042" cy="29921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43134" y="4773876"/>
            <a:ext cx="518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//select[@id=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dropDownList']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690688"/>
            <a:ext cx="109126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XPath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因網頁應用程式改版而找不到元件的問題。</a:t>
            </a:r>
            <a:endParaRPr lang="zh-TW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973" y="2905561"/>
            <a:ext cx="4256053" cy="924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3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690688"/>
            <a:ext cx="10912642" cy="65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使用的特徵在其他元件也有出現的話，也會被納入搜尋結果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92" y="2537927"/>
            <a:ext cx="5663682" cy="3704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838200" y="3993200"/>
            <a:ext cx="4243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//button[text()='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未分類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2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1690688"/>
            <a:ext cx="37048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研究背景及動機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結論與未來研究方</a:t>
            </a: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989" y="2482951"/>
            <a:ext cx="6123440" cy="41103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974008" y="1731131"/>
            <a:ext cx="4243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//button[text()='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未分類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1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38200" y="1690688"/>
            <a:ext cx="37048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研究背景及動機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結論與未來研究方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88" y="2475806"/>
            <a:ext cx="6184234" cy="41130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974008" y="1731131"/>
            <a:ext cx="4243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//button[text()='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未分類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45" y="2817847"/>
            <a:ext cx="5646192" cy="34428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298032" y="1782931"/>
            <a:ext cx="8208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//button[text()='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未分類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@type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Post2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7948">
            <a:off x="7182695" y="3163385"/>
            <a:ext cx="694987" cy="694987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8225" y="3722332"/>
            <a:ext cx="8004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//button[text()='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分類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174" y="124691"/>
            <a:ext cx="3645847" cy="66451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48279" y="1556415"/>
            <a:ext cx="1686419" cy="2890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18225" y="1984834"/>
            <a:ext cx="8004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//button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[@id='Post2']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222" y="5459830"/>
            <a:ext cx="8004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//button[@id='Post2']//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button[text()='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分類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7948">
            <a:off x="9868704" y="1669790"/>
            <a:ext cx="546235" cy="54623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1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690688"/>
            <a:ext cx="102990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透過加強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可以在維持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Relative</a:t>
            </a: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XPath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的寫法</a:t>
            </a: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明確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指出所</a:t>
            </a:r>
            <a:r>
              <a:rPr lang="zh-TW" altLang="zh-TW" sz="2800" kern="10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zh-TW" sz="2800" kern="1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的元件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690688"/>
            <a:ext cx="102990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若無其他條件，則不適用此樣式。</a:t>
            </a:r>
            <a:endParaRPr lang="zh-TW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81" y="196526"/>
            <a:ext cx="3423010" cy="63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1690688"/>
            <a:ext cx="37048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研究背景及動機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結論與未來研究方</a:t>
            </a: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2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1" y="2558965"/>
            <a:ext cx="2946256" cy="14178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510" y="2884516"/>
            <a:ext cx="3029759" cy="5811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5401699" y="2977328"/>
            <a:ext cx="759229" cy="581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74439" y="4740254"/>
            <a:ext cx="3782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//div[@class='menu']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87" y="1690688"/>
            <a:ext cx="2946256" cy="14178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4825757" y="2917673"/>
            <a:ext cx="759229" cy="581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16706" y="5376486"/>
            <a:ext cx="3782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//div[@class='menu']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66" y="5114344"/>
            <a:ext cx="801995" cy="104750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937" y="2959906"/>
            <a:ext cx="5228863" cy="4966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487" y="3325411"/>
            <a:ext cx="2636636" cy="15720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5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8408" y="3844162"/>
            <a:ext cx="5345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//div[contains(@class, 'menu')]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80" y="2213811"/>
            <a:ext cx="3862574" cy="734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690688"/>
            <a:ext cx="10070431" cy="130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Application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改版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</a:t>
            </a: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XPath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一樣可以定位</a:t>
            </a:r>
            <a:r>
              <a:rPr lang="zh-TW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出目標元件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7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1690688"/>
            <a:ext cx="37048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研究背景及動機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結論與未來研究方</a:t>
            </a: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0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690688"/>
            <a:ext cx="100704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當取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元件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其中一個</a:t>
            </a: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CSS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做為條件</a:t>
            </a:r>
            <a:r>
              <a:rPr lang="zh-TW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搜尋時，可能把多餘的元件搜尋進來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86" y="3291175"/>
            <a:ext cx="2946256" cy="14178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9" name="向右箭號 8"/>
          <p:cNvSpPr/>
          <p:nvPr/>
        </p:nvSpPr>
        <p:spPr>
          <a:xfrm>
            <a:off x="5114186" y="3709538"/>
            <a:ext cx="759229" cy="581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23441" y="5285784"/>
            <a:ext cx="5345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//div[contains(@class, 'menu')]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59" y="3211073"/>
            <a:ext cx="4920041" cy="467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759" y="4228276"/>
            <a:ext cx="4511828" cy="4807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8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1690688"/>
            <a:ext cx="37048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研究背景及動機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結論與未來研究方</a:t>
            </a: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1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88" y="1690688"/>
            <a:ext cx="4905624" cy="127272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17419"/>
              </p:ext>
            </p:extLst>
          </p:nvPr>
        </p:nvGraphicFramePr>
        <p:xfrm>
          <a:off x="1561514" y="3554253"/>
          <a:ext cx="8961120" cy="211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402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WordPress</a:t>
                      </a:r>
                      <a:r>
                        <a:rPr lang="zh-TW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</a:t>
                      </a: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zh-TW" sz="2400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WordPress</a:t>
                      </a:r>
                      <a:r>
                        <a:rPr lang="zh-TW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</a:t>
                      </a: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zh-TW" sz="2400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4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版本號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3.0.0</a:t>
                      </a:r>
                      <a:endParaRPr lang="zh-TW" altLang="zh-TW" sz="2400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4.9.5</a:t>
                      </a:r>
                      <a:endParaRPr lang="zh-TW" altLang="zh-TW" sz="2400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4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發布時間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2010</a:t>
                      </a:r>
                      <a:r>
                        <a:rPr lang="zh-TW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r>
                        <a:rPr lang="zh-TW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r>
                        <a:rPr lang="zh-TW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</a:t>
                      </a:r>
                      <a:r>
                        <a:rPr lang="zh-TW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zh-TW" sz="24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1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53" y="1575582"/>
            <a:ext cx="10323147" cy="45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8200" y="1690688"/>
            <a:ext cx="96231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可以操作的元件，例如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輸入欄、按鈕、連結、下拉式選單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可以被驗證的元件，例如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具有文字的元件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個元件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2426843"/>
            <a:ext cx="1471369" cy="6913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31" y="2466938"/>
            <a:ext cx="2366218" cy="574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132" y="2492279"/>
            <a:ext cx="4104448" cy="5239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79" y="4357008"/>
            <a:ext cx="1493525" cy="477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237" y="4252603"/>
            <a:ext cx="1204770" cy="7133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901" y="4339121"/>
            <a:ext cx="1207203" cy="4958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8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41728" y="2252168"/>
            <a:ext cx="3108543" cy="206210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撰寫樣式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74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32" y="2839453"/>
            <a:ext cx="6629188" cy="1110307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1097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51897"/>
              </p:ext>
            </p:extLst>
          </p:nvPr>
        </p:nvGraphicFramePr>
        <p:xfrm>
          <a:off x="554750" y="3569704"/>
          <a:ext cx="11250944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36">
                  <a:extLst>
                    <a:ext uri="{9D8B030D-6E8A-4147-A177-3AD203B41FA5}">
                      <a16:colId xmlns:a16="http://schemas.microsoft.com/office/drawing/2014/main" val="3227252677"/>
                    </a:ext>
                  </a:extLst>
                </a:gridCol>
                <a:gridCol w="9446208">
                  <a:extLst>
                    <a:ext uri="{9D8B030D-6E8A-4147-A177-3AD203B41FA5}">
                      <a16:colId xmlns:a16="http://schemas.microsoft.com/office/drawing/2014/main" val="1942209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XPath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表達式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Robula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//li[@class='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-has-submenu 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-has-current-submenu 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-menu-open open-if-no-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menu-top menu-icon-post menu-top-first']/*/*/li[2]/*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6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撰寫樣式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//li[@id='menu-posts']//a[text()='Add New']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69006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377" y="914400"/>
            <a:ext cx="2882424" cy="2346159"/>
          </a:xfrm>
          <a:prstGeom prst="rect">
            <a:avLst/>
          </a:prstGeom>
          <a:ln w="12700">
            <a:noFill/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831" y="1784256"/>
            <a:ext cx="1471369" cy="6913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68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87076"/>
              </p:ext>
            </p:extLst>
          </p:nvPr>
        </p:nvGraphicFramePr>
        <p:xfrm>
          <a:off x="554750" y="3569702"/>
          <a:ext cx="11250944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36">
                  <a:extLst>
                    <a:ext uri="{9D8B030D-6E8A-4147-A177-3AD203B41FA5}">
                      <a16:colId xmlns:a16="http://schemas.microsoft.com/office/drawing/2014/main" val="3227252677"/>
                    </a:ext>
                  </a:extLst>
                </a:gridCol>
                <a:gridCol w="9446208">
                  <a:extLst>
                    <a:ext uri="{9D8B030D-6E8A-4147-A177-3AD203B41FA5}">
                      <a16:colId xmlns:a16="http://schemas.microsoft.com/office/drawing/2014/main" val="1942209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XPath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表達式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Robula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//a[@class='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-has-submenu 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-has-current-submenu 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-menu-open open-if-no-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menu-top menu-icon-post menu-top-first']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6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撰寫樣式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//a[contains(@class, 'menu-icon-post')]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69006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84" y="986589"/>
            <a:ext cx="2824079" cy="24063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2052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83" y="1434905"/>
            <a:ext cx="9865633" cy="47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0" y="2247831"/>
            <a:ext cx="3478032" cy="354396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367075" y="3590583"/>
            <a:ext cx="856211" cy="673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位測試操作元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39" y="2062702"/>
            <a:ext cx="6349773" cy="37290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6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方法分析與比較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圖表 7"/>
          <p:cNvGraphicFramePr/>
          <p:nvPr>
            <p:extLst>
              <p:ext uri="{D42A27DB-BD31-4B8C-83A1-F6EECF244321}">
                <p14:modId xmlns:p14="http://schemas.microsoft.com/office/powerpoint/2010/main" val="4161009149"/>
              </p:ext>
            </p:extLst>
          </p:nvPr>
        </p:nvGraphicFramePr>
        <p:xfrm>
          <a:off x="1540042" y="1588168"/>
          <a:ext cx="8788400" cy="4550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86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1690688"/>
            <a:ext cx="37048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研究背景及動機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結論與未來研究方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9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結論與未來研究方向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10070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人員遵循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Relative XPath</a:t>
            </a: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的寫法時，提供測試人員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XPath</a:t>
            </a: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撰寫樣式，改善</a:t>
            </a:r>
            <a:r>
              <a:rPr lang="en-US" altLang="zh-TW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XPath</a:t>
            </a: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穩定性</a:t>
            </a: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TW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ndroid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手機應用程式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驗收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TW" altLang="en-US" sz="28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更多撰寫樣式。</a:t>
            </a:r>
            <a:endParaRPr lang="zh-TW" altLang="zh-TW" sz="28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4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43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11959" y="2453950"/>
            <a:ext cx="2614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en-US" altLang="zh-TW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 txBox="1">
            <a:spLocks noGrp="1"/>
          </p:cNvSpPr>
          <p:nvPr>
            <p:ph idx="1"/>
          </p:nvPr>
        </p:nvSpPr>
        <p:spPr>
          <a:xfrm>
            <a:off x="2099387" y="750061"/>
            <a:ext cx="802277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XPath (XML Path Language)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11" y="1961028"/>
            <a:ext cx="7095321" cy="4166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0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08" y="2212954"/>
            <a:ext cx="7095321" cy="4166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Absolute XPath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20715" y="1598492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/div/header/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/li/a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7948">
            <a:off x="7224090" y="3521000"/>
            <a:ext cx="694987" cy="694987"/>
          </a:xfrm>
          <a:prstGeom prst="rect">
            <a:avLst/>
          </a:prstGeom>
        </p:spPr>
      </p:pic>
      <p:sp>
        <p:nvSpPr>
          <p:cNvPr id="45" name="橢圓 44"/>
          <p:cNvSpPr/>
          <p:nvPr/>
        </p:nvSpPr>
        <p:spPr>
          <a:xfrm>
            <a:off x="5339542" y="4043112"/>
            <a:ext cx="361462" cy="2533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4982547" y="3751876"/>
            <a:ext cx="356995" cy="291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4577915" y="3492151"/>
            <a:ext cx="320902" cy="2887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4107985" y="3245251"/>
            <a:ext cx="469930" cy="2749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672972" y="2740137"/>
            <a:ext cx="870025" cy="2533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306184" y="2240425"/>
            <a:ext cx="434490" cy="2533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5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08" y="2212954"/>
            <a:ext cx="7095321" cy="4166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Relative XPath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20715" y="1598492"/>
            <a:ext cx="438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//a[@class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menuHead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7948">
            <a:off x="7453283" y="3493361"/>
            <a:ext cx="694987" cy="694987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5614838" y="3960266"/>
            <a:ext cx="1830991" cy="3663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5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663" y="814571"/>
            <a:ext cx="11523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Reducing Web Test Cases Aging by means of Robust XPath Locators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00194"/>
              </p:ext>
            </p:extLst>
          </p:nvPr>
        </p:nvGraphicFramePr>
        <p:xfrm>
          <a:off x="574588" y="1837018"/>
          <a:ext cx="11201400" cy="4242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520">
                  <a:extLst>
                    <a:ext uri="{9D8B030D-6E8A-4147-A177-3AD203B41FA5}">
                      <a16:colId xmlns:a16="http://schemas.microsoft.com/office/drawing/2014/main" val="2271875820"/>
                    </a:ext>
                  </a:extLst>
                </a:gridCol>
                <a:gridCol w="4644080">
                  <a:extLst>
                    <a:ext uri="{9D8B030D-6E8A-4147-A177-3AD203B41FA5}">
                      <a16:colId xmlns:a16="http://schemas.microsoft.com/office/drawing/2014/main" val="334102621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162726176"/>
                    </a:ext>
                  </a:extLst>
                </a:gridCol>
              </a:tblGrid>
              <a:tr h="594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XPath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寫法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例子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特性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698785"/>
                  </a:ext>
                </a:extLst>
              </a:tr>
              <a:tr h="17280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Absolute XPath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/div/header/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nav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ul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/li/a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非常直接的方式，一層接著一層找到節點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十分易脆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67935"/>
                  </a:ext>
                </a:extLst>
              </a:tr>
              <a:tr h="1818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Relative XPath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//a[@class='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menuHead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']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以條件的方式搜尋節點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使用雙斜線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"//"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表達式，代表你可以搜尋整個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  <a:endParaRPr lang="en-US" altLang="zh-TW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不易脆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822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1690688"/>
            <a:ext cx="37048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研究背景及動機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挑選特徵樣式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加強條件樣式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條件樣式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方法分析與</a:t>
            </a: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sz="2800" dirty="0" smtClean="0">
              <a:solidFill>
                <a:schemeClr val="tx1">
                  <a:alpha val="3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結論與未來研究方</a:t>
            </a:r>
            <a:r>
              <a:rPr lang="zh-TW" altLang="en-US" sz="2800" dirty="0">
                <a:solidFill>
                  <a:schemeClr val="tx1">
                    <a:alpha val="3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610D-B021-48BA-B5DF-00D919FE70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857</Words>
  <Application>Microsoft Office PowerPoint</Application>
  <PresentationFormat>寬螢幕</PresentationFormat>
  <Paragraphs>213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改善 XPath 表達式在網頁應用程式自動化驗收測試之穩定性的方法</vt:lpstr>
      <vt:lpstr>大綱</vt:lpstr>
      <vt:lpstr>大綱</vt:lpstr>
      <vt:lpstr>定位測試操作元件</vt:lpstr>
      <vt:lpstr>PowerPoint 簡報</vt:lpstr>
      <vt:lpstr>Absolute XPath</vt:lpstr>
      <vt:lpstr>Relative XPath</vt:lpstr>
      <vt:lpstr>PowerPoint 簡報</vt:lpstr>
      <vt:lpstr>大綱</vt:lpstr>
      <vt:lpstr>挑選特徵樣式</vt:lpstr>
      <vt:lpstr>挑選特徵樣式</vt:lpstr>
      <vt:lpstr>挑選特徵樣式</vt:lpstr>
      <vt:lpstr>挑選特徵樣式</vt:lpstr>
      <vt:lpstr>挑選特徵樣式</vt:lpstr>
      <vt:lpstr>挑選特徵樣式</vt:lpstr>
      <vt:lpstr>挑選特徵樣式</vt:lpstr>
      <vt:lpstr>挑選特徵樣式</vt:lpstr>
      <vt:lpstr>大綱</vt:lpstr>
      <vt:lpstr>加強條件樣式</vt:lpstr>
      <vt:lpstr>加強條件樣式</vt:lpstr>
      <vt:lpstr>加強條件樣式</vt:lpstr>
      <vt:lpstr>加強條件樣式</vt:lpstr>
      <vt:lpstr>加強條件樣式</vt:lpstr>
      <vt:lpstr>加強條件樣式</vt:lpstr>
      <vt:lpstr>大綱</vt:lpstr>
      <vt:lpstr>CSS條件樣式</vt:lpstr>
      <vt:lpstr>CSS條件樣式</vt:lpstr>
      <vt:lpstr>CSS條件樣式</vt:lpstr>
      <vt:lpstr>CSS條件樣式</vt:lpstr>
      <vt:lpstr>CSS條件樣式</vt:lpstr>
      <vt:lpstr>大綱</vt:lpstr>
      <vt:lpstr>方法分析與比較</vt:lpstr>
      <vt:lpstr>方法分析與比較</vt:lpstr>
      <vt:lpstr>方法分析與比較</vt:lpstr>
      <vt:lpstr>方法分析與比較</vt:lpstr>
      <vt:lpstr>方法分析與比較</vt:lpstr>
      <vt:lpstr>方法分析與比較</vt:lpstr>
      <vt:lpstr>方法分析與比較</vt:lpstr>
      <vt:lpstr>方法分析與比較</vt:lpstr>
      <vt:lpstr>方法分析與比較</vt:lpstr>
      <vt:lpstr>大綱</vt:lpstr>
      <vt:lpstr>結論與未來研究方向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改善 XPath 表達式在網頁應用程式自動化驗收測試之穩定性的方法</dc:title>
  <dc:creator>建發 張</dc:creator>
  <cp:lastModifiedBy>建發 張</cp:lastModifiedBy>
  <cp:revision>193</cp:revision>
  <cp:lastPrinted>2018-06-27T07:46:23Z</cp:lastPrinted>
  <dcterms:created xsi:type="dcterms:W3CDTF">2018-06-22T05:58:32Z</dcterms:created>
  <dcterms:modified xsi:type="dcterms:W3CDTF">2018-06-27T07:49:50Z</dcterms:modified>
</cp:coreProperties>
</file>