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7"/>
  </p:notesMasterIdLst>
  <p:sldIdLst>
    <p:sldId id="326" r:id="rId2"/>
    <p:sldId id="321" r:id="rId3"/>
    <p:sldId id="322" r:id="rId4"/>
    <p:sldId id="348" r:id="rId5"/>
    <p:sldId id="349" r:id="rId6"/>
    <p:sldId id="351" r:id="rId7"/>
    <p:sldId id="354" r:id="rId8"/>
    <p:sldId id="356" r:id="rId9"/>
    <p:sldId id="357" r:id="rId10"/>
    <p:sldId id="358" r:id="rId11"/>
    <p:sldId id="359" r:id="rId12"/>
    <p:sldId id="360" r:id="rId13"/>
    <p:sldId id="361" r:id="rId14"/>
    <p:sldId id="325" r:id="rId15"/>
    <p:sldId id="34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9FAF"/>
    <a:srgbClr val="E7F1FA"/>
    <a:srgbClr val="CCE3F5"/>
    <a:srgbClr val="60A3B3"/>
    <a:srgbClr val="6AB3C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Темный стиль 1 -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0" autoAdjust="0"/>
    <p:restoredTop sz="94603"/>
  </p:normalViewPr>
  <p:slideViewPr>
    <p:cSldViewPr snapToGrid="0">
      <p:cViewPr varScale="1">
        <p:scale>
          <a:sx n="64" d="100"/>
          <a:sy n="64" d="100"/>
        </p:scale>
        <p:origin x="91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2CBBA-73C0-49F4-B5F2-CA995C0864D8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E4780-2AD2-41F3-94B1-01A6C5E8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90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E4780-2AD2-41F3-94B1-01A6C5E844E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683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E4780-2AD2-41F3-94B1-01A6C5E844E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39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7D8E-F1E1-4678-BB1B-D8DB0F68EC4C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C4A-A8CF-4B20-9247-16106BF404F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23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7D8E-F1E1-4678-BB1B-D8DB0F68EC4C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C4A-A8CF-4B20-9247-16106BF40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27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7D8E-F1E1-4678-BB1B-D8DB0F68EC4C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C4A-A8CF-4B20-9247-16106BF40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657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7D8E-F1E1-4678-BB1B-D8DB0F68EC4C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C4A-A8CF-4B20-9247-16106BF404F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100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7D8E-F1E1-4678-BB1B-D8DB0F68EC4C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C4A-A8CF-4B20-9247-16106BF40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713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7D8E-F1E1-4678-BB1B-D8DB0F68EC4C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C4A-A8CF-4B20-9247-16106BF404F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0415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7D8E-F1E1-4678-BB1B-D8DB0F68EC4C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C4A-A8CF-4B20-9247-16106BF40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698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7D8E-F1E1-4678-BB1B-D8DB0F68EC4C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C4A-A8CF-4B20-9247-16106BF40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402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7D8E-F1E1-4678-BB1B-D8DB0F68EC4C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C4A-A8CF-4B20-9247-16106BF40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59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7D8E-F1E1-4678-BB1B-D8DB0F68EC4C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C4A-A8CF-4B20-9247-16106BF40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54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7D8E-F1E1-4678-BB1B-D8DB0F68EC4C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C4A-A8CF-4B20-9247-16106BF40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80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7D8E-F1E1-4678-BB1B-D8DB0F68EC4C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C4A-A8CF-4B20-9247-16106BF40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02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7D8E-F1E1-4678-BB1B-D8DB0F68EC4C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C4A-A8CF-4B20-9247-16106BF40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19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7D8E-F1E1-4678-BB1B-D8DB0F68EC4C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C4A-A8CF-4B20-9247-16106BF40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74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7D8E-F1E1-4678-BB1B-D8DB0F68EC4C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C4A-A8CF-4B20-9247-16106BF40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03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7D8E-F1E1-4678-BB1B-D8DB0F68EC4C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C4A-A8CF-4B20-9247-16106BF40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70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7D8E-F1E1-4678-BB1B-D8DB0F68EC4C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CC4A-A8CF-4B20-9247-16106BF40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81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087D8E-F1E1-4678-BB1B-D8DB0F68EC4C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CBCC4A-A8CF-4B20-9247-16106BF40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311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  <p:sldLayoutId id="214748395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83170" y="3551318"/>
            <a:ext cx="8825658" cy="861420"/>
          </a:xfrm>
          <a:noFill/>
          <a:ln>
            <a:noFill/>
          </a:ln>
          <a:effectLst/>
        </p:spPr>
        <p:txBody>
          <a:bodyPr>
            <a:noAutofit/>
          </a:bodyPr>
          <a:lstStyle/>
          <a:p>
            <a:pPr algn="ctr"/>
            <a:r>
              <a:rPr lang="ru-RU" sz="4000" b="1" cap="none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Курсовая работа</a:t>
            </a:r>
            <a:endParaRPr lang="en-US" sz="4000" b="1" cap="none" dirty="0">
              <a:ln w="12700">
                <a:noFill/>
                <a:prstDash val="solid"/>
              </a:ln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9429" y="1448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33826-7A25-43D2-B2F8-C7159BB4DF65}"/>
              </a:ext>
            </a:extLst>
          </p:cNvPr>
          <p:cNvSpPr txBox="1"/>
          <p:nvPr/>
        </p:nvSpPr>
        <p:spPr>
          <a:xfrm>
            <a:off x="1524924" y="6503312"/>
            <a:ext cx="9144001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ru-RU" sz="1400" b="1" dirty="0">
                <a:latin typeface="Calibri" charset="0"/>
              </a:rPr>
              <a:t>20</a:t>
            </a:r>
            <a:r>
              <a:rPr lang="en-US" sz="1400" b="1" dirty="0" smtClean="0">
                <a:latin typeface="Calibri" charset="0"/>
              </a:rPr>
              <a:t>21</a:t>
            </a:r>
            <a:r>
              <a:rPr lang="ru-RU" sz="1400" b="1" dirty="0" smtClean="0">
                <a:latin typeface="Calibri" charset="0"/>
              </a:rPr>
              <a:t>г</a:t>
            </a:r>
            <a:r>
              <a:rPr lang="ru-RU" sz="1400" b="1" dirty="0">
                <a:latin typeface="Calibri" charset="0"/>
              </a:rPr>
              <a:t>.</a:t>
            </a:r>
            <a:endParaRPr lang="ru-RU" b="1" dirty="0">
              <a:latin typeface="Calibri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725087-B5FE-451C-8EB9-85BC55E3C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902" y="66710"/>
            <a:ext cx="970193" cy="1040588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F970BD4-4AAF-4C93-824B-DCB5B24145ED}"/>
              </a:ext>
            </a:extLst>
          </p:cNvPr>
          <p:cNvSpPr/>
          <p:nvPr/>
        </p:nvSpPr>
        <p:spPr>
          <a:xfrm>
            <a:off x="536464" y="2724421"/>
            <a:ext cx="11119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Институт Информационных технологий (ИТ)</a:t>
            </a:r>
            <a:br>
              <a:rPr lang="ru-RU" b="1" dirty="0"/>
            </a:br>
            <a:r>
              <a:rPr lang="ru-RU" b="1" dirty="0"/>
              <a:t>Кафедра Инструментального и прикладного программного обеспечения (</a:t>
            </a:r>
            <a:r>
              <a:rPr lang="ru-RU" b="1" dirty="0" err="1"/>
              <a:t>ИиППО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E96E165-F0ED-44A2-A5D7-625EA6ACC2DE}"/>
              </a:ext>
            </a:extLst>
          </p:cNvPr>
          <p:cNvSpPr/>
          <p:nvPr/>
        </p:nvSpPr>
        <p:spPr>
          <a:xfrm>
            <a:off x="536464" y="1197581"/>
            <a:ext cx="111190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МИНОБРНАУКИ РОССИИ</a:t>
            </a:r>
          </a:p>
          <a:p>
            <a:pPr algn="ctr"/>
            <a:r>
              <a:rPr lang="ru-RU" dirty="0"/>
              <a:t>Федеральное бюджетное образовательное учреждение </a:t>
            </a:r>
          </a:p>
          <a:p>
            <a:pPr algn="ctr"/>
            <a:r>
              <a:rPr lang="ru-RU" dirty="0"/>
              <a:t>высшего образования</a:t>
            </a:r>
          </a:p>
          <a:p>
            <a:pPr algn="ctr"/>
            <a:r>
              <a:rPr lang="ru-RU" b="1" dirty="0"/>
              <a:t>«Российский технологический университет»</a:t>
            </a:r>
          </a:p>
          <a:p>
            <a:pPr algn="ctr"/>
            <a:r>
              <a:rPr lang="ru-RU" b="1" dirty="0"/>
              <a:t>МИРЭА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305F224-8D0C-4F0F-8424-55F046009E7D}"/>
              </a:ext>
            </a:extLst>
          </p:cNvPr>
          <p:cNvSpPr/>
          <p:nvPr/>
        </p:nvSpPr>
        <p:spPr>
          <a:xfrm>
            <a:off x="5924210" y="58272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b="1" dirty="0">
                <a:latin typeface="Calibri" charset="0"/>
              </a:rPr>
              <a:t>Исполнитель Стоянова А.Г.</a:t>
            </a:r>
          </a:p>
          <a:p>
            <a:pPr algn="r"/>
            <a:r>
              <a:rPr lang="ru-RU" b="1" dirty="0" smtClean="0">
                <a:latin typeface="Calibri" charset="0"/>
              </a:rPr>
              <a:t>Группа   ИКБО-</a:t>
            </a:r>
            <a:r>
              <a:rPr lang="en-US" b="1" dirty="0" smtClean="0">
                <a:latin typeface="Calibri" charset="0"/>
              </a:rPr>
              <a:t>1</a:t>
            </a:r>
            <a:r>
              <a:rPr lang="ru-RU" b="1" dirty="0" smtClean="0">
                <a:latin typeface="Calibri" charset="0"/>
              </a:rPr>
              <a:t>3-1</a:t>
            </a:r>
            <a:r>
              <a:rPr lang="en-US" b="1" dirty="0" smtClean="0">
                <a:latin typeface="Calibri" charset="0"/>
              </a:rPr>
              <a:t>9</a:t>
            </a:r>
            <a:r>
              <a:rPr lang="ru-RU" b="1" dirty="0" smtClean="0">
                <a:latin typeface="Calibri" charset="0"/>
              </a:rPr>
              <a:t>,   </a:t>
            </a:r>
            <a:r>
              <a:rPr lang="ru-RU" b="1" dirty="0">
                <a:latin typeface="Calibri" charset="0"/>
              </a:rPr>
              <a:t>шифр </a:t>
            </a:r>
            <a:r>
              <a:rPr lang="ru-RU" b="1" dirty="0" smtClean="0"/>
              <a:t>19И1624</a:t>
            </a:r>
            <a:endParaRPr lang="ru-RU" b="1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96C7968-13F8-470D-B79A-317D21D2B47E}"/>
              </a:ext>
            </a:extLst>
          </p:cNvPr>
          <p:cNvSpPr/>
          <p:nvPr/>
        </p:nvSpPr>
        <p:spPr>
          <a:xfrm>
            <a:off x="0" y="4412555"/>
            <a:ext cx="1219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000" b="1" spc="50" dirty="0">
                <a:ln w="9525" cmpd="sng">
                  <a:noFill/>
                  <a:prstDash val="solid"/>
                </a:ln>
                <a:effectLst/>
              </a:rPr>
              <a:t>ТЕМА : </a:t>
            </a:r>
            <a:r>
              <a:rPr lang="ru-RU" sz="3000" b="1" spc="50" dirty="0" smtClean="0">
                <a:ln w="9525" cmpd="sng">
                  <a:noFill/>
                  <a:prstDash val="solid"/>
                </a:ln>
                <a:effectLst/>
              </a:rPr>
              <a:t>«</a:t>
            </a:r>
            <a:r>
              <a:rPr lang="ru-RU" sz="3000" b="1" spc="50" dirty="0">
                <a:ln w="9525" cmpd="sng">
                  <a:noFill/>
                  <a:prstDash val="solid"/>
                </a:ln>
              </a:rPr>
              <a:t>Веб-приложение «Магазин оптики»</a:t>
            </a:r>
            <a:r>
              <a:rPr lang="ru-RU" sz="3000" b="1" spc="50" dirty="0" smtClean="0">
                <a:ln w="9525" cmpd="sng">
                  <a:noFill/>
                  <a:prstDash val="solid"/>
                </a:ln>
                <a:effectLst/>
              </a:rPr>
              <a:t>»</a:t>
            </a:r>
            <a:endParaRPr lang="ru-RU" sz="3000" dirty="0">
              <a:ln w="0">
                <a:noFill/>
                <a:prstDash val="solid"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28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223C2AC8-1960-4677-B3AF-A11B5D4B5C98}"/>
              </a:ext>
            </a:extLst>
          </p:cNvPr>
          <p:cNvSpPr txBox="1">
            <a:spLocks/>
          </p:cNvSpPr>
          <p:nvPr/>
        </p:nvSpPr>
        <p:spPr>
          <a:xfrm>
            <a:off x="5812972" y="1331649"/>
            <a:ext cx="6379028" cy="5526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Clr>
                <a:schemeClr val="accent5"/>
              </a:buClr>
              <a:buFont typeface="Wingdings 3" charset="2"/>
              <a:buNone/>
            </a:pPr>
            <a:endParaRPr lang="ru-RU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22081"/>
              </p:ext>
            </p:extLst>
          </p:nvPr>
        </p:nvGraphicFramePr>
        <p:xfrm>
          <a:off x="1" y="-1"/>
          <a:ext cx="12191999" cy="6911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7667">
                  <a:extLst>
                    <a:ext uri="{9D8B030D-6E8A-4147-A177-3AD203B41FA5}">
                      <a16:colId xmlns:a16="http://schemas.microsoft.com/office/drawing/2014/main" val="1109016120"/>
                    </a:ext>
                  </a:extLst>
                </a:gridCol>
                <a:gridCol w="2704176">
                  <a:extLst>
                    <a:ext uri="{9D8B030D-6E8A-4147-A177-3AD203B41FA5}">
                      <a16:colId xmlns:a16="http://schemas.microsoft.com/office/drawing/2014/main" val="1747348877"/>
                    </a:ext>
                  </a:extLst>
                </a:gridCol>
                <a:gridCol w="3391163">
                  <a:extLst>
                    <a:ext uri="{9D8B030D-6E8A-4147-A177-3AD203B41FA5}">
                      <a16:colId xmlns:a16="http://schemas.microsoft.com/office/drawing/2014/main" val="318354787"/>
                    </a:ext>
                  </a:extLst>
                </a:gridCol>
                <a:gridCol w="3048993">
                  <a:extLst>
                    <a:ext uri="{9D8B030D-6E8A-4147-A177-3AD203B41FA5}">
                      <a16:colId xmlns:a16="http://schemas.microsoft.com/office/drawing/2014/main" val="912736996"/>
                    </a:ext>
                  </a:extLst>
                </a:gridCol>
              </a:tblGrid>
              <a:tr h="40069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ID: </a:t>
                      </a:r>
                      <a:r>
                        <a:rPr lang="ru-RU" sz="1800" dirty="0">
                          <a:effectLst/>
                        </a:rPr>
                        <a:t>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258" marR="45258" marT="0" marB="0">
                    <a:solidFill>
                      <a:srgbClr val="5D9FA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Название: Работа со статьями на сайте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258" marR="45258" marT="0" marB="0">
                    <a:solidFill>
                      <a:srgbClr val="5D9F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316340"/>
                  </a:ext>
                </a:extLst>
              </a:tr>
              <a:tr h="80139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R_</a:t>
                      </a:r>
                      <a:r>
                        <a:rPr lang="ru-RU" sz="1800" dirty="0">
                          <a:effectLst/>
                        </a:rPr>
                        <a:t>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258" marR="45258" marT="0" marB="0">
                    <a:solidFill>
                      <a:srgbClr val="5D9FA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Стоянова А.Г.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258" marR="4525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Высокий приоритет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258" marR="4525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Модуль: работа со статьями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258" marR="45258" marT="0" marB="0"/>
                </a:tc>
                <a:extLst>
                  <a:ext uri="{0D108BD9-81ED-4DB2-BD59-A6C34878D82A}">
                    <a16:rowId xmlns:a16="http://schemas.microsoft.com/office/drawing/2014/main" val="1350542253"/>
                  </a:ext>
                </a:extLst>
              </a:tr>
              <a:tr h="847511">
                <a:tc gridSpan="4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Приготовления на начало тестирования</a:t>
                      </a:r>
                      <a:r>
                        <a:rPr lang="en-US" sz="1800" dirty="0">
                          <a:effectLst/>
                        </a:rPr>
                        <a:t>:</a:t>
                      </a:r>
                      <a:endParaRPr lang="ru-RU" sz="18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800" dirty="0">
                          <a:effectLst/>
                        </a:rPr>
                        <a:t>Зайти на сайт и войти с ролью администратора.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258" marR="45258" marT="0" marB="0">
                    <a:solidFill>
                      <a:srgbClr val="5D9F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602393"/>
                  </a:ext>
                </a:extLst>
              </a:tr>
              <a:tr h="4006993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Шаги: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Нажать на кнопку добавления/ редактирования/ удаления статей.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258" marR="45258" marT="0" marB="0">
                    <a:solidFill>
                      <a:srgbClr val="5D9F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Ожидаемый результат: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1. Осуществляется переход на страницу блога и новая статья отображается корректно.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2. Осуществляется переход на страницу блога и статья была отредактирована и оторажается корректно.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3. Осуществляется переход на страницу блога и статья была удалена.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258" marR="4525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954487"/>
                  </a:ext>
                </a:extLst>
              </a:tr>
              <a:tr h="801399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Статус «Разработано»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258" marR="45258" marT="0" marB="0">
                    <a:solidFill>
                      <a:srgbClr val="5D9F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Дата выполнения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17.04.2021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258" marR="4525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Ссылка на дефекты</a:t>
                      </a:r>
                      <a:r>
                        <a:rPr lang="en-US" sz="1800" dirty="0">
                          <a:effectLst/>
                        </a:rPr>
                        <a:t>: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258" marR="45258" marT="0" marB="0"/>
                </a:tc>
                <a:extLst>
                  <a:ext uri="{0D108BD9-81ED-4DB2-BD59-A6C34878D82A}">
                    <a16:rowId xmlns:a16="http://schemas.microsoft.com/office/drawing/2014/main" val="1485280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2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223C2AC8-1960-4677-B3AF-A11B5D4B5C98}"/>
              </a:ext>
            </a:extLst>
          </p:cNvPr>
          <p:cNvSpPr txBox="1">
            <a:spLocks/>
          </p:cNvSpPr>
          <p:nvPr/>
        </p:nvSpPr>
        <p:spPr>
          <a:xfrm>
            <a:off x="5812972" y="1331649"/>
            <a:ext cx="6379028" cy="5526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Clr>
                <a:schemeClr val="accent5"/>
              </a:buClr>
              <a:buFont typeface="Wingdings 3" charset="2"/>
              <a:buNone/>
            </a:pPr>
            <a:endParaRPr lang="ru-RU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157761"/>
              </p:ext>
            </p:extLst>
          </p:nvPr>
        </p:nvGraphicFramePr>
        <p:xfrm>
          <a:off x="1" y="1"/>
          <a:ext cx="12192000" cy="6857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7675">
                  <a:extLst>
                    <a:ext uri="{9D8B030D-6E8A-4147-A177-3AD203B41FA5}">
                      <a16:colId xmlns:a16="http://schemas.microsoft.com/office/drawing/2014/main" val="3306897052"/>
                    </a:ext>
                  </a:extLst>
                </a:gridCol>
                <a:gridCol w="2704275">
                  <a:extLst>
                    <a:ext uri="{9D8B030D-6E8A-4147-A177-3AD203B41FA5}">
                      <a16:colId xmlns:a16="http://schemas.microsoft.com/office/drawing/2014/main" val="3239407821"/>
                    </a:ext>
                  </a:extLst>
                </a:gridCol>
                <a:gridCol w="3391075">
                  <a:extLst>
                    <a:ext uri="{9D8B030D-6E8A-4147-A177-3AD203B41FA5}">
                      <a16:colId xmlns:a16="http://schemas.microsoft.com/office/drawing/2014/main" val="1460508323"/>
                    </a:ext>
                  </a:extLst>
                </a:gridCol>
                <a:gridCol w="3048975">
                  <a:extLst>
                    <a:ext uri="{9D8B030D-6E8A-4147-A177-3AD203B41FA5}">
                      <a16:colId xmlns:a16="http://schemas.microsoft.com/office/drawing/2014/main" val="2555023010"/>
                    </a:ext>
                  </a:extLst>
                </a:gridCol>
              </a:tblGrid>
              <a:tr h="52204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ID: </a:t>
                      </a:r>
                      <a:r>
                        <a:rPr lang="ru-RU" sz="1800" dirty="0">
                          <a:effectLst/>
                        </a:rPr>
                        <a:t>4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63" marR="58963" marT="0" marB="0">
                    <a:solidFill>
                      <a:srgbClr val="5D9FA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Название: Отображение на сайте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63" marR="58963" marT="0" marB="0">
                    <a:solidFill>
                      <a:srgbClr val="5D9F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13770"/>
                  </a:ext>
                </a:extLst>
              </a:tr>
              <a:tr h="156612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R_</a:t>
                      </a:r>
                      <a:r>
                        <a:rPr lang="ru-RU" sz="1800" dirty="0">
                          <a:effectLst/>
                        </a:rPr>
                        <a:t>4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63" marR="58963" marT="0" marB="0">
                    <a:solidFill>
                      <a:srgbClr val="5D9FA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Стоянова А.Г.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63" marR="5896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Высокий приоритет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63" marR="5896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Модуль: отображения на сайте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63" marR="58963" marT="0" marB="0"/>
                </a:tc>
                <a:extLst>
                  <a:ext uri="{0D108BD9-81ED-4DB2-BD59-A6C34878D82A}">
                    <a16:rowId xmlns:a16="http://schemas.microsoft.com/office/drawing/2014/main" val="2991952127"/>
                  </a:ext>
                </a:extLst>
              </a:tr>
              <a:tr h="1115552">
                <a:tc gridSpan="4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Приготовления на начало тестирования</a:t>
                      </a:r>
                      <a:r>
                        <a:rPr lang="en-US" sz="1800" dirty="0">
                          <a:effectLst/>
                        </a:rPr>
                        <a:t>:</a:t>
                      </a:r>
                      <a:endParaRPr lang="ru-RU" sz="18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800" dirty="0">
                          <a:effectLst/>
                        </a:rPr>
                        <a:t>Зайти на сайт.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63" marR="58963" marT="0" marB="0">
                    <a:solidFill>
                      <a:srgbClr val="5D9F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181688"/>
                  </a:ext>
                </a:extLst>
              </a:tr>
              <a:tr h="2610203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Шаги: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Перейти на страницу блога или каталога.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63" marR="58963" marT="0" marB="0">
                    <a:solidFill>
                      <a:srgbClr val="5D9F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Ожидаемый результат: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1. Статьи в разделе блога отображаются корректно.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2. Товары в  разделе каталога отображаются корректно.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63" marR="58963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119819"/>
                  </a:ext>
                </a:extLst>
              </a:tr>
              <a:tr h="1044081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Статус «Разработано»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63" marR="58963" marT="0" marB="0">
                    <a:solidFill>
                      <a:srgbClr val="5D9F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Дата выполнения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05.04.2021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63" marR="5896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Ссылка на дефекты</a:t>
                      </a:r>
                      <a:r>
                        <a:rPr lang="en-US" sz="1800" dirty="0">
                          <a:effectLst/>
                        </a:rPr>
                        <a:t>: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963" marR="58963" marT="0" marB="0"/>
                </a:tc>
                <a:extLst>
                  <a:ext uri="{0D108BD9-81ED-4DB2-BD59-A6C34878D82A}">
                    <a16:rowId xmlns:a16="http://schemas.microsoft.com/office/drawing/2014/main" val="825584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49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223C2AC8-1960-4677-B3AF-A11B5D4B5C98}"/>
              </a:ext>
            </a:extLst>
          </p:cNvPr>
          <p:cNvSpPr txBox="1">
            <a:spLocks/>
          </p:cNvSpPr>
          <p:nvPr/>
        </p:nvSpPr>
        <p:spPr>
          <a:xfrm>
            <a:off x="5812972" y="1331649"/>
            <a:ext cx="6379028" cy="5526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Clr>
                <a:schemeClr val="accent5"/>
              </a:buClr>
              <a:buFont typeface="Wingdings 3" charset="2"/>
              <a:buNone/>
            </a:pPr>
            <a:endParaRPr lang="ru-RU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918921"/>
              </p:ext>
            </p:extLst>
          </p:nvPr>
        </p:nvGraphicFramePr>
        <p:xfrm>
          <a:off x="-1" y="-2"/>
          <a:ext cx="12192000" cy="6858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7674">
                  <a:extLst>
                    <a:ext uri="{9D8B030D-6E8A-4147-A177-3AD203B41FA5}">
                      <a16:colId xmlns:a16="http://schemas.microsoft.com/office/drawing/2014/main" val="3972906319"/>
                    </a:ext>
                  </a:extLst>
                </a:gridCol>
                <a:gridCol w="2704550">
                  <a:extLst>
                    <a:ext uri="{9D8B030D-6E8A-4147-A177-3AD203B41FA5}">
                      <a16:colId xmlns:a16="http://schemas.microsoft.com/office/drawing/2014/main" val="874254915"/>
                    </a:ext>
                  </a:extLst>
                </a:gridCol>
                <a:gridCol w="3390798">
                  <a:extLst>
                    <a:ext uri="{9D8B030D-6E8A-4147-A177-3AD203B41FA5}">
                      <a16:colId xmlns:a16="http://schemas.microsoft.com/office/drawing/2014/main" val="3038519378"/>
                    </a:ext>
                  </a:extLst>
                </a:gridCol>
                <a:gridCol w="3048978">
                  <a:extLst>
                    <a:ext uri="{9D8B030D-6E8A-4147-A177-3AD203B41FA5}">
                      <a16:colId xmlns:a16="http://schemas.microsoft.com/office/drawing/2014/main" val="3991147498"/>
                    </a:ext>
                  </a:extLst>
                </a:gridCol>
              </a:tblGrid>
              <a:tr h="48985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ID</a:t>
                      </a:r>
                      <a:r>
                        <a:rPr lang="ru-RU" sz="1800" dirty="0">
                          <a:effectLst/>
                        </a:rPr>
                        <a:t>: 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28" marR="55328" marT="0" marB="0">
                    <a:solidFill>
                      <a:srgbClr val="5D9FA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Название: Работа корзины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28" marR="55328" marT="0" marB="0">
                    <a:solidFill>
                      <a:srgbClr val="5D9F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69798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</a:t>
                      </a:r>
                      <a:r>
                        <a:rPr lang="ru-RU" sz="1800" dirty="0">
                          <a:effectLst/>
                        </a:rPr>
                        <a:t>_5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28" marR="55328" marT="0" marB="0">
                    <a:solidFill>
                      <a:srgbClr val="5D9FA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Стоянова А.Г.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28" marR="553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Высокий приоритет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28" marR="553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Модуль: работа корзины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28" marR="55328" marT="0" marB="0"/>
                </a:tc>
                <a:extLst>
                  <a:ext uri="{0D108BD9-81ED-4DB2-BD59-A6C34878D82A}">
                    <a16:rowId xmlns:a16="http://schemas.microsoft.com/office/drawing/2014/main" val="385672759"/>
                  </a:ext>
                </a:extLst>
              </a:tr>
              <a:tr h="1959429">
                <a:tc gridSpan="4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Приготовления на начало тестирования</a:t>
                      </a:r>
                      <a:r>
                        <a:rPr lang="en-US" sz="1800" dirty="0">
                          <a:effectLst/>
                        </a:rPr>
                        <a:t>:</a:t>
                      </a:r>
                      <a:endParaRPr lang="ru-RU" sz="18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800" dirty="0">
                          <a:effectLst/>
                        </a:rPr>
                        <a:t>Зайти на сайт из разных браузеров.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800" dirty="0">
                          <a:effectLst/>
                        </a:rPr>
                        <a:t>Выбрать товары из каталога и добавить их в корзину нажав на кнопку для этого.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28" marR="55328" marT="0" marB="0">
                    <a:solidFill>
                      <a:srgbClr val="5D9F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58675"/>
                  </a:ext>
                </a:extLst>
              </a:tr>
              <a:tr h="2449287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Шаги: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Перейти на страницу корзины.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28" marR="55328" marT="0" marB="0">
                    <a:solidFill>
                      <a:srgbClr val="5D9F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Ожидаемый результат: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1. В разных браузерах своя корзина наполненная разными товарами.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2. При выходе с сайта и заходе по новому товары не пропадают.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28" marR="55328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43035"/>
                  </a:ext>
                </a:extLst>
              </a:tr>
              <a:tr h="979714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Статус «Разработано»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28" marR="55328" marT="0" marB="0">
                    <a:solidFill>
                      <a:srgbClr val="5D9F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Дата выполнения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19.05.2021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28" marR="553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Ссылка на дефекты</a:t>
                      </a:r>
                      <a:r>
                        <a:rPr lang="en-US" sz="1800" dirty="0">
                          <a:effectLst/>
                        </a:rPr>
                        <a:t>: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28" marR="55328" marT="0" marB="0"/>
                </a:tc>
                <a:extLst>
                  <a:ext uri="{0D108BD9-81ED-4DB2-BD59-A6C34878D82A}">
                    <a16:rowId xmlns:a16="http://schemas.microsoft.com/office/drawing/2014/main" val="1296554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75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1749" y="-84221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cs typeface="Times New Roman" panose="02020603050405020304" pitchFamily="18" charset="0"/>
              </a:rPr>
              <a:t>Интерфейс веб-приложения</a:t>
            </a:r>
            <a:endParaRPr lang="ru-RU" sz="4000" b="1" dirty="0"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706" y="1392282"/>
            <a:ext cx="6053472" cy="41143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86561" y="1392282"/>
            <a:ext cx="4751722" cy="49431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41415" y="5630779"/>
            <a:ext cx="5354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Заставка</a:t>
            </a:r>
            <a:r>
              <a:rPr lang="ru-RU" dirty="0" smtClean="0"/>
              <a:t> </a:t>
            </a:r>
            <a:r>
              <a:rPr lang="ru-RU" sz="2800" dirty="0"/>
              <a:t>веб-приложения и страница блога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5835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8E8A3-EF02-44CB-B36C-5736099F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10" y="263371"/>
            <a:ext cx="11801380" cy="908481"/>
          </a:xfrm>
          <a:noFill/>
        </p:spPr>
        <p:txBody>
          <a:bodyPr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Заключение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40ED2C7-3A41-4C9C-80A8-C456CC9B09A9}"/>
              </a:ext>
            </a:extLst>
          </p:cNvPr>
          <p:cNvSpPr txBox="1">
            <a:spLocks/>
          </p:cNvSpPr>
          <p:nvPr/>
        </p:nvSpPr>
        <p:spPr>
          <a:xfrm>
            <a:off x="541421" y="998622"/>
            <a:ext cx="11213431" cy="21044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2800" b="1" dirty="0">
                <a:solidFill>
                  <a:schemeClr val="tx1"/>
                </a:solidFill>
              </a:rPr>
              <a:t>Достигнуты следующие цели</a:t>
            </a:r>
            <a:r>
              <a:rPr lang="en-US" sz="2800" b="1" dirty="0">
                <a:solidFill>
                  <a:schemeClr val="tx1"/>
                </a:solidFill>
              </a:rPr>
              <a:t>:</a:t>
            </a:r>
            <a:endParaRPr lang="ru-RU" sz="2800" b="1" dirty="0">
              <a:solidFill>
                <a:schemeClr val="tx1"/>
              </a:solidFill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solidFill>
                  <a:schemeClr val="tx1"/>
                </a:solidFill>
              </a:rPr>
              <a:t>Разработано веб-приложение на тему «Магазин оптики».</a:t>
            </a:r>
            <a:endParaRPr lang="ru-RU" sz="2200" dirty="0" smtClean="0">
              <a:solidFill>
                <a:schemeClr val="tx1"/>
              </a:solidFill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solidFill>
                  <a:schemeClr val="tx1"/>
                </a:solidFill>
              </a:rPr>
              <a:t>Проведён анализ тестируемого ПО и протестированы требования</a:t>
            </a:r>
          </a:p>
          <a:p>
            <a:pPr>
              <a:lnSpc>
                <a:spcPct val="150000"/>
              </a:lnSpc>
            </a:pPr>
            <a:r>
              <a:rPr lang="ru-RU" sz="2200" dirty="0" smtClean="0">
                <a:solidFill>
                  <a:schemeClr val="tx1"/>
                </a:solidFill>
              </a:rPr>
              <a:t>заказчика.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D9F6608-F794-40A5-82A8-82158CA51447}"/>
              </a:ext>
            </a:extLst>
          </p:cNvPr>
          <p:cNvSpPr txBox="1">
            <a:spLocks/>
          </p:cNvSpPr>
          <p:nvPr/>
        </p:nvSpPr>
        <p:spPr>
          <a:xfrm>
            <a:off x="541421" y="3103102"/>
            <a:ext cx="11801380" cy="28215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2800" b="1" dirty="0">
                <a:solidFill>
                  <a:schemeClr val="tx1"/>
                </a:solidFill>
              </a:rPr>
              <a:t>Компетенции</a:t>
            </a:r>
            <a:r>
              <a:rPr lang="en-US" sz="2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chemeClr val="tx1"/>
                </a:solidFill>
              </a:rPr>
              <a:t>ПК-1 - способен выполнять разработку и интеграцию программных модулей и компонент, верификацию выпусков программных продуктов информационных систем.</a:t>
            </a:r>
          </a:p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chemeClr val="tx1"/>
                </a:solidFill>
              </a:rPr>
              <a:t>ПК-1.1 - Знать: методы и средства сборки модулей и компонент программного обеспечения при создании информационных систем.</a:t>
            </a:r>
          </a:p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chemeClr val="tx1"/>
                </a:solidFill>
              </a:rPr>
              <a:t>ПК-1.12 - Уметь: применять методы и средства создания программных интерфейсов информационных систем.</a:t>
            </a:r>
          </a:p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chemeClr val="tx1"/>
                </a:solidFill>
              </a:rPr>
              <a:t>ПК-1.14 - Владеть: разработкой процедур сборки модулей и компонент программного обеспечения при внедрении информационных систем.</a:t>
            </a:r>
          </a:p>
          <a:p>
            <a:pPr>
              <a:lnSpc>
                <a:spcPct val="150000"/>
              </a:lnSpc>
            </a:pPr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6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8E8A3-EF02-44CB-B36C-5736099F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10" y="2974759"/>
            <a:ext cx="11801380" cy="908481"/>
          </a:xfrm>
          <a:noFill/>
        </p:spPr>
        <p:txBody>
          <a:bodyPr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71455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8E8A3-EF02-44CB-B36C-5736099F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263370"/>
            <a:ext cx="11838847" cy="926237"/>
          </a:xfrm>
          <a:noFill/>
        </p:spPr>
        <p:txBody>
          <a:bodyPr/>
          <a:lstStyle/>
          <a:p>
            <a:pPr algn="ctr"/>
            <a:r>
              <a:rPr lang="ru-RU" sz="4000" b="1" dirty="0"/>
              <a:t>Оглавление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40ED2C7-3A41-4C9C-80A8-C456CC9B09A9}"/>
              </a:ext>
            </a:extLst>
          </p:cNvPr>
          <p:cNvSpPr txBox="1">
            <a:spLocks/>
          </p:cNvSpPr>
          <p:nvPr/>
        </p:nvSpPr>
        <p:spPr>
          <a:xfrm>
            <a:off x="556257" y="1490612"/>
            <a:ext cx="10559281" cy="57042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lnSpc>
                <a:spcPct val="150000"/>
              </a:lnSpc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Анализ тестируемого программного продукта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Тестирование требований заказчика ПО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Формирование тестового плана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Формирование тестовых кейсов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Заключение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6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709DB-54E1-447F-8E1E-90A8EF69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63" y="196800"/>
            <a:ext cx="11823989" cy="1306009"/>
          </a:xfrm>
          <a:noFill/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Анализ тестируемого </a:t>
            </a:r>
            <a:r>
              <a:rPr lang="ru-RU" sz="4000" b="1" dirty="0" smtClean="0"/>
              <a:t>Веб-приложения</a:t>
            </a:r>
            <a:endParaRPr lang="ru-RU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7B2F1-578C-4390-BF13-07C4DEC7B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15" y="1184000"/>
            <a:ext cx="11987812" cy="514461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ru-RU" sz="2600" b="1" dirty="0">
                <a:solidFill>
                  <a:schemeClr val="tx1"/>
                </a:solidFill>
              </a:rPr>
              <a:t>Существующие аналоги</a:t>
            </a:r>
            <a:r>
              <a:rPr lang="en-US" sz="2600" b="1" dirty="0">
                <a:solidFill>
                  <a:schemeClr val="tx1"/>
                </a:solidFill>
              </a:rPr>
              <a:t>:</a:t>
            </a:r>
            <a:endParaRPr lang="ru-RU" sz="2600" b="1" dirty="0">
              <a:solidFill>
                <a:schemeClr val="tx1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ru-RU" sz="2800" dirty="0">
              <a:solidFill>
                <a:schemeClr val="tx1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ru-RU" sz="2800" dirty="0">
                <a:solidFill>
                  <a:schemeClr val="tx1"/>
                </a:solidFill>
              </a:rPr>
              <a:t>1. </a:t>
            </a:r>
            <a:r>
              <a:rPr lang="en-US" sz="2800" dirty="0">
                <a:solidFill>
                  <a:schemeClr val="tx1"/>
                </a:solidFill>
              </a:rPr>
              <a:t>https://ochkarik.ru/</a:t>
            </a:r>
            <a:endParaRPr lang="ru-RU" sz="2800" dirty="0">
              <a:solidFill>
                <a:schemeClr val="tx1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ru-RU" sz="2800" dirty="0">
              <a:solidFill>
                <a:schemeClr val="tx1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ru-RU" sz="2800" dirty="0">
                <a:solidFill>
                  <a:schemeClr val="tx1"/>
                </a:solidFill>
              </a:rPr>
              <a:t>2. </a:t>
            </a:r>
            <a:r>
              <a:rPr lang="en-US" sz="2800" dirty="0">
                <a:solidFill>
                  <a:schemeClr val="tx1"/>
                </a:solidFill>
              </a:rPr>
              <a:t>https://www.lensmaster.ru/</a:t>
            </a:r>
          </a:p>
          <a:p>
            <a:pPr marL="0" indent="0">
              <a:buClr>
                <a:srgbClr val="C00000"/>
              </a:buClr>
              <a:buNone/>
            </a:pPr>
            <a:endParaRPr lang="ru-RU" sz="2800" dirty="0">
              <a:solidFill>
                <a:schemeClr val="tx1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ru-RU" sz="2800" dirty="0">
                <a:solidFill>
                  <a:schemeClr val="tx1"/>
                </a:solidFill>
              </a:rPr>
              <a:t>3. </a:t>
            </a:r>
            <a:r>
              <a:rPr lang="en-US" sz="2800" dirty="0">
                <a:solidFill>
                  <a:schemeClr val="tx1"/>
                </a:solidFill>
              </a:rPr>
              <a:t>https://eyekraft.ru/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859" y="2014306"/>
            <a:ext cx="1816641" cy="1816641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021" y="3197457"/>
            <a:ext cx="3281550" cy="218770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503" y="4853941"/>
            <a:ext cx="2291352" cy="13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2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860" y="302824"/>
            <a:ext cx="11723653" cy="913416"/>
          </a:xfrm>
          <a:noFill/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cs typeface="Times New Roman" panose="02020603050405020304" pitchFamily="18" charset="0"/>
              </a:rPr>
              <a:t>Анализ тестируемого </a:t>
            </a:r>
            <a:r>
              <a:rPr lang="ru-RU" sz="4000" b="1" dirty="0" smtClean="0">
                <a:cs typeface="Times New Roman" panose="02020603050405020304" pitchFamily="18" charset="0"/>
              </a:rPr>
              <a:t>Веб-приложения</a:t>
            </a:r>
            <a:endParaRPr lang="ru-RU" sz="4000" b="1" dirty="0"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9074" y="1331649"/>
            <a:ext cx="12192000" cy="5526351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Clr>
                <a:schemeClr val="accent5"/>
              </a:buClr>
              <a:buNone/>
            </a:pPr>
            <a:r>
              <a:rPr lang="ru-RU" sz="2800" b="1" dirty="0">
                <a:solidFill>
                  <a:schemeClr val="tx1"/>
                </a:solidFill>
              </a:rPr>
              <a:t>Список требований заказчика: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</a:rPr>
              <a:t>Интерактивное поведение </a:t>
            </a:r>
            <a:r>
              <a:rPr lang="ru-RU" sz="2400" dirty="0" err="1">
                <a:solidFill>
                  <a:schemeClr val="tx1"/>
                </a:solidFill>
              </a:rPr>
              <a:t>web</a:t>
            </a:r>
            <a:r>
              <a:rPr lang="ru-RU" sz="2400" dirty="0">
                <a:solidFill>
                  <a:schemeClr val="tx1"/>
                </a:solidFill>
              </a:rPr>
              <a:t>-приложения. 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</a:rPr>
              <a:t>Загрузка и удаление администратором статей из блога.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</a:rPr>
              <a:t>Просмотр статей рядовым пользователем.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</a:rPr>
              <a:t>Просмотр каталога рядовым пользователем.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</a:rPr>
              <a:t>Добавление товаров в корзину и оформление заказа с рассылкой на указанный </a:t>
            </a:r>
            <a:r>
              <a:rPr lang="en-US" sz="2400" dirty="0">
                <a:solidFill>
                  <a:schemeClr val="tx1"/>
                </a:solidFill>
              </a:rPr>
              <a:t>email </a:t>
            </a:r>
            <a:r>
              <a:rPr lang="ru-RU" sz="2400" dirty="0">
                <a:solidFill>
                  <a:schemeClr val="tx1"/>
                </a:solidFill>
              </a:rPr>
              <a:t>данных заказа. 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</a:rPr>
              <a:t>Удобная навигация по </a:t>
            </a:r>
            <a:r>
              <a:rPr lang="ru-RU" sz="2400" dirty="0" err="1">
                <a:solidFill>
                  <a:schemeClr val="tx1"/>
                </a:solidFill>
              </a:rPr>
              <a:t>web</a:t>
            </a:r>
            <a:r>
              <a:rPr lang="ru-RU" sz="2400" dirty="0">
                <a:solidFill>
                  <a:schemeClr val="tx1"/>
                </a:solidFill>
              </a:rPr>
              <a:t>-приложению.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</a:rPr>
              <a:t>Многофункциональность.</a:t>
            </a:r>
          </a:p>
          <a:p>
            <a:pPr marL="0" indent="0">
              <a:lnSpc>
                <a:spcPct val="160000"/>
              </a:lnSpc>
              <a:buClr>
                <a:schemeClr val="accent5"/>
              </a:buClr>
              <a:buNone/>
            </a:pP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87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24" y="627677"/>
            <a:ext cx="11723653" cy="913416"/>
          </a:xfrm>
          <a:noFill/>
        </p:spPr>
        <p:txBody>
          <a:bodyPr>
            <a:noAutofit/>
          </a:bodyPr>
          <a:lstStyle/>
          <a:p>
            <a:pPr algn="ctr"/>
            <a:r>
              <a:rPr lang="ru-RU" sz="4000" b="1" dirty="0">
                <a:cs typeface="Times New Roman" panose="02020603050405020304" pitchFamily="18" charset="0"/>
              </a:rPr>
              <a:t>Тестирование требований заказчика </a:t>
            </a:r>
            <a:r>
              <a:rPr lang="ru-RU" sz="4000" b="1" dirty="0" smtClean="0">
                <a:cs typeface="Times New Roman" panose="02020603050405020304" pitchFamily="18" charset="0"/>
              </a:rPr>
              <a:t>Веб-приложения (техники </a:t>
            </a:r>
            <a:r>
              <a:rPr lang="ru-RU" sz="4000" b="1" dirty="0">
                <a:cs typeface="Times New Roman" panose="02020603050405020304" pitchFamily="18" charset="0"/>
              </a:rPr>
              <a:t>тестирования)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864" y="1331649"/>
            <a:ext cx="12192000" cy="5526351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Clr>
                <a:schemeClr val="accent5"/>
              </a:buClr>
              <a:buNone/>
            </a:pPr>
            <a:r>
              <a:rPr lang="ru-RU" sz="2800" b="1" dirty="0">
                <a:solidFill>
                  <a:schemeClr val="tx1"/>
                </a:solidFill>
              </a:rPr>
              <a:t>Выбранные техники тестирования</a:t>
            </a:r>
            <a:r>
              <a:rPr lang="en-US" sz="2800" b="1" dirty="0">
                <a:solidFill>
                  <a:schemeClr val="tx1"/>
                </a:solidFill>
              </a:rPr>
              <a:t>:</a:t>
            </a:r>
            <a:endParaRPr lang="ru-RU" sz="2800" b="1" dirty="0">
              <a:solidFill>
                <a:schemeClr val="tx1"/>
              </a:solidFill>
            </a:endParaRPr>
          </a:p>
          <a:p>
            <a:pPr marL="0" indent="0">
              <a:lnSpc>
                <a:spcPct val="160000"/>
              </a:lnSpc>
              <a:buClr>
                <a:schemeClr val="accent5"/>
              </a:buClr>
              <a:buNone/>
            </a:pPr>
            <a:r>
              <a:rPr lang="ru-RU" sz="2800" dirty="0">
                <a:solidFill>
                  <a:schemeClr val="tx1"/>
                </a:solidFill>
              </a:rPr>
              <a:t>1. Формулировка вопросов.</a:t>
            </a:r>
          </a:p>
          <a:p>
            <a:pPr marL="0" indent="0">
              <a:lnSpc>
                <a:spcPct val="160000"/>
              </a:lnSpc>
              <a:buClr>
                <a:schemeClr val="accent5"/>
              </a:buClr>
              <a:buNone/>
            </a:pPr>
            <a:r>
              <a:rPr lang="ru-RU" sz="2800" dirty="0">
                <a:solidFill>
                  <a:schemeClr val="tx1"/>
                </a:solidFill>
              </a:rPr>
              <a:t>2. Формирование чек-листов или тест-кейсов.</a:t>
            </a:r>
          </a:p>
          <a:p>
            <a:pPr marL="0" indent="0">
              <a:lnSpc>
                <a:spcPct val="160000"/>
              </a:lnSpc>
              <a:buClr>
                <a:schemeClr val="accent5"/>
              </a:buClr>
              <a:buNone/>
            </a:pP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56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860" y="302824"/>
            <a:ext cx="11723653" cy="913416"/>
          </a:xfrm>
          <a:noFill/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cs typeface="Times New Roman" panose="02020603050405020304" pitchFamily="18" charset="0"/>
              </a:rPr>
              <a:t>Формирование тестового плана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9026" y="1127112"/>
            <a:ext cx="11333487" cy="5526351"/>
          </a:xfrm>
        </p:spPr>
        <p:txBody>
          <a:bodyPr numCol="2"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None/>
            </a:pPr>
            <a:r>
              <a:rPr lang="ru-RU" sz="2800" b="1" dirty="0">
                <a:solidFill>
                  <a:schemeClr val="tx1"/>
                </a:solidFill>
              </a:rPr>
              <a:t>Создан на основе стандарта «IEEE 829» и содержит следующие главы: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None/>
            </a:pPr>
            <a:r>
              <a:rPr lang="ru-RU" sz="2800" b="1" dirty="0">
                <a:solidFill>
                  <a:schemeClr val="tx1"/>
                </a:solidFill>
              </a:rPr>
              <a:t>1. </a:t>
            </a:r>
            <a:r>
              <a:rPr lang="ru-RU" sz="2800" dirty="0" err="1">
                <a:solidFill>
                  <a:schemeClr val="tx1"/>
                </a:solidFill>
              </a:rPr>
              <a:t>Test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Plan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Identifier</a:t>
            </a:r>
            <a:r>
              <a:rPr lang="ru-RU" sz="2800" dirty="0">
                <a:solidFill>
                  <a:schemeClr val="tx1"/>
                </a:solidFill>
              </a:rPr>
              <a:t> (идентификатор)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None/>
            </a:pPr>
            <a:r>
              <a:rPr lang="ru-RU" sz="2800" dirty="0">
                <a:solidFill>
                  <a:schemeClr val="tx1"/>
                </a:solidFill>
              </a:rPr>
              <a:t>2. Цель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None/>
            </a:pPr>
            <a:r>
              <a:rPr lang="ru-RU" sz="2800" dirty="0">
                <a:solidFill>
                  <a:schemeClr val="tx1"/>
                </a:solidFill>
              </a:rPr>
              <a:t>3. Области, подвергаемые тестированию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None/>
            </a:pPr>
            <a:r>
              <a:rPr lang="ru-RU" sz="2800" dirty="0">
                <a:solidFill>
                  <a:schemeClr val="tx1"/>
                </a:solidFill>
              </a:rPr>
              <a:t>4. Области, не подвергаемые тестированию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None/>
            </a:pPr>
            <a:r>
              <a:rPr lang="ru-RU" sz="2800" dirty="0">
                <a:solidFill>
                  <a:schemeClr val="tx1"/>
                </a:solidFill>
              </a:rPr>
              <a:t>5. Тестовая стратегия и подходы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None/>
            </a:pPr>
            <a:r>
              <a:rPr lang="ru-RU" sz="2800" dirty="0">
                <a:solidFill>
                  <a:schemeClr val="tx1"/>
                </a:solidFill>
              </a:rPr>
              <a:t>6. Критерии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None/>
            </a:pPr>
            <a:r>
              <a:rPr lang="ru-RU" sz="2800" dirty="0">
                <a:solidFill>
                  <a:schemeClr val="tx1"/>
                </a:solidFill>
              </a:rPr>
              <a:t>7. Ресурсы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None/>
            </a:pPr>
            <a:r>
              <a:rPr lang="ru-RU" sz="2800" dirty="0">
                <a:solidFill>
                  <a:schemeClr val="tx1"/>
                </a:solidFill>
              </a:rPr>
              <a:t>8. Роли и ответственность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None/>
            </a:pPr>
            <a:r>
              <a:rPr lang="ru-RU" sz="2800" dirty="0">
                <a:solidFill>
                  <a:schemeClr val="tx1"/>
                </a:solidFill>
              </a:rPr>
              <a:t>9. Метрики</a:t>
            </a:r>
          </a:p>
        </p:txBody>
      </p:sp>
    </p:spTree>
    <p:extLst>
      <p:ext uri="{BB962C8B-B14F-4D97-AF65-F5344CB8AC3E}">
        <p14:creationId xmlns:p14="http://schemas.microsoft.com/office/powerpoint/2010/main" val="333618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171" y="230403"/>
            <a:ext cx="11723653" cy="702129"/>
          </a:xfrm>
          <a:noFill/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cs typeface="Times New Roman" panose="02020603050405020304" pitchFamily="18" charset="0"/>
              </a:rPr>
              <a:t>Формирование тест-кейсов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23C2AC8-1960-4677-B3AF-A11B5D4B5C98}"/>
              </a:ext>
            </a:extLst>
          </p:cNvPr>
          <p:cNvSpPr txBox="1">
            <a:spLocks/>
          </p:cNvSpPr>
          <p:nvPr/>
        </p:nvSpPr>
        <p:spPr>
          <a:xfrm>
            <a:off x="5812972" y="1331649"/>
            <a:ext cx="6379028" cy="5526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Clr>
                <a:schemeClr val="accent5"/>
              </a:buClr>
              <a:buFont typeface="Wingdings 3" charset="2"/>
              <a:buNone/>
            </a:pPr>
            <a:endParaRPr lang="ru-RU" sz="2800" dirty="0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177A5641-3E9F-4C10-9652-A2F5DA531009}"/>
              </a:ext>
            </a:extLst>
          </p:cNvPr>
          <p:cNvSpPr txBox="1"/>
          <p:nvPr/>
        </p:nvSpPr>
        <p:spPr>
          <a:xfrm>
            <a:off x="468343" y="902749"/>
            <a:ext cx="12191999" cy="857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Clr>
                <a:schemeClr val="accent5"/>
              </a:buClr>
              <a:buNone/>
            </a:pPr>
            <a:r>
              <a:rPr lang="ru-RU" sz="3600" b="1" dirty="0"/>
              <a:t>Список тест-кейсов</a:t>
            </a:r>
            <a:r>
              <a:rPr lang="en-US" sz="3200" b="1" dirty="0"/>
              <a:t>:</a:t>
            </a:r>
            <a:endParaRPr lang="ru-RU" sz="3200" b="1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68343" y="1961147"/>
            <a:ext cx="11723653" cy="463215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Clr>
                <a:schemeClr val="accent5"/>
              </a:buClr>
              <a:buNone/>
            </a:pPr>
            <a:r>
              <a:rPr lang="ru-RU" sz="2200" b="1" dirty="0" smtClean="0">
                <a:solidFill>
                  <a:schemeClr val="tx1"/>
                </a:solidFill>
              </a:rPr>
              <a:t>1. </a:t>
            </a:r>
            <a:r>
              <a:rPr lang="ru-RU" sz="2400" dirty="0" smtClean="0">
                <a:solidFill>
                  <a:schemeClr val="tx1"/>
                </a:solidFill>
              </a:rPr>
              <a:t>Авторизация администратора в системе – </a:t>
            </a:r>
            <a:r>
              <a:rPr lang="ru-RU" sz="2400" dirty="0">
                <a:solidFill>
                  <a:schemeClr val="tx1"/>
                </a:solidFill>
              </a:rPr>
              <a:t>высокий приоритет.</a:t>
            </a:r>
          </a:p>
          <a:p>
            <a:pPr marL="0" indent="0">
              <a:lnSpc>
                <a:spcPct val="160000"/>
              </a:lnSpc>
              <a:buClr>
                <a:schemeClr val="accent5"/>
              </a:buClr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2. Отправка </a:t>
            </a:r>
            <a:r>
              <a:rPr lang="en-US" sz="2400" dirty="0" smtClean="0">
                <a:solidFill>
                  <a:schemeClr val="tx1"/>
                </a:solidFill>
              </a:rPr>
              <a:t>email </a:t>
            </a:r>
            <a:r>
              <a:rPr lang="ru-RU" sz="2400" dirty="0" smtClean="0">
                <a:solidFill>
                  <a:schemeClr val="tx1"/>
                </a:solidFill>
              </a:rPr>
              <a:t>с данными о заказе– </a:t>
            </a:r>
            <a:r>
              <a:rPr lang="ru-RU" sz="2400" dirty="0">
                <a:solidFill>
                  <a:schemeClr val="tx1"/>
                </a:solidFill>
              </a:rPr>
              <a:t>высокий приоритет.</a:t>
            </a:r>
          </a:p>
          <a:p>
            <a:pPr marL="0" indent="0">
              <a:lnSpc>
                <a:spcPct val="160000"/>
              </a:lnSpc>
              <a:buClr>
                <a:schemeClr val="accent5"/>
              </a:buClr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3. Добавление</a:t>
            </a:r>
            <a:r>
              <a:rPr lang="ru-RU" sz="2400" dirty="0">
                <a:solidFill>
                  <a:schemeClr val="tx1"/>
                </a:solidFill>
              </a:rPr>
              <a:t>, удаление и редактирование статей в блоге– высокий приоритет.</a:t>
            </a:r>
          </a:p>
          <a:p>
            <a:pPr marL="0" indent="0">
              <a:lnSpc>
                <a:spcPct val="160000"/>
              </a:lnSpc>
              <a:buClr>
                <a:schemeClr val="accent5"/>
              </a:buClr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4. Отображение </a:t>
            </a:r>
            <a:r>
              <a:rPr lang="ru-RU" sz="2400" dirty="0">
                <a:solidFill>
                  <a:schemeClr val="tx1"/>
                </a:solidFill>
              </a:rPr>
              <a:t>добавленных статей и продуктов в каталоге – высокий приоритет.</a:t>
            </a:r>
          </a:p>
          <a:p>
            <a:pPr marL="0" indent="0">
              <a:lnSpc>
                <a:spcPct val="160000"/>
              </a:lnSpc>
              <a:buClr>
                <a:schemeClr val="accent5"/>
              </a:buClr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5. Корректная </a:t>
            </a:r>
            <a:r>
              <a:rPr lang="ru-RU" sz="2400" dirty="0">
                <a:solidFill>
                  <a:schemeClr val="tx1"/>
                </a:solidFill>
              </a:rPr>
              <a:t>работа </a:t>
            </a:r>
            <a:r>
              <a:rPr lang="ru-RU" sz="2400" dirty="0" smtClean="0">
                <a:solidFill>
                  <a:schemeClr val="tx1"/>
                </a:solidFill>
              </a:rPr>
              <a:t>корзины – высокий </a:t>
            </a:r>
            <a:r>
              <a:rPr lang="ru-RU" sz="2400" dirty="0">
                <a:solidFill>
                  <a:schemeClr val="tx1"/>
                </a:solidFill>
              </a:rPr>
              <a:t>приоритет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85038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223C2AC8-1960-4677-B3AF-A11B5D4B5C98}"/>
              </a:ext>
            </a:extLst>
          </p:cNvPr>
          <p:cNvSpPr txBox="1">
            <a:spLocks/>
          </p:cNvSpPr>
          <p:nvPr/>
        </p:nvSpPr>
        <p:spPr>
          <a:xfrm>
            <a:off x="5812972" y="1331649"/>
            <a:ext cx="6379028" cy="5526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Clr>
                <a:schemeClr val="accent5"/>
              </a:buClr>
              <a:buFont typeface="Wingdings 3" charset="2"/>
              <a:buNone/>
            </a:pPr>
            <a:endParaRPr lang="ru-RU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61594"/>
              </p:ext>
            </p:extLst>
          </p:nvPr>
        </p:nvGraphicFramePr>
        <p:xfrm>
          <a:off x="0" y="-1"/>
          <a:ext cx="12192000" cy="717226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047675">
                  <a:extLst>
                    <a:ext uri="{9D8B030D-6E8A-4147-A177-3AD203B41FA5}">
                      <a16:colId xmlns:a16="http://schemas.microsoft.com/office/drawing/2014/main" val="3900901727"/>
                    </a:ext>
                  </a:extLst>
                </a:gridCol>
                <a:gridCol w="2704550">
                  <a:extLst>
                    <a:ext uri="{9D8B030D-6E8A-4147-A177-3AD203B41FA5}">
                      <a16:colId xmlns:a16="http://schemas.microsoft.com/office/drawing/2014/main" val="1256527144"/>
                    </a:ext>
                  </a:extLst>
                </a:gridCol>
                <a:gridCol w="3390798">
                  <a:extLst>
                    <a:ext uri="{9D8B030D-6E8A-4147-A177-3AD203B41FA5}">
                      <a16:colId xmlns:a16="http://schemas.microsoft.com/office/drawing/2014/main" val="4088878198"/>
                    </a:ext>
                  </a:extLst>
                </a:gridCol>
                <a:gridCol w="3048977">
                  <a:extLst>
                    <a:ext uri="{9D8B030D-6E8A-4147-A177-3AD203B41FA5}">
                      <a16:colId xmlns:a16="http://schemas.microsoft.com/office/drawing/2014/main" val="2342648742"/>
                    </a:ext>
                  </a:extLst>
                </a:gridCol>
              </a:tblGrid>
              <a:tr h="53591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ID</a:t>
                      </a:r>
                      <a:r>
                        <a:rPr lang="ru-RU" sz="1800" dirty="0">
                          <a:effectLst/>
                        </a:rPr>
                        <a:t>: 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28" marR="55328" marT="0" marB="0">
                    <a:solidFill>
                      <a:srgbClr val="5D9FA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Название: Авторизация на сайте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28" marR="55328" marT="0" marB="0">
                    <a:solidFill>
                      <a:srgbClr val="5D9F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070638"/>
                  </a:ext>
                </a:extLst>
              </a:tr>
              <a:tr h="114609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</a:t>
                      </a:r>
                      <a:r>
                        <a:rPr lang="ru-RU" sz="1800" dirty="0">
                          <a:effectLst/>
                        </a:rPr>
                        <a:t>_1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28" marR="55328" marT="0" marB="0">
                    <a:solidFill>
                      <a:srgbClr val="5D9FA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Стоянова А.Г.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28" marR="55328" marT="0" marB="0"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Высокий приоритет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28" marR="55328" marT="0" marB="0"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Модуль: Форма авторизации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28" marR="55328" marT="0" marB="0">
                    <a:solidFill>
                      <a:srgbClr val="CCE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962254"/>
                  </a:ext>
                </a:extLst>
              </a:tr>
              <a:tr h="1221013">
                <a:tc gridSpan="4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Приготовления на начало тестирования</a:t>
                      </a:r>
                      <a:r>
                        <a:rPr lang="en-US" sz="1800" dirty="0">
                          <a:effectLst/>
                        </a:rPr>
                        <a:t>:</a:t>
                      </a:r>
                      <a:endParaRPr lang="ru-RU" sz="18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800" dirty="0">
                          <a:effectLst/>
                        </a:rPr>
                        <a:t>Перейти на сайт проекта и нажать на кнопку «</a:t>
                      </a:r>
                      <a:r>
                        <a:rPr lang="en-US" sz="1800" dirty="0" err="1">
                          <a:effectLst/>
                        </a:rPr>
                        <a:t>Addpost</a:t>
                      </a:r>
                      <a:r>
                        <a:rPr lang="ru-RU" sz="1800" dirty="0">
                          <a:effectLst/>
                        </a:rPr>
                        <a:t>» на странице блога.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28" marR="55328" marT="0" marB="0">
                    <a:solidFill>
                      <a:srgbClr val="5D9F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078369"/>
                  </a:ext>
                </a:extLst>
              </a:tr>
              <a:tr h="3123147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Шаги</a:t>
                      </a:r>
                      <a:r>
                        <a:rPr lang="en-US" sz="1800" dirty="0">
                          <a:effectLst/>
                        </a:rPr>
                        <a:t>:</a:t>
                      </a:r>
                      <a:endParaRPr lang="ru-RU" sz="18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800" dirty="0">
                          <a:effectLst/>
                        </a:rPr>
                        <a:t>Нажать на поля ввода и ввести туда корректные требуемые данные (логин, пароль).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800" dirty="0">
                          <a:effectLst/>
                        </a:rPr>
                        <a:t>Нажать на кнопку «Войти».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28" marR="55328" marT="0" marB="0">
                    <a:solidFill>
                      <a:srgbClr val="5D9F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Ожидаемый результат: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7960" algn="l"/>
                        </a:tabLst>
                      </a:pPr>
                      <a:r>
                        <a:rPr lang="ru-RU" sz="1800" dirty="0">
                          <a:effectLst/>
                        </a:rPr>
                        <a:t>1.	Изменение внешнего вида форм на пометку о неправильном вводе или незаполненном поле.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7960" algn="l"/>
                        </a:tabLst>
                      </a:pPr>
                      <a:r>
                        <a:rPr lang="ru-RU" sz="1800" dirty="0">
                          <a:effectLst/>
                        </a:rPr>
                        <a:t>2.	Если всё верно переход на страницу добавления или редактирования поста.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28" marR="55328" marT="0" marB="0">
                    <a:solidFill>
                      <a:srgbClr val="CCE3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914575"/>
                  </a:ext>
                </a:extLst>
              </a:tr>
              <a:tr h="1146096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Статус «Разработано»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28" marR="55328" marT="0" marB="0">
                    <a:solidFill>
                      <a:srgbClr val="5D9F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Дата выполнения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11.04.2021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28" marR="55328" marT="0" marB="0"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Ссылка на дефекты</a:t>
                      </a:r>
                      <a:r>
                        <a:rPr lang="en-US" sz="1800" dirty="0">
                          <a:effectLst/>
                        </a:rPr>
                        <a:t>: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28" marR="55328" marT="0" marB="0">
                    <a:solidFill>
                      <a:srgbClr val="E7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782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223C2AC8-1960-4677-B3AF-A11B5D4B5C98}"/>
              </a:ext>
            </a:extLst>
          </p:cNvPr>
          <p:cNvSpPr txBox="1">
            <a:spLocks/>
          </p:cNvSpPr>
          <p:nvPr/>
        </p:nvSpPr>
        <p:spPr>
          <a:xfrm>
            <a:off x="5812972" y="1331649"/>
            <a:ext cx="6379028" cy="5526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Clr>
                <a:schemeClr val="accent5"/>
              </a:buClr>
              <a:buFont typeface="Wingdings 3" charset="2"/>
              <a:buNone/>
            </a:pPr>
            <a:endParaRPr lang="ru-RU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364117"/>
              </p:ext>
            </p:extLst>
          </p:nvPr>
        </p:nvGraphicFramePr>
        <p:xfrm>
          <a:off x="1" y="1"/>
          <a:ext cx="12192000" cy="6858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801910759"/>
                    </a:ext>
                  </a:extLst>
                </a:gridCol>
                <a:gridCol w="2704150">
                  <a:extLst>
                    <a:ext uri="{9D8B030D-6E8A-4147-A177-3AD203B41FA5}">
                      <a16:colId xmlns:a16="http://schemas.microsoft.com/office/drawing/2014/main" val="1118855599"/>
                    </a:ext>
                  </a:extLst>
                </a:gridCol>
                <a:gridCol w="3390517">
                  <a:extLst>
                    <a:ext uri="{9D8B030D-6E8A-4147-A177-3AD203B41FA5}">
                      <a16:colId xmlns:a16="http://schemas.microsoft.com/office/drawing/2014/main" val="1573241209"/>
                    </a:ext>
                  </a:extLst>
                </a:gridCol>
                <a:gridCol w="3049332">
                  <a:extLst>
                    <a:ext uri="{9D8B030D-6E8A-4147-A177-3AD203B41FA5}">
                      <a16:colId xmlns:a16="http://schemas.microsoft.com/office/drawing/2014/main" val="1594634744"/>
                    </a:ext>
                  </a:extLst>
                </a:gridCol>
              </a:tblGrid>
              <a:tr h="6206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ID: </a:t>
                      </a:r>
                      <a:r>
                        <a:rPr lang="ru-RU" sz="18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12" marR="50912" marT="0" marB="0">
                    <a:solidFill>
                      <a:srgbClr val="5D9FA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Название: Отправка </a:t>
                      </a:r>
                      <a:r>
                        <a:rPr lang="en-US" sz="1800" dirty="0">
                          <a:effectLst/>
                        </a:rPr>
                        <a:t>email </a:t>
                      </a:r>
                      <a:r>
                        <a:rPr lang="ru-RU" sz="1800" dirty="0">
                          <a:effectLst/>
                        </a:rPr>
                        <a:t>на сайте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12" marR="50912" marT="0" marB="0">
                    <a:solidFill>
                      <a:srgbClr val="5D9F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08462"/>
                  </a:ext>
                </a:extLst>
              </a:tr>
              <a:tr h="125837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R_</a:t>
                      </a:r>
                      <a:r>
                        <a:rPr lang="ru-RU" sz="18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12" marR="50912" marT="0" marB="0">
                    <a:solidFill>
                      <a:srgbClr val="5D9FA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Стоянова А.Г.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12" marR="50912" marT="0" marB="0">
                    <a:solidFill>
                      <a:srgbClr val="CCE3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Высокий приоритет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12" marR="5091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Модуль: Отправка </a:t>
                      </a:r>
                      <a:r>
                        <a:rPr lang="en-US" sz="1800">
                          <a:effectLst/>
                        </a:rPr>
                        <a:t>email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12" marR="50912" marT="0" marB="0"/>
                </a:tc>
                <a:extLst>
                  <a:ext uri="{0D108BD9-81ED-4DB2-BD59-A6C34878D82A}">
                    <a16:rowId xmlns:a16="http://schemas.microsoft.com/office/drawing/2014/main" val="339073442"/>
                  </a:ext>
                </a:extLst>
              </a:tr>
              <a:tr h="1372853">
                <a:tc gridSpan="4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Приготовления на начало тестирования</a:t>
                      </a:r>
                      <a:r>
                        <a:rPr lang="en-US" sz="1800" dirty="0">
                          <a:effectLst/>
                        </a:rPr>
                        <a:t>:</a:t>
                      </a:r>
                      <a:endParaRPr lang="ru-RU" sz="18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800" dirty="0">
                          <a:effectLst/>
                        </a:rPr>
                        <a:t>Выбрать товары в каталоге и добавить их в корзину.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800" dirty="0">
                          <a:effectLst/>
                        </a:rPr>
                        <a:t>Внести в форму свои данные.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12" marR="50912" marT="0" marB="0">
                    <a:solidFill>
                      <a:srgbClr val="5D9F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78520"/>
                  </a:ext>
                </a:extLst>
              </a:tr>
              <a:tr h="2704563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Шаги: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Нажать на кнопку создания заказа.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12" marR="50912" marT="0" marB="0">
                    <a:solidFill>
                      <a:srgbClr val="5D9F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Ожидаемый результат: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1. Осуществляется переход на страницу с сообщением об успешном создании заказа.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2. Появляется письмо на почте клиента с данными о заказе.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12" marR="50912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64263"/>
                  </a:ext>
                </a:extLst>
              </a:tr>
              <a:tr h="901521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Статус «Разработано»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12" marR="50912" marT="0" marB="0">
                    <a:solidFill>
                      <a:srgbClr val="5D9F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Дата выполнения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21.04.2021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12" marR="50912" marT="0" marB="0"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Ссылка на дефекты</a:t>
                      </a:r>
                      <a:r>
                        <a:rPr lang="en-US" sz="1800" dirty="0">
                          <a:effectLst/>
                        </a:rPr>
                        <a:t>: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12" marR="50912" marT="0" marB="0"/>
                </a:tc>
                <a:extLst>
                  <a:ext uri="{0D108BD9-81ED-4DB2-BD59-A6C34878D82A}">
                    <a16:rowId xmlns:a16="http://schemas.microsoft.com/office/drawing/2014/main" val="251563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3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2362</TotalTime>
  <Words>817</Words>
  <Application>Microsoft Office PowerPoint</Application>
  <PresentationFormat>Широкоэкранный</PresentationFormat>
  <Paragraphs>160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ＭＳ Ｐゴシック</vt:lpstr>
      <vt:lpstr>Arial</vt:lpstr>
      <vt:lpstr>Calibri</vt:lpstr>
      <vt:lpstr>Century Gothic</vt:lpstr>
      <vt:lpstr>Times New Roman</vt:lpstr>
      <vt:lpstr>Wingdings 3</vt:lpstr>
      <vt:lpstr>Сектор</vt:lpstr>
      <vt:lpstr>Презентация PowerPoint</vt:lpstr>
      <vt:lpstr>Оглавление</vt:lpstr>
      <vt:lpstr>Анализ тестируемого Веб-приложения</vt:lpstr>
      <vt:lpstr>Анализ тестируемого Веб-приложения</vt:lpstr>
      <vt:lpstr>Тестирование требований заказчика Веб-приложения (техники тестирования)</vt:lpstr>
      <vt:lpstr>Формирование тестового плана</vt:lpstr>
      <vt:lpstr>Формирование тест-кейсов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Интерфейс веб-приложения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Александра Стоянова</dc:creator>
  <cp:lastModifiedBy>Александра Стоянова</cp:lastModifiedBy>
  <cp:revision>155</cp:revision>
  <dcterms:created xsi:type="dcterms:W3CDTF">2019-02-17T14:18:26Z</dcterms:created>
  <dcterms:modified xsi:type="dcterms:W3CDTF">2021-05-25T18:25:58Z</dcterms:modified>
</cp:coreProperties>
</file>