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7" r:id="rId3"/>
    <p:sldId id="257" r:id="rId4"/>
    <p:sldId id="261" r:id="rId5"/>
    <p:sldId id="265" r:id="rId6"/>
    <p:sldId id="267" r:id="rId7"/>
    <p:sldId id="268" r:id="rId8"/>
    <p:sldId id="270" r:id="rId9"/>
    <p:sldId id="269" r:id="rId10"/>
    <p:sldId id="266" r:id="rId11"/>
    <p:sldId id="271" r:id="rId12"/>
    <p:sldId id="258" r:id="rId13"/>
    <p:sldId id="259" r:id="rId14"/>
    <p:sldId id="290" r:id="rId15"/>
    <p:sldId id="284" r:id="rId16"/>
    <p:sldId id="28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9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9"/>
    <p:restoredTop sz="94655"/>
  </p:normalViewPr>
  <p:slideViewPr>
    <p:cSldViewPr snapToGrid="0" snapToObjects="1">
      <p:cViewPr varScale="1">
        <p:scale>
          <a:sx n="120" d="100"/>
          <a:sy n="120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4BAF5-5D35-8E4F-BCB3-010007BF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FB22BE-B5D6-5B40-AFE3-345F6045C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35E41-0EDE-4F44-A3AD-9E8DD505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084BB-6888-FD4E-BE5D-85BB1AA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059C02-FFD6-AC41-8EAD-DF73C3BC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E5B5A-8C71-AC49-8597-7EF42714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5E0528-AB8E-CE4E-9B35-8DBA727A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E9A0A-A2CC-9349-A4C8-6833EA14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16C3B-4940-5E46-90D9-2A8B916F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C79E2A-A020-6C42-8584-EDA5EA2F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2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CBAE7D-8D49-BC45-AF2F-8F6B20A89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5CF89-040C-9A4E-B56E-B6B9F074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0D03B-0E31-4A40-954D-0C7B64FA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9460D-F19A-7441-A67B-3164E15D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E455F-AA54-B54B-80CF-6D90AC3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3FBF-4CE1-B545-9732-419596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7E4DD-BA7C-9C45-B86B-058C9FF3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12743-32BC-CD49-844D-95D690C4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68A08-F721-164D-B261-FAA067F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8CE30-19C5-0842-9713-BD108F58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2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E7CA5-4420-E34E-B806-EA9B2CE0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BC596-4440-414F-85F6-D71EF6FE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F0964-244E-2D43-AC30-C6A4064C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269CC-FE01-DA4E-BB5E-90C1AB00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6189-60D0-8D4C-A08F-080446BB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E3A6B-9277-F44A-85A3-C3FEED18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A9D8A-7D68-0F4C-B1CC-C41053E17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6DCC57-1D03-D449-9AE7-38995638E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F46CF-6116-0948-B0F7-3232B39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C942A6-09D5-AE45-8A37-676C1655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911C1-F65A-674C-B41E-E8288C2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5CB52-20BC-5043-8828-86A40C1C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D20DC-C560-CD48-9D46-3CFC9DA1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331DB9-3F31-AE45-9EC9-107EEE346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60F176-D182-054C-B4D7-BEAF5340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22FBBF-158A-6447-B031-34E0A591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723F6-74DD-FF40-B2B1-F61351A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354418-8581-F74D-9464-B2CBD39B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C21F3-DFC1-0F41-8BCD-401C5FA3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0D18F-85EA-1445-9B73-04A462F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F9B7F8-885D-4848-B5B4-7D5DC1EE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BB5798-F2DB-0B44-BDE5-787B3086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9538BC-88EC-3044-853F-18C20B6D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8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7F14FC-E588-7247-8408-C5C661C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02C5B0-3550-9649-ACF0-2BAC281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627A03-6119-7748-95D2-B31B682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6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A2831-B3C1-4A43-892A-C19031F2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E03E-18DC-F54A-8DC8-038B9E67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71BF3E-8CC0-6348-A6DF-D76189A9D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97118-5DB1-404E-BD81-5E384314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2FD39-2A28-6141-8259-DAADFF1A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81BC7-ACD4-8F43-BA54-B5C95AA6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80B7B-4D75-4F43-A569-BE888410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124307-23E6-7A49-B58F-C5802A8F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8FAF45-A9EE-D340-A952-1BE0A169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8239C-EE5D-E64C-9CC7-ECAE4BB5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443BC-6BAC-AE41-BC20-C7B5FEF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8301C-95B4-9D45-AB8E-6CF20EC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4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DCE586-B58C-184A-AABF-54AE91CA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356A07-95EC-574D-9613-9B3261B8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A367E-D658-1E49-AE6F-F05DC017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E223-7AEC-534C-839C-35BE55A3621A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DDFEB-EFB2-EE4C-BF98-3D892B53A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A6B12-43CA-BD45-AE7F-34457A35E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FEB-FB62-684A-87C6-F46D40AC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ensor" TargetMode="External"/><Relationship Id="rId2" Type="http://schemas.openxmlformats.org/officeDocument/2006/relationships/hyperlink" Target="https://ameblo.jp/empsgs/entry-1208571868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fruit/DHT-sensor-librar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Sensor" TargetMode="External"/><Relationship Id="rId2" Type="http://schemas.openxmlformats.org/officeDocument/2006/relationships/hyperlink" Target="https://ameblo.jp/empsgs/entry-1208571868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afruit/DHT-sensor-librar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20AF-4A13-9444-8DE5-5BA2FA4A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tester</a:t>
            </a:r>
            <a:r>
              <a:rPr kumimoji="1" lang="ja-JP" altLang="en-US"/>
              <a:t>を用いた自作湿度計の性能確認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A8331-5A40-154C-A2A1-D28738C7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/>
              <a:t>作った回路の電圧が上がる→湿度が上がる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テスターで計測した湿度と自作回路の出力を照らし合わせて確認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使うもの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Arduino		</a:t>
            </a:r>
          </a:p>
          <a:p>
            <a:pPr marL="0" indent="0">
              <a:buNone/>
            </a:pPr>
            <a:r>
              <a:rPr kumimoji="1" lang="ja-JP" altLang="en-US"/>
              <a:t>　テスター</a:t>
            </a:r>
            <a:r>
              <a:rPr kumimoji="1" lang="en-US" altLang="ja-JP" dirty="0"/>
              <a:t>(%)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自作湿度計</a:t>
            </a:r>
            <a:r>
              <a:rPr kumimoji="1" lang="en-US" altLang="ja-JP" dirty="0"/>
              <a:t>(V)</a:t>
            </a:r>
            <a:r>
              <a:rPr kumimoji="1" lang="ja-JP" altLang="en-US"/>
              <a:t>の検知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Processing		</a:t>
            </a:r>
          </a:p>
          <a:p>
            <a:pPr marL="0" indent="0">
              <a:buNone/>
            </a:pPr>
            <a:r>
              <a:rPr kumimoji="1" lang="ja-JP" altLang="en-US"/>
              <a:t>　モニタリングに使う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CSV</a:t>
            </a:r>
            <a:r>
              <a:rPr lang="ja-JP" altLang="en-US"/>
              <a:t>出力する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3D7D5E-53E3-5E41-B4CD-824487F2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84" y="2794609"/>
            <a:ext cx="5767704" cy="40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7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Processing</a:t>
            </a:r>
            <a:r>
              <a:rPr lang="ja-JP" altLang="en-US"/>
              <a:t>で見る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シリアルモニタ　シリアルプロッタを閉じた状態で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DHT11tester3Processing.pde</a:t>
            </a:r>
            <a:r>
              <a:rPr lang="ja-JP" altLang="en-US"/>
              <a:t>を開く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左の値</a:t>
            </a:r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kumimoji="1" lang="ja-JP" altLang="en-US">
                <a:solidFill>
                  <a:srgbClr val="0070C0"/>
                </a:solidFill>
              </a:rPr>
              <a:t>青線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  <a:r>
              <a:rPr kumimoji="1" lang="ja-JP" altLang="en-US"/>
              <a:t>が</a:t>
            </a:r>
            <a:r>
              <a:rPr kumimoji="1" lang="en-US" altLang="ja-JP" dirty="0" err="1"/>
              <a:t>arduino</a:t>
            </a:r>
            <a:r>
              <a:rPr kumimoji="1" lang="ja-JP" altLang="en-US"/>
              <a:t>の湿度計</a:t>
            </a:r>
            <a:r>
              <a:rPr kumimoji="1" lang="en-US" altLang="ja-JP" dirty="0"/>
              <a:t>(0~100%)</a:t>
            </a:r>
          </a:p>
          <a:p>
            <a:pPr marL="0" indent="0">
              <a:buNone/>
            </a:pPr>
            <a:r>
              <a:rPr kumimoji="1" lang="ja-JP" altLang="en-US"/>
              <a:t>右の値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>
                <a:solidFill>
                  <a:srgbClr val="FF0000"/>
                </a:solidFill>
              </a:rPr>
              <a:t>赤線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/>
              <a:t>が出力の電圧</a:t>
            </a:r>
            <a:r>
              <a:rPr kumimoji="1" lang="en-US" altLang="ja-JP" dirty="0"/>
              <a:t>(0~2.5V)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A4DF652-8E7A-A24B-9116-06C256E6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2319415"/>
            <a:ext cx="7129463" cy="24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Processing</a:t>
            </a:r>
            <a:r>
              <a:rPr lang="ja-JP" altLang="en-US"/>
              <a:t>を使って</a:t>
            </a:r>
            <a:r>
              <a:rPr lang="en-US" altLang="ja-JP" dirty="0"/>
              <a:t>CSV</a:t>
            </a:r>
            <a:r>
              <a:rPr lang="ja-JP" altLang="en-US"/>
              <a:t>出力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6" y="1306512"/>
            <a:ext cx="11949113" cy="53895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</a:t>
            </a:r>
            <a:r>
              <a:rPr kumimoji="1" lang="ja-JP" altLang="en-US"/>
              <a:t>キーを押すとスタート</a:t>
            </a:r>
            <a:r>
              <a:rPr lang="ja-JP" altLang="en-US"/>
              <a:t>　</a:t>
            </a:r>
            <a:r>
              <a:rPr lang="en-US" altLang="ja-JP" dirty="0"/>
              <a:t>F</a:t>
            </a:r>
            <a:r>
              <a:rPr lang="ja-JP" altLang="en-US"/>
              <a:t>キーを押すとエンド　</a:t>
            </a:r>
            <a:r>
              <a:rPr lang="en-US" altLang="ja-JP" dirty="0"/>
              <a:t>E</a:t>
            </a:r>
            <a:r>
              <a:rPr lang="ja-JP" altLang="en-US"/>
              <a:t>キーでマーカー設置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Processing</a:t>
            </a:r>
            <a:r>
              <a:rPr kumimoji="1" lang="ja-JP" altLang="en-US"/>
              <a:t>のログを確認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/>
              <a:t>フォルダに</a:t>
            </a:r>
            <a:r>
              <a:rPr kumimoji="1" lang="en-US" altLang="ja-JP" dirty="0"/>
              <a:t>CSV</a:t>
            </a:r>
            <a:r>
              <a:rPr kumimoji="1" lang="ja-JP" altLang="en-US"/>
              <a:t>ファイルが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/>
              <a:t>生成される。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/>
              <a:t>エクセルで開く↓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CAA3A8-AF78-864B-9E16-87B361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037" y="2587425"/>
            <a:ext cx="2336900" cy="16903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10E0D8-C567-FE48-81A7-2CF4EFC9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4403191"/>
            <a:ext cx="5130800" cy="24182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E27AFE-ECB1-5445-A077-CC9591E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32" y="2388653"/>
            <a:ext cx="3666975" cy="4029075"/>
          </a:xfrm>
          <a:prstGeom prst="rect">
            <a:avLst/>
          </a:prstGeo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DDD1FE72-2211-5F44-9F60-AB475E0F252D}"/>
              </a:ext>
            </a:extLst>
          </p:cNvPr>
          <p:cNvSpPr/>
          <p:nvPr/>
        </p:nvSpPr>
        <p:spPr>
          <a:xfrm>
            <a:off x="910732" y="4576832"/>
            <a:ext cx="1819320" cy="1647755"/>
          </a:xfrm>
          <a:prstGeom prst="frame">
            <a:avLst>
              <a:gd name="adj1" fmla="val 53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3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DHT11</a:t>
            </a:r>
            <a:r>
              <a:rPr kumimoji="1" lang="ja-JP" altLang="en-US" sz="2400"/>
              <a:t>を使用するためののライブラリ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参考</a:t>
            </a:r>
            <a:r>
              <a:rPr lang="en-US" altLang="ja-JP" sz="2400" dirty="0"/>
              <a:t>URL</a:t>
            </a:r>
            <a:r>
              <a:rPr lang="ja-JP" altLang="en-US" sz="2400"/>
              <a:t>：</a:t>
            </a:r>
            <a:r>
              <a:rPr lang="en-US" altLang="ja-JP" sz="2400" dirty="0">
                <a:hlinkClick r:id="rId2"/>
              </a:rPr>
              <a:t>https://ameblo.jp/empsgs/entry-12085718684.html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センサーの前提ライブラリ</a:t>
            </a:r>
            <a:r>
              <a:rPr lang="en-US" altLang="ja-JP" sz="2400" dirty="0">
                <a:hlinkClick r:id="rId3"/>
              </a:rPr>
              <a:t>https://github.com/adafruit/Adafruit_Sensor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センサーのライブラリ</a:t>
            </a:r>
            <a:r>
              <a:rPr lang="en-US" altLang="ja-JP" sz="2400" dirty="0">
                <a:hlinkClick r:id="rId4"/>
              </a:rPr>
              <a:t>https://github.com/adafruit/DHT-sensor-library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配布フォルダーに入ってるのでそれをインポートする。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6398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ライブラリのインポート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配布済み</a:t>
            </a:r>
            <a:r>
              <a:rPr lang="ja-JP" altLang="en-US" sz="3600" dirty="0"/>
              <a:t>なので不要</a:t>
            </a:r>
            <a:r>
              <a:rPr kumimoji="1" lang="en-US" altLang="ja-JP" sz="3600" dirty="0"/>
              <a:t>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センサーの前提ライブラリ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0A3AA-0C6A-5E41-9C88-E6A58BE4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2" y="2610596"/>
            <a:ext cx="5423543" cy="3867842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A700B020-2F6F-CF42-83A4-121DD258C4E2}"/>
              </a:ext>
            </a:extLst>
          </p:cNvPr>
          <p:cNvSpPr/>
          <p:nvPr/>
        </p:nvSpPr>
        <p:spPr>
          <a:xfrm>
            <a:off x="4819245" y="4160968"/>
            <a:ext cx="1153538" cy="4693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1B90A-8175-1E4E-96AF-09B936D2EB00}"/>
              </a:ext>
            </a:extLst>
          </p:cNvPr>
          <p:cNvSpPr txBox="1"/>
          <p:nvPr/>
        </p:nvSpPr>
        <p:spPr>
          <a:xfrm>
            <a:off x="6446520" y="299466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Zip</a:t>
            </a:r>
            <a:r>
              <a:rPr kumimoji="1" lang="ja-JP" altLang="en-US"/>
              <a:t>でダウンロードする。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857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9667F-2A73-4EEB-BC8A-33B2B115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4EF80-47E9-40C7-B1EA-83F24BF5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94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Arduino and sensor shield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6340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Shield on main body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Place shield to add sensor function to Arduino, within this blue sensor</a:t>
            </a:r>
          </a:p>
          <a:p>
            <a:pPr marL="0" indent="0">
              <a:buNone/>
            </a:pPr>
            <a:r>
              <a:rPr lang="en-US" altLang="ja-JP" sz="2400" dirty="0"/>
              <a:t>Is a DHT 11 temperature hygrometer</a:t>
            </a:r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26" name="Picture 2" descr="「arduino」の画像検索結果">
            <a:extLst>
              <a:ext uri="{FF2B5EF4-FFF2-40B4-BE49-F238E27FC236}">
                <a16:creationId xmlns:a16="http://schemas.microsoft.com/office/drawing/2014/main" id="{C07C1CD5-A2B9-494E-90A7-42B86E98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7" y="2183732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-purpose-shield-v1">
            <a:extLst>
              <a:ext uri="{FF2B5EF4-FFF2-40B4-BE49-F238E27FC236}">
                <a16:creationId xmlns:a16="http://schemas.microsoft.com/office/drawing/2014/main" id="{296B42D2-CBA4-4FE1-A1FB-1A2FA2B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3" y="1513901"/>
            <a:ext cx="2289842" cy="16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A6A9A8-FDE8-4211-9CF5-FCB3C2E70006}"/>
              </a:ext>
            </a:extLst>
          </p:cNvPr>
          <p:cNvCxnSpPr>
            <a:cxnSpLocks/>
          </p:cNvCxnSpPr>
          <p:nvPr/>
        </p:nvCxnSpPr>
        <p:spPr>
          <a:xfrm flipH="1">
            <a:off x="1572142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B303F54-EC18-4164-9DC4-5A528879D6F1}"/>
              </a:ext>
            </a:extLst>
          </p:cNvPr>
          <p:cNvCxnSpPr>
            <a:cxnSpLocks/>
          </p:cNvCxnSpPr>
          <p:nvPr/>
        </p:nvCxnSpPr>
        <p:spPr>
          <a:xfrm flipH="1">
            <a:off x="1649443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C415D1-DDFE-44B9-A32F-0ACD65FB247D}"/>
              </a:ext>
            </a:extLst>
          </p:cNvPr>
          <p:cNvCxnSpPr>
            <a:cxnSpLocks/>
          </p:cNvCxnSpPr>
          <p:nvPr/>
        </p:nvCxnSpPr>
        <p:spPr>
          <a:xfrm flipH="1">
            <a:off x="1726744" y="162015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19AAD46-D8F5-4B08-9887-3923A54236C4}"/>
              </a:ext>
            </a:extLst>
          </p:cNvPr>
          <p:cNvCxnSpPr>
            <a:cxnSpLocks/>
          </p:cNvCxnSpPr>
          <p:nvPr/>
        </p:nvCxnSpPr>
        <p:spPr>
          <a:xfrm flipH="1">
            <a:off x="1801843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35E920-F845-40CC-B0DB-074876AADDC9}"/>
              </a:ext>
            </a:extLst>
          </p:cNvPr>
          <p:cNvCxnSpPr>
            <a:cxnSpLocks/>
          </p:cNvCxnSpPr>
          <p:nvPr/>
        </p:nvCxnSpPr>
        <p:spPr>
          <a:xfrm flipH="1">
            <a:off x="1879144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73FC15-161B-4678-9026-BB677F61A6A2}"/>
              </a:ext>
            </a:extLst>
          </p:cNvPr>
          <p:cNvCxnSpPr>
            <a:cxnSpLocks/>
          </p:cNvCxnSpPr>
          <p:nvPr/>
        </p:nvCxnSpPr>
        <p:spPr>
          <a:xfrm flipH="1">
            <a:off x="1956445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85C741-81EF-4F05-B909-8E2FCE28D181}"/>
              </a:ext>
            </a:extLst>
          </p:cNvPr>
          <p:cNvCxnSpPr>
            <a:cxnSpLocks/>
          </p:cNvCxnSpPr>
          <p:nvPr/>
        </p:nvCxnSpPr>
        <p:spPr>
          <a:xfrm flipH="1">
            <a:off x="2030447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EFA6B6-C07D-4CA6-85DA-4CEEEAFDF188}"/>
              </a:ext>
            </a:extLst>
          </p:cNvPr>
          <p:cNvCxnSpPr>
            <a:cxnSpLocks/>
          </p:cNvCxnSpPr>
          <p:nvPr/>
        </p:nvCxnSpPr>
        <p:spPr>
          <a:xfrm flipH="1">
            <a:off x="2107748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D1EA288-4097-4C42-8C67-E22331153FF4}"/>
              </a:ext>
            </a:extLst>
          </p:cNvPr>
          <p:cNvCxnSpPr>
            <a:cxnSpLocks/>
          </p:cNvCxnSpPr>
          <p:nvPr/>
        </p:nvCxnSpPr>
        <p:spPr>
          <a:xfrm flipH="1">
            <a:off x="2290265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695DB58-D164-4F1E-9CCF-15DB7F6D63DD}"/>
              </a:ext>
            </a:extLst>
          </p:cNvPr>
          <p:cNvCxnSpPr>
            <a:cxnSpLocks/>
          </p:cNvCxnSpPr>
          <p:nvPr/>
        </p:nvCxnSpPr>
        <p:spPr>
          <a:xfrm flipH="1">
            <a:off x="2367566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FBB989-7CB7-4763-833B-4E334806F764}"/>
              </a:ext>
            </a:extLst>
          </p:cNvPr>
          <p:cNvCxnSpPr>
            <a:cxnSpLocks/>
          </p:cNvCxnSpPr>
          <p:nvPr/>
        </p:nvCxnSpPr>
        <p:spPr>
          <a:xfrm flipH="1">
            <a:off x="2444867" y="163053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7AE52D-FBA8-4D02-8EED-F911B87363DE}"/>
              </a:ext>
            </a:extLst>
          </p:cNvPr>
          <p:cNvCxnSpPr>
            <a:cxnSpLocks/>
          </p:cNvCxnSpPr>
          <p:nvPr/>
        </p:nvCxnSpPr>
        <p:spPr>
          <a:xfrm flipH="1">
            <a:off x="2519966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EA69140-127E-44EF-834F-C5A0078B11A6}"/>
              </a:ext>
            </a:extLst>
          </p:cNvPr>
          <p:cNvCxnSpPr>
            <a:cxnSpLocks/>
          </p:cNvCxnSpPr>
          <p:nvPr/>
        </p:nvCxnSpPr>
        <p:spPr>
          <a:xfrm flipH="1">
            <a:off x="2597267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F81839E-8F4F-40F4-B7EE-CDCBFA44A683}"/>
              </a:ext>
            </a:extLst>
          </p:cNvPr>
          <p:cNvCxnSpPr>
            <a:cxnSpLocks/>
          </p:cNvCxnSpPr>
          <p:nvPr/>
        </p:nvCxnSpPr>
        <p:spPr>
          <a:xfrm flipH="1">
            <a:off x="2674568" y="163788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577018-F9CF-4D57-B255-AAA5AAEB5E01}"/>
              </a:ext>
            </a:extLst>
          </p:cNvPr>
          <p:cNvCxnSpPr>
            <a:cxnSpLocks/>
          </p:cNvCxnSpPr>
          <p:nvPr/>
        </p:nvCxnSpPr>
        <p:spPr>
          <a:xfrm flipH="1">
            <a:off x="2748570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4B619B-FA51-4A48-8FC0-ECE8D45BDDEE}"/>
              </a:ext>
            </a:extLst>
          </p:cNvPr>
          <p:cNvCxnSpPr>
            <a:cxnSpLocks/>
          </p:cNvCxnSpPr>
          <p:nvPr/>
        </p:nvCxnSpPr>
        <p:spPr>
          <a:xfrm flipH="1">
            <a:off x="2751806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3CC4E0-FCF1-4D32-B15A-F22FFDC91041}"/>
              </a:ext>
            </a:extLst>
          </p:cNvPr>
          <p:cNvCxnSpPr>
            <a:cxnSpLocks/>
          </p:cNvCxnSpPr>
          <p:nvPr/>
        </p:nvCxnSpPr>
        <p:spPr>
          <a:xfrm flipH="1">
            <a:off x="1754659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BA906B0-A310-45BF-A3AD-B5FBE741FB4C}"/>
              </a:ext>
            </a:extLst>
          </p:cNvPr>
          <p:cNvCxnSpPr>
            <a:cxnSpLocks/>
          </p:cNvCxnSpPr>
          <p:nvPr/>
        </p:nvCxnSpPr>
        <p:spPr>
          <a:xfrm flipH="1">
            <a:off x="1831960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2629CCB-880F-4B00-8E2E-B3E6D9F214AA}"/>
              </a:ext>
            </a:extLst>
          </p:cNvPr>
          <p:cNvCxnSpPr>
            <a:cxnSpLocks/>
          </p:cNvCxnSpPr>
          <p:nvPr/>
        </p:nvCxnSpPr>
        <p:spPr>
          <a:xfrm flipH="1">
            <a:off x="1909261" y="316038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74A03C-354F-4D0B-94D6-18CCC6C94045}"/>
              </a:ext>
            </a:extLst>
          </p:cNvPr>
          <p:cNvCxnSpPr>
            <a:cxnSpLocks/>
          </p:cNvCxnSpPr>
          <p:nvPr/>
        </p:nvCxnSpPr>
        <p:spPr>
          <a:xfrm flipH="1">
            <a:off x="1984360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21A77CF-454F-40CE-B82B-9503FE0EB7F4}"/>
              </a:ext>
            </a:extLst>
          </p:cNvPr>
          <p:cNvCxnSpPr>
            <a:cxnSpLocks/>
          </p:cNvCxnSpPr>
          <p:nvPr/>
        </p:nvCxnSpPr>
        <p:spPr>
          <a:xfrm flipH="1">
            <a:off x="2061661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C5012EB-4336-477F-80CB-DFA816CDA3E6}"/>
              </a:ext>
            </a:extLst>
          </p:cNvPr>
          <p:cNvCxnSpPr>
            <a:cxnSpLocks/>
          </p:cNvCxnSpPr>
          <p:nvPr/>
        </p:nvCxnSpPr>
        <p:spPr>
          <a:xfrm flipH="1">
            <a:off x="2138962" y="316773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794AEC7-0064-49C6-B755-4AD881A6E600}"/>
              </a:ext>
            </a:extLst>
          </p:cNvPr>
          <p:cNvCxnSpPr>
            <a:cxnSpLocks/>
          </p:cNvCxnSpPr>
          <p:nvPr/>
        </p:nvCxnSpPr>
        <p:spPr>
          <a:xfrm flipH="1">
            <a:off x="2212964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BC40D63-FA60-47DB-B15C-255AFD0A1C10}"/>
              </a:ext>
            </a:extLst>
          </p:cNvPr>
          <p:cNvCxnSpPr>
            <a:cxnSpLocks/>
          </p:cNvCxnSpPr>
          <p:nvPr/>
        </p:nvCxnSpPr>
        <p:spPr>
          <a:xfrm flipH="1">
            <a:off x="2290265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526473-8E8A-453F-B43E-230A6E232B9A}"/>
              </a:ext>
            </a:extLst>
          </p:cNvPr>
          <p:cNvCxnSpPr>
            <a:cxnSpLocks/>
          </p:cNvCxnSpPr>
          <p:nvPr/>
        </p:nvCxnSpPr>
        <p:spPr>
          <a:xfrm flipH="1">
            <a:off x="2444804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5EA4F6-08E9-4215-BD50-35E3A1BF75A9}"/>
              </a:ext>
            </a:extLst>
          </p:cNvPr>
          <p:cNvCxnSpPr>
            <a:cxnSpLocks/>
          </p:cNvCxnSpPr>
          <p:nvPr/>
        </p:nvCxnSpPr>
        <p:spPr>
          <a:xfrm flipH="1">
            <a:off x="2522105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BFEF82-D297-4700-A3A7-CF2157A34A2D}"/>
              </a:ext>
            </a:extLst>
          </p:cNvPr>
          <p:cNvCxnSpPr>
            <a:cxnSpLocks/>
          </p:cNvCxnSpPr>
          <p:nvPr/>
        </p:nvCxnSpPr>
        <p:spPr>
          <a:xfrm flipH="1">
            <a:off x="2599406" y="314928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C47E2D4-8085-4F9C-96ED-B57171CF3B29}"/>
              </a:ext>
            </a:extLst>
          </p:cNvPr>
          <p:cNvCxnSpPr>
            <a:cxnSpLocks/>
          </p:cNvCxnSpPr>
          <p:nvPr/>
        </p:nvCxnSpPr>
        <p:spPr>
          <a:xfrm flipH="1">
            <a:off x="2674505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479ED40-B004-4D43-8C9C-1B441BAD583F}"/>
              </a:ext>
            </a:extLst>
          </p:cNvPr>
          <p:cNvCxnSpPr>
            <a:cxnSpLocks/>
          </p:cNvCxnSpPr>
          <p:nvPr/>
        </p:nvCxnSpPr>
        <p:spPr>
          <a:xfrm flipH="1">
            <a:off x="2751806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C44313C-58E5-4283-992E-D1C317C96892}"/>
              </a:ext>
            </a:extLst>
          </p:cNvPr>
          <p:cNvCxnSpPr>
            <a:cxnSpLocks/>
          </p:cNvCxnSpPr>
          <p:nvPr/>
        </p:nvCxnSpPr>
        <p:spPr>
          <a:xfrm flipH="1">
            <a:off x="2829107" y="3156632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B2FCC10-BD94-4917-AEC6-82BC73DB741F}"/>
              </a:ext>
            </a:extLst>
          </p:cNvPr>
          <p:cNvSpPr txBox="1">
            <a:spLocks/>
          </p:cNvSpPr>
          <p:nvPr/>
        </p:nvSpPr>
        <p:spPr>
          <a:xfrm>
            <a:off x="6820030" y="1510315"/>
            <a:ext cx="5223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Use red frame terminals</a:t>
            </a:r>
          </a:p>
          <a:p>
            <a:pPr marL="0" indent="0">
              <a:buNone/>
            </a:pPr>
            <a:r>
              <a:rPr lang="en-US" altLang="ja-JP" sz="2400" dirty="0"/>
              <a:t>GND: Ground 0 V </a:t>
            </a:r>
          </a:p>
          <a:p>
            <a:pPr marL="0" indent="0">
              <a:buNone/>
            </a:pPr>
            <a:r>
              <a:rPr lang="en-US" altLang="ja-JP" sz="2400" dirty="0"/>
              <a:t>VCC: Power supply 5 V</a:t>
            </a:r>
          </a:p>
          <a:p>
            <a:pPr marL="0" indent="0">
              <a:buNone/>
            </a:pPr>
            <a:r>
              <a:rPr lang="en-US" altLang="ja-JP" sz="2400" dirty="0"/>
              <a:t>A3: Output of self-made sensor</a:t>
            </a:r>
            <a:endParaRPr lang="en-US" altLang="ja-JP" sz="2000" dirty="0"/>
          </a:p>
        </p:txBody>
      </p:sp>
      <p:pic>
        <p:nvPicPr>
          <p:cNvPr id="46" name="Picture 4" descr="multi-purpose-shield-v1">
            <a:extLst>
              <a:ext uri="{FF2B5EF4-FFF2-40B4-BE49-F238E27FC236}">
                <a16:creationId xmlns:a16="http://schemas.microsoft.com/office/drawing/2014/main" id="{32CD43B5-8FB7-47DA-A8A8-C705D6A7E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41374" r="69027" b="30441"/>
          <a:stretch/>
        </p:blipFill>
        <p:spPr bwMode="auto">
          <a:xfrm>
            <a:off x="5299646" y="4561081"/>
            <a:ext cx="62294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E33B81E-04AD-4441-9B48-92DE37E7F855}"/>
              </a:ext>
            </a:extLst>
          </p:cNvPr>
          <p:cNvGrpSpPr/>
          <p:nvPr/>
        </p:nvGrpSpPr>
        <p:grpSpPr>
          <a:xfrm>
            <a:off x="6561472" y="3203572"/>
            <a:ext cx="5122071" cy="3583727"/>
            <a:chOff x="5105937" y="1336654"/>
            <a:chExt cx="5671094" cy="4184692"/>
          </a:xfrm>
        </p:grpSpPr>
        <p:pic>
          <p:nvPicPr>
            <p:cNvPr id="48" name="Picture 4" descr="multi-purpose-shield-v1">
              <a:extLst>
                <a:ext uri="{FF2B5EF4-FFF2-40B4-BE49-F238E27FC236}">
                  <a16:creationId xmlns:a16="http://schemas.microsoft.com/office/drawing/2014/main" id="{32D3DBD5-1C57-4739-B938-EB62E483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937" y="1336654"/>
              <a:ext cx="5671094" cy="418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フレーム 48">
              <a:extLst>
                <a:ext uri="{FF2B5EF4-FFF2-40B4-BE49-F238E27FC236}">
                  <a16:creationId xmlns:a16="http://schemas.microsoft.com/office/drawing/2014/main" id="{EA9CACF5-1857-4B9E-A531-35ED691B2846}"/>
                </a:ext>
              </a:extLst>
            </p:cNvPr>
            <p:cNvSpPr/>
            <p:nvPr/>
          </p:nvSpPr>
          <p:spPr>
            <a:xfrm>
              <a:off x="8993631" y="4361569"/>
              <a:ext cx="791392" cy="609397"/>
            </a:xfrm>
            <a:prstGeom prst="frame">
              <a:avLst>
                <a:gd name="adj1" fmla="val 84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78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4D4DB-B8C3-584A-8FE3-C3C977E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</a:t>
            </a:r>
            <a:r>
              <a:rPr kumimoji="1" lang="en-US" altLang="ja-JP" dirty="0"/>
              <a:t>Arduino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35BF02-D3F6-3042-9D00-E08BBB1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21"/>
            <a:ext cx="4750314" cy="4351338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522F7002-1016-8947-A131-E674AC1C6209}"/>
              </a:ext>
            </a:extLst>
          </p:cNvPr>
          <p:cNvSpPr/>
          <p:nvPr/>
        </p:nvSpPr>
        <p:spPr>
          <a:xfrm>
            <a:off x="984769" y="4943490"/>
            <a:ext cx="1365422" cy="2780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A8FBC13C-E845-B340-83A0-148E3FC429BA}"/>
              </a:ext>
            </a:extLst>
          </p:cNvPr>
          <p:cNvSpPr/>
          <p:nvPr/>
        </p:nvSpPr>
        <p:spPr>
          <a:xfrm rot="5918972" flipH="1">
            <a:off x="2757019" y="4810348"/>
            <a:ext cx="700391" cy="1128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0980D-F3AE-8644-B833-A0F6F50B5497}"/>
              </a:ext>
            </a:extLst>
          </p:cNvPr>
          <p:cNvSpPr txBox="1"/>
          <p:nvPr/>
        </p:nvSpPr>
        <p:spPr>
          <a:xfrm>
            <a:off x="584181" y="1225689"/>
            <a:ext cx="57999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>
              <a:hlinkClick r:id="rId3"/>
            </a:endParaRPr>
          </a:p>
          <a:p>
            <a:r>
              <a:rPr lang="en" altLang="ja-JP" dirty="0">
                <a:hlinkClick r:id="rId3"/>
              </a:rPr>
              <a:t>https://www.arduino.cc/en/main/software</a:t>
            </a:r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r>
              <a:rPr lang="ja-JP" altLang="en-US"/>
              <a:t>参考</a:t>
            </a:r>
            <a:r>
              <a:rPr lang="en-US" altLang="ja-JP" dirty="0"/>
              <a:t>URL: </a:t>
            </a:r>
            <a:r>
              <a:rPr lang="en" altLang="ja-JP" dirty="0"/>
              <a:t>https://</a:t>
            </a:r>
            <a:r>
              <a:rPr lang="en" altLang="ja-JP" dirty="0" err="1"/>
              <a:t>dotstud.io</a:t>
            </a:r>
            <a:r>
              <a:rPr lang="en" altLang="ja-JP" dirty="0"/>
              <a:t>/docs/</a:t>
            </a:r>
            <a:r>
              <a:rPr lang="en" altLang="ja-JP" dirty="0" err="1"/>
              <a:t>arduinoide</a:t>
            </a:r>
            <a:r>
              <a:rPr lang="en" altLang="ja-JP" dirty="0"/>
              <a:t>-setup/</a:t>
            </a:r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D5813F-9A25-1448-A670-3AAD269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7" y="3163359"/>
            <a:ext cx="4410487" cy="33020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7D05FB86-7438-C446-A828-5ED345ADAC67}"/>
              </a:ext>
            </a:extLst>
          </p:cNvPr>
          <p:cNvSpPr/>
          <p:nvPr/>
        </p:nvSpPr>
        <p:spPr>
          <a:xfrm>
            <a:off x="8566826" y="6147881"/>
            <a:ext cx="899844" cy="2538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88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Importing libraries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28" y="15043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Launch Arduino</a:t>
            </a:r>
          </a:p>
          <a:p>
            <a:pPr marL="0" indent="0">
              <a:buNone/>
            </a:pPr>
            <a:r>
              <a:rPr lang="en-US" altLang="ja-JP" sz="2400" dirty="0"/>
              <a:t>Sketch</a:t>
            </a:r>
          </a:p>
          <a:p>
            <a:pPr marL="0" indent="0">
              <a:buNone/>
            </a:pPr>
            <a:r>
              <a:rPr lang="en-US" altLang="ja-JP" sz="2400" dirty="0"/>
              <a:t>  -&gt;Include Library</a:t>
            </a:r>
          </a:p>
          <a:p>
            <a:pPr marL="0" indent="0">
              <a:buNone/>
            </a:pPr>
            <a:r>
              <a:rPr lang="en-US" altLang="ja-JP" sz="2400" dirty="0"/>
              <a:t>      -&gt;Add .ZIP Library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And choice downloaded files</a:t>
            </a:r>
          </a:p>
          <a:p>
            <a:pPr marL="0" indent="0">
              <a:buNone/>
            </a:pPr>
            <a:r>
              <a:rPr lang="en-US" altLang="ja-JP" sz="2400" dirty="0"/>
              <a:t> “Adafruit_Sensor-master.zip”</a:t>
            </a:r>
          </a:p>
          <a:p>
            <a:pPr marL="0" indent="0">
              <a:buNone/>
            </a:pPr>
            <a:r>
              <a:rPr lang="en-US" altLang="ja-JP" sz="2400" dirty="0"/>
              <a:t> “DHT-sensor-library-master.zip”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EA98FD-FBE4-4A5A-AFC7-294C3E464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5" t="1962" r="50882" b="7370"/>
          <a:stretch/>
        </p:blipFill>
        <p:spPr>
          <a:xfrm>
            <a:off x="516288" y="1372834"/>
            <a:ext cx="4312270" cy="5291513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278633EB-AB31-9243-97B0-1BEC237E3042}"/>
              </a:ext>
            </a:extLst>
          </p:cNvPr>
          <p:cNvSpPr/>
          <p:nvPr/>
        </p:nvSpPr>
        <p:spPr>
          <a:xfrm>
            <a:off x="3070187" y="2954867"/>
            <a:ext cx="1049783" cy="345841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98A7F-1569-4B15-B724-9289EE3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545" y="5965798"/>
            <a:ext cx="6032810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Importing libraries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DDBC815-C83E-2149-8E0E-84907839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8" y="1559335"/>
            <a:ext cx="5068240" cy="474898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If you did imported,</a:t>
            </a:r>
          </a:p>
          <a:p>
            <a:pPr marL="0" indent="0">
              <a:buNone/>
            </a:pPr>
            <a:r>
              <a:rPr lang="en-US" altLang="ja-JP" sz="2400" dirty="0"/>
              <a:t>Just in case reboot Arduino</a:t>
            </a: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E1626495-F9F2-4831-B003-F10964BEA40F}"/>
              </a:ext>
            </a:extLst>
          </p:cNvPr>
          <p:cNvSpPr/>
          <p:nvPr/>
        </p:nvSpPr>
        <p:spPr>
          <a:xfrm>
            <a:off x="160908" y="2345267"/>
            <a:ext cx="4946320" cy="414866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287EE7DD-F01D-44D3-BC0D-EEECE7478C78}"/>
              </a:ext>
            </a:extLst>
          </p:cNvPr>
          <p:cNvSpPr/>
          <p:nvPr/>
        </p:nvSpPr>
        <p:spPr>
          <a:xfrm>
            <a:off x="4512775" y="5564718"/>
            <a:ext cx="632842" cy="264582"/>
          </a:xfrm>
          <a:prstGeom prst="frame">
            <a:avLst>
              <a:gd name="adj1" fmla="val 187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8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Tester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5868503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Start “DHT11tester3.ino”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Write to the Arduino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input programs to Arduino</a:t>
            </a:r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en-US" altLang="ja-JP" sz="2400" dirty="0"/>
              <a:t>Serial monitor</a:t>
            </a:r>
          </a:p>
          <a:p>
            <a:pPr marL="0" indent="0">
              <a:buNone/>
            </a:pPr>
            <a:r>
              <a:rPr lang="en-US" altLang="ja-JP" sz="2400" dirty="0"/>
              <a:t>Displays the humidity (0 to 100%) of the DHT 11 and the voltage (0 to 5 V) of the circuit made every 3 seconds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C41BA1-A820-6044-A5B0-0F22461A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34381"/>
            <a:ext cx="3714750" cy="5317336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092174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488F8-CD05-F74A-894F-AE512CDA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41" y="2112466"/>
            <a:ext cx="398076" cy="3836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5260DB6F-3148-DC44-934B-B7339DB9312B}"/>
              </a:ext>
            </a:extLst>
          </p:cNvPr>
          <p:cNvSpPr/>
          <p:nvPr/>
        </p:nvSpPr>
        <p:spPr>
          <a:xfrm>
            <a:off x="4276402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9F220FD-0D5B-CF48-A644-97B994AA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41" y="3046637"/>
            <a:ext cx="431700" cy="3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9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lang="ja-JP" altLang="en-US" dirty="0"/>
              <a:t>とセンサーシールド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6340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シールドを本体にさす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Auduino</a:t>
            </a:r>
            <a:r>
              <a:rPr lang="ja-JP" altLang="en-US" sz="2400" dirty="0"/>
              <a:t>にセンサー機能を追加するために</a:t>
            </a:r>
            <a:br>
              <a:rPr lang="en-US" altLang="ja-JP" sz="2400" dirty="0"/>
            </a:br>
            <a:r>
              <a:rPr lang="ja-JP" altLang="en-US" sz="2400" dirty="0"/>
              <a:t>シールドを乗せる、これの内青いセンサー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が</a:t>
            </a:r>
            <a:r>
              <a:rPr lang="en-US" altLang="ja-JP" sz="2400" dirty="0"/>
              <a:t>DHT11</a:t>
            </a:r>
            <a:r>
              <a:rPr lang="ja-JP" altLang="en-US" sz="2400" dirty="0"/>
              <a:t>という温度湿度計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26" name="Picture 2" descr="「arduino」の画像検索結果">
            <a:extLst>
              <a:ext uri="{FF2B5EF4-FFF2-40B4-BE49-F238E27FC236}">
                <a16:creationId xmlns:a16="http://schemas.microsoft.com/office/drawing/2014/main" id="{C07C1CD5-A2B9-494E-90A7-42B86E98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7" y="2183732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-purpose-shield-v1">
            <a:extLst>
              <a:ext uri="{FF2B5EF4-FFF2-40B4-BE49-F238E27FC236}">
                <a16:creationId xmlns:a16="http://schemas.microsoft.com/office/drawing/2014/main" id="{296B42D2-CBA4-4FE1-A1FB-1A2FA2B1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33" y="1513901"/>
            <a:ext cx="2289842" cy="168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A6A9A8-FDE8-4211-9CF5-FCB3C2E70006}"/>
              </a:ext>
            </a:extLst>
          </p:cNvPr>
          <p:cNvCxnSpPr>
            <a:cxnSpLocks/>
          </p:cNvCxnSpPr>
          <p:nvPr/>
        </p:nvCxnSpPr>
        <p:spPr>
          <a:xfrm flipH="1">
            <a:off x="1572142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B303F54-EC18-4164-9DC4-5A528879D6F1}"/>
              </a:ext>
            </a:extLst>
          </p:cNvPr>
          <p:cNvCxnSpPr>
            <a:cxnSpLocks/>
          </p:cNvCxnSpPr>
          <p:nvPr/>
        </p:nvCxnSpPr>
        <p:spPr>
          <a:xfrm flipH="1">
            <a:off x="1649443" y="161755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C415D1-DDFE-44B9-A32F-0ACD65FB247D}"/>
              </a:ext>
            </a:extLst>
          </p:cNvPr>
          <p:cNvCxnSpPr>
            <a:cxnSpLocks/>
          </p:cNvCxnSpPr>
          <p:nvPr/>
        </p:nvCxnSpPr>
        <p:spPr>
          <a:xfrm flipH="1">
            <a:off x="1726744" y="162015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19AAD46-D8F5-4B08-9887-3923A54236C4}"/>
              </a:ext>
            </a:extLst>
          </p:cNvPr>
          <p:cNvCxnSpPr>
            <a:cxnSpLocks/>
          </p:cNvCxnSpPr>
          <p:nvPr/>
        </p:nvCxnSpPr>
        <p:spPr>
          <a:xfrm flipH="1">
            <a:off x="1801843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35E920-F845-40CC-B0DB-074876AADDC9}"/>
              </a:ext>
            </a:extLst>
          </p:cNvPr>
          <p:cNvCxnSpPr>
            <a:cxnSpLocks/>
          </p:cNvCxnSpPr>
          <p:nvPr/>
        </p:nvCxnSpPr>
        <p:spPr>
          <a:xfrm flipH="1">
            <a:off x="1879144" y="162490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73FC15-161B-4678-9026-BB677F61A6A2}"/>
              </a:ext>
            </a:extLst>
          </p:cNvPr>
          <p:cNvCxnSpPr>
            <a:cxnSpLocks/>
          </p:cNvCxnSpPr>
          <p:nvPr/>
        </p:nvCxnSpPr>
        <p:spPr>
          <a:xfrm flipH="1">
            <a:off x="1956445" y="162750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85C741-81EF-4F05-B909-8E2FCE28D181}"/>
              </a:ext>
            </a:extLst>
          </p:cNvPr>
          <p:cNvCxnSpPr>
            <a:cxnSpLocks/>
          </p:cNvCxnSpPr>
          <p:nvPr/>
        </p:nvCxnSpPr>
        <p:spPr>
          <a:xfrm flipH="1">
            <a:off x="2030447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EFA6B6-C07D-4CA6-85DA-4CEEEAFDF188}"/>
              </a:ext>
            </a:extLst>
          </p:cNvPr>
          <p:cNvCxnSpPr>
            <a:cxnSpLocks/>
          </p:cNvCxnSpPr>
          <p:nvPr/>
        </p:nvCxnSpPr>
        <p:spPr>
          <a:xfrm flipH="1">
            <a:off x="2107748" y="1629317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D1EA288-4097-4C42-8C67-E22331153FF4}"/>
              </a:ext>
            </a:extLst>
          </p:cNvPr>
          <p:cNvCxnSpPr>
            <a:cxnSpLocks/>
          </p:cNvCxnSpPr>
          <p:nvPr/>
        </p:nvCxnSpPr>
        <p:spPr>
          <a:xfrm flipH="1">
            <a:off x="2290265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695DB58-D164-4F1E-9CCF-15DB7F6D63DD}"/>
              </a:ext>
            </a:extLst>
          </p:cNvPr>
          <p:cNvCxnSpPr>
            <a:cxnSpLocks/>
          </p:cNvCxnSpPr>
          <p:nvPr/>
        </p:nvCxnSpPr>
        <p:spPr>
          <a:xfrm flipH="1">
            <a:off x="2367566" y="162793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FBB989-7CB7-4763-833B-4E334806F764}"/>
              </a:ext>
            </a:extLst>
          </p:cNvPr>
          <p:cNvCxnSpPr>
            <a:cxnSpLocks/>
          </p:cNvCxnSpPr>
          <p:nvPr/>
        </p:nvCxnSpPr>
        <p:spPr>
          <a:xfrm flipH="1">
            <a:off x="2444867" y="163053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7AE52D-FBA8-4D02-8EED-F911B87363DE}"/>
              </a:ext>
            </a:extLst>
          </p:cNvPr>
          <p:cNvCxnSpPr>
            <a:cxnSpLocks/>
          </p:cNvCxnSpPr>
          <p:nvPr/>
        </p:nvCxnSpPr>
        <p:spPr>
          <a:xfrm flipH="1">
            <a:off x="2519966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EA69140-127E-44EF-834F-C5A0078B11A6}"/>
              </a:ext>
            </a:extLst>
          </p:cNvPr>
          <p:cNvCxnSpPr>
            <a:cxnSpLocks/>
          </p:cNvCxnSpPr>
          <p:nvPr/>
        </p:nvCxnSpPr>
        <p:spPr>
          <a:xfrm flipH="1">
            <a:off x="2597267" y="163528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F81839E-8F4F-40F4-B7EE-CDCBFA44A683}"/>
              </a:ext>
            </a:extLst>
          </p:cNvPr>
          <p:cNvCxnSpPr>
            <a:cxnSpLocks/>
          </p:cNvCxnSpPr>
          <p:nvPr/>
        </p:nvCxnSpPr>
        <p:spPr>
          <a:xfrm flipH="1">
            <a:off x="2674568" y="163788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0577018-F9CF-4D57-B255-AAA5AAEB5E01}"/>
              </a:ext>
            </a:extLst>
          </p:cNvPr>
          <p:cNvCxnSpPr>
            <a:cxnSpLocks/>
          </p:cNvCxnSpPr>
          <p:nvPr/>
        </p:nvCxnSpPr>
        <p:spPr>
          <a:xfrm flipH="1">
            <a:off x="2748570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A4B619B-FA51-4A48-8FC0-ECE8D45BDDEE}"/>
              </a:ext>
            </a:extLst>
          </p:cNvPr>
          <p:cNvCxnSpPr>
            <a:cxnSpLocks/>
          </p:cNvCxnSpPr>
          <p:nvPr/>
        </p:nvCxnSpPr>
        <p:spPr>
          <a:xfrm flipH="1">
            <a:off x="2825871" y="163969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3CC4E0-FCF1-4D32-B15A-F22FFDC91041}"/>
              </a:ext>
            </a:extLst>
          </p:cNvPr>
          <p:cNvCxnSpPr>
            <a:cxnSpLocks/>
          </p:cNvCxnSpPr>
          <p:nvPr/>
        </p:nvCxnSpPr>
        <p:spPr>
          <a:xfrm flipH="1">
            <a:off x="1754659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BA906B0-A310-45BF-A3AD-B5FBE741FB4C}"/>
              </a:ext>
            </a:extLst>
          </p:cNvPr>
          <p:cNvCxnSpPr>
            <a:cxnSpLocks/>
          </p:cNvCxnSpPr>
          <p:nvPr/>
        </p:nvCxnSpPr>
        <p:spPr>
          <a:xfrm flipH="1">
            <a:off x="1831960" y="3157785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2629CCB-880F-4B00-8E2E-B3E6D9F214AA}"/>
              </a:ext>
            </a:extLst>
          </p:cNvPr>
          <p:cNvCxnSpPr>
            <a:cxnSpLocks/>
          </p:cNvCxnSpPr>
          <p:nvPr/>
        </p:nvCxnSpPr>
        <p:spPr>
          <a:xfrm flipH="1">
            <a:off x="1909261" y="316038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74A03C-354F-4D0B-94D6-18CCC6C94045}"/>
              </a:ext>
            </a:extLst>
          </p:cNvPr>
          <p:cNvCxnSpPr>
            <a:cxnSpLocks/>
          </p:cNvCxnSpPr>
          <p:nvPr/>
        </p:nvCxnSpPr>
        <p:spPr>
          <a:xfrm flipH="1">
            <a:off x="1984360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21A77CF-454F-40CE-B82B-9503FE0EB7F4}"/>
              </a:ext>
            </a:extLst>
          </p:cNvPr>
          <p:cNvCxnSpPr>
            <a:cxnSpLocks/>
          </p:cNvCxnSpPr>
          <p:nvPr/>
        </p:nvCxnSpPr>
        <p:spPr>
          <a:xfrm flipH="1">
            <a:off x="2061661" y="3165134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C5012EB-4336-477F-80CB-DFA816CDA3E6}"/>
              </a:ext>
            </a:extLst>
          </p:cNvPr>
          <p:cNvCxnSpPr>
            <a:cxnSpLocks/>
          </p:cNvCxnSpPr>
          <p:nvPr/>
        </p:nvCxnSpPr>
        <p:spPr>
          <a:xfrm flipH="1">
            <a:off x="2138962" y="316773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794AEC7-0064-49C6-B755-4AD881A6E600}"/>
              </a:ext>
            </a:extLst>
          </p:cNvPr>
          <p:cNvCxnSpPr>
            <a:cxnSpLocks/>
          </p:cNvCxnSpPr>
          <p:nvPr/>
        </p:nvCxnSpPr>
        <p:spPr>
          <a:xfrm flipH="1">
            <a:off x="2212964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BC40D63-FA60-47DB-B15C-255AFD0A1C10}"/>
              </a:ext>
            </a:extLst>
          </p:cNvPr>
          <p:cNvCxnSpPr>
            <a:cxnSpLocks/>
          </p:cNvCxnSpPr>
          <p:nvPr/>
        </p:nvCxnSpPr>
        <p:spPr>
          <a:xfrm flipH="1">
            <a:off x="2290265" y="316954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526473-8E8A-453F-B43E-230A6E232B9A}"/>
              </a:ext>
            </a:extLst>
          </p:cNvPr>
          <p:cNvCxnSpPr>
            <a:cxnSpLocks/>
          </p:cNvCxnSpPr>
          <p:nvPr/>
        </p:nvCxnSpPr>
        <p:spPr>
          <a:xfrm flipH="1">
            <a:off x="2444804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5EA4F6-08E9-4215-BD50-35E3A1BF75A9}"/>
              </a:ext>
            </a:extLst>
          </p:cNvPr>
          <p:cNvCxnSpPr>
            <a:cxnSpLocks/>
          </p:cNvCxnSpPr>
          <p:nvPr/>
        </p:nvCxnSpPr>
        <p:spPr>
          <a:xfrm flipH="1">
            <a:off x="2522105" y="3146679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BBFEF82-D297-4700-A3A7-CF2157A34A2D}"/>
              </a:ext>
            </a:extLst>
          </p:cNvPr>
          <p:cNvCxnSpPr>
            <a:cxnSpLocks/>
          </p:cNvCxnSpPr>
          <p:nvPr/>
        </p:nvCxnSpPr>
        <p:spPr>
          <a:xfrm flipH="1">
            <a:off x="2599406" y="3149283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C47E2D4-8085-4F9C-96ED-B57171CF3B29}"/>
              </a:ext>
            </a:extLst>
          </p:cNvPr>
          <p:cNvCxnSpPr>
            <a:cxnSpLocks/>
          </p:cNvCxnSpPr>
          <p:nvPr/>
        </p:nvCxnSpPr>
        <p:spPr>
          <a:xfrm flipH="1">
            <a:off x="2674505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479ED40-B004-4D43-8C9C-1B441BAD583F}"/>
              </a:ext>
            </a:extLst>
          </p:cNvPr>
          <p:cNvCxnSpPr>
            <a:cxnSpLocks/>
          </p:cNvCxnSpPr>
          <p:nvPr/>
        </p:nvCxnSpPr>
        <p:spPr>
          <a:xfrm flipH="1">
            <a:off x="2751806" y="3154028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C44313C-58E5-4283-992E-D1C317C96892}"/>
              </a:ext>
            </a:extLst>
          </p:cNvPr>
          <p:cNvCxnSpPr>
            <a:cxnSpLocks/>
          </p:cNvCxnSpPr>
          <p:nvPr/>
        </p:nvCxnSpPr>
        <p:spPr>
          <a:xfrm flipH="1">
            <a:off x="2829107" y="3156632"/>
            <a:ext cx="3384550" cy="570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2B2FCC10-BD94-4917-AEC6-82BC73DB741F}"/>
              </a:ext>
            </a:extLst>
          </p:cNvPr>
          <p:cNvSpPr txBox="1">
            <a:spLocks/>
          </p:cNvSpPr>
          <p:nvPr/>
        </p:nvSpPr>
        <p:spPr>
          <a:xfrm>
            <a:off x="6820030" y="1510315"/>
            <a:ext cx="5223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赤枠の端子を使用する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GND	: </a:t>
            </a:r>
            <a:r>
              <a:rPr lang="ja-JP" altLang="en-US" sz="2400" dirty="0"/>
              <a:t>グラウンド０</a:t>
            </a:r>
            <a:r>
              <a:rPr lang="en-US" altLang="ja-JP" sz="2400" dirty="0"/>
              <a:t>V </a:t>
            </a:r>
          </a:p>
          <a:p>
            <a:pPr marL="0" indent="0">
              <a:buNone/>
            </a:pPr>
            <a:r>
              <a:rPr lang="en-US" altLang="ja-JP" sz="2400" dirty="0"/>
              <a:t>VCC 	: </a:t>
            </a:r>
            <a:r>
              <a:rPr lang="ja-JP" altLang="en-US" sz="2400" dirty="0"/>
              <a:t>電源５</a:t>
            </a:r>
            <a:r>
              <a:rPr lang="en-US" altLang="ja-JP" sz="2400" dirty="0"/>
              <a:t>V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A</a:t>
            </a:r>
            <a:r>
              <a:rPr lang="ja-JP" altLang="en-US" sz="2400" dirty="0"/>
              <a:t>３</a:t>
            </a:r>
            <a:r>
              <a:rPr lang="en-US" altLang="ja-JP" sz="2400" dirty="0"/>
              <a:t>	: </a:t>
            </a:r>
            <a:r>
              <a:rPr lang="ja-JP" altLang="en-US" sz="2400" dirty="0"/>
              <a:t>自作センサーの出力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46" name="Picture 4" descr="multi-purpose-shield-v1">
            <a:extLst>
              <a:ext uri="{FF2B5EF4-FFF2-40B4-BE49-F238E27FC236}">
                <a16:creationId xmlns:a16="http://schemas.microsoft.com/office/drawing/2014/main" id="{32CD43B5-8FB7-47DA-A8A8-C705D6A7E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41374" r="69027" b="30441"/>
          <a:stretch/>
        </p:blipFill>
        <p:spPr bwMode="auto">
          <a:xfrm>
            <a:off x="625415" y="4999717"/>
            <a:ext cx="62294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E33B81E-04AD-4441-9B48-92DE37E7F855}"/>
              </a:ext>
            </a:extLst>
          </p:cNvPr>
          <p:cNvGrpSpPr/>
          <p:nvPr/>
        </p:nvGrpSpPr>
        <p:grpSpPr>
          <a:xfrm>
            <a:off x="6561472" y="3203572"/>
            <a:ext cx="5122071" cy="3583727"/>
            <a:chOff x="5105937" y="1336654"/>
            <a:chExt cx="5671094" cy="4184692"/>
          </a:xfrm>
        </p:grpSpPr>
        <p:pic>
          <p:nvPicPr>
            <p:cNvPr id="48" name="Picture 4" descr="multi-purpose-shield-v1">
              <a:extLst>
                <a:ext uri="{FF2B5EF4-FFF2-40B4-BE49-F238E27FC236}">
                  <a16:creationId xmlns:a16="http://schemas.microsoft.com/office/drawing/2014/main" id="{32D3DBD5-1C57-4739-B938-EB62E483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937" y="1336654"/>
              <a:ext cx="5671094" cy="418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フレーム 48">
              <a:extLst>
                <a:ext uri="{FF2B5EF4-FFF2-40B4-BE49-F238E27FC236}">
                  <a16:creationId xmlns:a16="http://schemas.microsoft.com/office/drawing/2014/main" id="{EA9CACF5-1857-4B9E-A531-35ED691B2846}"/>
                </a:ext>
              </a:extLst>
            </p:cNvPr>
            <p:cNvSpPr/>
            <p:nvPr/>
          </p:nvSpPr>
          <p:spPr>
            <a:xfrm>
              <a:off x="8993631" y="4361569"/>
              <a:ext cx="791392" cy="609397"/>
            </a:xfrm>
            <a:prstGeom prst="frame">
              <a:avLst>
                <a:gd name="adj1" fmla="val 846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34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13DB451-5172-44CA-88C1-8517F188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" y="1457560"/>
            <a:ext cx="4926081" cy="36709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dirty="0"/>
              <a:t>Serial plotter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1641"/>
            <a:ext cx="12480063" cy="14430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sz="2400" dirty="0"/>
              <a:t>View graph of humidity and voltage with tool → serial plotter </a:t>
            </a:r>
          </a:p>
          <a:p>
            <a:pPr marL="0" indent="0">
              <a:buNone/>
            </a:pPr>
            <a:r>
              <a:rPr lang="en-US" altLang="ja-JP" sz="2400" dirty="0"/>
              <a:t>In a serial plotter, it is difficult to compare humidity (0 to 100%) and voltage (0 to 5V)</a:t>
            </a: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171935" y="2663645"/>
            <a:ext cx="996499" cy="301624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E67CDFF-BEB2-5F43-866A-A4E4D82A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8" y="1564596"/>
            <a:ext cx="5596204" cy="339566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B80C1A-3DC5-4EBF-8A2E-4E1F3EA2F802}"/>
              </a:ext>
            </a:extLst>
          </p:cNvPr>
          <p:cNvSpPr txBox="1"/>
          <p:nvPr/>
        </p:nvSpPr>
        <p:spPr>
          <a:xfrm>
            <a:off x="9422296" y="2161759"/>
            <a:ext cx="232575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</a:rPr>
              <a:t>Humidity(0~100%)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F53761-91CC-4952-B139-6989AE65662B}"/>
              </a:ext>
            </a:extLst>
          </p:cNvPr>
          <p:cNvSpPr txBox="1"/>
          <p:nvPr/>
        </p:nvSpPr>
        <p:spPr>
          <a:xfrm>
            <a:off x="9422296" y="4217513"/>
            <a:ext cx="223630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Voltage(0~5.0V)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4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 trouble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If you get an error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tool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Serial port</a:t>
            </a:r>
          </a:p>
          <a:p>
            <a:pPr marL="0" indent="0">
              <a:buNone/>
            </a:pPr>
            <a:r>
              <a:rPr kumimoji="1" lang="ja-JP" altLang="en-US" dirty="0"/>
              <a:t>　→</a:t>
            </a:r>
            <a:r>
              <a:rPr kumimoji="1" lang="en-US" altLang="ja-JP" dirty="0"/>
              <a:t>COM3(</a:t>
            </a:r>
            <a:r>
              <a:rPr kumimoji="1" lang="en-US" altLang="ja-JP" b="1" dirty="0"/>
              <a:t>Arduino Uno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Mac: /dev/</a:t>
            </a:r>
            <a:r>
              <a:rPr lang="en-US" altLang="ja-JP" dirty="0" err="1"/>
              <a:t>cu.usbmodem</a:t>
            </a:r>
            <a:r>
              <a:rPr lang="en-US" altLang="ja-JP" dirty="0"/>
              <a:t>~~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Win : COM~~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6FE3F1-E6A7-A147-8090-AB39FAD704A4}"/>
              </a:ext>
            </a:extLst>
          </p:cNvPr>
          <p:cNvSpPr txBox="1"/>
          <p:nvPr/>
        </p:nvSpPr>
        <p:spPr>
          <a:xfrm>
            <a:off x="4464794" y="5478993"/>
            <a:ext cx="19238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i="1" dirty="0">
                <a:solidFill>
                  <a:srgbClr val="FF0000"/>
                </a:solidFill>
              </a:rPr>
              <a:t>~~~~~~~~~~~~~~~~~~~~~~~~~~~</a:t>
            </a:r>
            <a:endParaRPr lang="ja-JP" altLang="en-US" sz="700" b="1" i="1">
              <a:solidFill>
                <a:srgbClr val="FF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364BAC66-DBEB-4D92-B01A-CEBD869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1" y="1825625"/>
            <a:ext cx="5997636" cy="4136300"/>
          </a:xfrm>
          <a:prstGeom prst="rect">
            <a:avLst/>
          </a:prstGeom>
        </p:spPr>
      </p:pic>
      <p:pic>
        <p:nvPicPr>
          <p:cNvPr id="1025" name="DefaultOcx">
            <a:extLst>
              <a:ext uri="{FF2B5EF4-FFF2-40B4-BE49-F238E27FC236}">
                <a16:creationId xmlns:a16="http://schemas.microsoft.com/office/drawing/2014/main" id="{5D30BC7C-FA53-384B-8924-40BC8D43DBA9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elect1">
            <a:extLst>
              <a:ext uri="{FF2B5EF4-FFF2-40B4-BE49-F238E27FC236}">
                <a16:creationId xmlns:a16="http://schemas.microsoft.com/office/drawing/2014/main" id="{C2D44019-8A2D-0842-8258-8DE97B44952C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HTMLSelect2">
            <a:extLst>
              <a:ext uri="{FF2B5EF4-FFF2-40B4-BE49-F238E27FC236}">
                <a16:creationId xmlns:a16="http://schemas.microsoft.com/office/drawing/2014/main" id="{FCA1C909-37C8-F541-813C-009B2992036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HTMLSelect4">
            <a:extLst>
              <a:ext uri="{FF2B5EF4-FFF2-40B4-BE49-F238E27FC236}">
                <a16:creationId xmlns:a16="http://schemas.microsoft.com/office/drawing/2014/main" id="{FBDD5AF6-2C95-2840-B0A6-7D9E05C4AE88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04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Output with Processing</a:t>
            </a:r>
            <a:endParaRPr kumimoji="1"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5" y="1435966"/>
            <a:ext cx="6051765" cy="861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Install Processing</a:t>
            </a:r>
          </a:p>
          <a:p>
            <a:pPr marL="0" indent="0">
              <a:buNone/>
            </a:pPr>
            <a:r>
              <a:rPr lang="en-US" altLang="ja-JP" sz="2400" dirty="0"/>
              <a:t>And open “DHT11tester3Processing.pde”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7AFCEA-0251-6C43-8D30-7B9038B5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0" y="2338132"/>
            <a:ext cx="5084853" cy="4062080"/>
          </a:xfrm>
          <a:prstGeom prst="rect">
            <a:avLst/>
          </a:prstGeom>
        </p:spPr>
      </p:pic>
      <p:sp>
        <p:nvSpPr>
          <p:cNvPr id="15" name="フレーム 14">
            <a:extLst>
              <a:ext uri="{FF2B5EF4-FFF2-40B4-BE49-F238E27FC236}">
                <a16:creationId xmlns:a16="http://schemas.microsoft.com/office/drawing/2014/main" id="{99987665-DE39-D24F-9544-4B12D344470C}"/>
              </a:ext>
            </a:extLst>
          </p:cNvPr>
          <p:cNvSpPr/>
          <p:nvPr/>
        </p:nvSpPr>
        <p:spPr>
          <a:xfrm>
            <a:off x="458118" y="5054767"/>
            <a:ext cx="28117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544E136-41DC-1345-A98F-B4711FD46622}"/>
              </a:ext>
            </a:extLst>
          </p:cNvPr>
          <p:cNvSpPr txBox="1">
            <a:spLocks/>
          </p:cNvSpPr>
          <p:nvPr/>
        </p:nvSpPr>
        <p:spPr>
          <a:xfrm>
            <a:off x="5989301" y="1410901"/>
            <a:ext cx="6158464" cy="406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ja-JP" sz="2000" dirty="0"/>
            </a:br>
            <a:r>
              <a:rPr lang="en-US" altLang="ja-JP" sz="2400" dirty="0"/>
              <a:t>Since port changes with each connection, </a:t>
            </a:r>
          </a:p>
          <a:p>
            <a:pPr marL="0" indent="0">
              <a:buNone/>
            </a:pPr>
            <a:r>
              <a:rPr lang="en-US" altLang="ja-JP" sz="2400" dirty="0"/>
              <a:t>check the port currently connected from the tool → serial port.</a:t>
            </a:r>
          </a:p>
          <a:p>
            <a:pPr marL="0" indent="0">
              <a:buNone/>
            </a:pPr>
            <a:r>
              <a:rPr lang="en-US" altLang="ja-JP" sz="2400" dirty="0"/>
              <a:t>And change processing code.</a:t>
            </a:r>
            <a:endParaRPr lang="en-US" altLang="ja-JP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B51AF91-CC5B-B54C-8247-39E9EBCD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24" y="3518082"/>
            <a:ext cx="6092151" cy="2796232"/>
          </a:xfrm>
          <a:prstGeom prst="rect">
            <a:avLst/>
          </a:prstGeom>
        </p:spPr>
      </p:pic>
      <p:sp>
        <p:nvSpPr>
          <p:cNvPr id="20" name="フレーム 19">
            <a:extLst>
              <a:ext uri="{FF2B5EF4-FFF2-40B4-BE49-F238E27FC236}">
                <a16:creationId xmlns:a16="http://schemas.microsoft.com/office/drawing/2014/main" id="{DCEFBCEE-7F42-A246-BF17-22FABE9C21EA}"/>
              </a:ext>
            </a:extLst>
          </p:cNvPr>
          <p:cNvSpPr/>
          <p:nvPr/>
        </p:nvSpPr>
        <p:spPr>
          <a:xfrm>
            <a:off x="9712916" y="4501726"/>
            <a:ext cx="1805689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F7B4E6-6861-5A4A-9C58-1B4FBBE4FD9F}"/>
              </a:ext>
            </a:extLst>
          </p:cNvPr>
          <p:cNvCxnSpPr>
            <a:cxnSpLocks/>
          </p:cNvCxnSpPr>
          <p:nvPr/>
        </p:nvCxnSpPr>
        <p:spPr>
          <a:xfrm flipH="1">
            <a:off x="2276917" y="3176337"/>
            <a:ext cx="3712384" cy="20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4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Processing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With the serial monitor serial plotter closed. </a:t>
            </a:r>
          </a:p>
          <a:p>
            <a:pPr marL="0" indent="0">
              <a:buNone/>
            </a:pPr>
            <a:r>
              <a:rPr lang="en-US" altLang="ja-JP" dirty="0"/>
              <a:t>And open DHT11tester3Processing.pde.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left value</a:t>
            </a:r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lang="en-US" altLang="ja-JP" dirty="0">
                <a:solidFill>
                  <a:srgbClr val="0070C0"/>
                </a:solidFill>
              </a:rPr>
              <a:t>blue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  <a:r>
              <a:rPr kumimoji="1" lang="en-US" altLang="ja-JP" dirty="0"/>
              <a:t>is </a:t>
            </a:r>
            <a:r>
              <a:rPr lang="en-US" altLang="ja-JP" dirty="0"/>
              <a:t>humidity by DHT11</a:t>
            </a:r>
            <a:r>
              <a:rPr kumimoji="1" lang="en-US" altLang="ja-JP" dirty="0"/>
              <a:t>(0~100%)</a:t>
            </a:r>
          </a:p>
          <a:p>
            <a:pPr marL="0" indent="0">
              <a:buNone/>
            </a:pPr>
            <a:r>
              <a:rPr lang="en-US" altLang="ja-JP" dirty="0"/>
              <a:t>Right</a:t>
            </a:r>
            <a:r>
              <a:rPr lang="ja-JP" altLang="en-US" dirty="0"/>
              <a:t> </a:t>
            </a:r>
            <a:r>
              <a:rPr lang="en-US" altLang="ja-JP" dirty="0"/>
              <a:t>value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>
                <a:solidFill>
                  <a:srgbClr val="FF0000"/>
                </a:solidFill>
              </a:rPr>
              <a:t>red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en-US" altLang="ja-JP" dirty="0"/>
              <a:t>is voltage (0~2.5V)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A4DF652-8E7A-A24B-9116-06C256E6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2319415"/>
            <a:ext cx="7129463" cy="24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Output CSV file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Processing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306512"/>
            <a:ext cx="10515600" cy="53895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“S” : Start Recording data “F” : finish Recording “</a:t>
            </a:r>
            <a:r>
              <a:rPr lang="en-US" altLang="ja-JP" dirty="0" err="1"/>
              <a:t>E”:make</a:t>
            </a:r>
            <a:r>
              <a:rPr lang="en-US" altLang="ja-JP" dirty="0"/>
              <a:t> mark</a:t>
            </a:r>
          </a:p>
          <a:p>
            <a:pPr marL="0" indent="0">
              <a:buNone/>
            </a:pPr>
            <a:r>
              <a:rPr lang="en-US" altLang="ja-JP" dirty="0"/>
              <a:t>Red frame is reported log in </a:t>
            </a:r>
            <a:r>
              <a:rPr kumimoji="1" lang="en-US" altLang="ja-JP" dirty="0"/>
              <a:t>Processing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r>
              <a:rPr kumimoji="1" lang="en-US" altLang="ja-JP" dirty="0"/>
              <a:t>					M</a:t>
            </a:r>
            <a:r>
              <a:rPr lang="en-US" altLang="ja-JP" dirty="0"/>
              <a:t>ade CSV file in your folder.</a:t>
            </a:r>
            <a:br>
              <a:rPr lang="en-US" altLang="ja-JP" dirty="0"/>
            </a:br>
            <a:r>
              <a:rPr lang="en-US" altLang="ja-JP" dirty="0"/>
              <a:t>					You can open with Excel.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1CAA3A8-AF78-864B-9E16-87B3613F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08" y="2804684"/>
            <a:ext cx="2036542" cy="1473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10E0D8-C567-FE48-81A7-2CF4EFC9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57" y="3999435"/>
            <a:ext cx="5130800" cy="24182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E27AFE-ECB1-5445-A077-CC9591E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32" y="2388653"/>
            <a:ext cx="3666975" cy="4029075"/>
          </a:xfrm>
          <a:prstGeom prst="rect">
            <a:avLst/>
          </a:prstGeom>
        </p:spPr>
      </p:pic>
      <p:sp>
        <p:nvSpPr>
          <p:cNvPr id="11" name="フレーム 10">
            <a:extLst>
              <a:ext uri="{FF2B5EF4-FFF2-40B4-BE49-F238E27FC236}">
                <a16:creationId xmlns:a16="http://schemas.microsoft.com/office/drawing/2014/main" id="{DDD1FE72-2211-5F44-9F60-AB475E0F252D}"/>
              </a:ext>
            </a:extLst>
          </p:cNvPr>
          <p:cNvSpPr/>
          <p:nvPr/>
        </p:nvSpPr>
        <p:spPr>
          <a:xfrm>
            <a:off x="910732" y="4576832"/>
            <a:ext cx="1819320" cy="1647755"/>
          </a:xfrm>
          <a:prstGeom prst="frame">
            <a:avLst>
              <a:gd name="adj1" fmla="val 535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</a:t>
            </a:r>
            <a:r>
              <a:rPr lang="ja-JP" altLang="en-US" dirty="0"/>
              <a:t> </a:t>
            </a:r>
            <a:r>
              <a:rPr lang="en-US" altLang="ja-JP" dirty="0"/>
              <a:t>libraries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Using DHT11 library</a:t>
            </a:r>
            <a:br>
              <a:rPr lang="en-US" altLang="ja-JP" sz="2400" dirty="0"/>
            </a:br>
            <a:r>
              <a:rPr lang="en-US" altLang="ja-JP" dirty="0"/>
              <a:t>reference </a:t>
            </a:r>
            <a:r>
              <a:rPr lang="en-US" altLang="ja-JP" sz="2400" dirty="0"/>
              <a:t>URL</a:t>
            </a:r>
            <a:r>
              <a:rPr lang="ja-JP" altLang="en-US" sz="2400" dirty="0"/>
              <a:t>：</a:t>
            </a:r>
            <a:r>
              <a:rPr lang="en-US" altLang="ja-JP" sz="2400" dirty="0">
                <a:hlinkClick r:id="rId2"/>
              </a:rPr>
              <a:t>https://ameblo.jp/empsgs/entry-12085718684.html</a:t>
            </a: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dirty="0"/>
              <a:t>Sensor library</a:t>
            </a:r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https://github.com/adafruit/Adafruit_Sensor</a:t>
            </a: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r>
              <a:rPr lang="en-US" altLang="ja-JP" dirty="0"/>
              <a:t>Sensor library2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4"/>
              </a:rPr>
              <a:t>https://github.com/adafruit/DHT-sensor-library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you need import these libraries.</a:t>
            </a:r>
          </a:p>
        </p:txBody>
      </p:sp>
    </p:spTree>
    <p:extLst>
      <p:ext uri="{BB962C8B-B14F-4D97-AF65-F5344CB8AC3E}">
        <p14:creationId xmlns:p14="http://schemas.microsoft.com/office/powerpoint/2010/main" val="69145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Library Import (Distributed)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34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Sensor library</a:t>
            </a:r>
          </a:p>
          <a:p>
            <a:pPr marL="0" indent="0">
              <a:buNone/>
            </a:pPr>
            <a:r>
              <a:rPr lang="en-US" altLang="ja-JP" sz="2400" dirty="0"/>
              <a:t>https://</a:t>
            </a:r>
            <a:r>
              <a:rPr lang="en-US" altLang="ja-JP" sz="2400" dirty="0" err="1"/>
              <a:t>github.com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</a:t>
            </a:r>
            <a:r>
              <a:rPr lang="en-US" altLang="ja-JP" sz="2400" dirty="0"/>
              <a:t>/</a:t>
            </a:r>
            <a:r>
              <a:rPr lang="en-US" altLang="ja-JP" sz="2400" dirty="0" err="1"/>
              <a:t>Adafruit_Sensor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0A3AA-0C6A-5E41-9C88-E6A58BE4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" y="2835878"/>
            <a:ext cx="5423543" cy="3867842"/>
          </a:xfrm>
          <a:prstGeom prst="rect">
            <a:avLst/>
          </a:prstGeo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A700B020-2F6F-CF42-83A4-121DD258C4E2}"/>
              </a:ext>
            </a:extLst>
          </p:cNvPr>
          <p:cNvSpPr/>
          <p:nvPr/>
        </p:nvSpPr>
        <p:spPr>
          <a:xfrm>
            <a:off x="4895420" y="4395666"/>
            <a:ext cx="1153538" cy="4693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21B90A-8175-1E4E-96AF-09B936D2EB00}"/>
              </a:ext>
            </a:extLst>
          </p:cNvPr>
          <p:cNvSpPr txBox="1"/>
          <p:nvPr/>
        </p:nvSpPr>
        <p:spPr>
          <a:xfrm>
            <a:off x="6446520" y="299466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Download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Zip.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171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バージョンチェック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15" y="15103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動作確認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Arduino 1.8.9</a:t>
            </a:r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Processing 3.4 (win64) </a:t>
            </a:r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Processing 3.5.3(Mac)</a:t>
            </a:r>
          </a:p>
          <a:p>
            <a:pPr marL="0" indent="0">
              <a:buNone/>
            </a:pPr>
            <a:r>
              <a:rPr lang="ja-JP" altLang="en-US" sz="2400"/>
              <a:t>アップデート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</a:t>
            </a:r>
            <a:r>
              <a:rPr lang="en-US" altLang="ja-JP" sz="2400" dirty="0"/>
              <a:t>Readme</a:t>
            </a:r>
            <a:r>
              <a:rPr lang="ja-JP" altLang="en-US" sz="2400"/>
              <a:t>参照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59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4D4DB-B8C3-584A-8FE3-C3C977E6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/>
              <a:t>インストール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35BF02-D3F6-3042-9D00-E08BBB1A3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21"/>
            <a:ext cx="4750314" cy="4351338"/>
          </a:xfrm>
        </p:spPr>
      </p:pic>
      <p:sp>
        <p:nvSpPr>
          <p:cNvPr id="6" name="フレーム 5">
            <a:extLst>
              <a:ext uri="{FF2B5EF4-FFF2-40B4-BE49-F238E27FC236}">
                <a16:creationId xmlns:a16="http://schemas.microsoft.com/office/drawing/2014/main" id="{522F7002-1016-8947-A131-E674AC1C6209}"/>
              </a:ext>
            </a:extLst>
          </p:cNvPr>
          <p:cNvSpPr/>
          <p:nvPr/>
        </p:nvSpPr>
        <p:spPr>
          <a:xfrm>
            <a:off x="984769" y="4943490"/>
            <a:ext cx="1365422" cy="2780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A8FBC13C-E845-B340-83A0-148E3FC429BA}"/>
              </a:ext>
            </a:extLst>
          </p:cNvPr>
          <p:cNvSpPr/>
          <p:nvPr/>
        </p:nvSpPr>
        <p:spPr>
          <a:xfrm rot="5918972" flipH="1">
            <a:off x="2757019" y="4810348"/>
            <a:ext cx="700391" cy="11284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0980D-F3AE-8644-B833-A0F6F50B5497}"/>
              </a:ext>
            </a:extLst>
          </p:cNvPr>
          <p:cNvSpPr txBox="1"/>
          <p:nvPr/>
        </p:nvSpPr>
        <p:spPr>
          <a:xfrm>
            <a:off x="584181" y="1225689"/>
            <a:ext cx="57999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ja-JP" dirty="0">
              <a:hlinkClick r:id="rId3"/>
            </a:endParaRPr>
          </a:p>
          <a:p>
            <a:r>
              <a:rPr lang="en" altLang="ja-JP" dirty="0">
                <a:hlinkClick r:id="rId3"/>
              </a:rPr>
              <a:t>https://www.arduino.cc/en/main/software</a:t>
            </a:r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endParaRPr kumimoji="1" lang="en" altLang="ja-JP" dirty="0"/>
          </a:p>
          <a:p>
            <a:r>
              <a:rPr lang="ja-JP" altLang="en-US" dirty="0"/>
              <a:t>参考</a:t>
            </a:r>
            <a:r>
              <a:rPr lang="en-US" altLang="ja-JP" dirty="0"/>
              <a:t>URL: </a:t>
            </a:r>
            <a:r>
              <a:rPr lang="en" altLang="ja-JP" dirty="0"/>
              <a:t>https://</a:t>
            </a:r>
            <a:r>
              <a:rPr lang="en" altLang="ja-JP" dirty="0" err="1"/>
              <a:t>dotstud.io</a:t>
            </a:r>
            <a:r>
              <a:rPr lang="en" altLang="ja-JP" dirty="0"/>
              <a:t>/docs/</a:t>
            </a:r>
            <a:r>
              <a:rPr lang="en" altLang="ja-JP" dirty="0" err="1"/>
              <a:t>arduinoide</a:t>
            </a:r>
            <a:r>
              <a:rPr lang="en" altLang="ja-JP" dirty="0"/>
              <a:t>-setup/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6D5813F-9A25-1448-A670-3AAD2694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67" y="3163359"/>
            <a:ext cx="4410487" cy="33020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7D05FB86-7438-C446-A828-5ED345ADAC67}"/>
              </a:ext>
            </a:extLst>
          </p:cNvPr>
          <p:cNvSpPr/>
          <p:nvPr/>
        </p:nvSpPr>
        <p:spPr>
          <a:xfrm>
            <a:off x="8566826" y="6147881"/>
            <a:ext cx="899844" cy="253846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6EE1C-283B-0746-800D-592A6103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628" y="15043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err="1"/>
              <a:t>arduino</a:t>
            </a:r>
            <a:r>
              <a:rPr lang="ja-JP" altLang="en-US" sz="2400"/>
              <a:t>を起動して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スケッチ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→ライブラリのインクルード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→</a:t>
            </a:r>
            <a:r>
              <a:rPr lang="en-US" altLang="ja-JP" sz="2400" dirty="0"/>
              <a:t>zip</a:t>
            </a:r>
            <a:r>
              <a:rPr lang="ja-JP" altLang="en-US" sz="2400"/>
              <a:t>形式のライブラリをインストール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を選択する</a:t>
            </a:r>
          </a:p>
          <a:p>
            <a:pPr marL="0" indent="0">
              <a:buNone/>
            </a:pPr>
            <a:r>
              <a:rPr lang="ja-JP" altLang="en-US" sz="2400"/>
              <a:t>ダウンロードした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E6D6DD3-CABF-4D49-BBA4-2A7B3956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6" y="1825625"/>
            <a:ext cx="4349962" cy="4125058"/>
          </a:xfrm>
          <a:prstGeom prst="rect">
            <a:avLst/>
          </a:prstGeom>
        </p:spPr>
      </p:pic>
      <p:sp>
        <p:nvSpPr>
          <p:cNvPr id="4" name="フレーム 3">
            <a:extLst>
              <a:ext uri="{FF2B5EF4-FFF2-40B4-BE49-F238E27FC236}">
                <a16:creationId xmlns:a16="http://schemas.microsoft.com/office/drawing/2014/main" id="{278633EB-AB31-9243-97B0-1BEC237E3042}"/>
              </a:ext>
            </a:extLst>
          </p:cNvPr>
          <p:cNvSpPr/>
          <p:nvPr/>
        </p:nvSpPr>
        <p:spPr>
          <a:xfrm>
            <a:off x="3416339" y="2023038"/>
            <a:ext cx="1623974" cy="526694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DDBC815-C83E-2149-8E0E-84907839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8" y="1559335"/>
            <a:ext cx="5068240" cy="4748981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6094172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配布した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err="1"/>
              <a:t>Adafruit_Sensor-master.zip</a:t>
            </a:r>
            <a:r>
              <a:rPr lang="en-US" altLang="ja-JP" sz="2400" dirty="0"/>
              <a:t> </a:t>
            </a:r>
            <a:r>
              <a:rPr lang="ja-JP" altLang="en-US" sz="2400"/>
              <a:t>を選択し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インストールする。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もう一つのライブラリ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DHT-sensor-library-</a:t>
            </a:r>
            <a:r>
              <a:rPr lang="en-US" altLang="ja-JP" sz="2400" dirty="0" err="1"/>
              <a:t>master.zip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も同じようにインストールする。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終わったら念のため</a:t>
            </a:r>
            <a:r>
              <a:rPr lang="en-US" altLang="ja-JP" sz="2400" dirty="0" err="1"/>
              <a:t>arduino</a:t>
            </a:r>
            <a:r>
              <a:rPr lang="ja-JP" altLang="en-US" sz="2400"/>
              <a:t>を再起動する。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679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Tester</a:t>
            </a:r>
            <a:r>
              <a:rPr kumimoji="1" lang="ja-JP" altLang="en-US"/>
              <a:t>を使う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28" y="1656735"/>
            <a:ext cx="5868503" cy="467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DHT11tester3.ino</a:t>
            </a:r>
            <a:r>
              <a:rPr lang="ja-JP" altLang="en-US" sz="2400"/>
              <a:t>をクリックする。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マイコンボードに書き込む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</a:t>
            </a:r>
            <a:r>
              <a:rPr lang="en-US" altLang="ja-JP" sz="2400" dirty="0" err="1"/>
              <a:t>arduino</a:t>
            </a:r>
            <a:r>
              <a:rPr lang="ja-JP" altLang="en-US" sz="2400"/>
              <a:t>にプログラムが書き込まれる。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シリアルモニタ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３秒ごとに</a:t>
            </a:r>
            <a:r>
              <a:rPr lang="en-US" altLang="ja-JP" sz="2400" dirty="0"/>
              <a:t>DHT11</a:t>
            </a:r>
            <a:r>
              <a:rPr lang="ja-JP" altLang="en-US" sz="2400"/>
              <a:t>の湿度と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作った回路の電圧を数字で表示する。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C41BA1-A820-6044-A5B0-0F22461A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34381"/>
            <a:ext cx="3714750" cy="5317336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1092174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488F8-CD05-F74A-894F-AE512CDA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41" y="2112466"/>
            <a:ext cx="398076" cy="383600"/>
          </a:xfrm>
          <a:prstGeom prst="rect">
            <a:avLst/>
          </a:prstGeo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5260DB6F-3148-DC44-934B-B7339DB9312B}"/>
              </a:ext>
            </a:extLst>
          </p:cNvPr>
          <p:cNvSpPr/>
          <p:nvPr/>
        </p:nvSpPr>
        <p:spPr>
          <a:xfrm>
            <a:off x="4276402" y="1415633"/>
            <a:ext cx="436705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9F220FD-0D5B-CF48-A644-97B994AA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30" y="2907639"/>
            <a:ext cx="431700" cy="3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シリアルプロッタで動きを見る</a:t>
            </a:r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01F4C78-E67E-384A-A79A-95C7A6D5306D}"/>
              </a:ext>
            </a:extLst>
          </p:cNvPr>
          <p:cNvSpPr txBox="1">
            <a:spLocks/>
          </p:cNvSpPr>
          <p:nvPr/>
        </p:nvSpPr>
        <p:spPr>
          <a:xfrm>
            <a:off x="5259628" y="1504335"/>
            <a:ext cx="6094172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28" y="5086351"/>
            <a:ext cx="10523297" cy="1443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ツール→シリアルプロッタで、湿度と電圧のグラフを見る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シリアルプロッタでは、湿度（</a:t>
            </a:r>
            <a:r>
              <a:rPr lang="en-US" altLang="ja-JP" sz="2400" dirty="0"/>
              <a:t>0~100</a:t>
            </a:r>
            <a:r>
              <a:rPr lang="ja-JP" altLang="en-US" sz="2400" dirty="0"/>
              <a:t>％）と電圧（</a:t>
            </a:r>
            <a:r>
              <a:rPr lang="en-US" altLang="ja-JP" sz="2400" dirty="0"/>
              <a:t>0~5V</a:t>
            </a:r>
            <a:r>
              <a:rPr lang="ja-JP" altLang="en-US" sz="2400" dirty="0"/>
              <a:t>）を比べにくい</a:t>
            </a:r>
            <a:endParaRPr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EB44E9-8FC3-8E48-82AF-26C22ED6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41" y="1504335"/>
            <a:ext cx="5480135" cy="1910378"/>
          </a:xfrm>
          <a:prstGeom prst="rect">
            <a:avLst/>
          </a:prstGeom>
        </p:spPr>
      </p:pic>
      <p:sp>
        <p:nvSpPr>
          <p:cNvPr id="9" name="フレーム 8">
            <a:extLst>
              <a:ext uri="{FF2B5EF4-FFF2-40B4-BE49-F238E27FC236}">
                <a16:creationId xmlns:a16="http://schemas.microsoft.com/office/drawing/2014/main" id="{58544C96-7842-1F46-BB9F-2817E697F192}"/>
              </a:ext>
            </a:extLst>
          </p:cNvPr>
          <p:cNvSpPr/>
          <p:nvPr/>
        </p:nvSpPr>
        <p:spPr>
          <a:xfrm>
            <a:off x="2244134" y="2045052"/>
            <a:ext cx="12420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E67CDFF-BEB2-5F43-866A-A4E4D82A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8" y="1564596"/>
            <a:ext cx="5596204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4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EB99-B5A6-6345-A0C4-33FA740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トラブル対策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F66EE-017B-B448-856C-72CD577B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0" y="13988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書き込み時エラーが出る。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→シリアルポート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</a:t>
            </a:r>
            <a:r>
              <a:rPr kumimoji="1" lang="en-US" altLang="ja-JP" dirty="0"/>
              <a:t>/dev/</a:t>
            </a:r>
            <a:r>
              <a:rPr kumimoji="1" lang="en-US" altLang="ja-JP" dirty="0" err="1"/>
              <a:t>cu.usbmodem</a:t>
            </a:r>
            <a:r>
              <a:rPr lang="en-US" altLang="ja-JP" dirty="0"/>
              <a:t>(</a:t>
            </a:r>
            <a:r>
              <a:rPr lang="en-US" altLang="ja-JP" b="1" dirty="0"/>
              <a:t>Arduino UNO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Mac: /dev/</a:t>
            </a:r>
            <a:r>
              <a:rPr lang="en-US" altLang="ja-JP" dirty="0" err="1"/>
              <a:t>cu.usbmodem</a:t>
            </a:r>
            <a:r>
              <a:rPr lang="en-US" altLang="ja-JP" dirty="0"/>
              <a:t>~~</a:t>
            </a:r>
          </a:p>
          <a:p>
            <a:pPr marL="0" indent="0">
              <a:buNone/>
            </a:pPr>
            <a:r>
              <a:rPr lang="en-US" altLang="ja-JP" dirty="0"/>
              <a:t>Win : COM~~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994EDE-9382-BD40-84B1-18F4C283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590" y="1130075"/>
            <a:ext cx="4110260" cy="487991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EF26FFC-B019-744E-B63C-242FB412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" y="4756143"/>
            <a:ext cx="5925312" cy="14060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6FE3F1-E6A7-A147-8090-AB39FAD704A4}"/>
              </a:ext>
            </a:extLst>
          </p:cNvPr>
          <p:cNvSpPr txBox="1"/>
          <p:nvPr/>
        </p:nvSpPr>
        <p:spPr>
          <a:xfrm>
            <a:off x="4617194" y="5859339"/>
            <a:ext cx="19238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i="1" dirty="0">
                <a:solidFill>
                  <a:srgbClr val="FF0000"/>
                </a:solidFill>
              </a:rPr>
              <a:t>~~~~~~~~~~~~~~~~~~~~~~~~~~~</a:t>
            </a:r>
            <a:endParaRPr lang="ja-JP" altLang="en-US" sz="7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9D25-A670-084E-AA07-5BADE83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trike="sngStrike" dirty="0"/>
              <a:t>Processing</a:t>
            </a:r>
            <a:r>
              <a:rPr kumimoji="1" lang="ja-JP" altLang="en-US" strike="sngStrike"/>
              <a:t>を使った出力</a:t>
            </a:r>
            <a:r>
              <a:rPr kumimoji="1" lang="en-US" altLang="ja-JP" dirty="0"/>
              <a:t>(</a:t>
            </a:r>
            <a:r>
              <a:rPr lang="ja-JP" altLang="en-US"/>
              <a:t>自動取得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8D9876-EA3A-744C-829F-AA581207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5" y="1435966"/>
            <a:ext cx="6051765" cy="861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Processing</a:t>
            </a:r>
            <a:r>
              <a:rPr lang="ja-JP" altLang="en-US" sz="2400"/>
              <a:t>をインストールする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DHT11tester3Processing.pde </a:t>
            </a:r>
            <a:r>
              <a:rPr lang="ja-JP" altLang="en-US" sz="2400"/>
              <a:t>を開く</a:t>
            </a:r>
            <a:endParaRPr lang="en-US" altLang="ja-JP" sz="2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7AFCEA-0251-6C43-8D30-7B9038B5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0" y="2338132"/>
            <a:ext cx="5084853" cy="4062080"/>
          </a:xfrm>
          <a:prstGeom prst="rect">
            <a:avLst/>
          </a:prstGeom>
        </p:spPr>
      </p:pic>
      <p:sp>
        <p:nvSpPr>
          <p:cNvPr id="15" name="フレーム 14">
            <a:extLst>
              <a:ext uri="{FF2B5EF4-FFF2-40B4-BE49-F238E27FC236}">
                <a16:creationId xmlns:a16="http://schemas.microsoft.com/office/drawing/2014/main" id="{99987665-DE39-D24F-9544-4B12D344470C}"/>
              </a:ext>
            </a:extLst>
          </p:cNvPr>
          <p:cNvSpPr/>
          <p:nvPr/>
        </p:nvSpPr>
        <p:spPr>
          <a:xfrm>
            <a:off x="458118" y="5054767"/>
            <a:ext cx="2811716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B544E136-41DC-1345-A98F-B4711FD46622}"/>
              </a:ext>
            </a:extLst>
          </p:cNvPr>
          <p:cNvSpPr txBox="1">
            <a:spLocks/>
          </p:cNvSpPr>
          <p:nvPr/>
        </p:nvSpPr>
        <p:spPr>
          <a:xfrm>
            <a:off x="5989301" y="1410901"/>
            <a:ext cx="5471199" cy="406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port</a:t>
            </a:r>
            <a:r>
              <a:rPr lang="ja-JP" altLang="en-US" sz="2400"/>
              <a:t>は接続するごとに変わってしまうので、ツール→シリアルポートから今繋いでいるポートを確認する。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/>
              <a:t>各自変えるの部分</a:t>
            </a:r>
            <a:r>
              <a:rPr lang="en-US" altLang="ja-JP" sz="2400" dirty="0"/>
              <a:t>(port)</a:t>
            </a:r>
            <a:r>
              <a:rPr lang="ja-JP" altLang="en-US" sz="2400"/>
              <a:t>を変更する。</a:t>
            </a:r>
            <a:endParaRPr lang="en-US" altLang="ja-JP" sz="24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B51AF91-CC5B-B54C-8247-39E9EBCD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24" y="3518082"/>
            <a:ext cx="6092151" cy="2796232"/>
          </a:xfrm>
          <a:prstGeom prst="rect">
            <a:avLst/>
          </a:prstGeom>
        </p:spPr>
      </p:pic>
      <p:sp>
        <p:nvSpPr>
          <p:cNvPr id="20" name="フレーム 19">
            <a:extLst>
              <a:ext uri="{FF2B5EF4-FFF2-40B4-BE49-F238E27FC236}">
                <a16:creationId xmlns:a16="http://schemas.microsoft.com/office/drawing/2014/main" id="{DCEFBCEE-7F42-A246-BF17-22FABE9C21EA}"/>
              </a:ext>
            </a:extLst>
          </p:cNvPr>
          <p:cNvSpPr/>
          <p:nvPr/>
        </p:nvSpPr>
        <p:spPr>
          <a:xfrm>
            <a:off x="9712916" y="4501726"/>
            <a:ext cx="1805689" cy="414472"/>
          </a:xfrm>
          <a:prstGeom prst="fram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F7B4E6-6861-5A4A-9C58-1B4FBBE4FD9F}"/>
              </a:ext>
            </a:extLst>
          </p:cNvPr>
          <p:cNvCxnSpPr>
            <a:cxnSpLocks/>
          </p:cNvCxnSpPr>
          <p:nvPr/>
        </p:nvCxnSpPr>
        <p:spPr>
          <a:xfrm flipH="1">
            <a:off x="2276917" y="3176337"/>
            <a:ext cx="3712384" cy="20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6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623</Words>
  <Application>Microsoft Macintosh PowerPoint</Application>
  <PresentationFormat>ワイド画面</PresentationFormat>
  <Paragraphs>224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testerを用いた自作湿度計の性能確認</vt:lpstr>
      <vt:lpstr>Arduinoとセンサーシールド</vt:lpstr>
      <vt:lpstr>Arduinoインストール</vt:lpstr>
      <vt:lpstr>ライブラリのインポート</vt:lpstr>
      <vt:lpstr>ライブラリのインポート</vt:lpstr>
      <vt:lpstr>Testerを使う</vt:lpstr>
      <vt:lpstr>シリアルプロッタで動きを見る</vt:lpstr>
      <vt:lpstr>トラブル対策</vt:lpstr>
      <vt:lpstr>Processingを使った出力(自動取得)</vt:lpstr>
      <vt:lpstr>Processingで見る</vt:lpstr>
      <vt:lpstr>Processingを使ってCSV出力</vt:lpstr>
      <vt:lpstr>ライブラリのインポート</vt:lpstr>
      <vt:lpstr>ライブラリのインポート(配布済みなので不要)</vt:lpstr>
      <vt:lpstr>PowerPoint プレゼンテーション</vt:lpstr>
      <vt:lpstr>Arduino and sensor shield</vt:lpstr>
      <vt:lpstr>install Arduino</vt:lpstr>
      <vt:lpstr>Importing libraries</vt:lpstr>
      <vt:lpstr>Importing libraries</vt:lpstr>
      <vt:lpstr>Use Tester</vt:lpstr>
      <vt:lpstr> Serial plotter</vt:lpstr>
      <vt:lpstr>import trouble</vt:lpstr>
      <vt:lpstr>Output with Processing</vt:lpstr>
      <vt:lpstr>Use Processing</vt:lpstr>
      <vt:lpstr>Output CSV file with Processing</vt:lpstr>
      <vt:lpstr>Import libraries</vt:lpstr>
      <vt:lpstr>Library Import (Distributed)</vt:lpstr>
      <vt:lpstr>バージョンチェック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巧登</dc:creator>
  <cp:lastModifiedBy>渡辺 巧登</cp:lastModifiedBy>
  <cp:revision>57</cp:revision>
  <dcterms:created xsi:type="dcterms:W3CDTF">2018-06-17T08:04:45Z</dcterms:created>
  <dcterms:modified xsi:type="dcterms:W3CDTF">2019-05-13T10:05:52Z</dcterms:modified>
</cp:coreProperties>
</file>