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321" r:id="rId2"/>
    <p:sldId id="669" r:id="rId3"/>
    <p:sldId id="786" r:id="rId4"/>
    <p:sldId id="740" r:id="rId5"/>
    <p:sldId id="868" r:id="rId6"/>
    <p:sldId id="857" r:id="rId7"/>
    <p:sldId id="858" r:id="rId8"/>
    <p:sldId id="860" r:id="rId9"/>
    <p:sldId id="861" r:id="rId10"/>
    <p:sldId id="862" r:id="rId11"/>
    <p:sldId id="863" r:id="rId12"/>
    <p:sldId id="864" r:id="rId13"/>
    <p:sldId id="865" r:id="rId14"/>
    <p:sldId id="866" r:id="rId15"/>
    <p:sldId id="867" r:id="rId16"/>
    <p:sldId id="761" r:id="rId17"/>
    <p:sldId id="762" r:id="rId18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669"/>
            <p14:sldId id="786"/>
            <p14:sldId id="740"/>
            <p14:sldId id="868"/>
            <p14:sldId id="857"/>
            <p14:sldId id="858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761"/>
            <p14:sldId id="7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896"/>
    <a:srgbClr val="4D4D4D"/>
    <a:srgbClr val="297FD5"/>
    <a:srgbClr val="7F8FA9"/>
    <a:srgbClr val="000000"/>
    <a:srgbClr val="1577BA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6" autoAdjust="0"/>
  </p:normalViewPr>
  <p:slideViewPr>
    <p:cSldViewPr>
      <p:cViewPr varScale="1">
        <p:scale>
          <a:sx n="62" d="100"/>
          <a:sy n="62" d="100"/>
        </p:scale>
        <p:origin x="3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  <p:extLst>
      <p:ext uri="{BB962C8B-B14F-4D97-AF65-F5344CB8AC3E}">
        <p14:creationId xmlns:p14="http://schemas.microsoft.com/office/powerpoint/2010/main" val="787226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27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45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18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0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70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1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9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2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 课程目标</a:t>
            </a:r>
          </a:p>
        </p:txBody>
      </p:sp>
    </p:spTree>
    <p:extLst>
      <p:ext uri="{BB962C8B-B14F-4D97-AF65-F5344CB8AC3E}">
        <p14:creationId xmlns:p14="http://schemas.microsoft.com/office/powerpoint/2010/main" val="351244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2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4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1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3815185" y="12067752"/>
            <a:ext cx="8895440" cy="806509"/>
            <a:chOff x="13815185" y="12067752"/>
            <a:chExt cx="8895440" cy="80650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2" y="12228510"/>
              <a:ext cx="7950933" cy="475658"/>
              <a:chOff x="15969848" y="12230840"/>
              <a:chExt cx="6480820" cy="475658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3"/>
                <a:ext cx="3417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185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xmlns="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34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82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24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34" y="235643"/>
            <a:ext cx="1753469" cy="175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23718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34" y="235643"/>
            <a:ext cx="1753469" cy="175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2308092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34" y="235643"/>
            <a:ext cx="1753469" cy="175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1446378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9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34" y="235643"/>
            <a:ext cx="1753469" cy="175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300612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34" y="235643"/>
            <a:ext cx="1753469" cy="175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420723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34" y="235643"/>
            <a:ext cx="1753469" cy="175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3927919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34" y="235643"/>
            <a:ext cx="1753469" cy="175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2140032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34" y="235643"/>
            <a:ext cx="1753469" cy="175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323038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34" y="235643"/>
            <a:ext cx="1753469" cy="175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1437596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3815185" y="12067752"/>
            <a:ext cx="8895440" cy="806509"/>
            <a:chOff x="13815185" y="12067752"/>
            <a:chExt cx="8895440" cy="80650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2" y="12228510"/>
              <a:ext cx="7950933" cy="475658"/>
              <a:chOff x="15969848" y="12230840"/>
              <a:chExt cx="6480820" cy="475658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3"/>
                <a:ext cx="3417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185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318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6" r:id="rId13"/>
    <p:sldLayoutId id="2147483667" r:id="rId14"/>
    <p:sldLayoutId id="2147483669" r:id="rId15"/>
    <p:sldLayoutId id="2147483673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0.tiff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notesSlide" Target="../notesSlides/notesSlide7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slideLayout" Target="../slideLayouts/slideLayout16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4980305"/>
            <a:chOff x="5266365" y="4481724"/>
            <a:chExt cx="13633330" cy="4980305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移动互联网高级开发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460865" y="6385171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VIP</a:t>
              </a:r>
              <a:r>
                <a:rPr lang="zh-CN" altLang="en-US" sz="66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课程</a:t>
              </a:r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8815698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用代码码出自己牛逼的人生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39803" y="1465187"/>
            <a:ext cx="10453405" cy="1729988"/>
            <a:chOff x="7039803" y="1465187"/>
            <a:chExt cx="10453405" cy="172998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5C12BDFC-3B32-44E8-B922-9E5F28858A76}"/>
                </a:ext>
              </a:extLst>
            </p:cNvPr>
            <p:cNvGrpSpPr/>
            <p:nvPr/>
          </p:nvGrpSpPr>
          <p:grpSpPr>
            <a:xfrm>
              <a:off x="7039803" y="1715925"/>
              <a:ext cx="4845398" cy="1276993"/>
              <a:chOff x="5624694" y="1705372"/>
              <a:chExt cx="4845398" cy="1276993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xmlns="" id="{7CFD3F3B-22A9-43D9-92D9-0F4143BD8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4694" y="1705372"/>
                <a:ext cx="3800574" cy="1276993"/>
              </a:xfrm>
              <a:prstGeom prst="rect">
                <a:avLst/>
              </a:prstGeom>
            </p:spPr>
          </p:pic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xmlns="" id="{14A66B0D-B6B1-4CA2-A936-35E77C56E115}"/>
                  </a:ext>
                </a:extLst>
              </p:cNvPr>
              <p:cNvSpPr/>
              <p:nvPr/>
            </p:nvSpPr>
            <p:spPr>
              <a:xfrm>
                <a:off x="9930092" y="2073868"/>
                <a:ext cx="540000" cy="540000"/>
              </a:xfrm>
              <a:prstGeom prst="plus">
                <a:avLst>
                  <a:gd name="adj" fmla="val 42882"/>
                </a:avLst>
              </a:prstGeom>
              <a:solidFill>
                <a:srgbClr val="157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577BA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8" name="图片 17" descr="log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90025" y="1465187"/>
              <a:ext cx="1729988" cy="172998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2779694" y="1610361"/>
              <a:ext cx="4713514" cy="127699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600" b="1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码牛学院</a:t>
              </a:r>
              <a:endParaRPr lang="en-US" altLang="zh-CN" sz="36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代码成就人生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694" y="119968"/>
            <a:ext cx="6850618" cy="77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303922"/>
            <a:r>
              <a:rPr lang="en-US" altLang="zh-CN" sz="5036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 </a:t>
            </a:r>
            <a:r>
              <a:rPr lang="zh-CN" altLang="en-US" sz="5036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渲染管线</a:t>
            </a:r>
          </a:p>
        </p:txBody>
      </p:sp>
      <p:sp>
        <p:nvSpPr>
          <p:cNvPr id="3" name="矩形 2"/>
          <p:cNvSpPr/>
          <p:nvPr/>
        </p:nvSpPr>
        <p:spPr>
          <a:xfrm>
            <a:off x="10157842" y="445915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7266" y="4201476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35073" y="397677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22809" y="4012818"/>
            <a:ext cx="386160" cy="1778533"/>
          </a:xfrm>
          <a:prstGeom prst="round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357205"/>
            <a:ext cx="4810" cy="150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959" numCol="1" anchor="ctr" anchorCtr="0" compatLnSpc="1">
            <a:spAutoFit/>
          </a:bodyPr>
          <a:lstStyle/>
          <a:p>
            <a:pPr defTabSz="172794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9" dirty="0"/>
              <a:t> </a:t>
            </a:r>
            <a:endParaRPr lang="zh-CN" altLang="zh-CN" sz="189" dirty="0">
              <a:latin typeface="Arial" panose="020B0604020202020204" pitchFamily="34" charset="0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11231702" y="6192183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11519694" y="6480175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11807686" y="6768167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513" y="2399084"/>
            <a:ext cx="15917577" cy="873696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04694" y="9315175"/>
            <a:ext cx="2430000" cy="99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顶点着色器</a:t>
            </a: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939694" y="9135175"/>
            <a:ext cx="2430000" cy="99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片元着色器</a:t>
            </a: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3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783" y="701129"/>
            <a:ext cx="6850618" cy="77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303922"/>
            <a:r>
              <a:rPr lang="zh-CN" altLang="en-US" sz="5036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048559" y="1762929"/>
            <a:ext cx="2266628" cy="14114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157842" y="445915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7266" y="4201476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35073" y="397677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22809" y="4012818"/>
            <a:ext cx="386160" cy="1778533"/>
          </a:xfrm>
          <a:prstGeom prst="round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357205"/>
            <a:ext cx="4810" cy="150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959" numCol="1" anchor="ctr" anchorCtr="0" compatLnSpc="1">
            <a:spAutoFit/>
          </a:bodyPr>
          <a:lstStyle/>
          <a:p>
            <a:pPr defTabSz="172794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9" dirty="0"/>
              <a:t> </a:t>
            </a:r>
            <a:endParaRPr lang="zh-CN" altLang="zh-CN" sz="189" dirty="0">
              <a:latin typeface="Arial" panose="020B0604020202020204" pitchFamily="34" charset="0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11231702" y="6192183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11519694" y="6480175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11807686" y="6768167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8" name="文本框 7"/>
          <p:cNvSpPr txBox="1"/>
          <p:nvPr/>
        </p:nvSpPr>
        <p:spPr>
          <a:xfrm>
            <a:off x="1031974" y="2624678"/>
            <a:ext cx="8493031" cy="61568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着色器</a:t>
            </a:r>
            <a:r>
              <a:rPr lang="en-US" altLang="zh-CN" sz="3401" dirty="0"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(</a:t>
            </a:r>
            <a:r>
              <a:rPr lang="en-US" altLang="zh-CN" sz="3401" dirty="0" err="1"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Shader</a:t>
            </a:r>
            <a:r>
              <a:rPr lang="en-US" altLang="zh-CN" sz="3401" dirty="0"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)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是运行在</a:t>
            </a:r>
            <a:r>
              <a:rPr lang="en-US" altLang="zh-CN" sz="3401" dirty="0"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GPU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上的小程序。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1989" y="4572226"/>
            <a:ext cx="11951682" cy="11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503983"/>
            <a:r>
              <a:rPr lang="zh-CN" altLang="zh-CN" sz="340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顶点着色器（</a:t>
            </a:r>
            <a:r>
              <a:rPr lang="en-US" altLang="zh-CN" sz="3401" dirty="0">
                <a:latin typeface="Helvetica Neue" charset="0"/>
                <a:ea typeface="Times New Roman" panose="02020603050405020304" pitchFamily="18" charset="0"/>
                <a:sym typeface="+mn-ea"/>
              </a:rPr>
              <a:t>vertex </a:t>
            </a:r>
            <a:r>
              <a:rPr lang="en-US" altLang="zh-CN" sz="3401" dirty="0" err="1">
                <a:latin typeface="Helvetica Neue" charset="0"/>
                <a:ea typeface="Times New Roman" panose="02020603050405020304" pitchFamily="18" charset="0"/>
                <a:sym typeface="+mn-ea"/>
              </a:rPr>
              <a:t>shader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）</a:t>
            </a:r>
            <a:endParaRPr lang="zh-CN" altLang="zh-CN" sz="3401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pPr marL="503983" indent="503983"/>
            <a:r>
              <a:rPr lang="zh-CN" altLang="en-US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    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如何</a:t>
            </a:r>
            <a:r>
              <a:rPr lang="zh-CN" altLang="zh-CN" sz="340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处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理</a:t>
            </a:r>
            <a:r>
              <a:rPr lang="zh-CN" altLang="zh-CN" sz="340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顶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点、法</a:t>
            </a:r>
            <a:r>
              <a:rPr lang="zh-CN" altLang="zh-CN" sz="340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线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等数据的小程序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8772" y="6768167"/>
            <a:ext cx="7984588" cy="2185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片元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着色器（</a:t>
            </a:r>
            <a:r>
              <a:rPr lang="en-US" altLang="zh-CN" sz="3401" dirty="0">
                <a:latin typeface="Helvetica Neue" charset="0"/>
                <a:ea typeface="Times New Roman" panose="02020603050405020304" pitchFamily="18" charset="0"/>
                <a:sym typeface="+mn-ea"/>
              </a:rPr>
              <a:t>fragment </a:t>
            </a:r>
            <a:r>
              <a:rPr lang="en-US" altLang="zh-CN" sz="3401" dirty="0" err="1">
                <a:latin typeface="Helvetica Neue" charset="0"/>
                <a:ea typeface="Times New Roman" panose="02020603050405020304" pitchFamily="18" charset="0"/>
                <a:sym typeface="+mn-ea"/>
              </a:rPr>
              <a:t>shader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）</a:t>
            </a:r>
            <a:endParaRPr lang="zh-CN" altLang="zh-CN" sz="3401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pPr algn="l"/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        如何</a:t>
            </a:r>
            <a:r>
              <a:rPr lang="zh-CN" altLang="zh-CN" sz="340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处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理光、阴影、遮</a:t>
            </a:r>
            <a:r>
              <a:rPr lang="zh-CN" altLang="zh-CN" sz="340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挡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、</a:t>
            </a:r>
            <a:r>
              <a:rPr lang="zh-CN" altLang="zh-CN" sz="340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环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境等等</a:t>
            </a:r>
            <a:r>
              <a:rPr lang="zh-CN" altLang="zh-CN" sz="340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物体表面的影响，最</a:t>
            </a:r>
            <a:r>
              <a:rPr lang="zh-CN" altLang="zh-CN" sz="340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终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生成一副</a:t>
            </a:r>
            <a:r>
              <a:rPr lang="zh-CN" altLang="zh-CN" sz="340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</a:t>
            </a:r>
            <a:r>
              <a:rPr lang="zh-CN" altLang="zh-CN" sz="3401" dirty="0">
                <a:latin typeface="Times New Roman" panose="02020603050405020304" pitchFamily="18" charset="0"/>
                <a:ea typeface="MS Mincho" charset="-128"/>
                <a:cs typeface="MS Mincho" charset="-128"/>
                <a:sym typeface="+mn-ea"/>
              </a:rPr>
              <a:t>像的小程序。</a:t>
            </a:r>
          </a:p>
        </p:txBody>
      </p:sp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11655290" y="1904447"/>
            <a:ext cx="8553373" cy="86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783" y="701129"/>
            <a:ext cx="6850618" cy="77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303922"/>
            <a:r>
              <a:rPr lang="en-US" sz="5036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048559" y="1762929"/>
            <a:ext cx="2266628" cy="14114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157842" y="445915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7266" y="4201476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35073" y="397677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22809" y="4012818"/>
            <a:ext cx="386160" cy="1778533"/>
          </a:xfrm>
          <a:prstGeom prst="round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357205"/>
            <a:ext cx="4810" cy="150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959" numCol="1" anchor="ctr" anchorCtr="0" compatLnSpc="1">
            <a:spAutoFit/>
          </a:bodyPr>
          <a:lstStyle/>
          <a:p>
            <a:pPr defTabSz="172794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9" dirty="0"/>
              <a:t> </a:t>
            </a:r>
            <a:endParaRPr lang="zh-CN" altLang="zh-CN" sz="189" dirty="0">
              <a:latin typeface="Arial" panose="020B0604020202020204" pitchFamily="34" charset="0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11231702" y="6192183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11519694" y="6480175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11807686" y="6768167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8" name="文本框 7"/>
          <p:cNvSpPr txBox="1"/>
          <p:nvPr/>
        </p:nvSpPr>
        <p:spPr>
          <a:xfrm>
            <a:off x="1048773" y="2624678"/>
            <a:ext cx="9942017" cy="61568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3401" dirty="0"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OpenGL</a:t>
            </a:r>
            <a:r>
              <a:rPr lang="zh-CN" altLang="zh-CN" sz="3401" dirty="0">
                <a:ea typeface="MS Mincho" charset="-128"/>
                <a:cs typeface="MS Mincho" charset="-128"/>
                <a:sym typeface="+mn-ea"/>
              </a:rPr>
              <a:t>着色</a:t>
            </a:r>
            <a:r>
              <a:rPr lang="zh-CN" altLang="zh-CN" sz="3401" dirty="0"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</a:t>
            </a:r>
            <a:r>
              <a:rPr lang="zh-CN" altLang="zh-CN" sz="3401" dirty="0">
                <a:ea typeface="MS Mincho" charset="-128"/>
                <a:cs typeface="MS Mincho" charset="-128"/>
                <a:sym typeface="+mn-ea"/>
              </a:rPr>
              <a:t>言（</a:t>
            </a:r>
            <a:r>
              <a:rPr lang="en-US" altLang="zh-CN" sz="3401" dirty="0"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OpenGL Shading Language</a:t>
            </a:r>
            <a:r>
              <a:rPr lang="zh-CN" altLang="zh-CN" sz="3401" dirty="0">
                <a:ea typeface="MS Mincho" charset="-128"/>
                <a:cs typeface="MS Mincho" charset="-128"/>
                <a:sym typeface="+mn-ea"/>
              </a:rPr>
              <a:t>）</a:t>
            </a:r>
            <a:r>
              <a:rPr lang="zh-CN" altLang="zh-CN" sz="3401" dirty="0">
                <a:sym typeface="+mn-ea"/>
              </a:rPr>
              <a:t>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5715" y="3320660"/>
            <a:ext cx="11886884" cy="7525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17179" y="4013042"/>
            <a:ext cx="9928536" cy="6895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401" i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attribute</a:t>
            </a:r>
            <a:r>
              <a:rPr lang="en-US" altLang="zh-CN" sz="340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 </a:t>
            </a:r>
          </a:p>
          <a:p>
            <a:pPr algn="l"/>
            <a:r>
              <a:rPr lang="en-US" altLang="zh-CN" sz="340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	</a:t>
            </a:r>
            <a:r>
              <a:rPr lang="zh-CN" altLang="zh-CN" sz="3401" dirty="0">
                <a:sym typeface="+mn-ea"/>
              </a:rPr>
              <a:t>属性变量，顶点着色器输入数据。如：顶点坐标、纹理坐标、颜色等</a:t>
            </a:r>
            <a:r>
              <a:rPr lang="zh-CN" altLang="zh-CN" sz="3401" dirty="0">
                <a:sym typeface="+mn-ea"/>
              </a:rPr>
              <a:t>。</a:t>
            </a:r>
            <a:endParaRPr lang="en-US" altLang="zh-CN" sz="340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zh-CN" sz="340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3401" i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uniforms</a:t>
            </a:r>
            <a:r>
              <a:rPr lang="en-US" altLang="zh-CN" sz="3401" dirty="0">
                <a:sym typeface="+mn-ea"/>
              </a:rPr>
              <a:t> </a:t>
            </a:r>
          </a:p>
          <a:p>
            <a:pPr algn="l"/>
            <a:r>
              <a:rPr lang="en-US" altLang="zh-CN" sz="3401" dirty="0">
                <a:sym typeface="+mn-ea"/>
              </a:rPr>
              <a:t>	</a:t>
            </a:r>
            <a:r>
              <a:rPr lang="zh-CN" altLang="zh-CN" sz="3401" dirty="0">
                <a:sym typeface="+mn-ea"/>
              </a:rPr>
              <a:t>一致变量。在着色器执行期间一致变量的值是不变的。类似常量，但不同的是，这个值在编译时期是未知的，由着色器外部初始化</a:t>
            </a:r>
            <a:r>
              <a:rPr lang="zh-CN" altLang="zh-CN" sz="3401" dirty="0">
                <a:sym typeface="+mn-ea"/>
              </a:rPr>
              <a:t>。</a:t>
            </a:r>
            <a:endParaRPr lang="en-US" altLang="zh-CN" sz="3401" dirty="0"/>
          </a:p>
          <a:p>
            <a:pPr algn="l"/>
            <a:endParaRPr lang="zh-CN" altLang="zh-CN" sz="340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3401" i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varying</a:t>
            </a:r>
            <a:r>
              <a:rPr lang="en-US" altLang="zh-CN" sz="340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 </a:t>
            </a:r>
          </a:p>
          <a:p>
            <a:pPr algn="l"/>
            <a:r>
              <a:rPr lang="en-US" altLang="zh-CN" sz="340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	</a:t>
            </a:r>
            <a:r>
              <a:rPr lang="zh-CN" altLang="zh-CN" sz="3401" dirty="0">
                <a:sym typeface="+mn-ea"/>
              </a:rPr>
              <a:t>易变变量，顶点着色器输出数据。是从顶点着色器传递到片元着色器的数据变量。</a:t>
            </a:r>
            <a:endParaRPr lang="zh-CN" altLang="zh-CN" sz="340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defTabSz="1103963" hangingPunct="0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40221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783" y="701129"/>
            <a:ext cx="6850618" cy="77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303922"/>
            <a:r>
              <a:rPr lang="zh-CN" altLang="en-US" sz="5036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着色器的使用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048559" y="1762929"/>
            <a:ext cx="2266628" cy="14114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157842" y="445915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7266" y="4201476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35073" y="397677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22809" y="4012818"/>
            <a:ext cx="386160" cy="1778533"/>
          </a:xfrm>
          <a:prstGeom prst="round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357205"/>
            <a:ext cx="4810" cy="150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959" numCol="1" anchor="ctr" anchorCtr="0" compatLnSpc="1">
            <a:spAutoFit/>
          </a:bodyPr>
          <a:lstStyle/>
          <a:p>
            <a:pPr defTabSz="172794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9" dirty="0"/>
              <a:t> </a:t>
            </a:r>
            <a:endParaRPr lang="zh-CN" altLang="zh-CN" sz="189" dirty="0">
              <a:latin typeface="Arial" panose="020B0604020202020204" pitchFamily="34" charset="0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11231702" y="6192183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11519694" y="6480175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11807686" y="6768167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227" y="1183516"/>
            <a:ext cx="7568199" cy="105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783" y="701129"/>
            <a:ext cx="6850618" cy="77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303922"/>
            <a:r>
              <a:rPr lang="zh-CN" altLang="en-US" sz="5036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048559" y="1762929"/>
            <a:ext cx="2266628" cy="14114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157842" y="445915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7266" y="4201476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35073" y="397677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22809" y="4012818"/>
            <a:ext cx="386160" cy="1778533"/>
          </a:xfrm>
          <a:prstGeom prst="round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357205"/>
            <a:ext cx="4810" cy="150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959" numCol="1" anchor="ctr" anchorCtr="0" compatLnSpc="1">
            <a:spAutoFit/>
          </a:bodyPr>
          <a:lstStyle/>
          <a:p>
            <a:pPr defTabSz="172794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9" dirty="0"/>
              <a:t> </a:t>
            </a:r>
            <a:endParaRPr lang="zh-CN" altLang="zh-CN" sz="189" dirty="0">
              <a:latin typeface="Arial" panose="020B0604020202020204" pitchFamily="34" charset="0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11231702" y="6192183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11519694" y="6480175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11807686" y="6768167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897" y="936323"/>
            <a:ext cx="16391564" cy="105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8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8783" y="701129"/>
            <a:ext cx="6850618" cy="77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303922"/>
            <a:r>
              <a:rPr lang="en-US" altLang="zh-CN" sz="5036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 </a:t>
            </a:r>
            <a:r>
              <a:rPr lang="zh-CN" altLang="en-US" sz="5036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结构流程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048559" y="1762929"/>
            <a:ext cx="2266628" cy="14114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157842" y="445915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7266" y="4201476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35073" y="397677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22809" y="4012818"/>
            <a:ext cx="386160" cy="1778533"/>
          </a:xfrm>
          <a:prstGeom prst="round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357205"/>
            <a:ext cx="4810" cy="150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959" numCol="1" anchor="ctr" anchorCtr="0" compatLnSpc="1">
            <a:spAutoFit/>
          </a:bodyPr>
          <a:lstStyle/>
          <a:p>
            <a:pPr defTabSz="172794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9" dirty="0"/>
              <a:t> </a:t>
            </a:r>
            <a:endParaRPr lang="zh-CN" altLang="zh-CN" sz="189" dirty="0">
              <a:latin typeface="Arial" panose="020B0604020202020204" pitchFamily="34" charset="0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11231702" y="6192183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11519694" y="6480175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11807686" y="6768167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277" y="1763101"/>
            <a:ext cx="12491668" cy="99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619" y="695"/>
            <a:ext cx="4325806" cy="44430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4668342" y="695"/>
            <a:ext cx="4325806" cy="44430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9382692" y="695"/>
            <a:ext cx="4274001" cy="44430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14045238" y="695"/>
            <a:ext cx="4325806" cy="44430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18712965" y="695"/>
            <a:ext cx="4325806" cy="44430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18712963" y="11766611"/>
            <a:ext cx="4325806" cy="119304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14045236" y="11766611"/>
            <a:ext cx="4325806" cy="119304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9382690" y="11766611"/>
            <a:ext cx="4274001" cy="119304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4668340" y="11766611"/>
            <a:ext cx="4325806" cy="119304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617" y="11766611"/>
            <a:ext cx="4325806" cy="119304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8358954" y="5116498"/>
            <a:ext cx="10267485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34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1134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34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1134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8324157" y="7035306"/>
            <a:ext cx="8775654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984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539" y="4069571"/>
            <a:ext cx="4415646" cy="44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229" y="5285834"/>
            <a:ext cx="23038235" cy="769442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18" y="81670"/>
            <a:ext cx="23038235" cy="7694420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" y="7860071"/>
            <a:ext cx="23037388" cy="1799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199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619" y="8160045"/>
            <a:ext cx="2303815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883" y="3958474"/>
            <a:ext cx="11250011" cy="2754165"/>
          </a:xfrm>
        </p:spPr>
        <p:txBody>
          <a:bodyPr>
            <a:noAutofit/>
          </a:bodyPr>
          <a:lstStyle/>
          <a:p>
            <a:pPr algn="ctr"/>
            <a:r>
              <a:rPr lang="zh-CN" altLang="en-US" sz="14001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9133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5218661" y="3960176"/>
            <a:ext cx="166960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8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移动互联网高级开发</a:t>
            </a:r>
            <a:endParaRPr lang="zh-CN" altLang="zh-CN" sz="8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14967202" y="5881392"/>
            <a:ext cx="4286286" cy="47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2079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694" y="3150175"/>
            <a:ext cx="3525506" cy="35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18712963" y="11766611"/>
            <a:ext cx="4325806" cy="119304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14045236" y="11766611"/>
            <a:ext cx="4325806" cy="119304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9382690" y="11766611"/>
            <a:ext cx="4274001" cy="119304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4668340" y="11766611"/>
            <a:ext cx="4325806" cy="119304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617" y="11766611"/>
            <a:ext cx="4325806" cy="119304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18713117" y="11093806"/>
            <a:ext cx="3962083" cy="47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2079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29771" y="445070"/>
            <a:ext cx="4839786" cy="1488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7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3520" y="4951108"/>
            <a:ext cx="19990115" cy="4470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65" indent="-514365">
              <a:buFont typeface="+mj-lt"/>
              <a:buAutoNum type="arabicPeriod"/>
            </a:pPr>
            <a:r>
              <a:rPr lang="en-US" altLang="zh-CN" sz="3200" dirty="0"/>
              <a:t> </a:t>
            </a:r>
            <a:r>
              <a:rPr lang="en-US" altLang="zh-CN" sz="3200" dirty="0" err="1"/>
              <a:t>sps</a:t>
            </a:r>
            <a:r>
              <a:rPr lang="en-US" altLang="zh-CN" sz="3200" dirty="0"/>
              <a:t> </a:t>
            </a:r>
            <a:r>
              <a:rPr lang="zh-CN" altLang="en-US" sz="3200" dirty="0"/>
              <a:t>与</a:t>
            </a:r>
            <a:r>
              <a:rPr lang="en-US" altLang="zh-CN" sz="3200" dirty="0" err="1"/>
              <a:t>pps</a:t>
            </a:r>
            <a:r>
              <a:rPr lang="en-US" altLang="zh-CN" sz="3200" dirty="0"/>
              <a:t> </a:t>
            </a:r>
            <a:r>
              <a:rPr lang="zh-CN" altLang="en-US" sz="3200" dirty="0"/>
              <a:t>交换  </a:t>
            </a:r>
            <a:r>
              <a:rPr lang="en-US" altLang="zh-CN" sz="3200" dirty="0"/>
              <a:t>I P B</a:t>
            </a:r>
            <a:r>
              <a:rPr lang="zh-CN" altLang="en-US" sz="3200" dirty="0"/>
              <a:t>交换</a:t>
            </a:r>
            <a:r>
              <a:rPr lang="zh-CN" altLang="en-US" sz="3200" dirty="0" smtClean="0"/>
              <a:t>机制</a:t>
            </a:r>
            <a:endParaRPr lang="en-US" altLang="zh-CN" sz="3200" dirty="0"/>
          </a:p>
          <a:p>
            <a:pPr marL="514365" indent="-514365">
              <a:buFont typeface="+mj-lt"/>
              <a:buAutoNum type="arabicPeriod"/>
            </a:pPr>
            <a:endParaRPr lang="en-US" altLang="zh-CN" sz="3200" dirty="0" smtClean="0"/>
          </a:p>
          <a:p>
            <a:pPr marL="514365" indent="-514365">
              <a:buFont typeface="+mj-lt"/>
              <a:buAutoNum type="arabicPeriod"/>
            </a:pPr>
            <a:r>
              <a:rPr lang="zh-CN" altLang="en-US" sz="3200" dirty="0" smtClean="0"/>
              <a:t>摄像头</a:t>
            </a:r>
            <a:r>
              <a:rPr lang="zh-CN" altLang="en-US" sz="3200" dirty="0"/>
              <a:t>编码出</a:t>
            </a:r>
            <a:r>
              <a:rPr lang="en-US" altLang="zh-CN" sz="3200" dirty="0"/>
              <a:t>H265</a:t>
            </a:r>
            <a:r>
              <a:rPr lang="zh-CN" altLang="en-US" sz="3200" dirty="0"/>
              <a:t>码</a:t>
            </a:r>
            <a:r>
              <a:rPr lang="zh-CN" altLang="en-US" sz="3200" dirty="0" smtClean="0"/>
              <a:t>流</a:t>
            </a:r>
            <a:endParaRPr lang="en-US" altLang="zh-CN" sz="3200" dirty="0" smtClean="0"/>
          </a:p>
          <a:p>
            <a:pPr marL="514365" indent="-514365">
              <a:buFont typeface="+mj-lt"/>
              <a:buAutoNum type="arabicPeriod"/>
            </a:pPr>
            <a:endParaRPr lang="en-US" altLang="zh-CN" sz="3200" dirty="0" smtClean="0"/>
          </a:p>
          <a:p>
            <a:pPr marL="514365" indent="-514365">
              <a:buFont typeface="+mj-lt"/>
              <a:buAutoNum type="arabicPeriod"/>
            </a:pPr>
            <a:r>
              <a:rPr lang="en-US" altLang="zh-CN" sz="3200" dirty="0" smtClean="0"/>
              <a:t>H265</a:t>
            </a:r>
            <a:r>
              <a:rPr lang="zh-CN" altLang="en-US" sz="3200" dirty="0"/>
              <a:t>码流之交换</a:t>
            </a:r>
            <a:r>
              <a:rPr lang="zh-CN" altLang="en-US" sz="3200" dirty="0" smtClean="0"/>
              <a:t>详解</a:t>
            </a:r>
            <a:endParaRPr lang="en-US" altLang="zh-CN" sz="3200" dirty="0"/>
          </a:p>
          <a:p>
            <a:pPr marL="514365" indent="-514365">
              <a:buFont typeface="+mj-lt"/>
              <a:buAutoNum type="arabicPeriod"/>
            </a:pPr>
            <a:endParaRPr lang="en-US" altLang="zh-CN" sz="3200" dirty="0" smtClean="0"/>
          </a:p>
          <a:p>
            <a:pPr marL="514365" indent="-514365">
              <a:buFont typeface="+mj-lt"/>
              <a:buAutoNum type="arabicPeriod"/>
            </a:pPr>
            <a:r>
              <a:rPr lang="zh-CN" altLang="en-US" sz="3200" dirty="0" smtClean="0"/>
              <a:t>多</a:t>
            </a:r>
            <a:r>
              <a:rPr lang="zh-CN" altLang="en-US" sz="3200" dirty="0"/>
              <a:t>对多会议聊天中底层</a:t>
            </a:r>
            <a:r>
              <a:rPr lang="en-US" altLang="zh-CN" sz="3200" dirty="0"/>
              <a:t>H265</a:t>
            </a:r>
            <a:r>
              <a:rPr lang="zh-CN" altLang="en-US" sz="3200" dirty="0"/>
              <a:t>码流如何分发，手写</a:t>
            </a:r>
            <a:r>
              <a:rPr lang="en-US" altLang="zh-CN" sz="3200" dirty="0"/>
              <a:t>H265</a:t>
            </a:r>
            <a:r>
              <a:rPr lang="zh-CN" altLang="en-US" sz="3200" dirty="0"/>
              <a:t>版视频</a:t>
            </a:r>
            <a:r>
              <a:rPr lang="zh-CN" altLang="en-US" sz="3200" dirty="0" smtClean="0"/>
              <a:t>会议</a:t>
            </a:r>
            <a:endParaRPr lang="en-US" altLang="zh-CN" sz="3200" dirty="0" smtClean="0"/>
          </a:p>
          <a:p>
            <a:pPr marL="514365" indent="-514365">
              <a:buFont typeface="+mj-lt"/>
              <a:buAutoNum type="arabicPeriod"/>
            </a:pPr>
            <a:endParaRPr lang="en-US" altLang="zh-CN" sz="3024" b="1" dirty="0" smtClean="0"/>
          </a:p>
          <a:p>
            <a:r>
              <a:rPr lang="zh-CN" altLang="en-US" sz="3024" b="1" dirty="0" smtClean="0"/>
              <a:t>精彩</a:t>
            </a:r>
            <a:r>
              <a:rPr lang="zh-CN" altLang="en-US" sz="3024" b="1" dirty="0"/>
              <a:t>内容 </a:t>
            </a:r>
            <a:r>
              <a:rPr lang="en-US" altLang="zh-CN" sz="3024" b="1" dirty="0"/>
              <a:t>20:05</a:t>
            </a:r>
            <a:r>
              <a:rPr lang="zh-CN" altLang="en-US" sz="3024" b="1" dirty="0"/>
              <a:t>准时直播分享干货</a:t>
            </a:r>
            <a:endParaRPr lang="zh-CN" altLang="en-US" sz="2646" b="1" dirty="0"/>
          </a:p>
        </p:txBody>
      </p:sp>
      <p:sp>
        <p:nvSpPr>
          <p:cNvPr id="22" name="FLYING IMPRESSION FID FEIZHAO    qq:1964271550"/>
          <p:cNvSpPr/>
          <p:nvPr/>
        </p:nvSpPr>
        <p:spPr bwMode="auto">
          <a:xfrm>
            <a:off x="19146" y="11766263"/>
            <a:ext cx="4325806" cy="119304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12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1979693" y="2770776"/>
            <a:ext cx="20173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不依赖任何框架，从零手写</a:t>
            </a:r>
            <a:r>
              <a:rPr lang="en-US" altLang="zh-CN" sz="6000" dirty="0"/>
              <a:t>1v1</a:t>
            </a:r>
            <a:r>
              <a:rPr lang="zh-CN" altLang="en-US" sz="6000" dirty="0"/>
              <a:t>视频聊天，多对多视频会议</a:t>
            </a:r>
            <a:endParaRPr lang="zh-CN" altLang="en-US" sz="16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22" grpId="0" bldLvl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ŝlîḑé">
            <a:extLst>
              <a:ext uri="{FF2B5EF4-FFF2-40B4-BE49-F238E27FC236}">
                <a16:creationId xmlns:a16="http://schemas.microsoft.com/office/drawing/2014/main" xmlns="" id="{71FBCDB7-A784-49F6-982C-0E657C261630}"/>
              </a:ext>
            </a:extLst>
          </p:cNvPr>
          <p:cNvGrpSpPr/>
          <p:nvPr/>
        </p:nvGrpSpPr>
        <p:grpSpPr>
          <a:xfrm>
            <a:off x="1271967" y="1718902"/>
            <a:ext cx="20495454" cy="1221380"/>
            <a:chOff x="673100" y="1228912"/>
            <a:chExt cx="10845800" cy="6463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FF717F27-AEFA-42AD-A144-267B78F03F8B}"/>
                </a:ext>
              </a:extLst>
            </p:cNvPr>
            <p:cNvCxnSpPr/>
            <p:nvPr/>
          </p:nvCxnSpPr>
          <p:spPr>
            <a:xfrm>
              <a:off x="673100" y="1552077"/>
              <a:ext cx="108458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Sľïḓè">
              <a:extLst>
                <a:ext uri="{FF2B5EF4-FFF2-40B4-BE49-F238E27FC236}">
                  <a16:creationId xmlns:a16="http://schemas.microsoft.com/office/drawing/2014/main" xmlns="" id="{904C03C2-7596-4128-A9EC-4E5AB8FB10D9}"/>
                </a:ext>
              </a:extLst>
            </p:cNvPr>
            <p:cNvSpPr txBox="1"/>
            <p:nvPr/>
          </p:nvSpPr>
          <p:spPr>
            <a:xfrm>
              <a:off x="4563035" y="1228912"/>
              <a:ext cx="30659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音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视频应用</a:t>
              </a:r>
              <a:endPara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B1845E35-C357-4BA9-84E6-45B55275665A}"/>
              </a:ext>
            </a:extLst>
          </p:cNvPr>
          <p:cNvGrpSpPr/>
          <p:nvPr/>
        </p:nvGrpSpPr>
        <p:grpSpPr>
          <a:xfrm>
            <a:off x="570763" y="3825175"/>
            <a:ext cx="21897860" cy="5449620"/>
            <a:chOff x="708207" y="5093240"/>
            <a:chExt cx="21897860" cy="5449620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EC7E5998-4C23-47CE-8FF8-01E931F4A869}"/>
                </a:ext>
              </a:extLst>
            </p:cNvPr>
            <p:cNvGrpSpPr/>
            <p:nvPr/>
          </p:nvGrpSpPr>
          <p:grpSpPr>
            <a:xfrm>
              <a:off x="708207" y="5093240"/>
              <a:ext cx="5290425" cy="5449620"/>
              <a:chOff x="1215480" y="5093240"/>
              <a:chExt cx="5290425" cy="5449620"/>
            </a:xfrm>
          </p:grpSpPr>
          <p:sp>
            <p:nvSpPr>
              <p:cNvPr id="36" name="ïṡļíḑê">
                <a:extLst>
                  <a:ext uri="{FF2B5EF4-FFF2-40B4-BE49-F238E27FC236}">
                    <a16:creationId xmlns:a16="http://schemas.microsoft.com/office/drawing/2014/main" xmlns="" id="{96644146-FD55-4412-807C-A9DA6D8F10E9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îṩľíḋe">
                <a:extLst>
                  <a:ext uri="{FF2B5EF4-FFF2-40B4-BE49-F238E27FC236}">
                    <a16:creationId xmlns:a16="http://schemas.microsoft.com/office/drawing/2014/main" xmlns="" id="{25F03D11-E6A2-46D7-9606-24C83CE9483D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í$ḷíďê">
                <a:extLst>
                  <a:ext uri="{FF2B5EF4-FFF2-40B4-BE49-F238E27FC236}">
                    <a16:creationId xmlns:a16="http://schemas.microsoft.com/office/drawing/2014/main" xmlns="" id="{EEB8D930-7F14-4A48-820F-ECBC99D506B6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xmlns="" id="{C531E749-6E6A-4588-A674-50C86EC61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ṡḻîdè">
                <a:extLst>
                  <a:ext uri="{FF2B5EF4-FFF2-40B4-BE49-F238E27FC236}">
                    <a16:creationId xmlns:a16="http://schemas.microsoft.com/office/drawing/2014/main" xmlns="" id="{C4D546B1-0C0A-4EB7-88D7-ECC1AB5D8115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01</a:t>
                </a:r>
              </a:p>
            </p:txBody>
          </p:sp>
          <p:sp>
            <p:nvSpPr>
              <p:cNvPr id="41" name="ï$1îḓè">
                <a:extLst>
                  <a:ext uri="{FF2B5EF4-FFF2-40B4-BE49-F238E27FC236}">
                    <a16:creationId xmlns:a16="http://schemas.microsoft.com/office/drawing/2014/main" xmlns="" id="{4E98EC80-1BFE-42B9-80D8-EE0B9132EA8A}"/>
                  </a:ext>
                </a:extLst>
              </p:cNvPr>
              <p:cNvSpPr txBox="1"/>
              <p:nvPr/>
            </p:nvSpPr>
            <p:spPr>
              <a:xfrm>
                <a:off x="1215480" y="7392210"/>
                <a:ext cx="5290425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OpenGL 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OpenGL ES</a:t>
                </a: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xmlns="" id="{794F2E0C-1545-45C7-BDDC-08B2B73C56A0}"/>
                </a:ext>
              </a:extLst>
            </p:cNvPr>
            <p:cNvGrpSpPr/>
            <p:nvPr/>
          </p:nvGrpSpPr>
          <p:grpSpPr>
            <a:xfrm>
              <a:off x="6414959" y="5093240"/>
              <a:ext cx="4890578" cy="5449620"/>
              <a:chOff x="6414959" y="5093240"/>
              <a:chExt cx="4890578" cy="5449620"/>
            </a:xfrm>
          </p:grpSpPr>
          <p:sp>
            <p:nvSpPr>
              <p:cNvPr id="29" name="ïSḷîḓé">
                <a:extLst>
                  <a:ext uri="{FF2B5EF4-FFF2-40B4-BE49-F238E27FC236}">
                    <a16:creationId xmlns:a16="http://schemas.microsoft.com/office/drawing/2014/main" xmlns="" id="{FE038554-2D6A-4822-9A3C-CF3D7EAA8570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î$ļiḍè">
                <a:extLst>
                  <a:ext uri="{FF2B5EF4-FFF2-40B4-BE49-F238E27FC236}">
                    <a16:creationId xmlns:a16="http://schemas.microsoft.com/office/drawing/2014/main" xmlns="" id="{289423F1-8C42-447F-AF09-493D038537C1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iṩļïḓê">
                <a:extLst>
                  <a:ext uri="{FF2B5EF4-FFF2-40B4-BE49-F238E27FC236}">
                    <a16:creationId xmlns:a16="http://schemas.microsoft.com/office/drawing/2014/main" xmlns="" id="{BF1AA53E-BD3E-4A76-A54D-CAF1C95F36DD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6F029590-4136-4DBA-9A62-44833A639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šliḋè">
                <a:extLst>
                  <a:ext uri="{FF2B5EF4-FFF2-40B4-BE49-F238E27FC236}">
                    <a16:creationId xmlns:a16="http://schemas.microsoft.com/office/drawing/2014/main" xmlns="" id="{58217DFD-C0EF-4A30-BAAF-D624D0E34C04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02</a:t>
                </a:r>
              </a:p>
            </p:txBody>
          </p:sp>
          <p:sp>
            <p:nvSpPr>
              <p:cNvPr id="35" name="isľíḑè">
                <a:extLst>
                  <a:ext uri="{FF2B5EF4-FFF2-40B4-BE49-F238E27FC236}">
                    <a16:creationId xmlns:a16="http://schemas.microsoft.com/office/drawing/2014/main" xmlns="" id="{D4AEDC30-1F36-4598-8C8B-8F5AC9E4CFFF}"/>
                  </a:ext>
                </a:extLst>
              </p:cNvPr>
              <p:cNvSpPr txBox="1"/>
              <p:nvPr/>
            </p:nvSpPr>
            <p:spPr>
              <a:xfrm>
                <a:off x="6533544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GlSurfaceView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的使用</a:t>
                </a: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xmlns="" id="{61BDEFEF-8C9B-40C6-A17E-9EADE48F06C1}"/>
                </a:ext>
              </a:extLst>
            </p:cNvPr>
            <p:cNvGrpSpPr/>
            <p:nvPr/>
          </p:nvGrpSpPr>
          <p:grpSpPr>
            <a:xfrm>
              <a:off x="12058467" y="5093240"/>
              <a:ext cx="5047557" cy="5449620"/>
              <a:chOff x="1265210" y="5093240"/>
              <a:chExt cx="5047557" cy="5449620"/>
            </a:xfrm>
          </p:grpSpPr>
          <p:sp>
            <p:nvSpPr>
              <p:cNvPr id="57" name="ïṡļíḑê">
                <a:extLst>
                  <a:ext uri="{FF2B5EF4-FFF2-40B4-BE49-F238E27FC236}">
                    <a16:creationId xmlns:a16="http://schemas.microsoft.com/office/drawing/2014/main" xmlns="" id="{3FF54F34-98A6-4A52-894D-C87D1BC26353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îṩľíḋe">
                <a:extLst>
                  <a:ext uri="{FF2B5EF4-FFF2-40B4-BE49-F238E27FC236}">
                    <a16:creationId xmlns:a16="http://schemas.microsoft.com/office/drawing/2014/main" xmlns="" id="{8E419898-AA93-4AD9-B887-8488A59F22CE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í$ḷíďê">
                <a:extLst>
                  <a:ext uri="{FF2B5EF4-FFF2-40B4-BE49-F238E27FC236}">
                    <a16:creationId xmlns:a16="http://schemas.microsoft.com/office/drawing/2014/main" xmlns="" id="{B19C0BE7-B27F-41B4-8680-3F5B6F21C850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xmlns="" id="{E4FE3D50-62C9-43F3-98AB-2FCE8F673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4808" y="8673050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ṡḻîdè">
                <a:extLst>
                  <a:ext uri="{FF2B5EF4-FFF2-40B4-BE49-F238E27FC236}">
                    <a16:creationId xmlns:a16="http://schemas.microsoft.com/office/drawing/2014/main" xmlns="" id="{79CC2581-102B-4E4C-A70D-D476C9CF9C0B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03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ï$1îḓè">
                <a:extLst>
                  <a:ext uri="{FF2B5EF4-FFF2-40B4-BE49-F238E27FC236}">
                    <a16:creationId xmlns:a16="http://schemas.microsoft.com/office/drawing/2014/main" xmlns="" id="{667E7836-260F-4EF5-A6E3-8A5A97769496}"/>
                  </a:ext>
                </a:extLst>
              </p:cNvPr>
              <p:cNvSpPr txBox="1"/>
              <p:nvPr/>
            </p:nvSpPr>
            <p:spPr>
              <a:xfrm>
                <a:off x="1265210" y="7401408"/>
                <a:ext cx="5047557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OpenGL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渲染流程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着色器与</a:t>
                </a: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GLSL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OpenGL 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坐标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xmlns="" id="{E5C1E59B-C89B-4CE3-89F5-025E540A1C7A}"/>
                </a:ext>
              </a:extLst>
            </p:cNvPr>
            <p:cNvGrpSpPr/>
            <p:nvPr/>
          </p:nvGrpSpPr>
          <p:grpSpPr>
            <a:xfrm>
              <a:off x="17715489" y="5093240"/>
              <a:ext cx="4890578" cy="5449620"/>
              <a:chOff x="6414959" y="5093240"/>
              <a:chExt cx="4890578" cy="5449620"/>
            </a:xfrm>
          </p:grpSpPr>
          <p:sp>
            <p:nvSpPr>
              <p:cNvPr id="67" name="ïSḷîḓé">
                <a:extLst>
                  <a:ext uri="{FF2B5EF4-FFF2-40B4-BE49-F238E27FC236}">
                    <a16:creationId xmlns:a16="http://schemas.microsoft.com/office/drawing/2014/main" xmlns="" id="{37B6E630-D3FF-44E3-84B7-3E67C5C35AE8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î$ļiḍè">
                <a:extLst>
                  <a:ext uri="{FF2B5EF4-FFF2-40B4-BE49-F238E27FC236}">
                    <a16:creationId xmlns:a16="http://schemas.microsoft.com/office/drawing/2014/main" xmlns="" id="{B3CE2CBD-7893-4A6F-98FD-DBDE6F045F1A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iṩļïḓê">
                <a:extLst>
                  <a:ext uri="{FF2B5EF4-FFF2-40B4-BE49-F238E27FC236}">
                    <a16:creationId xmlns:a16="http://schemas.microsoft.com/office/drawing/2014/main" xmlns="" id="{AA0F56B6-9808-4657-90CB-B314860D3238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8EBF9698-666F-4D1B-B9D5-C29908192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išliḋè">
                <a:extLst>
                  <a:ext uri="{FF2B5EF4-FFF2-40B4-BE49-F238E27FC236}">
                    <a16:creationId xmlns:a16="http://schemas.microsoft.com/office/drawing/2014/main" xmlns="" id="{E26CFBD0-F0C7-478A-8E5A-6BCD6EC3B005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04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isľíḑè">
                <a:extLst>
                  <a:ext uri="{FF2B5EF4-FFF2-40B4-BE49-F238E27FC236}">
                    <a16:creationId xmlns:a16="http://schemas.microsoft.com/office/drawing/2014/main" xmlns="" id="{3E626D86-95AE-443C-9450-9640F1484F1D}"/>
                  </a:ext>
                </a:extLst>
              </p:cNvPr>
              <p:cNvSpPr txBox="1"/>
              <p:nvPr/>
            </p:nvSpPr>
            <p:spPr>
              <a:xfrm>
                <a:off x="6533544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课程技术总结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交流互动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578748" y="402534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533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OpenGl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BF9D7028-D0A1-4512-A862-597CDC3CC558}"/>
              </a:ext>
            </a:extLst>
          </p:cNvPr>
          <p:cNvSpPr/>
          <p:nvPr/>
        </p:nvSpPr>
        <p:spPr>
          <a:xfrm>
            <a:off x="1034694" y="2520175"/>
            <a:ext cx="21284868" cy="7830000"/>
          </a:xfrm>
          <a:prstGeom prst="roundRect">
            <a:avLst>
              <a:gd name="adj" fmla="val 49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xmlns="" id="{1D73E10A-8605-407B-900B-DFE4E639CD2A}"/>
              </a:ext>
            </a:extLst>
          </p:cNvPr>
          <p:cNvSpPr txBox="1">
            <a:spLocks/>
          </p:cNvSpPr>
          <p:nvPr/>
        </p:nvSpPr>
        <p:spPr>
          <a:xfrm>
            <a:off x="1691811" y="3195175"/>
            <a:ext cx="19970633" cy="5230825"/>
          </a:xfrm>
          <a:prstGeom prst="rect">
            <a:avLst/>
          </a:prstGeom>
        </p:spPr>
        <p:txBody>
          <a:bodyPr/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4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OpenGL</a:t>
            </a:r>
            <a:r>
              <a:rPr lang="zh-CN" altLang="en-US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是一种图形应用程序编程接口</a:t>
            </a:r>
            <a:r>
              <a:rPr lang="en-US" altLang="zh-CN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(Application Programming Interface</a:t>
            </a:r>
            <a:r>
              <a:rPr lang="zh-CN" altLang="en-US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API)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dirty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just">
              <a:buNone/>
            </a:pPr>
            <a:endParaRPr lang="en-US" altLang="zh-CN" sz="3600" dirty="0" smtClean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just">
              <a:buNone/>
            </a:pP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它</a:t>
            </a:r>
            <a:r>
              <a:rPr lang="zh-CN" altLang="en-US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是一种可以对图形硬件设备特性进行访问的软件库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3600" dirty="0" smtClean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just">
              <a:buNone/>
            </a:pPr>
            <a:endParaRPr lang="en-US" altLang="zh-CN" sz="3600" dirty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just">
              <a:buNone/>
            </a:pPr>
            <a:r>
              <a:rPr lang="en-US" altLang="zh-CN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OpenGL</a:t>
            </a:r>
            <a:r>
              <a:rPr lang="zh-CN" altLang="en-US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被设计为一个现代化的、硬件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无关的</a:t>
            </a:r>
            <a:r>
              <a:rPr lang="zh-CN" altLang="en-US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3600" dirty="0" smtClean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just">
              <a:buNone/>
            </a:pPr>
            <a:endParaRPr lang="en-US" altLang="zh-CN" sz="3600" dirty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just">
              <a:buNone/>
            </a:pP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因此</a:t>
            </a:r>
            <a:r>
              <a:rPr lang="zh-CN" altLang="en-US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我们可以在不考虑计算机操作系统或窗口系统的前提下，在多种不同的图形硬件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</a:t>
            </a:r>
            <a:endParaRPr lang="en-US" altLang="zh-CN" sz="3600" dirty="0" smtClean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just">
              <a:buNone/>
            </a:pP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上，</a:t>
            </a:r>
            <a:r>
              <a:rPr lang="zh-CN" altLang="en-US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完全通过软件的方式实现</a:t>
            </a:r>
            <a:r>
              <a:rPr lang="en-US" altLang="zh-CN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OpenGL</a:t>
            </a:r>
            <a:r>
              <a:rPr lang="zh-CN" altLang="en-US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的接口。</a:t>
            </a:r>
            <a:endParaRPr lang="zh-CN" altLang="en-US" sz="3600" dirty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450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9017" y="701508"/>
            <a:ext cx="9304218" cy="77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303922"/>
            <a:r>
              <a:rPr lang="zh-CN" altLang="en-US" sz="5036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图像处理流程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048559" y="1762929"/>
            <a:ext cx="2266628" cy="14114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874514" y="630516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51745" y="582278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639480" y="5858828"/>
            <a:ext cx="386160" cy="1778533"/>
          </a:xfrm>
          <a:prstGeom prst="round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357205"/>
            <a:ext cx="4810" cy="150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959" numCol="1" anchor="ctr" anchorCtr="0" compatLnSpc="1">
            <a:spAutoFit/>
          </a:bodyPr>
          <a:lstStyle/>
          <a:p>
            <a:pPr defTabSz="172794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9" dirty="0"/>
              <a:t> </a:t>
            </a:r>
            <a:endParaRPr lang="zh-CN" altLang="zh-CN" sz="189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077" y="2061893"/>
            <a:ext cx="11159703" cy="88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9017" y="701508"/>
            <a:ext cx="9304218" cy="77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303922"/>
            <a:r>
              <a:rPr lang="en-US" altLang="zh-CN" sz="5036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048559" y="1762929"/>
            <a:ext cx="2266628" cy="14114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157842" y="445915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7266" y="4201476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35073" y="397677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22809" y="4012818"/>
            <a:ext cx="386160" cy="1778533"/>
          </a:xfrm>
          <a:prstGeom prst="round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357205"/>
            <a:ext cx="4810" cy="150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959" numCol="1" anchor="ctr" anchorCtr="0" compatLnSpc="1">
            <a:spAutoFit/>
          </a:bodyPr>
          <a:lstStyle/>
          <a:p>
            <a:pPr defTabSz="172794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9" dirty="0"/>
              <a:t> </a:t>
            </a:r>
            <a:endParaRPr lang="zh-CN" altLang="zh-CN" sz="189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8782" y="2959470"/>
            <a:ext cx="11706889" cy="637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401" b="1" dirty="0">
                <a:sym typeface="+mn-ea"/>
              </a:rPr>
              <a:t>Open Graphics Library</a:t>
            </a:r>
            <a:endParaRPr lang="zh-CN" altLang="zh-CN" sz="3401" b="1" dirty="0"/>
          </a:p>
          <a:p>
            <a:pPr algn="l"/>
            <a:r>
              <a:rPr lang="zh-CN" altLang="zh-CN" sz="3401" dirty="0">
                <a:sym typeface="+mn-ea"/>
              </a:rPr>
              <a:t>         图形</a:t>
            </a:r>
            <a:r>
              <a:rPr lang="zh-CN" altLang="zh-CN" sz="3401" dirty="0">
                <a:sym typeface="+mn-ea"/>
              </a:rPr>
              <a:t>领域的工业标准，是一套与硬件无关的跨编程语言、跨平台的、专业的图形编程</a:t>
            </a:r>
            <a:r>
              <a:rPr lang="en-US" altLang="zh-CN" sz="3401" dirty="0">
                <a:sym typeface="+mn-ea"/>
              </a:rPr>
              <a:t>(</a:t>
            </a:r>
            <a:r>
              <a:rPr lang="zh-CN" altLang="zh-CN" sz="3401" dirty="0">
                <a:sym typeface="+mn-ea"/>
              </a:rPr>
              <a:t>软件</a:t>
            </a:r>
            <a:r>
              <a:rPr lang="en-US" altLang="zh-CN" sz="3401" dirty="0">
                <a:sym typeface="+mn-ea"/>
              </a:rPr>
              <a:t>)</a:t>
            </a:r>
            <a:r>
              <a:rPr lang="zh-CN" altLang="zh-CN" sz="3401" dirty="0">
                <a:sym typeface="+mn-ea"/>
              </a:rPr>
              <a:t>接口。它用于二维、三维图像，是一个功能强大，调用方便的底层图形库。</a:t>
            </a:r>
          </a:p>
          <a:p>
            <a:pPr algn="l"/>
            <a:endParaRPr lang="zh-CN" altLang="zh-CN" sz="3401" dirty="0">
              <a:sym typeface="+mn-ea"/>
            </a:endParaRPr>
          </a:p>
          <a:p>
            <a:pPr defTabSz="1103963" hangingPunct="0"/>
            <a:r>
              <a:rPr lang="en-US" altLang="zh-CN" sz="3401" b="1" dirty="0">
                <a:sym typeface="+mn-ea"/>
              </a:rPr>
              <a:t>OpenGL ES</a:t>
            </a:r>
            <a:r>
              <a:rPr lang="zh-CN" altLang="en-US" sz="3401" b="1" dirty="0">
                <a:sym typeface="+mn-ea"/>
              </a:rPr>
              <a:t>（OpenGL for Embedded Systems）</a:t>
            </a:r>
          </a:p>
          <a:p>
            <a:pPr defTabSz="1103963" hangingPunct="0"/>
            <a:r>
              <a:rPr lang="en-US" altLang="zh-CN" sz="3401" dirty="0">
                <a:sym typeface="+mn-ea"/>
              </a:rPr>
              <a:t>	</a:t>
            </a:r>
            <a:r>
              <a:rPr lang="zh-CN" altLang="en-US" sz="3401" dirty="0">
                <a:sym typeface="+mn-ea"/>
              </a:rPr>
              <a:t>针对</a:t>
            </a:r>
            <a:r>
              <a:rPr lang="zh-CN" altLang="en-US" sz="3401" dirty="0">
                <a:sym typeface="+mn-ea"/>
              </a:rPr>
              <a:t>手机、</a:t>
            </a:r>
            <a:r>
              <a:rPr lang="en-US" altLang="zh-CN" sz="3401" dirty="0">
                <a:sym typeface="+mn-ea"/>
              </a:rPr>
              <a:t>PDA</a:t>
            </a:r>
            <a:r>
              <a:rPr lang="zh-CN" altLang="en-US" sz="3401" dirty="0">
                <a:sym typeface="+mn-ea"/>
              </a:rPr>
              <a:t>和游戏主机</a:t>
            </a:r>
            <a:r>
              <a:rPr lang="zh-CN" altLang="en-US" sz="3401" dirty="0">
                <a:sym typeface="+mn-ea"/>
              </a:rPr>
              <a:t>等嵌入式设备而设计的</a:t>
            </a:r>
            <a:r>
              <a:rPr lang="en-US" altLang="zh-CN" sz="3401" dirty="0">
                <a:sym typeface="+mn-ea"/>
              </a:rPr>
              <a:t>OpenGL </a:t>
            </a:r>
            <a:r>
              <a:rPr lang="en-US" altLang="zh-CN" sz="3401" dirty="0">
                <a:sym typeface="+mn-ea"/>
              </a:rPr>
              <a:t>API </a:t>
            </a:r>
            <a:r>
              <a:rPr lang="zh-CN" altLang="en-US" sz="3401" dirty="0">
                <a:sym typeface="+mn-ea"/>
              </a:rPr>
              <a:t>子</a:t>
            </a:r>
            <a:r>
              <a:rPr lang="zh-CN" altLang="en-US" sz="3401" dirty="0">
                <a:sym typeface="+mn-ea"/>
              </a:rPr>
              <a:t>集</a:t>
            </a:r>
            <a:r>
              <a:rPr lang="zh-CN" altLang="en-US" sz="3401" dirty="0">
                <a:sym typeface="+mn-ea"/>
              </a:rPr>
              <a:t>。</a:t>
            </a:r>
            <a:endParaRPr lang="zh-CN" altLang="en-US" sz="3401"/>
          </a:p>
          <a:p>
            <a:pPr algn="ctr" defTabSz="1103963" hangingPunct="0"/>
            <a:endParaRPr lang="zh-CN" altLang="en-US" sz="3401" b="1" dirty="0">
              <a:sym typeface="+mn-ea"/>
            </a:endParaRPr>
          </a:p>
          <a:p>
            <a:pPr algn="l"/>
            <a:endParaRPr lang="zh-CN" altLang="zh-CN" sz="3401" dirty="0"/>
          </a:p>
          <a:p>
            <a:pPr algn="l"/>
            <a:r>
              <a:rPr lang="zh-CN" altLang="en-US" sz="3401" dirty="0">
                <a:sym typeface="+mn-ea"/>
              </a:rPr>
              <a:t>在</a:t>
            </a:r>
            <a:r>
              <a:rPr lang="en-US" altLang="zh-CN" sz="3401" dirty="0">
                <a:sym typeface="+mn-ea"/>
              </a:rPr>
              <a:t>Android SDK</a:t>
            </a:r>
            <a:r>
              <a:rPr lang="zh-CN" altLang="en-US" sz="3401" dirty="0">
                <a:sym typeface="+mn-ea"/>
              </a:rPr>
              <a:t>与</a:t>
            </a:r>
            <a:r>
              <a:rPr lang="en-US" altLang="zh-CN" sz="3401" dirty="0">
                <a:sym typeface="+mn-ea"/>
              </a:rPr>
              <a:t>NDK</a:t>
            </a:r>
            <a:r>
              <a:rPr lang="zh-CN" altLang="en-US" sz="3401" dirty="0">
                <a:sym typeface="+mn-ea"/>
              </a:rPr>
              <a:t>中均有提供</a:t>
            </a:r>
            <a:r>
              <a:rPr lang="en-US" altLang="zh-CN" sz="3401" dirty="0">
                <a:sym typeface="+mn-ea"/>
              </a:rPr>
              <a:t>OpenGL ES</a:t>
            </a:r>
            <a:r>
              <a:rPr lang="zh-CN" altLang="en-US" sz="3401" dirty="0">
                <a:sym typeface="+mn-ea"/>
              </a:rPr>
              <a:t>的类库。所以我们可以借助</a:t>
            </a:r>
            <a:r>
              <a:rPr lang="en-US" altLang="zh-CN" sz="3401" dirty="0">
                <a:sym typeface="+mn-ea"/>
              </a:rPr>
              <a:t>Java</a:t>
            </a:r>
            <a:r>
              <a:rPr lang="zh-CN" altLang="en-US" sz="3401" dirty="0">
                <a:sym typeface="+mn-ea"/>
              </a:rPr>
              <a:t>、</a:t>
            </a:r>
            <a:r>
              <a:rPr lang="en-US" altLang="zh-CN" sz="3401" dirty="0">
                <a:sym typeface="+mn-ea"/>
              </a:rPr>
              <a:t>C/C++</a:t>
            </a:r>
            <a:r>
              <a:rPr lang="zh-CN" altLang="en-US" sz="3401" dirty="0">
                <a:sym typeface="+mn-ea"/>
              </a:rPr>
              <a:t>来使用</a:t>
            </a:r>
            <a:r>
              <a:rPr lang="en-US" altLang="zh-CN" sz="3401" dirty="0">
                <a:sym typeface="+mn-ea"/>
              </a:rPr>
              <a:t>OpenGL</a:t>
            </a:r>
            <a:endParaRPr lang="zh-CN" altLang="zh-CN" sz="3401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2458" y="3605051"/>
            <a:ext cx="9431749" cy="406789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3183" y="9915684"/>
            <a:ext cx="9401750" cy="6156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401" b="1">
                <a:solidFill>
                  <a:srgbClr val="FF0000"/>
                </a:solidFill>
              </a:rPr>
              <a:t>OpenGL 是个状态机，面向过程编程。</a:t>
            </a:r>
          </a:p>
        </p:txBody>
      </p:sp>
    </p:spTree>
    <p:extLst>
      <p:ext uri="{BB962C8B-B14F-4D97-AF65-F5344CB8AC3E}">
        <p14:creationId xmlns:p14="http://schemas.microsoft.com/office/powerpoint/2010/main" val="364155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9018" y="701511"/>
            <a:ext cx="4565374" cy="77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303922"/>
            <a:r>
              <a:rPr lang="en-US" altLang="zh-CN" sz="5036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GLSurfaceView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048559" y="1762929"/>
            <a:ext cx="2266628" cy="14114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157842" y="445915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7266" y="4201476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22809" y="4012818"/>
            <a:ext cx="386160" cy="1778533"/>
          </a:xfrm>
          <a:prstGeom prst="round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357205"/>
            <a:ext cx="4810" cy="150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959" numCol="1" anchor="ctr" anchorCtr="0" compatLnSpc="1">
            <a:spAutoFit/>
          </a:bodyPr>
          <a:lstStyle/>
          <a:p>
            <a:pPr defTabSz="172794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9" dirty="0"/>
              <a:t> </a:t>
            </a:r>
            <a:endParaRPr lang="zh-CN" altLang="zh-CN" sz="189" dirty="0">
              <a:latin typeface="Arial" panose="020B0604020202020204" pitchFamily="34" charset="0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11231702" y="6192183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11519694" y="6480175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11807686" y="6768167"/>
            <a:ext cx="575985" cy="5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8" name="文本框 7"/>
          <p:cNvSpPr txBox="1"/>
          <p:nvPr/>
        </p:nvSpPr>
        <p:spPr>
          <a:xfrm>
            <a:off x="1238367" y="2485481"/>
            <a:ext cx="20505055" cy="11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3401"/>
              <a:t>调用任何 OpenGL 函数前，必须已经创建了 OpenGL 上下文。</a:t>
            </a:r>
            <a:r>
              <a:rPr lang="en-US" sz="3401"/>
              <a:t>Android</a:t>
            </a:r>
            <a:r>
              <a:rPr lang="zh-CN" altLang="en-US" sz="3401"/>
              <a:t>中</a:t>
            </a:r>
            <a:r>
              <a:rPr lang="en-US" altLang="zh-CN" sz="3401"/>
              <a:t>GLSurfaceView</a:t>
            </a:r>
            <a:r>
              <a:rPr lang="zh-CN" altLang="en-US" sz="3401"/>
              <a:t>中会为我们初始化</a:t>
            </a:r>
            <a:r>
              <a:rPr lang="en-US" altLang="zh-CN" sz="3401"/>
              <a:t>OpenGL</a:t>
            </a:r>
            <a:r>
              <a:rPr lang="zh-CN" altLang="en-US" sz="3401"/>
              <a:t>上下文。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157" y="4659824"/>
            <a:ext cx="12501268" cy="172435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13564" y="7749742"/>
            <a:ext cx="15903177" cy="2185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is-IS" sz="3401" dirty="0">
                <a:sym typeface="+mn-ea"/>
              </a:rPr>
              <a:t>继承</a:t>
            </a:r>
            <a:r>
              <a:rPr lang="zh-CN" altLang="is-IS" sz="3401" dirty="0">
                <a:sym typeface="+mn-ea"/>
              </a:rPr>
              <a:t>至</a:t>
            </a:r>
            <a:r>
              <a:rPr lang="is-IS" altLang="zh-CN" sz="3401" dirty="0">
                <a:sym typeface="+mn-ea"/>
              </a:rPr>
              <a:t>SurfaceView</a:t>
            </a:r>
            <a:r>
              <a:rPr lang="zh-CN" altLang="is-IS" sz="3401" dirty="0">
                <a:sym typeface="+mn-ea"/>
              </a:rPr>
              <a:t>，它内嵌的</a:t>
            </a:r>
            <a:r>
              <a:rPr lang="en-US" altLang="is-IS" sz="3401" dirty="0">
                <a:sym typeface="+mn-ea"/>
              </a:rPr>
              <a:t>S</a:t>
            </a:r>
            <a:r>
              <a:rPr lang="is-IS" altLang="zh-CN" sz="3401" dirty="0">
                <a:sym typeface="+mn-ea"/>
              </a:rPr>
              <a:t>urface</a:t>
            </a:r>
            <a:r>
              <a:rPr lang="zh-CN" altLang="is-IS" sz="3401" dirty="0">
                <a:sym typeface="+mn-ea"/>
              </a:rPr>
              <a:t>专门负责</a:t>
            </a:r>
            <a:r>
              <a:rPr lang="is-IS" altLang="zh-CN" sz="3401" dirty="0">
                <a:sym typeface="+mn-ea"/>
              </a:rPr>
              <a:t>OpenGL</a:t>
            </a:r>
            <a:r>
              <a:rPr lang="zh-CN" altLang="is-IS" sz="3401" dirty="0">
                <a:sym typeface="+mn-ea"/>
              </a:rPr>
              <a:t>渲染。</a:t>
            </a:r>
            <a:endParaRPr lang="zh-CN" altLang="is-IS" sz="3401" dirty="0"/>
          </a:p>
          <a:p>
            <a:pPr marL="539982" indent="-539982">
              <a:buFont typeface="Wingdings" panose="05000000000000000000" charset="0"/>
              <a:buChar char="Ø"/>
            </a:pPr>
            <a:r>
              <a:rPr lang="zh-CN" altLang="is-IS" sz="3401" dirty="0">
                <a:sym typeface="+mn-ea"/>
              </a:rPr>
              <a:t>       管理</a:t>
            </a:r>
            <a:r>
              <a:rPr lang="en-US" altLang="zh-CN" sz="3401" dirty="0">
                <a:sym typeface="+mn-ea"/>
              </a:rPr>
              <a:t>S</a:t>
            </a:r>
            <a:r>
              <a:rPr lang="is-IS" altLang="zh-CN" sz="3401" dirty="0">
                <a:sym typeface="+mn-ea"/>
              </a:rPr>
              <a:t>urface</a:t>
            </a:r>
            <a:r>
              <a:rPr lang="zh-CN" altLang="en-US" sz="3401" dirty="0">
                <a:sym typeface="+mn-ea"/>
              </a:rPr>
              <a:t>与</a:t>
            </a:r>
            <a:r>
              <a:rPr lang="en-US" altLang="zh-CN" sz="3401" dirty="0">
                <a:sym typeface="+mn-ea"/>
              </a:rPr>
              <a:t>EGL</a:t>
            </a:r>
            <a:r>
              <a:rPr lang="zh-CN" altLang="en-US" sz="3401" dirty="0">
                <a:sym typeface="+mn-ea"/>
              </a:rPr>
              <a:t>；</a:t>
            </a:r>
            <a:endParaRPr lang="en-US" altLang="zh-CN" sz="3401" dirty="0"/>
          </a:p>
          <a:p>
            <a:pPr marL="539982" indent="-539982">
              <a:buFont typeface="Wingdings" panose="05000000000000000000" charset="0"/>
              <a:buChar char="Ø"/>
            </a:pPr>
            <a:r>
              <a:rPr lang="en-US" altLang="zh-CN" sz="3401" dirty="0">
                <a:sym typeface="+mn-ea"/>
              </a:rPr>
              <a:t>       </a:t>
            </a:r>
            <a:r>
              <a:rPr lang="zh-CN" altLang="en-US" sz="3401" dirty="0">
                <a:sym typeface="+mn-ea"/>
              </a:rPr>
              <a:t>允许</a:t>
            </a:r>
            <a:r>
              <a:rPr lang="zh-CN" altLang="is-IS" sz="3401" dirty="0">
                <a:sym typeface="+mn-ea"/>
              </a:rPr>
              <a:t>自定义渲染器</a:t>
            </a:r>
            <a:r>
              <a:rPr lang="is-IS" altLang="zh-CN" sz="3401" dirty="0">
                <a:sym typeface="+mn-ea"/>
              </a:rPr>
              <a:t>(render)</a:t>
            </a:r>
            <a:r>
              <a:rPr lang="zh-CN" altLang="is-IS" sz="3401" dirty="0">
                <a:sym typeface="+mn-ea"/>
              </a:rPr>
              <a:t>；</a:t>
            </a:r>
            <a:endParaRPr lang="zh-CN" altLang="is-IS" sz="3401" dirty="0"/>
          </a:p>
          <a:p>
            <a:pPr marL="539982" indent="-539982">
              <a:buFont typeface="Wingdings" panose="05000000000000000000" charset="0"/>
              <a:buChar char="Ø"/>
            </a:pPr>
            <a:r>
              <a:rPr lang="zh-CN" altLang="is-IS" sz="3401" dirty="0">
                <a:sym typeface="+mn-ea"/>
              </a:rPr>
              <a:t>       </a:t>
            </a:r>
            <a:r>
              <a:rPr lang="zh-CN" altLang="is-IS" sz="3401" dirty="0">
                <a:sym typeface="+mn-ea"/>
              </a:rPr>
              <a:t>支持</a:t>
            </a:r>
            <a:r>
              <a:rPr lang="zh-CN" altLang="is-IS" sz="3401" dirty="0">
                <a:sym typeface="+mn-ea"/>
              </a:rPr>
              <a:t>按需渲染和连续渲染；</a:t>
            </a:r>
            <a:endParaRPr lang="zh-CN" altLang="is-IS" sz="340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15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8299906" y="2835799"/>
            <a:ext cx="6439579" cy="119504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9600508" y="765402"/>
            <a:ext cx="3724701" cy="179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03922"/>
            <a:r>
              <a:rPr lang="zh-CN" altLang="en-US" sz="7058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7058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2303922"/>
            <a:r>
              <a:rPr lang="en-US" altLang="zh-CN" sz="40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40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7116042" y="6237030"/>
            <a:ext cx="3811029" cy="4776540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en-US" altLang="zh-CN" sz="45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2303922"/>
              <a:endParaRPr lang="zh-CN" altLang="en-US" sz="4535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12120724" y="6271427"/>
            <a:ext cx="3811029" cy="4776540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7082443" y="7620521"/>
            <a:ext cx="3980434" cy="67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303922">
              <a:lnSpc>
                <a:spcPct val="150000"/>
              </a:lnSpc>
            </a:pPr>
            <a:endParaRPr lang="en-US" altLang="zh-CN" sz="252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13341625" y="6512150"/>
            <a:ext cx="1348446" cy="557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303922"/>
            <a:r>
              <a:rPr lang="zh-CN" altLang="en-US" sz="3024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着色器</a:t>
            </a: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7115465" y="6546263"/>
            <a:ext cx="3640956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303922"/>
            <a:r>
              <a:rPr lang="en-US" altLang="zh-CN" sz="3024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GlSurfaceView</a:t>
            </a: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1781266" y="6357568"/>
            <a:ext cx="3811029" cy="4776540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2149481" y="6617460"/>
            <a:ext cx="2867754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303922"/>
            <a:r>
              <a:rPr lang="en-US" altLang="zh-CN" sz="3024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OpenGL ES</a:t>
            </a:r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3245867" y="5188858"/>
            <a:ext cx="674983" cy="923975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en-US" sz="3401" dirty="0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8321522" y="5006011"/>
            <a:ext cx="995974" cy="848978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en-US" sz="3401" dirty="0"/>
          </a:p>
        </p:txBody>
      </p:sp>
      <p:sp>
        <p:nvSpPr>
          <p:cNvPr id="31" name="Freeform 86"/>
          <p:cNvSpPr/>
          <p:nvPr/>
        </p:nvSpPr>
        <p:spPr bwMode="auto">
          <a:xfrm>
            <a:off x="13543338" y="4980109"/>
            <a:ext cx="944976" cy="974975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en-US" sz="3401" dirty="0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18847414" y="5018548"/>
            <a:ext cx="797916" cy="85036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30394" tIns="115197" rIns="230394" bIns="115197" numCol="1" anchor="t" anchorCtr="0" compatLnSpc="1"/>
          <a:lstStyle/>
          <a:p>
            <a:pPr defTabSz="2303922"/>
            <a:endParaRPr lang="zh-CN" altLang="en-US" sz="4535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11"/>
            </p:custDataLst>
          </p:nvPr>
        </p:nvGrpSpPr>
        <p:grpSpPr>
          <a:xfrm>
            <a:off x="17370322" y="6259023"/>
            <a:ext cx="3811029" cy="4776540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03922"/>
              <a:endParaRPr lang="zh-CN" altLang="en-US" sz="453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2"/>
            </p:custDataLst>
          </p:nvPr>
        </p:nvSpPr>
        <p:spPr>
          <a:xfrm>
            <a:off x="17699730" y="7956703"/>
            <a:ext cx="3093283" cy="1257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303922">
              <a:lnSpc>
                <a:spcPct val="150000"/>
              </a:lnSpc>
            </a:pPr>
            <a:r>
              <a:rPr lang="zh-CN" altLang="en-US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252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2303922">
              <a:lnSpc>
                <a:spcPct val="150000"/>
              </a:lnSpc>
            </a:pPr>
            <a:r>
              <a:rPr lang="zh-CN" altLang="en-US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252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3"/>
            </p:custDataLst>
          </p:nvPr>
        </p:nvSpPr>
        <p:spPr>
          <a:xfrm>
            <a:off x="18406845" y="6499746"/>
            <a:ext cx="1736373" cy="557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303922"/>
            <a:r>
              <a:rPr lang="zh-CN" altLang="en-US" sz="3024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</a:p>
        </p:txBody>
      </p:sp>
      <p:sp>
        <p:nvSpPr>
          <p:cNvPr id="40" name="PA_矩形 60"/>
          <p:cNvSpPr/>
          <p:nvPr>
            <p:custDataLst>
              <p:tags r:id="rId14"/>
            </p:custDataLst>
          </p:nvPr>
        </p:nvSpPr>
        <p:spPr>
          <a:xfrm>
            <a:off x="1938504" y="7620520"/>
            <a:ext cx="3811027" cy="67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303922">
              <a:lnSpc>
                <a:spcPct val="150000"/>
              </a:lnSpc>
            </a:pPr>
            <a:r>
              <a:rPr lang="en-US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OpenGL </a:t>
            </a:r>
            <a:r>
              <a:rPr lang="zh-CN" altLang="en-US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OpenGL ES</a:t>
            </a:r>
          </a:p>
        </p:txBody>
      </p:sp>
      <p:sp>
        <p:nvSpPr>
          <p:cNvPr id="41" name="PA_矩形 60"/>
          <p:cNvSpPr/>
          <p:nvPr>
            <p:custDataLst>
              <p:tags r:id="rId15"/>
            </p:custDataLst>
          </p:nvPr>
        </p:nvSpPr>
        <p:spPr>
          <a:xfrm>
            <a:off x="12120725" y="7739358"/>
            <a:ext cx="3811027" cy="1839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303922">
              <a:lnSpc>
                <a:spcPct val="150000"/>
              </a:lnSpc>
            </a:pPr>
            <a:r>
              <a:rPr lang="en-US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OpenGL</a:t>
            </a:r>
            <a:r>
              <a:rPr lang="zh-CN" altLang="en-US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渲染流程</a:t>
            </a:r>
          </a:p>
          <a:p>
            <a:pPr defTabSz="2303922">
              <a:lnSpc>
                <a:spcPct val="150000"/>
              </a:lnSpc>
            </a:pPr>
            <a:r>
              <a:rPr lang="zh-CN" altLang="en-US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着色器与</a:t>
            </a:r>
            <a:r>
              <a:rPr lang="en-US" altLang="zh-CN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GLSL</a:t>
            </a:r>
          </a:p>
          <a:p>
            <a:pPr defTabSz="2303922">
              <a:lnSpc>
                <a:spcPct val="150000"/>
              </a:lnSpc>
            </a:pPr>
            <a:r>
              <a:rPr lang="en-US" altLang="zh-CN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OpenGL </a:t>
            </a:r>
            <a:r>
              <a:rPr lang="zh-CN" altLang="en-US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坐标</a:t>
            </a:r>
          </a:p>
        </p:txBody>
      </p:sp>
      <p:sp>
        <p:nvSpPr>
          <p:cNvPr id="42" name="矩形 41"/>
          <p:cNvSpPr/>
          <p:nvPr/>
        </p:nvSpPr>
        <p:spPr>
          <a:xfrm>
            <a:off x="12017695" y="4737834"/>
            <a:ext cx="4017869" cy="63102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 dirty="0"/>
          </a:p>
        </p:txBody>
      </p:sp>
      <p:sp>
        <p:nvSpPr>
          <p:cNvPr id="3" name="PA_矩形 60"/>
          <p:cNvSpPr/>
          <p:nvPr>
            <p:custDataLst>
              <p:tags r:id="rId16"/>
            </p:custDataLst>
          </p:nvPr>
        </p:nvSpPr>
        <p:spPr>
          <a:xfrm>
            <a:off x="7082443" y="7620521"/>
            <a:ext cx="3980434" cy="67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303922">
              <a:lnSpc>
                <a:spcPct val="150000"/>
              </a:lnSpc>
            </a:pPr>
            <a:r>
              <a:rPr lang="en-US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GlSurfaceView</a:t>
            </a:r>
            <a:r>
              <a:rPr lang="zh-CN" altLang="en-US" sz="252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3562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2" grpId="0" bldLvl="0" animBg="1"/>
      <p:bldP spid="37" grpId="0" animBg="1" autoUpdateAnimBg="0"/>
      <p:bldP spid="38" grpId="0"/>
      <p:bldP spid="40" grpId="0"/>
      <p:bldP spid="41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12664</TotalTime>
  <Words>483</Words>
  <Application>Microsoft Office PowerPoint</Application>
  <PresentationFormat>自定义</PresentationFormat>
  <Paragraphs>119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Calibri</vt:lpstr>
      <vt:lpstr>Calibri Light</vt:lpstr>
      <vt:lpstr>Helvetica Neue</vt:lpstr>
      <vt:lpstr>MS Mincho</vt:lpstr>
      <vt:lpstr>Noto Sans CJK SC Medium</vt:lpstr>
      <vt:lpstr>Source Han Sans CN Normal</vt:lpstr>
      <vt:lpstr>等线</vt:lpstr>
      <vt:lpstr>等线 Light</vt:lpstr>
      <vt:lpstr>黑体</vt:lpstr>
      <vt:lpstr>思源黑体 CN Bold</vt:lpstr>
      <vt:lpstr>思源黑体 CN Normal</vt:lpstr>
      <vt:lpstr>宋体</vt:lpstr>
      <vt:lpstr>微软雅黑</vt:lpstr>
      <vt:lpstr>Arial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什么是OpenGl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Windows 用户</cp:lastModifiedBy>
  <cp:revision>2059</cp:revision>
  <dcterms:created xsi:type="dcterms:W3CDTF">2014-06-24T08:28:00Z</dcterms:created>
  <dcterms:modified xsi:type="dcterms:W3CDTF">2021-02-01T11:48:56Z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