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1"/>
  </p:notesMasterIdLst>
  <p:handoutMasterIdLst>
    <p:handoutMasterId r:id="rId42"/>
  </p:handoutMasterIdLst>
  <p:sldIdLst>
    <p:sldId id="321" r:id="rId2"/>
    <p:sldId id="669" r:id="rId3"/>
    <p:sldId id="786" r:id="rId4"/>
    <p:sldId id="725" r:id="rId5"/>
    <p:sldId id="726" r:id="rId6"/>
    <p:sldId id="795" r:id="rId7"/>
    <p:sldId id="740" r:id="rId8"/>
    <p:sldId id="796" r:id="rId9"/>
    <p:sldId id="797" r:id="rId10"/>
    <p:sldId id="809" r:id="rId11"/>
    <p:sldId id="810" r:id="rId12"/>
    <p:sldId id="798" r:id="rId13"/>
    <p:sldId id="799" r:id="rId14"/>
    <p:sldId id="800" r:id="rId15"/>
    <p:sldId id="801" r:id="rId16"/>
    <p:sldId id="802" r:id="rId17"/>
    <p:sldId id="803" r:id="rId18"/>
    <p:sldId id="804" r:id="rId19"/>
    <p:sldId id="805" r:id="rId20"/>
    <p:sldId id="806" r:id="rId21"/>
    <p:sldId id="807" r:id="rId22"/>
    <p:sldId id="808" r:id="rId23"/>
    <p:sldId id="746" r:id="rId24"/>
    <p:sldId id="747" r:id="rId25"/>
    <p:sldId id="748" r:id="rId26"/>
    <p:sldId id="749" r:id="rId27"/>
    <p:sldId id="750" r:id="rId28"/>
    <p:sldId id="751" r:id="rId29"/>
    <p:sldId id="752" r:id="rId30"/>
    <p:sldId id="753" r:id="rId31"/>
    <p:sldId id="754" r:id="rId32"/>
    <p:sldId id="764" r:id="rId33"/>
    <p:sldId id="756" r:id="rId34"/>
    <p:sldId id="757" r:id="rId35"/>
    <p:sldId id="758" r:id="rId36"/>
    <p:sldId id="759" r:id="rId37"/>
    <p:sldId id="760" r:id="rId38"/>
    <p:sldId id="761" r:id="rId39"/>
    <p:sldId id="762" r:id="rId40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21"/>
            <p14:sldId id="669"/>
            <p14:sldId id="786"/>
            <p14:sldId id="725"/>
            <p14:sldId id="726"/>
            <p14:sldId id="795"/>
            <p14:sldId id="740"/>
            <p14:sldId id="796"/>
            <p14:sldId id="797"/>
            <p14:sldId id="809"/>
            <p14:sldId id="810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64"/>
            <p14:sldId id="756"/>
            <p14:sldId id="757"/>
            <p14:sldId id="758"/>
            <p14:sldId id="759"/>
            <p14:sldId id="760"/>
            <p14:sldId id="761"/>
            <p14:sldId id="7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A896"/>
    <a:srgbClr val="4D4D4D"/>
    <a:srgbClr val="297FD5"/>
    <a:srgbClr val="7F8FA9"/>
    <a:srgbClr val="000000"/>
    <a:srgbClr val="1577BA"/>
    <a:srgbClr val="2B5259"/>
    <a:srgbClr val="090A3C"/>
    <a:srgbClr val="6F7378"/>
    <a:srgbClr val="0F1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896" autoAdjust="0"/>
  </p:normalViewPr>
  <p:slideViewPr>
    <p:cSldViewPr>
      <p:cViewPr varScale="1">
        <p:scale>
          <a:sx n="62" d="100"/>
          <a:sy n="62" d="100"/>
        </p:scale>
        <p:origin x="31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62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jiahao.baidu.com/s?id=1609373471994487281&amp;wfr=spider&amp;for=pc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 开场白</a:t>
            </a:r>
          </a:p>
        </p:txBody>
      </p:sp>
    </p:spTree>
    <p:extLst>
      <p:ext uri="{BB962C8B-B14F-4D97-AF65-F5344CB8AC3E}">
        <p14:creationId xmlns:p14="http://schemas.microsoft.com/office/powerpoint/2010/main" val="787226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85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61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31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20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572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23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09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DDE23D-E1A6-4E23-893A-432587B374F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690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11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25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92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70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1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27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845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28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4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 课程目标</a:t>
            </a:r>
          </a:p>
        </p:txBody>
      </p:sp>
    </p:spTree>
    <p:extLst>
      <p:ext uri="{BB962C8B-B14F-4D97-AF65-F5344CB8AC3E}">
        <p14:creationId xmlns:p14="http://schemas.microsoft.com/office/powerpoint/2010/main" val="3512445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69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https://baijiahao.baidu.com/s?id=1609373471994487281&amp;wfr=spider&amp;for=pc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1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3815185" y="12067752"/>
            <a:ext cx="8895440" cy="806509"/>
            <a:chOff x="13815185" y="12067752"/>
            <a:chExt cx="8895440" cy="80650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xmlns="" id="{9BA6A0B2-7212-4940-B20B-F4D59FD12162}"/>
                </a:ext>
              </a:extLst>
            </p:cNvPr>
            <p:cNvGrpSpPr/>
            <p:nvPr userDrawn="1"/>
          </p:nvGrpSpPr>
          <p:grpSpPr>
            <a:xfrm>
              <a:off x="14759692" y="12228510"/>
              <a:ext cx="7950933" cy="475658"/>
              <a:chOff x="15969848" y="12230840"/>
              <a:chExt cx="6480820" cy="475658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C1BD0C29-A1CB-432B-BD72-BD1C560C6B22}"/>
                  </a:ext>
                </a:extLst>
              </p:cNvPr>
              <p:cNvSpPr txBox="1"/>
              <p:nvPr userDrawn="1"/>
            </p:nvSpPr>
            <p:spPr>
              <a:xfrm>
                <a:off x="15969848" y="12244833"/>
                <a:ext cx="34172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en-US" altLang="zh-CN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android</a:t>
                </a:r>
                <a:r>
                  <a:rPr lang="zh-CN" altLang="en-US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移动互联网高级开发</a:t>
                </a:r>
                <a:endParaRPr 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AA59E0D3-D086-4C73-A629-108E4B253682}"/>
                  </a:ext>
                </a:extLst>
              </p:cNvPr>
              <p:cNvSpPr txBox="1"/>
              <p:nvPr userDrawn="1"/>
            </p:nvSpPr>
            <p:spPr>
              <a:xfrm>
                <a:off x="19264890" y="12230840"/>
                <a:ext cx="31857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zh-CN" altLang="en-US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官方</a:t>
                </a:r>
                <a:r>
                  <a:rPr lang="zh-CN" altLang="en-US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客服</a:t>
                </a:r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QQ</a:t>
                </a:r>
                <a:r>
                  <a:rPr lang="zh-CN" altLang="en-US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：</a:t>
                </a:r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</a:t>
                </a:r>
                <a:r>
                  <a:rPr lang="en-US" altLang="zh-CN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1979846055</a:t>
                </a:r>
                <a:endParaRPr 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5185" y="12067752"/>
              <a:ext cx="806509" cy="806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51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xmlns="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3815185" y="12067752"/>
            <a:ext cx="8895440" cy="806509"/>
            <a:chOff x="13815185" y="12067752"/>
            <a:chExt cx="8895440" cy="80650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9BA6A0B2-7212-4940-B20B-F4D59FD12162}"/>
                </a:ext>
              </a:extLst>
            </p:cNvPr>
            <p:cNvGrpSpPr/>
            <p:nvPr userDrawn="1"/>
          </p:nvGrpSpPr>
          <p:grpSpPr>
            <a:xfrm>
              <a:off x="14759692" y="12228510"/>
              <a:ext cx="7950933" cy="475658"/>
              <a:chOff x="15969848" y="12230840"/>
              <a:chExt cx="6480820" cy="475658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xmlns="" id="{C1BD0C29-A1CB-432B-BD72-BD1C560C6B22}"/>
                  </a:ext>
                </a:extLst>
              </p:cNvPr>
              <p:cNvSpPr txBox="1"/>
              <p:nvPr userDrawn="1"/>
            </p:nvSpPr>
            <p:spPr>
              <a:xfrm>
                <a:off x="15969848" y="12244833"/>
                <a:ext cx="34172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en-US" altLang="zh-CN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android</a:t>
                </a:r>
                <a:r>
                  <a:rPr lang="zh-CN" altLang="en-US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移动互联网高级开发</a:t>
                </a:r>
                <a:endParaRPr 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id="{AA59E0D3-D086-4C73-A629-108E4B253682}"/>
                  </a:ext>
                </a:extLst>
              </p:cNvPr>
              <p:cNvSpPr txBox="1"/>
              <p:nvPr userDrawn="1"/>
            </p:nvSpPr>
            <p:spPr>
              <a:xfrm>
                <a:off x="19264890" y="12230840"/>
                <a:ext cx="31857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| </a:t>
                </a:r>
                <a:r>
                  <a:rPr lang="zh-CN" altLang="en-US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官方</a:t>
                </a:r>
                <a:r>
                  <a:rPr lang="zh-CN" altLang="en-US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客服</a:t>
                </a:r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QQ</a:t>
                </a:r>
                <a:r>
                  <a:rPr lang="zh-CN" altLang="en-US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：</a:t>
                </a:r>
                <a:r>
                  <a:rPr lang="en-US" altLang="zh-CN" sz="2400" b="1" dirty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 </a:t>
                </a:r>
                <a:r>
                  <a:rPr lang="en-US" altLang="zh-CN" sz="2400" b="1" dirty="0" smtClean="0">
                    <a:solidFill>
                      <a:srgbClr val="090A3C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1979846055</a:t>
                </a:r>
                <a:endParaRPr 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5185" y="12067752"/>
              <a:ext cx="806509" cy="806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348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828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568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418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725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24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7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0" y="10260439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97D501F0-FA97-4424-A9C8-A6EA4D49898C}"/>
              </a:ext>
            </a:extLst>
          </p:cNvPr>
          <p:cNvGrpSpPr/>
          <p:nvPr/>
        </p:nvGrpSpPr>
        <p:grpSpPr>
          <a:xfrm>
            <a:off x="3836180" y="4500175"/>
            <a:ext cx="15367028" cy="4980305"/>
            <a:chOff x="5266365" y="4481724"/>
            <a:chExt cx="13633330" cy="4980305"/>
          </a:xfrm>
        </p:grpSpPr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xmlns="" id="{F9D43B12-AC98-4BB4-933D-F127548715CE}"/>
                </a:ext>
              </a:extLst>
            </p:cNvPr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移动互联网高级开发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3">
              <a:extLst>
                <a:ext uri="{FF2B5EF4-FFF2-40B4-BE49-F238E27FC236}">
                  <a16:creationId xmlns:a16="http://schemas.microsoft.com/office/drawing/2014/main" xmlns="" id="{371E43EE-F17E-4BD8-91BC-7673B2926E02}"/>
                </a:ext>
              </a:extLst>
            </p:cNvPr>
            <p:cNvSpPr txBox="1"/>
            <p:nvPr/>
          </p:nvSpPr>
          <p:spPr>
            <a:xfrm>
              <a:off x="6460865" y="6385171"/>
              <a:ext cx="10935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直播公开课</a:t>
              </a:r>
            </a:p>
          </p:txBody>
        </p:sp>
        <p:sp>
          <p:nvSpPr>
            <p:cNvPr id="17" name="TextBox 53">
              <a:extLst>
                <a:ext uri="{FF2B5EF4-FFF2-40B4-BE49-F238E27FC236}">
                  <a16:creationId xmlns:a16="http://schemas.microsoft.com/office/drawing/2014/main" xmlns="" id="{F9DF0C96-B9CE-45CD-B3CE-CD65703A3DCD}"/>
                </a:ext>
              </a:extLst>
            </p:cNvPr>
            <p:cNvSpPr txBox="1"/>
            <p:nvPr/>
          </p:nvSpPr>
          <p:spPr>
            <a:xfrm>
              <a:off x="6615530" y="8815698"/>
              <a:ext cx="1093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用代码码出自己牛逼的人生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39803" y="1465187"/>
            <a:ext cx="10453405" cy="1729988"/>
            <a:chOff x="7039803" y="1465187"/>
            <a:chExt cx="10453405" cy="1729988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5C12BDFC-3B32-44E8-B922-9E5F28858A76}"/>
                </a:ext>
              </a:extLst>
            </p:cNvPr>
            <p:cNvGrpSpPr/>
            <p:nvPr/>
          </p:nvGrpSpPr>
          <p:grpSpPr>
            <a:xfrm>
              <a:off x="7039803" y="1715925"/>
              <a:ext cx="4845398" cy="1276993"/>
              <a:chOff x="5624694" y="1705372"/>
              <a:chExt cx="4845398" cy="1276993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xmlns="" id="{7CFD3F3B-22A9-43D9-92D9-0F4143BD8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4694" y="1705372"/>
                <a:ext cx="3800574" cy="1276993"/>
              </a:xfrm>
              <a:prstGeom prst="rect">
                <a:avLst/>
              </a:prstGeom>
            </p:spPr>
          </p:pic>
          <p:sp>
            <p:nvSpPr>
              <p:cNvPr id="14" name="十字形 13">
                <a:extLst>
                  <a:ext uri="{FF2B5EF4-FFF2-40B4-BE49-F238E27FC236}">
                    <a16:creationId xmlns:a16="http://schemas.microsoft.com/office/drawing/2014/main" xmlns="" id="{14A66B0D-B6B1-4CA2-A936-35E77C56E115}"/>
                  </a:ext>
                </a:extLst>
              </p:cNvPr>
              <p:cNvSpPr/>
              <p:nvPr/>
            </p:nvSpPr>
            <p:spPr>
              <a:xfrm>
                <a:off x="9930092" y="2073868"/>
                <a:ext cx="540000" cy="540000"/>
              </a:xfrm>
              <a:prstGeom prst="plus">
                <a:avLst>
                  <a:gd name="adj" fmla="val 42882"/>
                </a:avLst>
              </a:prstGeom>
              <a:solidFill>
                <a:srgbClr val="1577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1577BA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8" name="图片 17" descr="logo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90025" y="1465187"/>
              <a:ext cx="1729988" cy="1729988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12779694" y="1610361"/>
              <a:ext cx="4713514" cy="127699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 lnSpcReduction="1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600" b="1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码牛学院</a:t>
              </a:r>
              <a:endParaRPr lang="en-US" altLang="zh-CN" sz="3600" b="1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代码成就人生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Framework</a:t>
            </a:r>
            <a:endParaRPr lang="zh-CN" altLang="en-US" dirty="0"/>
          </a:p>
        </p:txBody>
      </p:sp>
      <p:pic>
        <p:nvPicPr>
          <p:cNvPr id="8194" name="Picture 2" descr="https://images2018.cnblogs.com/blog/1154248/201804/1154248-20180414162403019-4038704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786" y="2247392"/>
            <a:ext cx="13791027" cy="987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6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 txBox="1"/>
          <p:nvPr/>
        </p:nvSpPr>
        <p:spPr>
          <a:xfrm>
            <a:off x="940156" y="2222557"/>
            <a:ext cx="5336887" cy="8644258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2867" dirty="0">
                <a:solidFill>
                  <a:schemeClr val="tx2"/>
                </a:solidFill>
              </a:rPr>
              <a:t>进程寻址空间</a:t>
            </a:r>
            <a:r>
              <a:rPr lang="en-US" altLang="zh-CN" sz="2867" dirty="0">
                <a:solidFill>
                  <a:schemeClr val="tx2"/>
                </a:solidFill>
              </a:rPr>
              <a:t>0~4G</a:t>
            </a:r>
          </a:p>
          <a:p>
            <a:pPr marL="0" indent="0" algn="just">
              <a:buNone/>
            </a:pPr>
            <a:r>
              <a:rPr lang="zh-CN" altLang="en-US" sz="2867" dirty="0">
                <a:solidFill>
                  <a:schemeClr val="tx2"/>
                </a:solidFill>
              </a:rPr>
              <a:t>进程在用户态只能访问</a:t>
            </a:r>
            <a:r>
              <a:rPr lang="en-US" altLang="zh-CN" sz="2867" dirty="0">
                <a:solidFill>
                  <a:schemeClr val="tx2"/>
                </a:solidFill>
              </a:rPr>
              <a:t>0~3G</a:t>
            </a:r>
            <a:r>
              <a:rPr lang="zh-CN" altLang="en-US" sz="2867" dirty="0">
                <a:solidFill>
                  <a:schemeClr val="tx2"/>
                </a:solidFill>
              </a:rPr>
              <a:t>，只有进入内核态才能访问</a:t>
            </a:r>
            <a:r>
              <a:rPr lang="en-US" altLang="zh-CN" sz="2867" dirty="0">
                <a:solidFill>
                  <a:schemeClr val="tx2"/>
                </a:solidFill>
              </a:rPr>
              <a:t>3G~4G  </a:t>
            </a:r>
          </a:p>
          <a:p>
            <a:pPr marL="0" indent="0" algn="just">
              <a:buNone/>
            </a:pPr>
            <a:r>
              <a:rPr lang="zh-CN" altLang="en-US" sz="2867" dirty="0">
                <a:solidFill>
                  <a:schemeClr val="tx2"/>
                </a:solidFill>
              </a:rPr>
              <a:t>进程通过系统调用进入内核态</a:t>
            </a:r>
          </a:p>
          <a:p>
            <a:pPr marL="0" indent="0" algn="just">
              <a:buNone/>
            </a:pPr>
            <a:r>
              <a:rPr lang="zh-CN" altLang="en-US" sz="2867" dirty="0">
                <a:solidFill>
                  <a:schemeClr val="tx2"/>
                </a:solidFill>
              </a:rPr>
              <a:t>每个进程虚拟空间的</a:t>
            </a:r>
            <a:r>
              <a:rPr lang="en-US" altLang="zh-CN" sz="2867" dirty="0">
                <a:solidFill>
                  <a:schemeClr val="tx2"/>
                </a:solidFill>
              </a:rPr>
              <a:t>3G~4G</a:t>
            </a:r>
            <a:r>
              <a:rPr lang="zh-CN" altLang="en-US" sz="2867" dirty="0">
                <a:solidFill>
                  <a:schemeClr val="tx2"/>
                </a:solidFill>
              </a:rPr>
              <a:t>部分是相同的 </a:t>
            </a:r>
            <a:endParaRPr lang="en-US" altLang="zh-CN" sz="2867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40155" y="517132"/>
            <a:ext cx="21599653" cy="1100847"/>
          </a:xfrm>
        </p:spPr>
        <p:txBody>
          <a:bodyPr/>
          <a:lstStyle/>
          <a:p>
            <a:r>
              <a:rPr lang="zh-CN" altLang="en-US" dirty="0" smtClean="0"/>
              <a:t>内核空间与用户空间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971159" y="4739363"/>
            <a:ext cx="10470228" cy="2340168"/>
          </a:xfrm>
          <a:prstGeom prst="rect">
            <a:avLst/>
          </a:prstGeom>
        </p:spPr>
      </p:pic>
      <p:sp>
        <p:nvSpPr>
          <p:cNvPr id="8" name="右大括号 7"/>
          <p:cNvSpPr/>
          <p:nvPr/>
        </p:nvSpPr>
        <p:spPr>
          <a:xfrm>
            <a:off x="10634844" y="674331"/>
            <a:ext cx="516075" cy="3436565"/>
          </a:xfrm>
          <a:prstGeom prst="rightBrace">
            <a:avLst>
              <a:gd name="adj1" fmla="val 11646"/>
              <a:gd name="adj2" fmla="val 480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26"/>
          </a:p>
        </p:txBody>
      </p:sp>
      <p:sp>
        <p:nvSpPr>
          <p:cNvPr id="11" name="右大括号 10"/>
          <p:cNvSpPr/>
          <p:nvPr/>
        </p:nvSpPr>
        <p:spPr>
          <a:xfrm>
            <a:off x="10634844" y="4110897"/>
            <a:ext cx="516075" cy="7031864"/>
          </a:xfrm>
          <a:prstGeom prst="rightBrace">
            <a:avLst>
              <a:gd name="adj1" fmla="val 11646"/>
              <a:gd name="adj2" fmla="val 480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26"/>
          </a:p>
        </p:txBody>
      </p:sp>
      <p:sp>
        <p:nvSpPr>
          <p:cNvPr id="12" name="内容占位符 2"/>
          <p:cNvSpPr txBox="1"/>
          <p:nvPr/>
        </p:nvSpPr>
        <p:spPr>
          <a:xfrm>
            <a:off x="11291675" y="7181967"/>
            <a:ext cx="2207599" cy="645093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sz="2867" dirty="0">
                <a:solidFill>
                  <a:schemeClr val="tx2"/>
                </a:solidFill>
              </a:rPr>
              <a:t>3G(0-3G)</a:t>
            </a:r>
          </a:p>
        </p:txBody>
      </p:sp>
      <p:sp>
        <p:nvSpPr>
          <p:cNvPr id="13" name="内容占位符 2"/>
          <p:cNvSpPr txBox="1"/>
          <p:nvPr/>
        </p:nvSpPr>
        <p:spPr>
          <a:xfrm>
            <a:off x="11384589" y="2028864"/>
            <a:ext cx="2900533" cy="570123"/>
          </a:xfrm>
          <a:prstGeom prst="rect">
            <a:avLst/>
          </a:prstGeom>
        </p:spPr>
        <p:txBody>
          <a:bodyPr/>
          <a:lstStyle>
            <a:lvl1pPr marL="431800" indent="-431800" algn="l" defTabSz="1727835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60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63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7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81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70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540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75" indent="-431800" algn="l" defTabSz="1727835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sz="2867" dirty="0">
                <a:solidFill>
                  <a:schemeClr val="tx2"/>
                </a:solidFill>
              </a:rPr>
              <a:t>1G(3G-4G)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3640029" y="4521609"/>
            <a:ext cx="4773694" cy="1689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26" dirty="0"/>
              <a:t>App1</a:t>
            </a:r>
            <a:endParaRPr lang="zh-CN" altLang="en-US" sz="3226" dirty="0"/>
          </a:p>
        </p:txBody>
      </p:sp>
      <p:sp>
        <p:nvSpPr>
          <p:cNvPr id="16" name="圆角矩形 15"/>
          <p:cNvSpPr/>
          <p:nvPr/>
        </p:nvSpPr>
        <p:spPr>
          <a:xfrm>
            <a:off x="13640029" y="7114645"/>
            <a:ext cx="4773694" cy="1689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26" dirty="0"/>
              <a:t>App2</a:t>
            </a:r>
            <a:endParaRPr lang="zh-CN" altLang="en-US" sz="3226" dirty="0"/>
          </a:p>
        </p:txBody>
      </p:sp>
      <p:sp>
        <p:nvSpPr>
          <p:cNvPr id="17" name="圆角矩形 16"/>
          <p:cNvSpPr/>
          <p:nvPr/>
        </p:nvSpPr>
        <p:spPr>
          <a:xfrm>
            <a:off x="13640029" y="9452856"/>
            <a:ext cx="4773694" cy="1689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26" dirty="0"/>
              <a:t>App3</a:t>
            </a:r>
            <a:endParaRPr lang="zh-CN" altLang="en-US" sz="3226" dirty="0"/>
          </a:p>
        </p:txBody>
      </p:sp>
    </p:spTree>
    <p:extLst>
      <p:ext uri="{BB962C8B-B14F-4D97-AF65-F5344CB8AC3E}">
        <p14:creationId xmlns:p14="http://schemas.microsoft.com/office/powerpoint/2010/main" val="4001215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2" grpId="0"/>
      <p:bldP spid="12" grpId="1"/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20">
            <a:extLst>
              <a:ext uri="{FF2B5EF4-FFF2-40B4-BE49-F238E27FC236}">
                <a16:creationId xmlns:a16="http://schemas.microsoft.com/office/drawing/2014/main" xmlns="" id="{E7199FCF-7121-4138-85DC-2A6F46D95985}"/>
              </a:ext>
            </a:extLst>
          </p:cNvPr>
          <p:cNvGrpSpPr/>
          <p:nvPr/>
        </p:nvGrpSpPr>
        <p:grpSpPr>
          <a:xfrm>
            <a:off x="3083076" y="3189242"/>
            <a:ext cx="2170206" cy="2202338"/>
            <a:chOff x="1482853" y="1701114"/>
            <a:chExt cx="1148431" cy="1165435"/>
          </a:xfrm>
        </p:grpSpPr>
        <p:sp>
          <p:nvSpPr>
            <p:cNvPr id="21" name="任意多边形: 形状 15">
              <a:extLst>
                <a:ext uri="{FF2B5EF4-FFF2-40B4-BE49-F238E27FC236}">
                  <a16:creationId xmlns:a16="http://schemas.microsoft.com/office/drawing/2014/main" xmlns="" id="{6CDDCF79-C8F7-4900-A143-8890338BF9B6}"/>
                </a:ext>
              </a:extLst>
            </p:cNvPr>
            <p:cNvSpPr/>
            <p:nvPr/>
          </p:nvSpPr>
          <p:spPr>
            <a:xfrm rot="21007033">
              <a:off x="1608066" y="1701114"/>
              <a:ext cx="1023218" cy="1165435"/>
            </a:xfrm>
            <a:custGeom>
              <a:avLst/>
              <a:gdLst>
                <a:gd name="connsiteX0" fmla="*/ 0 w 1276350"/>
                <a:gd name="connsiteY0" fmla="*/ 552450 h 1181100"/>
                <a:gd name="connsiteX1" fmla="*/ 476250 w 1276350"/>
                <a:gd name="connsiteY1" fmla="*/ 0 h 1181100"/>
                <a:gd name="connsiteX2" fmla="*/ 1276350 w 1276350"/>
                <a:gd name="connsiteY2" fmla="*/ 723900 h 1181100"/>
                <a:gd name="connsiteX3" fmla="*/ 800100 w 1276350"/>
                <a:gd name="connsiteY3" fmla="*/ 1181100 h 1181100"/>
                <a:gd name="connsiteX4" fmla="*/ 0 w 1276350"/>
                <a:gd name="connsiteY4" fmla="*/ 55245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0" h="1181100">
                  <a:moveTo>
                    <a:pt x="0" y="552450"/>
                  </a:moveTo>
                  <a:lnTo>
                    <a:pt x="476250" y="0"/>
                  </a:lnTo>
                  <a:lnTo>
                    <a:pt x="1276350" y="723900"/>
                  </a:lnTo>
                  <a:lnTo>
                    <a:pt x="800100" y="1181100"/>
                  </a:lnTo>
                  <a:lnTo>
                    <a:pt x="0" y="55245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5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1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475E4A0C-18B6-4E56-8990-31FA01054F75}"/>
                </a:ext>
              </a:extLst>
            </p:cNvPr>
            <p:cNvSpPr/>
            <p:nvPr/>
          </p:nvSpPr>
          <p:spPr>
            <a:xfrm>
              <a:off x="1482853" y="1713781"/>
              <a:ext cx="693854" cy="693854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1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xmlns="" id="{583240F3-668B-48C8-97DD-ECDDC231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8487" y="1858437"/>
              <a:ext cx="362585" cy="389863"/>
            </a:xfrm>
            <a:prstGeom prst="rect">
              <a:avLst/>
            </a:prstGeom>
          </p:spPr>
        </p:pic>
      </p:grpSp>
      <p:cxnSp>
        <p:nvCxnSpPr>
          <p:cNvPr id="30" name="直接连接符 28">
            <a:extLst>
              <a:ext uri="{FF2B5EF4-FFF2-40B4-BE49-F238E27FC236}">
                <a16:creationId xmlns:a16="http://schemas.microsoft.com/office/drawing/2014/main" xmlns="" id="{455A57EE-B9C7-4E48-BB2F-7E65078CA1CD}"/>
              </a:ext>
            </a:extLst>
          </p:cNvPr>
          <p:cNvCxnSpPr/>
          <p:nvPr/>
        </p:nvCxnSpPr>
        <p:spPr>
          <a:xfrm>
            <a:off x="5807906" y="3213178"/>
            <a:ext cx="0" cy="1311185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917A5F72-C476-4248-93A4-E62E5A73E1A0}"/>
              </a:ext>
            </a:extLst>
          </p:cNvPr>
          <p:cNvSpPr txBox="1"/>
          <p:nvPr/>
        </p:nvSpPr>
        <p:spPr>
          <a:xfrm>
            <a:off x="6673508" y="3522300"/>
            <a:ext cx="13830445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1"/>
              </a:lnSpc>
            </a:pPr>
            <a:r>
              <a:rPr lang="en-US" altLang="zh-CN" sz="5291" b="1" dirty="0">
                <a:latin typeface="+mn-ea"/>
                <a:cs typeface="微软雅黑"/>
              </a:rPr>
              <a:t>extern “C”</a:t>
            </a:r>
            <a:r>
              <a:rPr lang="en-US" altLang="zh-CN" sz="3779" dirty="0">
                <a:latin typeface="微软雅黑"/>
                <a:ea typeface="微软雅黑"/>
                <a:cs typeface="微软雅黑"/>
              </a:rPr>
              <a:t>  </a:t>
            </a:r>
            <a:r>
              <a:rPr lang="zh-CN" altLang="en-US" sz="3779" dirty="0">
                <a:latin typeface="微软雅黑"/>
                <a:ea typeface="微软雅黑"/>
                <a:cs typeface="微软雅黑"/>
              </a:rPr>
              <a:t>作用：避免编绎器按照</a:t>
            </a:r>
            <a:r>
              <a:rPr lang="en-US" altLang="zh-CN" sz="3779" dirty="0">
                <a:latin typeface="微软雅黑"/>
                <a:ea typeface="微软雅黑"/>
                <a:cs typeface="微软雅黑"/>
              </a:rPr>
              <a:t>C++</a:t>
            </a:r>
            <a:r>
              <a:rPr lang="zh-CN" altLang="en-US" sz="3779" dirty="0">
                <a:latin typeface="微软雅黑"/>
                <a:ea typeface="微软雅黑"/>
                <a:cs typeface="微软雅黑"/>
              </a:rPr>
              <a:t>的方式去编绎</a:t>
            </a:r>
            <a:r>
              <a:rPr lang="en-US" altLang="zh-CN" sz="3779" dirty="0">
                <a:latin typeface="微软雅黑"/>
                <a:ea typeface="微软雅黑"/>
                <a:cs typeface="微软雅黑"/>
              </a:rPr>
              <a:t>C</a:t>
            </a:r>
            <a:r>
              <a:rPr lang="zh-CN" altLang="en-US" sz="3779" dirty="0">
                <a:latin typeface="微软雅黑"/>
                <a:ea typeface="微软雅黑"/>
                <a:cs typeface="微软雅黑"/>
              </a:rPr>
              <a:t>函数</a:t>
            </a:r>
            <a:endParaRPr lang="zh-CN" altLang="en-US" sz="3779" dirty="0">
              <a:solidFill>
                <a:schemeClr val="tx1">
                  <a:lumMod val="85000"/>
                  <a:lumOff val="1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266628" y="5966890"/>
            <a:ext cx="18778280" cy="3642999"/>
          </a:xfrm>
          <a:prstGeom prst="roundRect">
            <a:avLst>
              <a:gd name="adj" fmla="val 4462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DDDDD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5" tIns="86398" rIns="172795" bIns="86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401"/>
          </a:p>
        </p:txBody>
      </p:sp>
      <p:sp>
        <p:nvSpPr>
          <p:cNvPr id="27" name="文本框 26"/>
          <p:cNvSpPr txBox="1"/>
          <p:nvPr/>
        </p:nvSpPr>
        <p:spPr>
          <a:xfrm>
            <a:off x="4307746" y="6868928"/>
            <a:ext cx="9443042" cy="6978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86396" tIns="86396" rIns="86396" bIns="86396" numCol="1" spcCol="38100" rtlCol="0" anchor="t">
            <a:spAutoFit/>
          </a:bodyPr>
          <a:lstStyle/>
          <a:p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C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不支持函数的重载，编译之后函数名不变；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307746" y="7881807"/>
            <a:ext cx="14011344" cy="6978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86396" tIns="86396" rIns="86396" bIns="86396" numCol="1" spcCol="38100" rtlCol="0" anchor="t">
            <a:spAutoFit/>
          </a:bodyPr>
          <a:lstStyle/>
          <a:p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C++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支持函数的重载（这点与</a:t>
            </a:r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一致），编译之后函数名会改变；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81" y="-186685"/>
            <a:ext cx="19871472" cy="2505069"/>
          </a:xfrm>
        </p:spPr>
        <p:txBody>
          <a:bodyPr>
            <a:normAutofit/>
          </a:bodyPr>
          <a:lstStyle/>
          <a:p>
            <a:r>
              <a:rPr lang="en-US" altLang="zh-CN" sz="7200" dirty="0" smtClean="0"/>
              <a:t>Extern “C”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2579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20">
            <a:extLst>
              <a:ext uri="{FF2B5EF4-FFF2-40B4-BE49-F238E27FC236}">
                <a16:creationId xmlns:a16="http://schemas.microsoft.com/office/drawing/2014/main" xmlns="" id="{E7199FCF-7121-4138-85DC-2A6F46D95985}"/>
              </a:ext>
            </a:extLst>
          </p:cNvPr>
          <p:cNvGrpSpPr/>
          <p:nvPr/>
        </p:nvGrpSpPr>
        <p:grpSpPr>
          <a:xfrm>
            <a:off x="3083076" y="3078314"/>
            <a:ext cx="2170206" cy="2202338"/>
            <a:chOff x="1482853" y="1701114"/>
            <a:chExt cx="1148431" cy="1165435"/>
          </a:xfrm>
        </p:grpSpPr>
        <p:sp>
          <p:nvSpPr>
            <p:cNvPr id="21" name="任意多边形: 形状 15">
              <a:extLst>
                <a:ext uri="{FF2B5EF4-FFF2-40B4-BE49-F238E27FC236}">
                  <a16:creationId xmlns:a16="http://schemas.microsoft.com/office/drawing/2014/main" xmlns="" id="{6CDDCF79-C8F7-4900-A143-8890338BF9B6}"/>
                </a:ext>
              </a:extLst>
            </p:cNvPr>
            <p:cNvSpPr/>
            <p:nvPr/>
          </p:nvSpPr>
          <p:spPr>
            <a:xfrm rot="21007033">
              <a:off x="1608066" y="1701114"/>
              <a:ext cx="1023218" cy="1165435"/>
            </a:xfrm>
            <a:custGeom>
              <a:avLst/>
              <a:gdLst>
                <a:gd name="connsiteX0" fmla="*/ 0 w 1276350"/>
                <a:gd name="connsiteY0" fmla="*/ 552450 h 1181100"/>
                <a:gd name="connsiteX1" fmla="*/ 476250 w 1276350"/>
                <a:gd name="connsiteY1" fmla="*/ 0 h 1181100"/>
                <a:gd name="connsiteX2" fmla="*/ 1276350 w 1276350"/>
                <a:gd name="connsiteY2" fmla="*/ 723900 h 1181100"/>
                <a:gd name="connsiteX3" fmla="*/ 800100 w 1276350"/>
                <a:gd name="connsiteY3" fmla="*/ 1181100 h 1181100"/>
                <a:gd name="connsiteX4" fmla="*/ 0 w 1276350"/>
                <a:gd name="connsiteY4" fmla="*/ 55245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0" h="1181100">
                  <a:moveTo>
                    <a:pt x="0" y="552450"/>
                  </a:moveTo>
                  <a:lnTo>
                    <a:pt x="476250" y="0"/>
                  </a:lnTo>
                  <a:lnTo>
                    <a:pt x="1276350" y="723900"/>
                  </a:lnTo>
                  <a:lnTo>
                    <a:pt x="800100" y="1181100"/>
                  </a:lnTo>
                  <a:lnTo>
                    <a:pt x="0" y="55245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5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1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475E4A0C-18B6-4E56-8990-31FA01054F75}"/>
                </a:ext>
              </a:extLst>
            </p:cNvPr>
            <p:cNvSpPr/>
            <p:nvPr/>
          </p:nvSpPr>
          <p:spPr>
            <a:xfrm>
              <a:off x="1482853" y="1713781"/>
              <a:ext cx="693854" cy="693854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1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xmlns="" id="{583240F3-668B-48C8-97DD-ECDDC231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8487" y="1858437"/>
              <a:ext cx="362585" cy="389863"/>
            </a:xfrm>
            <a:prstGeom prst="rect">
              <a:avLst/>
            </a:prstGeom>
          </p:spPr>
        </p:pic>
      </p:grpSp>
      <p:cxnSp>
        <p:nvCxnSpPr>
          <p:cNvPr id="30" name="直接连接符 28">
            <a:extLst>
              <a:ext uri="{FF2B5EF4-FFF2-40B4-BE49-F238E27FC236}">
                <a16:creationId xmlns:a16="http://schemas.microsoft.com/office/drawing/2014/main" xmlns="" id="{455A57EE-B9C7-4E48-BB2F-7E65078CA1CD}"/>
              </a:ext>
            </a:extLst>
          </p:cNvPr>
          <p:cNvCxnSpPr/>
          <p:nvPr/>
        </p:nvCxnSpPr>
        <p:spPr>
          <a:xfrm>
            <a:off x="5807906" y="3102250"/>
            <a:ext cx="0" cy="1311185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917A5F72-C476-4248-93A4-E62E5A73E1A0}"/>
              </a:ext>
            </a:extLst>
          </p:cNvPr>
          <p:cNvSpPr txBox="1"/>
          <p:nvPr/>
        </p:nvSpPr>
        <p:spPr>
          <a:xfrm>
            <a:off x="6580924" y="2710716"/>
            <a:ext cx="15280432" cy="206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35" b="1" dirty="0">
                <a:latin typeface="+mn-ea"/>
              </a:rPr>
              <a:t>JNIEXPORT</a:t>
            </a:r>
            <a:r>
              <a:rPr lang="en-US" altLang="zh-CN" sz="3779" dirty="0"/>
              <a:t> </a:t>
            </a:r>
            <a:r>
              <a:rPr lang="zh-CN" altLang="en-US" sz="3779" dirty="0"/>
              <a:t>：</a:t>
            </a:r>
            <a:r>
              <a:rPr lang="zh-CN" altLang="en-US" sz="3779" dirty="0">
                <a:latin typeface="微软雅黑"/>
                <a:ea typeface="微软雅黑"/>
                <a:cs typeface="微软雅黑"/>
              </a:rPr>
              <a:t>用来表示该函数是否可导出（即：方法的可见性）</a:t>
            </a:r>
            <a:endParaRPr lang="en-US" altLang="zh-CN" sz="3779" dirty="0">
              <a:latin typeface="微软雅黑"/>
              <a:ea typeface="微软雅黑"/>
              <a:cs typeface="微软雅黑"/>
            </a:endParaRPr>
          </a:p>
          <a:p>
            <a:endParaRPr lang="zh-CN" altLang="en-US" sz="3779" dirty="0"/>
          </a:p>
          <a:p>
            <a:r>
              <a:rPr lang="en-US" altLang="zh-CN" sz="4535" b="1" dirty="0">
                <a:latin typeface="+mn-ea"/>
              </a:rPr>
              <a:t>JNICALL</a:t>
            </a:r>
            <a:r>
              <a:rPr lang="en-US" altLang="zh-CN" sz="3779" dirty="0"/>
              <a:t> </a:t>
            </a:r>
            <a:r>
              <a:rPr lang="zh-CN" altLang="en-US" sz="3779" dirty="0"/>
              <a:t>：</a:t>
            </a:r>
            <a:r>
              <a:rPr lang="zh-CN" altLang="en-US" sz="3779" dirty="0">
                <a:latin typeface="微软雅黑"/>
                <a:ea typeface="微软雅黑"/>
                <a:cs typeface="微软雅黑"/>
              </a:rPr>
              <a:t>用来表示函数的调用规范（如：</a:t>
            </a:r>
            <a:r>
              <a:rPr lang="en-US" altLang="zh-CN" sz="3779" dirty="0">
                <a:latin typeface="微软雅黑"/>
                <a:ea typeface="微软雅黑"/>
                <a:cs typeface="微软雅黑"/>
              </a:rPr>
              <a:t>__</a:t>
            </a:r>
            <a:r>
              <a:rPr lang="en-US" altLang="zh-CN" sz="3779" dirty="0" err="1">
                <a:latin typeface="微软雅黑"/>
                <a:ea typeface="微软雅黑"/>
                <a:cs typeface="微软雅黑"/>
              </a:rPr>
              <a:t>stdcall</a:t>
            </a:r>
            <a:r>
              <a:rPr lang="zh-CN" altLang="en-US" sz="3779" dirty="0">
                <a:latin typeface="微软雅黑"/>
                <a:ea typeface="微软雅黑"/>
                <a:cs typeface="微软雅黑"/>
              </a:rPr>
              <a:t>）</a:t>
            </a:r>
            <a:endParaRPr lang="zh-CN" altLang="en-US" sz="3779" dirty="0">
              <a:solidFill>
                <a:schemeClr val="tx1">
                  <a:lumMod val="85000"/>
                  <a:lumOff val="1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994479" y="5966890"/>
            <a:ext cx="19322578" cy="4323372"/>
          </a:xfrm>
          <a:prstGeom prst="roundRect">
            <a:avLst>
              <a:gd name="adj" fmla="val 4462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DDDDD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5" tIns="86398" rIns="172795" bIns="86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401"/>
          </a:p>
        </p:txBody>
      </p:sp>
      <p:sp>
        <p:nvSpPr>
          <p:cNvPr id="27" name="文本框 26"/>
          <p:cNvSpPr txBox="1"/>
          <p:nvPr/>
        </p:nvSpPr>
        <p:spPr>
          <a:xfrm>
            <a:off x="2987399" y="6661933"/>
            <a:ext cx="18322390" cy="2791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6396" tIns="86396" rIns="86396" bIns="86396" numCol="1" spcCol="38100" rtlCol="0" anchor="t">
            <a:spAutoFit/>
          </a:bodyPr>
          <a:lstStyle/>
          <a:p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、宏</a:t>
            </a:r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 JNIEXPORT 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代表的就是右侧的表达式：</a:t>
            </a:r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 __attribute__ ((visibility ("default")))</a:t>
            </a:r>
          </a:p>
          <a:p>
            <a:endParaRPr lang="en-US" altLang="zh-CN" sz="3401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、或者也可以说： </a:t>
            </a:r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JNIEXPORT 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是右侧表达式的别名；</a:t>
            </a:r>
          </a:p>
          <a:p>
            <a:endParaRPr lang="zh-CN" altLang="en-US" sz="3401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、宏可表达的内容很多，如：一个具体的数值、一个规则、一段逻辑代码等；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4694" y="200391"/>
            <a:ext cx="19871472" cy="2505069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58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78" y="2054027"/>
            <a:ext cx="17941963" cy="85726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4694" y="-134825"/>
            <a:ext cx="19871472" cy="2505069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JNICall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03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>
            <a:extLst>
              <a:ext uri="{FF2B5EF4-FFF2-40B4-BE49-F238E27FC236}">
                <a16:creationId xmlns:a16="http://schemas.microsoft.com/office/drawing/2014/main" xmlns="" id="{E7199FCF-7121-4138-85DC-2A6F46D95985}"/>
              </a:ext>
            </a:extLst>
          </p:cNvPr>
          <p:cNvGrpSpPr/>
          <p:nvPr/>
        </p:nvGrpSpPr>
        <p:grpSpPr>
          <a:xfrm>
            <a:off x="1994480" y="3078314"/>
            <a:ext cx="2170206" cy="2202338"/>
            <a:chOff x="1482853" y="1701114"/>
            <a:chExt cx="1148431" cy="1165435"/>
          </a:xfrm>
        </p:grpSpPr>
        <p:sp>
          <p:nvSpPr>
            <p:cNvPr id="4" name="任意多边形: 形状 15">
              <a:extLst>
                <a:ext uri="{FF2B5EF4-FFF2-40B4-BE49-F238E27FC236}">
                  <a16:creationId xmlns:a16="http://schemas.microsoft.com/office/drawing/2014/main" xmlns="" id="{6CDDCF79-C8F7-4900-A143-8890338BF9B6}"/>
                </a:ext>
              </a:extLst>
            </p:cNvPr>
            <p:cNvSpPr/>
            <p:nvPr/>
          </p:nvSpPr>
          <p:spPr>
            <a:xfrm rot="21007033">
              <a:off x="1608066" y="1701114"/>
              <a:ext cx="1023218" cy="1165435"/>
            </a:xfrm>
            <a:custGeom>
              <a:avLst/>
              <a:gdLst>
                <a:gd name="connsiteX0" fmla="*/ 0 w 1276350"/>
                <a:gd name="connsiteY0" fmla="*/ 552450 h 1181100"/>
                <a:gd name="connsiteX1" fmla="*/ 476250 w 1276350"/>
                <a:gd name="connsiteY1" fmla="*/ 0 h 1181100"/>
                <a:gd name="connsiteX2" fmla="*/ 1276350 w 1276350"/>
                <a:gd name="connsiteY2" fmla="*/ 723900 h 1181100"/>
                <a:gd name="connsiteX3" fmla="*/ 800100 w 1276350"/>
                <a:gd name="connsiteY3" fmla="*/ 1181100 h 1181100"/>
                <a:gd name="connsiteX4" fmla="*/ 0 w 1276350"/>
                <a:gd name="connsiteY4" fmla="*/ 55245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0" h="1181100">
                  <a:moveTo>
                    <a:pt x="0" y="552450"/>
                  </a:moveTo>
                  <a:lnTo>
                    <a:pt x="476250" y="0"/>
                  </a:lnTo>
                  <a:lnTo>
                    <a:pt x="1276350" y="723900"/>
                  </a:lnTo>
                  <a:lnTo>
                    <a:pt x="800100" y="1181100"/>
                  </a:lnTo>
                  <a:lnTo>
                    <a:pt x="0" y="55245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5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475E4A0C-18B6-4E56-8990-31FA01054F75}"/>
                </a:ext>
              </a:extLst>
            </p:cNvPr>
            <p:cNvSpPr/>
            <p:nvPr/>
          </p:nvSpPr>
          <p:spPr>
            <a:xfrm>
              <a:off x="1482853" y="1713781"/>
              <a:ext cx="693854" cy="693854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1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583240F3-668B-48C8-97DD-ECDDC231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8487" y="1858437"/>
              <a:ext cx="362585" cy="389863"/>
            </a:xfrm>
            <a:prstGeom prst="rect">
              <a:avLst/>
            </a:prstGeom>
          </p:spPr>
        </p:pic>
      </p:grpSp>
      <p:cxnSp>
        <p:nvCxnSpPr>
          <p:cNvPr id="7" name="直接连接符 28">
            <a:extLst>
              <a:ext uri="{FF2B5EF4-FFF2-40B4-BE49-F238E27FC236}">
                <a16:creationId xmlns:a16="http://schemas.microsoft.com/office/drawing/2014/main" xmlns="" id="{455A57EE-B9C7-4E48-BB2F-7E65078CA1CD}"/>
              </a:ext>
            </a:extLst>
          </p:cNvPr>
          <p:cNvCxnSpPr/>
          <p:nvPr/>
        </p:nvCxnSpPr>
        <p:spPr>
          <a:xfrm>
            <a:off x="4579895" y="3102250"/>
            <a:ext cx="0" cy="1311185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17A5F72-C476-4248-93A4-E62E5A73E1A0}"/>
              </a:ext>
            </a:extLst>
          </p:cNvPr>
          <p:cNvSpPr txBox="1"/>
          <p:nvPr/>
        </p:nvSpPr>
        <p:spPr>
          <a:xfrm>
            <a:off x="5471843" y="3250017"/>
            <a:ext cx="16887172" cy="90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291" b="1" dirty="0">
                <a:latin typeface="+mn-ea"/>
              </a:rPr>
              <a:t>JNI</a:t>
            </a:r>
            <a:r>
              <a:rPr lang="zh-CN" altLang="en-US" sz="3779" b="1" dirty="0">
                <a:latin typeface="微软雅黑"/>
                <a:ea typeface="微软雅黑"/>
              </a:rPr>
              <a:t>接口</a:t>
            </a:r>
            <a:r>
              <a:rPr lang="zh-CN" altLang="en-US" sz="3779" b="1" dirty="0">
                <a:latin typeface="微软雅黑"/>
                <a:ea typeface="微软雅黑"/>
                <a:cs typeface="微软雅黑"/>
              </a:rPr>
              <a:t>命名规则</a:t>
            </a:r>
            <a:r>
              <a:rPr lang="zh-CN" altLang="en-US" sz="3779" dirty="0">
                <a:latin typeface="+mn-ea"/>
              </a:rPr>
              <a:t>：</a:t>
            </a:r>
            <a:r>
              <a:rPr lang="en-US" altLang="zh-CN" sz="4157" dirty="0">
                <a:latin typeface="+mn-ea"/>
              </a:rPr>
              <a:t>Java_&lt;</a:t>
            </a:r>
            <a:r>
              <a:rPr lang="en-US" altLang="zh-CN" sz="4157" dirty="0" err="1">
                <a:latin typeface="+mn-ea"/>
              </a:rPr>
              <a:t>PackageName</a:t>
            </a:r>
            <a:r>
              <a:rPr lang="en-US" altLang="zh-CN" sz="4157" dirty="0">
                <a:latin typeface="+mn-ea"/>
              </a:rPr>
              <a:t>&gt;_&lt;</a:t>
            </a:r>
            <a:r>
              <a:rPr lang="en-US" altLang="zh-CN" sz="4157" dirty="0" err="1">
                <a:latin typeface="+mn-ea"/>
              </a:rPr>
              <a:t>ClassName</a:t>
            </a:r>
            <a:r>
              <a:rPr lang="en-US" altLang="zh-CN" sz="4157" dirty="0">
                <a:latin typeface="+mn-ea"/>
              </a:rPr>
              <a:t>&gt;_&lt;</a:t>
            </a:r>
            <a:r>
              <a:rPr lang="en-US" altLang="zh-CN" sz="4157" dirty="0" err="1">
                <a:latin typeface="+mn-ea"/>
              </a:rPr>
              <a:t>MethodName</a:t>
            </a:r>
            <a:r>
              <a:rPr lang="en-US" altLang="zh-CN" sz="4157" dirty="0">
                <a:latin typeface="+mn-ea"/>
              </a:rPr>
              <a:t>&gt; </a:t>
            </a:r>
            <a:endParaRPr lang="en-US" altLang="zh-CN" sz="4157" dirty="0">
              <a:latin typeface="+mn-ea"/>
              <a:cs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987853" y="5966890"/>
            <a:ext cx="17608434" cy="4323372"/>
          </a:xfrm>
          <a:prstGeom prst="roundRect">
            <a:avLst>
              <a:gd name="adj" fmla="val 4462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DDDDD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5" tIns="86398" rIns="172795" bIns="86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401"/>
          </a:p>
        </p:txBody>
      </p:sp>
      <p:sp>
        <p:nvSpPr>
          <p:cNvPr id="10" name="文本框 9"/>
          <p:cNvSpPr txBox="1"/>
          <p:nvPr/>
        </p:nvSpPr>
        <p:spPr>
          <a:xfrm>
            <a:off x="6348863" y="6656172"/>
            <a:ext cx="11566332" cy="2791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6396" tIns="86396" rIns="86396" bIns="86396" numCol="1" spcCol="38100" rtlCol="0" anchor="t">
            <a:spAutoFit/>
          </a:bodyPr>
          <a:lstStyle/>
          <a:p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JNI Native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函数有两种注册方式（后面会详细介绍）：</a:t>
            </a:r>
            <a:endParaRPr lang="en-US" altLang="zh-CN" sz="3401" dirty="0">
              <a:latin typeface="微软雅黑"/>
              <a:ea typeface="微软雅黑"/>
              <a:cs typeface="微软雅黑"/>
            </a:endParaRPr>
          </a:p>
          <a:p>
            <a:endParaRPr lang="zh-CN" altLang="en-US" sz="3401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、静态注册：按照</a:t>
            </a:r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JNI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接口规范的命名规则注册；</a:t>
            </a:r>
            <a:endParaRPr lang="en-US" altLang="zh-CN" sz="3401" dirty="0">
              <a:latin typeface="微软雅黑"/>
              <a:ea typeface="微软雅黑"/>
              <a:cs typeface="微软雅黑"/>
            </a:endParaRPr>
          </a:p>
          <a:p>
            <a:endParaRPr lang="zh-CN" altLang="en-US" sz="3401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、动态注册：在</a:t>
            </a:r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.</a:t>
            </a:r>
            <a:r>
              <a:rPr lang="en-US" altLang="zh-CN" sz="3401" dirty="0" err="1">
                <a:latin typeface="微软雅黑"/>
                <a:ea typeface="微软雅黑"/>
                <a:cs typeface="微软雅黑"/>
              </a:rPr>
              <a:t>cpp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CN" sz="3401" dirty="0" err="1">
                <a:latin typeface="微软雅黑"/>
                <a:ea typeface="微软雅黑"/>
                <a:cs typeface="微软雅黑"/>
              </a:rPr>
              <a:t>JNI_OnLoad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方法里注册；</a:t>
            </a:r>
          </a:p>
        </p:txBody>
      </p:sp>
    </p:spTree>
    <p:extLst>
      <p:ext uri="{BB962C8B-B14F-4D97-AF65-F5344CB8AC3E}">
        <p14:creationId xmlns:p14="http://schemas.microsoft.com/office/powerpoint/2010/main" val="28698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>
            <a:extLst>
              <a:ext uri="{FF2B5EF4-FFF2-40B4-BE49-F238E27FC236}">
                <a16:creationId xmlns:a16="http://schemas.microsoft.com/office/drawing/2014/main" xmlns="" id="{E7199FCF-7121-4138-85DC-2A6F46D95985}"/>
              </a:ext>
            </a:extLst>
          </p:cNvPr>
          <p:cNvGrpSpPr/>
          <p:nvPr/>
        </p:nvGrpSpPr>
        <p:grpSpPr>
          <a:xfrm>
            <a:off x="4035598" y="2524083"/>
            <a:ext cx="2170206" cy="2202338"/>
            <a:chOff x="1482853" y="1701114"/>
            <a:chExt cx="1148431" cy="1165435"/>
          </a:xfrm>
        </p:grpSpPr>
        <p:sp>
          <p:nvSpPr>
            <p:cNvPr id="4" name="任意多边形: 形状 15">
              <a:extLst>
                <a:ext uri="{FF2B5EF4-FFF2-40B4-BE49-F238E27FC236}">
                  <a16:creationId xmlns:a16="http://schemas.microsoft.com/office/drawing/2014/main" xmlns="" id="{6CDDCF79-C8F7-4900-A143-8890338BF9B6}"/>
                </a:ext>
              </a:extLst>
            </p:cNvPr>
            <p:cNvSpPr/>
            <p:nvPr/>
          </p:nvSpPr>
          <p:spPr>
            <a:xfrm rot="21007033">
              <a:off x="1608066" y="1701114"/>
              <a:ext cx="1023218" cy="1165435"/>
            </a:xfrm>
            <a:custGeom>
              <a:avLst/>
              <a:gdLst>
                <a:gd name="connsiteX0" fmla="*/ 0 w 1276350"/>
                <a:gd name="connsiteY0" fmla="*/ 552450 h 1181100"/>
                <a:gd name="connsiteX1" fmla="*/ 476250 w 1276350"/>
                <a:gd name="connsiteY1" fmla="*/ 0 h 1181100"/>
                <a:gd name="connsiteX2" fmla="*/ 1276350 w 1276350"/>
                <a:gd name="connsiteY2" fmla="*/ 723900 h 1181100"/>
                <a:gd name="connsiteX3" fmla="*/ 800100 w 1276350"/>
                <a:gd name="connsiteY3" fmla="*/ 1181100 h 1181100"/>
                <a:gd name="connsiteX4" fmla="*/ 0 w 1276350"/>
                <a:gd name="connsiteY4" fmla="*/ 55245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0" h="1181100">
                  <a:moveTo>
                    <a:pt x="0" y="552450"/>
                  </a:moveTo>
                  <a:lnTo>
                    <a:pt x="476250" y="0"/>
                  </a:lnTo>
                  <a:lnTo>
                    <a:pt x="1276350" y="723900"/>
                  </a:lnTo>
                  <a:lnTo>
                    <a:pt x="800100" y="1181100"/>
                  </a:lnTo>
                  <a:lnTo>
                    <a:pt x="0" y="55245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5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475E4A0C-18B6-4E56-8990-31FA01054F75}"/>
                </a:ext>
              </a:extLst>
            </p:cNvPr>
            <p:cNvSpPr/>
            <p:nvPr/>
          </p:nvSpPr>
          <p:spPr>
            <a:xfrm>
              <a:off x="1482853" y="1713781"/>
              <a:ext cx="693854" cy="693854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1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583240F3-668B-48C8-97DD-ECDDC231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8487" y="1858437"/>
              <a:ext cx="362585" cy="389863"/>
            </a:xfrm>
            <a:prstGeom prst="rect">
              <a:avLst/>
            </a:prstGeom>
          </p:spPr>
        </p:pic>
      </p:grpSp>
      <p:cxnSp>
        <p:nvCxnSpPr>
          <p:cNvPr id="7" name="直接连接符 28">
            <a:extLst>
              <a:ext uri="{FF2B5EF4-FFF2-40B4-BE49-F238E27FC236}">
                <a16:creationId xmlns:a16="http://schemas.microsoft.com/office/drawing/2014/main" xmlns="" id="{455A57EE-B9C7-4E48-BB2F-7E65078CA1CD}"/>
              </a:ext>
            </a:extLst>
          </p:cNvPr>
          <p:cNvCxnSpPr/>
          <p:nvPr/>
        </p:nvCxnSpPr>
        <p:spPr>
          <a:xfrm>
            <a:off x="6621012" y="2548020"/>
            <a:ext cx="0" cy="1311185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17A5F72-C476-4248-93A4-E62E5A73E1A0}"/>
              </a:ext>
            </a:extLst>
          </p:cNvPr>
          <p:cNvSpPr txBox="1"/>
          <p:nvPr/>
        </p:nvSpPr>
        <p:spPr>
          <a:xfrm>
            <a:off x="7512961" y="2695785"/>
            <a:ext cx="9177564" cy="90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291" b="1" dirty="0" err="1">
                <a:latin typeface="+mn-ea"/>
              </a:rPr>
              <a:t>JNIEnv</a:t>
            </a:r>
            <a:r>
              <a:rPr lang="en-US" altLang="zh-TW" sz="4535" dirty="0"/>
              <a:t> </a:t>
            </a:r>
            <a:r>
              <a:rPr lang="zh-CN" altLang="en-US" sz="4535" dirty="0"/>
              <a:t>  </a:t>
            </a:r>
            <a:r>
              <a:rPr lang="zh-TW" altLang="en-US" sz="4535" dirty="0">
                <a:latin typeface="微软雅黑"/>
                <a:ea typeface="微软雅黑"/>
                <a:cs typeface="微软雅黑"/>
              </a:rPr>
              <a:t>代表了</a:t>
            </a:r>
            <a:r>
              <a:rPr lang="en-US" altLang="zh-TW" sz="4535" dirty="0">
                <a:latin typeface="微软雅黑"/>
                <a:ea typeface="微软雅黑"/>
                <a:cs typeface="微软雅黑"/>
              </a:rPr>
              <a:t>Java</a:t>
            </a:r>
            <a:r>
              <a:rPr lang="zh-TW" altLang="en-US" sz="4535" dirty="0">
                <a:latin typeface="微软雅黑"/>
                <a:ea typeface="微软雅黑"/>
                <a:cs typeface="微软雅黑"/>
              </a:rPr>
              <a:t>环境</a:t>
            </a:r>
            <a:endParaRPr lang="en-US" altLang="zh-CN" sz="4157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987853" y="4973425"/>
            <a:ext cx="17608434" cy="5034756"/>
          </a:xfrm>
          <a:prstGeom prst="roundRect">
            <a:avLst>
              <a:gd name="adj" fmla="val 4462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DDDDD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5" tIns="86398" rIns="172795" bIns="86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401"/>
          </a:p>
        </p:txBody>
      </p:sp>
      <p:sp>
        <p:nvSpPr>
          <p:cNvPr id="10" name="文本框 9"/>
          <p:cNvSpPr txBox="1"/>
          <p:nvPr/>
        </p:nvSpPr>
        <p:spPr>
          <a:xfrm>
            <a:off x="5940640" y="5662706"/>
            <a:ext cx="12246704" cy="38379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6396" tIns="86396" rIns="86396" bIns="86396" numCol="1" spcCol="38100" rtlCol="0" anchor="t">
            <a:spAutoFit/>
          </a:bodyPr>
          <a:lstStyle/>
          <a:p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通过</a:t>
            </a:r>
            <a:r>
              <a:rPr lang="en-US" altLang="zh-CN" sz="3401" dirty="0" err="1">
                <a:latin typeface="微软雅黑"/>
                <a:ea typeface="微软雅黑"/>
                <a:cs typeface="微软雅黑"/>
              </a:rPr>
              <a:t>JNIEnv</a:t>
            </a:r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*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就可以对</a:t>
            </a:r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Java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端的代码进行操作：</a:t>
            </a:r>
            <a:endParaRPr lang="en-US" altLang="zh-CN" sz="3401" dirty="0">
              <a:latin typeface="微软雅黑"/>
              <a:ea typeface="微软雅黑"/>
              <a:cs typeface="微软雅黑"/>
            </a:endParaRPr>
          </a:p>
          <a:p>
            <a:endParaRPr lang="zh-CN" altLang="en-US" sz="3401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、</a:t>
            </a:r>
            <a:r>
              <a:rPr lang="zh-TW" altLang="en-US" sz="3401" dirty="0">
                <a:latin typeface="微软雅黑"/>
                <a:ea typeface="微软雅黑"/>
                <a:cs typeface="微软雅黑"/>
              </a:rPr>
              <a:t>创建</a:t>
            </a:r>
            <a:r>
              <a:rPr lang="en-US" altLang="zh-TW" sz="3401" dirty="0">
                <a:latin typeface="微软雅黑"/>
                <a:ea typeface="微软雅黑"/>
                <a:cs typeface="微软雅黑"/>
              </a:rPr>
              <a:t>Java</a:t>
            </a:r>
            <a:r>
              <a:rPr lang="zh-TW" altLang="en-US" sz="3401" dirty="0">
                <a:latin typeface="微软雅黑"/>
                <a:ea typeface="微软雅黑"/>
                <a:cs typeface="微软雅黑"/>
              </a:rPr>
              <a:t>对象</a:t>
            </a:r>
            <a:endParaRPr lang="en-US" altLang="zh-TW" sz="3401" dirty="0">
              <a:latin typeface="微软雅黑"/>
              <a:ea typeface="微软雅黑"/>
              <a:cs typeface="微软雅黑"/>
            </a:endParaRPr>
          </a:p>
          <a:p>
            <a:endParaRPr lang="zh-TW" altLang="en-US" sz="3401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、</a:t>
            </a:r>
            <a:r>
              <a:rPr lang="zh-TW" altLang="en-US" sz="3401" dirty="0">
                <a:latin typeface="微软雅黑"/>
                <a:ea typeface="微软雅黑"/>
                <a:cs typeface="微软雅黑"/>
              </a:rPr>
              <a:t>调用</a:t>
            </a:r>
            <a:r>
              <a:rPr lang="en-US" altLang="zh-TW" sz="3401" dirty="0">
                <a:latin typeface="微软雅黑"/>
                <a:ea typeface="微软雅黑"/>
                <a:cs typeface="微软雅黑"/>
              </a:rPr>
              <a:t>Java</a:t>
            </a:r>
            <a:r>
              <a:rPr lang="zh-TW" altLang="en-US" sz="3401" dirty="0">
                <a:latin typeface="微软雅黑"/>
                <a:ea typeface="微软雅黑"/>
                <a:cs typeface="微软雅黑"/>
              </a:rPr>
              <a:t>对象的方法</a:t>
            </a:r>
            <a:endParaRPr lang="en-US" altLang="zh-TW" sz="3401" dirty="0">
              <a:latin typeface="微软雅黑"/>
              <a:ea typeface="微软雅黑"/>
              <a:cs typeface="微软雅黑"/>
            </a:endParaRPr>
          </a:p>
          <a:p>
            <a:endParaRPr lang="zh-TW" altLang="en-US" sz="3401" dirty="0">
              <a:latin typeface="微软雅黑"/>
              <a:ea typeface="微软雅黑"/>
              <a:cs typeface="微软雅黑"/>
            </a:endParaRPr>
          </a:p>
          <a:p>
            <a:r>
              <a:rPr lang="en-US" altLang="zh-CN" sz="3401" dirty="0"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sz="3401" dirty="0">
                <a:latin typeface="微软雅黑"/>
                <a:ea typeface="微软雅黑"/>
                <a:cs typeface="微软雅黑"/>
              </a:rPr>
              <a:t>、</a:t>
            </a:r>
            <a:r>
              <a:rPr lang="zh-TW" altLang="en-US" sz="3401" dirty="0">
                <a:latin typeface="微软雅黑"/>
                <a:ea typeface="微软雅黑"/>
                <a:cs typeface="微软雅黑"/>
              </a:rPr>
              <a:t>获取</a:t>
            </a:r>
            <a:r>
              <a:rPr lang="en-US" altLang="zh-TW" sz="3401" dirty="0">
                <a:latin typeface="微软雅黑"/>
                <a:ea typeface="微软雅黑"/>
                <a:cs typeface="微软雅黑"/>
              </a:rPr>
              <a:t>Java</a:t>
            </a:r>
            <a:r>
              <a:rPr lang="zh-TW" altLang="en-US" sz="3401" dirty="0">
                <a:latin typeface="微软雅黑"/>
                <a:ea typeface="微软雅黑"/>
                <a:cs typeface="微软雅黑"/>
              </a:rPr>
              <a:t>对象的属性等</a:t>
            </a:r>
            <a:endParaRPr lang="zh-CN" altLang="en-US" sz="3401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9895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13" y="1968295"/>
            <a:ext cx="16487562" cy="89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0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>
            <a:extLst>
              <a:ext uri="{FF2B5EF4-FFF2-40B4-BE49-F238E27FC236}">
                <a16:creationId xmlns:a16="http://schemas.microsoft.com/office/drawing/2014/main" xmlns="" id="{E7199FCF-7121-4138-85DC-2A6F46D95985}"/>
              </a:ext>
            </a:extLst>
          </p:cNvPr>
          <p:cNvGrpSpPr/>
          <p:nvPr/>
        </p:nvGrpSpPr>
        <p:grpSpPr>
          <a:xfrm>
            <a:off x="3784451" y="3651806"/>
            <a:ext cx="2170206" cy="2202338"/>
            <a:chOff x="1482853" y="1701114"/>
            <a:chExt cx="1148431" cy="1165435"/>
          </a:xfrm>
        </p:grpSpPr>
        <p:sp>
          <p:nvSpPr>
            <p:cNvPr id="4" name="任意多边形: 形状 15">
              <a:extLst>
                <a:ext uri="{FF2B5EF4-FFF2-40B4-BE49-F238E27FC236}">
                  <a16:creationId xmlns:a16="http://schemas.microsoft.com/office/drawing/2014/main" xmlns="" id="{6CDDCF79-C8F7-4900-A143-8890338BF9B6}"/>
                </a:ext>
              </a:extLst>
            </p:cNvPr>
            <p:cNvSpPr/>
            <p:nvPr/>
          </p:nvSpPr>
          <p:spPr>
            <a:xfrm rot="21007033">
              <a:off x="1608066" y="1701114"/>
              <a:ext cx="1023218" cy="1165435"/>
            </a:xfrm>
            <a:custGeom>
              <a:avLst/>
              <a:gdLst>
                <a:gd name="connsiteX0" fmla="*/ 0 w 1276350"/>
                <a:gd name="connsiteY0" fmla="*/ 552450 h 1181100"/>
                <a:gd name="connsiteX1" fmla="*/ 476250 w 1276350"/>
                <a:gd name="connsiteY1" fmla="*/ 0 h 1181100"/>
                <a:gd name="connsiteX2" fmla="*/ 1276350 w 1276350"/>
                <a:gd name="connsiteY2" fmla="*/ 723900 h 1181100"/>
                <a:gd name="connsiteX3" fmla="*/ 800100 w 1276350"/>
                <a:gd name="connsiteY3" fmla="*/ 1181100 h 1181100"/>
                <a:gd name="connsiteX4" fmla="*/ 0 w 1276350"/>
                <a:gd name="connsiteY4" fmla="*/ 55245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0" h="1181100">
                  <a:moveTo>
                    <a:pt x="0" y="552450"/>
                  </a:moveTo>
                  <a:lnTo>
                    <a:pt x="476250" y="0"/>
                  </a:lnTo>
                  <a:lnTo>
                    <a:pt x="1276350" y="723900"/>
                  </a:lnTo>
                  <a:lnTo>
                    <a:pt x="800100" y="1181100"/>
                  </a:lnTo>
                  <a:lnTo>
                    <a:pt x="0" y="55245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5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475E4A0C-18B6-4E56-8990-31FA01054F75}"/>
                </a:ext>
              </a:extLst>
            </p:cNvPr>
            <p:cNvSpPr/>
            <p:nvPr/>
          </p:nvSpPr>
          <p:spPr>
            <a:xfrm>
              <a:off x="1482853" y="1713781"/>
              <a:ext cx="693854" cy="693854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1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583240F3-668B-48C8-97DD-ECDDC231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8487" y="1858437"/>
              <a:ext cx="362585" cy="389863"/>
            </a:xfrm>
            <a:prstGeom prst="rect">
              <a:avLst/>
            </a:prstGeom>
          </p:spPr>
        </p:pic>
      </p:grpSp>
      <p:cxnSp>
        <p:nvCxnSpPr>
          <p:cNvPr id="7" name="直接连接符 28">
            <a:extLst>
              <a:ext uri="{FF2B5EF4-FFF2-40B4-BE49-F238E27FC236}">
                <a16:creationId xmlns:a16="http://schemas.microsoft.com/office/drawing/2014/main" xmlns="" id="{455A57EE-B9C7-4E48-BB2F-7E65078CA1CD}"/>
              </a:ext>
            </a:extLst>
          </p:cNvPr>
          <p:cNvCxnSpPr/>
          <p:nvPr/>
        </p:nvCxnSpPr>
        <p:spPr>
          <a:xfrm>
            <a:off x="6369866" y="3675742"/>
            <a:ext cx="0" cy="1311185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17A5F72-C476-4248-93A4-E62E5A73E1A0}"/>
              </a:ext>
            </a:extLst>
          </p:cNvPr>
          <p:cNvSpPr txBox="1"/>
          <p:nvPr/>
        </p:nvSpPr>
        <p:spPr>
          <a:xfrm>
            <a:off x="7261814" y="3122923"/>
            <a:ext cx="12851575" cy="195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47" b="1" dirty="0" err="1">
                <a:latin typeface="+mn-ea"/>
              </a:rPr>
              <a:t>jclass</a:t>
            </a:r>
            <a:r>
              <a:rPr lang="en-US" altLang="zh-TW" sz="5291" dirty="0"/>
              <a:t>    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定义</a:t>
            </a:r>
            <a:r>
              <a:rPr lang="en-US" altLang="zh-TW" sz="3779" dirty="0">
                <a:latin typeface="微软雅黑"/>
                <a:ea typeface="微软雅黑"/>
                <a:cs typeface="微软雅黑"/>
              </a:rPr>
              <a:t>native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函数的</a:t>
            </a:r>
            <a:r>
              <a:rPr lang="en-US" altLang="zh-TW" sz="3779" dirty="0">
                <a:latin typeface="微软雅黑"/>
                <a:ea typeface="微软雅黑"/>
                <a:cs typeface="微软雅黑"/>
              </a:rPr>
              <a:t>Java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类 </a:t>
            </a:r>
          </a:p>
          <a:p>
            <a:r>
              <a:rPr lang="en-US" altLang="zh-TW" sz="6047" b="1" dirty="0" err="1">
                <a:latin typeface="+mn-ea"/>
              </a:rPr>
              <a:t>jobject</a:t>
            </a:r>
            <a:r>
              <a:rPr lang="en-US" altLang="zh-TW" sz="5291" dirty="0"/>
              <a:t> 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定义</a:t>
            </a:r>
            <a:r>
              <a:rPr lang="en-US" altLang="zh-TW" sz="3779" dirty="0">
                <a:latin typeface="微软雅黑"/>
                <a:ea typeface="微软雅黑"/>
                <a:cs typeface="微软雅黑"/>
              </a:rPr>
              <a:t>native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函数的</a:t>
            </a:r>
            <a:r>
              <a:rPr lang="en-US" altLang="zh-TW" sz="3779" dirty="0">
                <a:latin typeface="微软雅黑"/>
                <a:ea typeface="微软雅黑"/>
                <a:cs typeface="微软雅黑"/>
              </a:rPr>
              <a:t>Java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类的实例</a:t>
            </a:r>
            <a:endParaRPr lang="en-US" altLang="zh-CN" sz="3779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736706" y="6101149"/>
            <a:ext cx="17608434" cy="3275718"/>
          </a:xfrm>
          <a:prstGeom prst="roundRect">
            <a:avLst>
              <a:gd name="adj" fmla="val 4462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DDDDD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5" tIns="86398" rIns="172795" bIns="86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401"/>
          </a:p>
        </p:txBody>
      </p:sp>
      <p:sp>
        <p:nvSpPr>
          <p:cNvPr id="10" name="文本框 9"/>
          <p:cNvSpPr txBox="1"/>
          <p:nvPr/>
        </p:nvSpPr>
        <p:spPr>
          <a:xfrm>
            <a:off x="4873046" y="6846488"/>
            <a:ext cx="14130745" cy="19191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6396" tIns="86396" rIns="86396" bIns="86396" numCol="1" spcCol="38100" rtlCol="0" anchor="t">
            <a:spAutoFit/>
          </a:bodyPr>
          <a:lstStyle/>
          <a:p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如果</a:t>
            </a:r>
            <a:r>
              <a:rPr lang="en-US" altLang="zh-TW" sz="3779" dirty="0">
                <a:latin typeface="微软雅黑"/>
                <a:ea typeface="微软雅黑"/>
                <a:cs typeface="微软雅黑"/>
              </a:rPr>
              <a:t>native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函数是</a:t>
            </a:r>
            <a:r>
              <a:rPr lang="en-US" altLang="zh-TW" sz="3779" dirty="0">
                <a:latin typeface="微软雅黑"/>
                <a:ea typeface="微软雅黑"/>
                <a:cs typeface="微软雅黑"/>
              </a:rPr>
              <a:t>static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sz="3779" dirty="0">
                <a:latin typeface="微软雅黑"/>
                <a:ea typeface="微软雅黑"/>
                <a:cs typeface="微软雅黑"/>
              </a:rPr>
              <a:t>参数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则代表类</a:t>
            </a:r>
            <a:r>
              <a:rPr lang="en-US" altLang="zh-CN" sz="3779" dirty="0">
                <a:latin typeface="微软雅黑"/>
                <a:ea typeface="微软雅黑"/>
                <a:cs typeface="微软雅黑"/>
              </a:rPr>
              <a:t>c</a:t>
            </a:r>
            <a:r>
              <a:rPr lang="en-US" altLang="zh-TW" sz="3779" dirty="0">
                <a:latin typeface="微软雅黑"/>
                <a:ea typeface="微软雅黑"/>
                <a:cs typeface="微软雅黑"/>
              </a:rPr>
              <a:t>lass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对象（</a:t>
            </a:r>
            <a:r>
              <a:rPr lang="en-US" altLang="zh-CN" sz="3779" dirty="0" err="1">
                <a:latin typeface="微软雅黑"/>
                <a:ea typeface="微软雅黑"/>
                <a:cs typeface="微软雅黑"/>
              </a:rPr>
              <a:t>jclass</a:t>
            </a:r>
            <a:r>
              <a:rPr lang="zh-CN" altLang="en-US" sz="3779" dirty="0">
                <a:latin typeface="微软雅黑"/>
                <a:ea typeface="微软雅黑"/>
                <a:cs typeface="微软雅黑"/>
              </a:rPr>
              <a:t>） </a:t>
            </a:r>
            <a:endParaRPr lang="en-US" altLang="zh-TW" sz="3779" dirty="0">
              <a:latin typeface="微软雅黑"/>
              <a:ea typeface="微软雅黑"/>
              <a:cs typeface="微软雅黑"/>
            </a:endParaRPr>
          </a:p>
          <a:p>
            <a:endParaRPr lang="zh-TW" altLang="en-US" sz="3779" dirty="0">
              <a:latin typeface="微软雅黑"/>
              <a:ea typeface="微软雅黑"/>
              <a:cs typeface="微软雅黑"/>
            </a:endParaRPr>
          </a:p>
          <a:p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如果</a:t>
            </a:r>
            <a:r>
              <a:rPr lang="en-US" altLang="zh-TW" sz="3779" dirty="0">
                <a:latin typeface="微软雅黑"/>
                <a:ea typeface="微软雅黑"/>
                <a:cs typeface="微软雅黑"/>
              </a:rPr>
              <a:t>native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函数非</a:t>
            </a:r>
            <a:r>
              <a:rPr lang="en-US" altLang="zh-TW" sz="3779" dirty="0">
                <a:latin typeface="微软雅黑"/>
                <a:ea typeface="微软雅黑"/>
                <a:cs typeface="微软雅黑"/>
              </a:rPr>
              <a:t>static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sz="3779" dirty="0">
                <a:latin typeface="微软雅黑"/>
                <a:ea typeface="微软雅黑"/>
                <a:cs typeface="微软雅黑"/>
              </a:rPr>
              <a:t>参数</a:t>
            </a:r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则代表类的实例对象（</a:t>
            </a:r>
            <a:r>
              <a:rPr lang="en-US" altLang="zh-TW" sz="3779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3779" dirty="0" err="1">
                <a:latin typeface="微软雅黑"/>
                <a:ea typeface="微软雅黑"/>
                <a:cs typeface="微软雅黑"/>
              </a:rPr>
              <a:t>jobject</a:t>
            </a:r>
            <a:r>
              <a:rPr lang="zh-CN" altLang="en-US" sz="3779" dirty="0">
                <a:latin typeface="微软雅黑"/>
                <a:ea typeface="微软雅黑"/>
                <a:cs typeface="微软雅黑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4708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4877" y="1755268"/>
            <a:ext cx="19356891" cy="9179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8667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5218661" y="3960176"/>
            <a:ext cx="166960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8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移动互联网高级开发</a:t>
            </a:r>
            <a:endParaRPr lang="zh-CN" altLang="zh-CN" sz="88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14967202" y="5881392"/>
            <a:ext cx="4286286" cy="476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7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207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7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用代码码出精彩的人生</a:t>
            </a:r>
            <a:endParaRPr lang="en-US" altLang="zh-CN" sz="2079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694" y="3150175"/>
            <a:ext cx="3525506" cy="352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8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9715" y="788107"/>
            <a:ext cx="4101011" cy="11442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9778" y="788107"/>
            <a:ext cx="3239938" cy="11442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354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374" y="674861"/>
            <a:ext cx="14559971" cy="1152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6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>
            <a:extLst>
              <a:ext uri="{FF2B5EF4-FFF2-40B4-BE49-F238E27FC236}">
                <a16:creationId xmlns:a16="http://schemas.microsoft.com/office/drawing/2014/main" xmlns="" id="{E7199FCF-7121-4138-85DC-2A6F46D95985}"/>
              </a:ext>
            </a:extLst>
          </p:cNvPr>
          <p:cNvGrpSpPr/>
          <p:nvPr/>
        </p:nvGrpSpPr>
        <p:grpSpPr>
          <a:xfrm>
            <a:off x="2759648" y="2372795"/>
            <a:ext cx="2170206" cy="2202338"/>
            <a:chOff x="1482853" y="1701114"/>
            <a:chExt cx="1148431" cy="1165435"/>
          </a:xfrm>
        </p:grpSpPr>
        <p:sp>
          <p:nvSpPr>
            <p:cNvPr id="4" name="任意多边形: 形状 15">
              <a:extLst>
                <a:ext uri="{FF2B5EF4-FFF2-40B4-BE49-F238E27FC236}">
                  <a16:creationId xmlns:a16="http://schemas.microsoft.com/office/drawing/2014/main" xmlns="" id="{6CDDCF79-C8F7-4900-A143-8890338BF9B6}"/>
                </a:ext>
              </a:extLst>
            </p:cNvPr>
            <p:cNvSpPr/>
            <p:nvPr/>
          </p:nvSpPr>
          <p:spPr>
            <a:xfrm rot="21007033">
              <a:off x="1608066" y="1701114"/>
              <a:ext cx="1023218" cy="1165435"/>
            </a:xfrm>
            <a:custGeom>
              <a:avLst/>
              <a:gdLst>
                <a:gd name="connsiteX0" fmla="*/ 0 w 1276350"/>
                <a:gd name="connsiteY0" fmla="*/ 552450 h 1181100"/>
                <a:gd name="connsiteX1" fmla="*/ 476250 w 1276350"/>
                <a:gd name="connsiteY1" fmla="*/ 0 h 1181100"/>
                <a:gd name="connsiteX2" fmla="*/ 1276350 w 1276350"/>
                <a:gd name="connsiteY2" fmla="*/ 723900 h 1181100"/>
                <a:gd name="connsiteX3" fmla="*/ 800100 w 1276350"/>
                <a:gd name="connsiteY3" fmla="*/ 1181100 h 1181100"/>
                <a:gd name="connsiteX4" fmla="*/ 0 w 1276350"/>
                <a:gd name="connsiteY4" fmla="*/ 55245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0" h="1181100">
                  <a:moveTo>
                    <a:pt x="0" y="552450"/>
                  </a:moveTo>
                  <a:lnTo>
                    <a:pt x="476250" y="0"/>
                  </a:lnTo>
                  <a:lnTo>
                    <a:pt x="1276350" y="723900"/>
                  </a:lnTo>
                  <a:lnTo>
                    <a:pt x="800100" y="1181100"/>
                  </a:lnTo>
                  <a:lnTo>
                    <a:pt x="0" y="55245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65000">
                  <a:srgbClr val="CCCDCE">
                    <a:alpha val="40000"/>
                  </a:srgbClr>
                </a:gs>
                <a:gs pos="100000">
                  <a:schemeClr val="bg1">
                    <a:lumMod val="75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475E4A0C-18B6-4E56-8990-31FA01054F75}"/>
                </a:ext>
              </a:extLst>
            </p:cNvPr>
            <p:cNvSpPr/>
            <p:nvPr/>
          </p:nvSpPr>
          <p:spPr>
            <a:xfrm>
              <a:off x="1482853" y="1713781"/>
              <a:ext cx="693854" cy="693854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401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583240F3-668B-48C8-97DD-ECDDC231F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8487" y="1858437"/>
              <a:ext cx="362585" cy="389863"/>
            </a:xfrm>
            <a:prstGeom prst="rect">
              <a:avLst/>
            </a:prstGeom>
          </p:spPr>
        </p:pic>
      </p:grpSp>
      <p:cxnSp>
        <p:nvCxnSpPr>
          <p:cNvPr id="7" name="直接连接符 28">
            <a:extLst>
              <a:ext uri="{FF2B5EF4-FFF2-40B4-BE49-F238E27FC236}">
                <a16:creationId xmlns:a16="http://schemas.microsoft.com/office/drawing/2014/main" xmlns="" id="{455A57EE-B9C7-4E48-BB2F-7E65078CA1CD}"/>
              </a:ext>
            </a:extLst>
          </p:cNvPr>
          <p:cNvCxnSpPr/>
          <p:nvPr/>
        </p:nvCxnSpPr>
        <p:spPr>
          <a:xfrm>
            <a:off x="5345063" y="2498819"/>
            <a:ext cx="0" cy="1311185"/>
          </a:xfrm>
          <a:prstGeom prst="line">
            <a:avLst/>
          </a:prstGeom>
          <a:ln w="12700">
            <a:solidFill>
              <a:schemeClr val="bg1">
                <a:lumMod val="50000"/>
                <a:alpha val="4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17A5F72-C476-4248-93A4-E62E5A73E1A0}"/>
              </a:ext>
            </a:extLst>
          </p:cNvPr>
          <p:cNvSpPr txBox="1"/>
          <p:nvPr/>
        </p:nvSpPr>
        <p:spPr>
          <a:xfrm>
            <a:off x="6227400" y="1968260"/>
            <a:ext cx="15892600" cy="1837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79" dirty="0">
                <a:latin typeface="微软雅黑"/>
                <a:ea typeface="微软雅黑"/>
                <a:cs typeface="微软雅黑"/>
              </a:rPr>
              <a:t>静态注册：</a:t>
            </a:r>
            <a:r>
              <a:rPr lang="zh-CN" altLang="en-US" sz="3024" dirty="0">
                <a:latin typeface="微软雅黑"/>
                <a:ea typeface="微软雅黑"/>
                <a:cs typeface="微软雅黑"/>
              </a:rPr>
              <a:t>按照</a:t>
            </a:r>
            <a:r>
              <a:rPr lang="en-US" altLang="zh-CN" sz="3024" dirty="0">
                <a:latin typeface="微软雅黑"/>
                <a:ea typeface="微软雅黑"/>
                <a:cs typeface="微软雅黑"/>
              </a:rPr>
              <a:t>JNI</a:t>
            </a:r>
            <a:r>
              <a:rPr lang="zh-CN" altLang="en-US" sz="3024" dirty="0">
                <a:latin typeface="微软雅黑"/>
                <a:ea typeface="微软雅黑"/>
                <a:cs typeface="微软雅黑"/>
              </a:rPr>
              <a:t>规范书写函数名：</a:t>
            </a:r>
            <a:r>
              <a:rPr lang="en-US" altLang="zh-CN" sz="3024" dirty="0">
                <a:latin typeface="微软雅黑"/>
                <a:ea typeface="微软雅黑"/>
                <a:cs typeface="微软雅黑"/>
              </a:rPr>
              <a:t>Java_</a:t>
            </a:r>
            <a:r>
              <a:rPr lang="zh-CN" altLang="en-US" sz="3024" dirty="0">
                <a:latin typeface="微软雅黑"/>
                <a:ea typeface="微软雅黑"/>
                <a:cs typeface="微软雅黑"/>
              </a:rPr>
              <a:t>类路径</a:t>
            </a:r>
            <a:r>
              <a:rPr lang="en-US" altLang="zh-CN" sz="3024" dirty="0">
                <a:latin typeface="微软雅黑"/>
                <a:ea typeface="微软雅黑"/>
                <a:cs typeface="微软雅黑"/>
              </a:rPr>
              <a:t>_</a:t>
            </a:r>
            <a:r>
              <a:rPr lang="zh-CN" altLang="en-US" sz="3024" dirty="0">
                <a:latin typeface="微软雅黑"/>
                <a:ea typeface="微软雅黑"/>
                <a:cs typeface="微软雅黑"/>
              </a:rPr>
              <a:t>方法名（路径用下划线分隔）</a:t>
            </a:r>
            <a:endParaRPr lang="en-US" altLang="zh-CN" sz="3024" dirty="0">
              <a:latin typeface="微软雅黑"/>
              <a:ea typeface="微软雅黑"/>
              <a:cs typeface="微软雅黑"/>
            </a:endParaRPr>
          </a:p>
          <a:p>
            <a:endParaRPr lang="zh-CN" altLang="en-US" sz="3779" dirty="0">
              <a:latin typeface="微软雅黑"/>
              <a:ea typeface="微软雅黑"/>
              <a:cs typeface="微软雅黑"/>
            </a:endParaRPr>
          </a:p>
          <a:p>
            <a:r>
              <a:rPr lang="zh-TW" altLang="en-US" sz="3779" dirty="0">
                <a:latin typeface="微软雅黑"/>
                <a:ea typeface="微软雅黑"/>
                <a:cs typeface="微软雅黑"/>
              </a:rPr>
              <a:t>动态注册：</a:t>
            </a:r>
            <a:r>
              <a:rPr lang="en-US" altLang="zh-CN" sz="3024" dirty="0" err="1">
                <a:latin typeface="微软雅黑"/>
                <a:ea typeface="微软雅黑"/>
                <a:cs typeface="微软雅黑"/>
              </a:rPr>
              <a:t>JNI_Onload</a:t>
            </a:r>
            <a:r>
              <a:rPr lang="zh-CN" altLang="en-US" sz="3024" dirty="0">
                <a:latin typeface="微软雅黑"/>
                <a:ea typeface="微软雅黑"/>
                <a:cs typeface="微软雅黑"/>
              </a:rPr>
              <a:t>中</a:t>
            </a:r>
            <a:r>
              <a:rPr lang="zh-TW" altLang="en-US" sz="3024" dirty="0">
                <a:latin typeface="微软雅黑"/>
                <a:ea typeface="微软雅黑"/>
                <a:cs typeface="微软雅黑"/>
              </a:rPr>
              <a:t>指定</a:t>
            </a:r>
            <a:r>
              <a:rPr lang="en-US" altLang="zh-TW" sz="3024" dirty="0">
                <a:latin typeface="微软雅黑"/>
                <a:ea typeface="微软雅黑"/>
                <a:cs typeface="微软雅黑"/>
              </a:rPr>
              <a:t>Java Native</a:t>
            </a:r>
            <a:r>
              <a:rPr lang="zh-TW" altLang="en-US" sz="3024" dirty="0">
                <a:latin typeface="微软雅黑"/>
                <a:ea typeface="微软雅黑"/>
                <a:cs typeface="微软雅黑"/>
              </a:rPr>
              <a:t>函数与</a:t>
            </a:r>
            <a:r>
              <a:rPr lang="en-US" altLang="zh-TW" sz="3024" dirty="0">
                <a:latin typeface="微软雅黑"/>
                <a:ea typeface="微软雅黑"/>
                <a:cs typeface="微软雅黑"/>
              </a:rPr>
              <a:t>C</a:t>
            </a:r>
            <a:r>
              <a:rPr lang="zh-CN" altLang="en-US" sz="3024" dirty="0">
                <a:latin typeface="微软雅黑"/>
                <a:ea typeface="微软雅黑"/>
                <a:cs typeface="微软雅黑"/>
              </a:rPr>
              <a:t>实现</a:t>
            </a:r>
            <a:r>
              <a:rPr lang="zh-TW" altLang="en-US" sz="3024" dirty="0">
                <a:latin typeface="微软雅黑"/>
                <a:ea typeface="微软雅黑"/>
                <a:cs typeface="微软雅黑"/>
              </a:rPr>
              <a:t>函数的对应关系</a:t>
            </a:r>
            <a:endParaRPr lang="en-US" altLang="zh-CN" sz="3024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161153" y="5576306"/>
            <a:ext cx="9222874" cy="5907917"/>
          </a:xfrm>
          <a:prstGeom prst="roundRect">
            <a:avLst>
              <a:gd name="adj" fmla="val 4462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DDDDD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5" tIns="86398" rIns="172795" bIns="86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401"/>
          </a:p>
        </p:txBody>
      </p:sp>
      <p:sp>
        <p:nvSpPr>
          <p:cNvPr id="10" name="文本框 9"/>
          <p:cNvSpPr txBox="1"/>
          <p:nvPr/>
        </p:nvSpPr>
        <p:spPr>
          <a:xfrm>
            <a:off x="5532416" y="5889388"/>
            <a:ext cx="2857564" cy="8723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6396" tIns="86396" rIns="86396" bIns="86396" numCol="1" spcCol="38100" rtlCol="0" anchor="t">
            <a:spAutoFit/>
          </a:bodyPr>
          <a:lstStyle/>
          <a:p>
            <a:r>
              <a:rPr lang="zh-CN" altLang="en-US" sz="4535" dirty="0">
                <a:latin typeface="微软雅黑"/>
                <a:ea typeface="微软雅黑"/>
                <a:cs typeface="微软雅黑"/>
              </a:rPr>
              <a:t>静态注册</a:t>
            </a:r>
            <a:endParaRPr lang="en-US" altLang="zh-CN" sz="4535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47 Rectángulo redondeado">
            <a:extLst>
              <a:ext uri="{FF2B5EF4-FFF2-40B4-BE49-F238E27FC236}">
                <a16:creationId xmlns:a16="http://schemas.microsoft.com/office/drawing/2014/main" xmlns="" id="{B17F34CF-2A36-4E63-A103-7734E0AE8641}"/>
              </a:ext>
            </a:extLst>
          </p:cNvPr>
          <p:cNvSpPr/>
          <p:nvPr/>
        </p:nvSpPr>
        <p:spPr bwMode="auto">
          <a:xfrm>
            <a:off x="2759648" y="7218474"/>
            <a:ext cx="3741200" cy="3532402"/>
          </a:xfrm>
          <a:prstGeom prst="roundRect">
            <a:avLst>
              <a:gd name="adj" fmla="val 2841"/>
            </a:avLst>
          </a:prstGeom>
          <a:solidFill>
            <a:schemeClr val="bg1"/>
          </a:solidFill>
          <a:ln w="19050" cap="rnd" cmpd="sng">
            <a:noFill/>
            <a:bevel/>
          </a:ln>
          <a:effectLst>
            <a:outerShdw blurRad="203200" sx="102000" sy="102000" algn="ctr" rotWithShape="0">
              <a:prstClr val="black">
                <a:alpha val="23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rgbClr val="BEC7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0164" tIns="340109" rIns="510164" bIns="340109" rtlCol="0" anchor="t"/>
          <a:lstStyle/>
          <a:p>
            <a:pPr algn="ctr">
              <a:lnSpc>
                <a:spcPct val="125000"/>
              </a:lnSpc>
            </a:pPr>
            <a:r>
              <a:rPr lang="zh-CN" altLang="en-US" sz="2646" kern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注册方式</a:t>
            </a:r>
            <a:r>
              <a:rPr lang="en-US" altLang="zh-CN" sz="2646" kern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2646" kern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时机</a:t>
            </a:r>
            <a:endParaRPr lang="en-US" sz="2646" kern="10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en-US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just"/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三极极黑简体" panose="00000505000000000000" pitchFamily="2" charset="-122"/>
            </a:endParaRPr>
          </a:p>
          <a:p>
            <a:pPr algn="just"/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三极极黑简体" panose="00000505000000000000" pitchFamily="2" charset="-122"/>
            </a:endParaRPr>
          </a:p>
          <a:p>
            <a:pPr algn="ctr"/>
            <a:r>
              <a: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基于</a:t>
            </a:r>
            <a:r>
              <a:rPr lang="en-US" altLang="zh-CN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JNI</a:t>
            </a:r>
            <a:r>
              <a: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规范命名函数</a:t>
            </a:r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程序首次调用</a:t>
            </a:r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en-US" altLang="zh-CN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Java Native</a:t>
            </a:r>
            <a:r>
              <a: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函数时</a:t>
            </a:r>
            <a:endParaRPr lang="en-US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47 Rectángulo redondeado">
            <a:extLst>
              <a:ext uri="{FF2B5EF4-FFF2-40B4-BE49-F238E27FC236}">
                <a16:creationId xmlns:a16="http://schemas.microsoft.com/office/drawing/2014/main" xmlns="" id="{B17F34CF-2A36-4E63-A103-7734E0AE8641}"/>
              </a:ext>
            </a:extLst>
          </p:cNvPr>
          <p:cNvSpPr/>
          <p:nvPr/>
        </p:nvSpPr>
        <p:spPr bwMode="auto">
          <a:xfrm>
            <a:off x="7029643" y="7265915"/>
            <a:ext cx="3741200" cy="3532402"/>
          </a:xfrm>
          <a:prstGeom prst="roundRect">
            <a:avLst>
              <a:gd name="adj" fmla="val 2841"/>
            </a:avLst>
          </a:prstGeom>
          <a:solidFill>
            <a:schemeClr val="bg1"/>
          </a:solidFill>
          <a:ln w="19050" cap="rnd" cmpd="sng">
            <a:noFill/>
            <a:bevel/>
          </a:ln>
          <a:effectLst>
            <a:outerShdw blurRad="203200" sx="102000" sy="102000" algn="ctr" rotWithShape="0">
              <a:prstClr val="black">
                <a:alpha val="23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rgbClr val="BEC7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0164" tIns="340109" rIns="510164" bIns="340109" rtlCol="0" anchor="t"/>
          <a:lstStyle/>
          <a:p>
            <a:pPr algn="ctr">
              <a:lnSpc>
                <a:spcPct val="125000"/>
              </a:lnSpc>
            </a:pPr>
            <a:r>
              <a:rPr lang="zh-CN" altLang="en-US" sz="2646" kern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优缺点</a:t>
            </a:r>
            <a:endParaRPr lang="en-US" sz="2646" kern="10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en-US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三极极黑简体" panose="00000505000000000000" pitchFamily="2" charset="-122"/>
            </a:endParaRPr>
          </a:p>
          <a:p>
            <a:pPr algn="ctr"/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三极极黑简体" panose="00000505000000000000" pitchFamily="2" charset="-122"/>
            </a:endParaRPr>
          </a:p>
          <a:p>
            <a:pPr algn="ctr"/>
            <a:r>
              <a: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实现方式简单</a:t>
            </a:r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灵活性差</a:t>
            </a:r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2185377" y="5546895"/>
            <a:ext cx="9222874" cy="5907917"/>
          </a:xfrm>
          <a:prstGeom prst="roundRect">
            <a:avLst>
              <a:gd name="adj" fmla="val 4462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DDDDD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795" tIns="86398" rIns="172795" bIns="86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401"/>
          </a:p>
        </p:txBody>
      </p:sp>
      <p:sp>
        <p:nvSpPr>
          <p:cNvPr id="20" name="文本框 19"/>
          <p:cNvSpPr txBox="1"/>
          <p:nvPr/>
        </p:nvSpPr>
        <p:spPr>
          <a:xfrm>
            <a:off x="15465854" y="5889388"/>
            <a:ext cx="2857564" cy="8723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6396" tIns="86396" rIns="86396" bIns="86396" numCol="1" spcCol="38100" rtlCol="0" anchor="t">
            <a:spAutoFit/>
          </a:bodyPr>
          <a:lstStyle/>
          <a:p>
            <a:r>
              <a:rPr lang="zh-CN" altLang="en-US" sz="4535" dirty="0">
                <a:latin typeface="微软雅黑"/>
                <a:ea typeface="微软雅黑"/>
                <a:cs typeface="微软雅黑"/>
              </a:rPr>
              <a:t>动态注册</a:t>
            </a:r>
            <a:endParaRPr lang="en-US" altLang="zh-CN" sz="4535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47 Rectángulo redondeado">
            <a:extLst>
              <a:ext uri="{FF2B5EF4-FFF2-40B4-BE49-F238E27FC236}">
                <a16:creationId xmlns:a16="http://schemas.microsoft.com/office/drawing/2014/main" xmlns="" id="{B17F34CF-2A36-4E63-A103-7734E0AE8641}"/>
              </a:ext>
            </a:extLst>
          </p:cNvPr>
          <p:cNvSpPr/>
          <p:nvPr/>
        </p:nvSpPr>
        <p:spPr bwMode="auto">
          <a:xfrm>
            <a:off x="12783872" y="7189062"/>
            <a:ext cx="3741200" cy="3532402"/>
          </a:xfrm>
          <a:prstGeom prst="roundRect">
            <a:avLst>
              <a:gd name="adj" fmla="val 2841"/>
            </a:avLst>
          </a:prstGeom>
          <a:solidFill>
            <a:schemeClr val="bg1"/>
          </a:solidFill>
          <a:ln w="19050" cap="rnd" cmpd="sng">
            <a:noFill/>
            <a:bevel/>
          </a:ln>
          <a:effectLst>
            <a:outerShdw blurRad="203200" sx="102000" sy="102000" algn="ctr" rotWithShape="0">
              <a:prstClr val="black">
                <a:alpha val="23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rgbClr val="BEC7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0164" tIns="340109" rIns="510164" bIns="340109" rtlCol="0" anchor="t"/>
          <a:lstStyle/>
          <a:p>
            <a:pPr algn="ctr">
              <a:lnSpc>
                <a:spcPct val="125000"/>
              </a:lnSpc>
            </a:pPr>
            <a:r>
              <a:rPr lang="zh-CN" altLang="en-US" sz="2646" kern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注册方式</a:t>
            </a:r>
            <a:r>
              <a:rPr lang="en-US" altLang="zh-CN" sz="2646" kern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2646" kern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时机</a:t>
            </a:r>
            <a:endParaRPr lang="en-US" sz="2646" kern="10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en-US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just"/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三极极黑简体" panose="00000505000000000000" pitchFamily="2" charset="-122"/>
            </a:endParaRPr>
          </a:p>
          <a:p>
            <a:pPr algn="just"/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三极极黑简体" panose="00000505000000000000" pitchFamily="2" charset="-122"/>
            </a:endParaRPr>
          </a:p>
          <a:p>
            <a:pPr algn="ctr"/>
            <a:r>
              <a: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常规命名函数</a:t>
            </a:r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en-US" altLang="zh-CN" sz="1890" dirty="0" err="1">
                <a:solidFill>
                  <a:srgbClr val="000000"/>
                </a:solidFill>
              </a:rPr>
              <a:t>env</a:t>
            </a:r>
            <a:r>
              <a:rPr lang="en-US" altLang="zh-CN" sz="1890" dirty="0">
                <a:solidFill>
                  <a:srgbClr val="000000"/>
                </a:solidFill>
              </a:rPr>
              <a:t>-&gt;</a:t>
            </a:r>
            <a:r>
              <a:rPr lang="en-US" altLang="zh-CN" sz="1890" dirty="0" err="1">
                <a:solidFill>
                  <a:srgbClr val="000000"/>
                </a:solidFill>
              </a:rPr>
              <a:t>RegisterNatives</a:t>
            </a:r>
            <a:r>
              <a:rPr lang="zh-CN" altLang="en-US" sz="1890" dirty="0">
                <a:solidFill>
                  <a:srgbClr val="000000"/>
                </a:solidFill>
              </a:rPr>
              <a:t>注册</a:t>
            </a:r>
            <a:endParaRPr lang="en-US" altLang="zh-CN" sz="189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程序</a:t>
            </a:r>
            <a:r>
              <a:rPr lang="en-US" altLang="zh-CN" sz="1890" dirty="0" err="1">
                <a:solidFill>
                  <a:srgbClr val="000000"/>
                </a:solidFill>
              </a:rPr>
              <a:t>System.loadLibray</a:t>
            </a:r>
            <a:r>
              <a:rPr lang="en-US" altLang="zh-CN" sz="1890" dirty="0">
                <a:solidFill>
                  <a:srgbClr val="000000"/>
                </a:solidFill>
              </a:rPr>
              <a:t>()</a:t>
            </a:r>
            <a:r>
              <a:rPr lang="zh-CN" altLang="en-US" sz="1890" dirty="0">
                <a:solidFill>
                  <a:srgbClr val="000000"/>
                </a:solidFill>
              </a:rPr>
              <a:t>时</a:t>
            </a:r>
            <a:endParaRPr lang="en-US" sz="189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2" name="47 Rectángulo redondeado">
            <a:extLst>
              <a:ext uri="{FF2B5EF4-FFF2-40B4-BE49-F238E27FC236}">
                <a16:creationId xmlns:a16="http://schemas.microsoft.com/office/drawing/2014/main" xmlns="" id="{B17F34CF-2A36-4E63-A103-7734E0AE8641}"/>
              </a:ext>
            </a:extLst>
          </p:cNvPr>
          <p:cNvSpPr/>
          <p:nvPr/>
        </p:nvSpPr>
        <p:spPr bwMode="auto">
          <a:xfrm>
            <a:off x="17053867" y="7236503"/>
            <a:ext cx="3741200" cy="3532402"/>
          </a:xfrm>
          <a:prstGeom prst="roundRect">
            <a:avLst>
              <a:gd name="adj" fmla="val 2841"/>
            </a:avLst>
          </a:prstGeom>
          <a:solidFill>
            <a:schemeClr val="bg1"/>
          </a:solidFill>
          <a:ln w="19050" cap="rnd" cmpd="sng">
            <a:noFill/>
            <a:bevel/>
          </a:ln>
          <a:effectLst>
            <a:outerShdw blurRad="203200" sx="102000" sy="102000" algn="ctr" rotWithShape="0">
              <a:prstClr val="black">
                <a:alpha val="23000"/>
              </a:prstClr>
            </a:outerShdw>
          </a:effectLst>
          <a:scene3d>
            <a:camera prst="orthographicFront"/>
            <a:lightRig rig="threePt" dir="t"/>
          </a:scene3d>
          <a:sp3d>
            <a:contourClr>
              <a:srgbClr val="BEC7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0164" tIns="340109" rIns="510164" bIns="340109" rtlCol="0" anchor="t"/>
          <a:lstStyle/>
          <a:p>
            <a:pPr algn="ctr">
              <a:lnSpc>
                <a:spcPct val="125000"/>
              </a:lnSpc>
            </a:pPr>
            <a:r>
              <a:rPr lang="zh-CN" altLang="en-US" sz="2646" kern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优缺点</a:t>
            </a:r>
            <a:endParaRPr lang="en-US" sz="2646" kern="10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en-US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三极极黑简体" panose="00000505000000000000" pitchFamily="2" charset="-122"/>
            </a:endParaRPr>
          </a:p>
          <a:p>
            <a:pPr algn="ctr"/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三极极黑简体" panose="00000505000000000000" pitchFamily="2" charset="-122"/>
            </a:endParaRPr>
          </a:p>
          <a:p>
            <a:pPr algn="ctr"/>
            <a:r>
              <a: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实现方式稍复杂</a:t>
            </a:r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灵活性好</a:t>
            </a:r>
            <a:endParaRPr lang="en-US" altLang="zh-CN" sz="189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424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046437" y="2532310"/>
            <a:ext cx="4949611" cy="4490657"/>
            <a:chOff x="4787200" y="1339866"/>
            <a:chExt cx="2619239" cy="2376369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4969750" y="1339866"/>
              <a:ext cx="2255725" cy="22652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4535">
                <a:solidFill>
                  <a:srgbClr val="1475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87200" y="1742338"/>
              <a:ext cx="2619239" cy="1973897"/>
              <a:chOff x="4787200" y="1742338"/>
              <a:chExt cx="2619239" cy="1973897"/>
            </a:xfrm>
          </p:grpSpPr>
          <p:sp>
            <p:nvSpPr>
              <p:cNvPr id="5" name="Freeform 8"/>
              <p:cNvSpPr/>
              <p:nvPr/>
            </p:nvSpPr>
            <p:spPr bwMode="auto">
              <a:xfrm>
                <a:off x="4858635" y="2462172"/>
                <a:ext cx="2477963" cy="1254063"/>
              </a:xfrm>
              <a:custGeom>
                <a:avLst/>
                <a:gdLst>
                  <a:gd name="T0" fmla="*/ 3963 w 3963"/>
                  <a:gd name="T1" fmla="*/ 0 h 1997"/>
                  <a:gd name="T2" fmla="*/ 3963 w 3963"/>
                  <a:gd name="T3" fmla="*/ 16 h 1997"/>
                  <a:gd name="T4" fmla="*/ 1982 w 3963"/>
                  <a:gd name="T5" fmla="*/ 1997 h 1997"/>
                  <a:gd name="T6" fmla="*/ 0 w 3963"/>
                  <a:gd name="T7" fmla="*/ 16 h 1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63" h="1997">
                    <a:moveTo>
                      <a:pt x="3963" y="0"/>
                    </a:moveTo>
                    <a:cubicBezTo>
                      <a:pt x="3963" y="5"/>
                      <a:pt x="3963" y="11"/>
                      <a:pt x="3963" y="16"/>
                    </a:cubicBezTo>
                    <a:cubicBezTo>
                      <a:pt x="3963" y="1110"/>
                      <a:pt x="3076" y="1997"/>
                      <a:pt x="1982" y="1997"/>
                    </a:cubicBezTo>
                    <a:cubicBezTo>
                      <a:pt x="888" y="1997"/>
                      <a:pt x="0" y="1110"/>
                      <a:pt x="0" y="16"/>
                    </a:cubicBezTo>
                  </a:path>
                </a:pathLst>
              </a:custGeom>
              <a:noFill/>
              <a:ln w="8" cap="flat" cmpd="sng">
                <a:solidFill>
                  <a:srgbClr val="4E4B49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4535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Oval 9"/>
              <p:cNvSpPr>
                <a:spLocks noChangeArrowheads="1"/>
              </p:cNvSpPr>
              <p:nvPr/>
            </p:nvSpPr>
            <p:spPr bwMode="auto">
              <a:xfrm>
                <a:off x="7266746" y="2379623"/>
                <a:ext cx="139693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4535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Oval 10"/>
              <p:cNvSpPr>
                <a:spLocks noChangeArrowheads="1"/>
              </p:cNvSpPr>
              <p:nvPr/>
            </p:nvSpPr>
            <p:spPr bwMode="auto">
              <a:xfrm>
                <a:off x="4787200" y="2379623"/>
                <a:ext cx="138106" cy="139693"/>
              </a:xfrm>
              <a:prstGeom prst="ellipse">
                <a:avLst/>
              </a:prstGeom>
              <a:solidFill>
                <a:srgbClr val="1475B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4535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TextBox 13"/>
              <p:cNvSpPr txBox="1">
                <a:spLocks noChangeArrowheads="1"/>
              </p:cNvSpPr>
              <p:nvPr/>
            </p:nvSpPr>
            <p:spPr bwMode="auto">
              <a:xfrm>
                <a:off x="5187759" y="1742338"/>
                <a:ext cx="1728113" cy="15880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901" dirty="0">
                    <a:solidFill>
                      <a:srgbClr val="F8F8F8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04</a:t>
                </a:r>
                <a:endParaRPr lang="zh-CN" altLang="en-US" sz="18901" dirty="0">
                  <a:solidFill>
                    <a:srgbClr val="F8F8F8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663" y="7769903"/>
            <a:ext cx="11156145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7011898" y="7891641"/>
            <a:ext cx="10444027" cy="76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399" dirty="0">
                <a:ea typeface="思源黑体 CN Bold" panose="020B0800000000000000" pitchFamily="34" charset="-122"/>
              </a:rPr>
              <a:t>学习过程中 我们是否有以下几种经历</a:t>
            </a:r>
            <a:endParaRPr lang="zh-CN" altLang="en-US" sz="4399" dirty="0"/>
          </a:p>
        </p:txBody>
      </p:sp>
    </p:spTree>
    <p:extLst>
      <p:ext uri="{BB962C8B-B14F-4D97-AF65-F5344CB8AC3E}">
        <p14:creationId xmlns:p14="http://schemas.microsoft.com/office/powerpoint/2010/main" val="20972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1579815" y="403188"/>
            <a:ext cx="21597341" cy="1100824"/>
          </a:xfrm>
          <a:prstGeom prst="rect">
            <a:avLst/>
          </a:prstGeom>
        </p:spPr>
        <p:txBody>
          <a:bodyPr vert="horz" lIns="121904" tIns="60953" rIns="121904" bIns="60953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5335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0268" y="1484879"/>
            <a:ext cx="16603220" cy="7109237"/>
          </a:xfrm>
          <a:prstGeom prst="rect">
            <a:avLst/>
          </a:prstGeom>
        </p:spPr>
        <p:txBody>
          <a:bodyPr vert="horz" wrap="square" lIns="91432" tIns="45716" rIns="91432" bIns="45716" rtlCol="0">
            <a:normAutofit/>
          </a:bodyPr>
          <a:lstStyle/>
          <a:p>
            <a:pPr marL="514380" indent="-51438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1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我们的现状是怎么样的</a:t>
            </a:r>
            <a:r>
              <a:rPr lang="en-US" altLang="zh-CN" sz="31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?  </a:t>
            </a:r>
            <a:r>
              <a:rPr lang="zh-CN" altLang="en-US" sz="3199" b="1" dirty="0">
                <a:solidFill>
                  <a:srgbClr val="FF13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对自己未来很迷茫</a:t>
            </a:r>
            <a:endParaRPr lang="en-US" altLang="zh-CN" sz="3199" b="1" dirty="0">
              <a:solidFill>
                <a:srgbClr val="FF13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514380" indent="-514380">
              <a:lnSpc>
                <a:spcPct val="150000"/>
              </a:lnSpc>
              <a:buFont typeface="+mj-lt"/>
              <a:buAutoNum type="arabicPeriod"/>
            </a:pPr>
            <a:endParaRPr lang="en-US" altLang="zh-CN" sz="3199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514380" indent="-51438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199" b="1" dirty="0">
                <a:solidFill>
                  <a:srgbClr val="FF13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公司技术落后，</a:t>
            </a:r>
            <a:r>
              <a:rPr lang="zh-CN" altLang="en-US" sz="31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工作的主要就是写业务代码，没机会接触到行业先进的技术</a:t>
            </a:r>
            <a:endParaRPr lang="en-US" altLang="zh-CN" sz="3199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514380" indent="-514380">
              <a:lnSpc>
                <a:spcPct val="150000"/>
              </a:lnSpc>
              <a:buFont typeface="+mj-lt"/>
              <a:buAutoNum type="arabicPeriod"/>
            </a:pPr>
            <a:endParaRPr lang="en-US" altLang="zh-CN" sz="3199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514380" indent="-51438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199" b="1" dirty="0">
                <a:solidFill>
                  <a:srgbClr val="FF13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想进</a:t>
            </a:r>
            <a:r>
              <a:rPr lang="en-US" altLang="zh-CN" sz="3199" b="1" dirty="0">
                <a:solidFill>
                  <a:srgbClr val="FF13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BATJ</a:t>
            </a:r>
            <a:r>
              <a:rPr lang="zh-CN" altLang="en-US" sz="31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一线互联网公司，但是面试总是通不过</a:t>
            </a:r>
            <a:endParaRPr lang="en-US" altLang="zh-CN" sz="3199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514380" indent="-514380">
              <a:lnSpc>
                <a:spcPct val="150000"/>
              </a:lnSpc>
              <a:buFont typeface="+mj-lt"/>
              <a:buAutoNum type="arabicPeriod"/>
            </a:pPr>
            <a:endParaRPr lang="en-US" altLang="zh-CN" sz="3199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514380" indent="-51438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1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工作多年了，但是技术水平和刚刚</a:t>
            </a:r>
            <a:r>
              <a:rPr lang="zh-CN" altLang="en-US" sz="3199" b="1" dirty="0">
                <a:solidFill>
                  <a:srgbClr val="FF13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毕业一到两年的工程师差距不大</a:t>
            </a:r>
            <a:endParaRPr lang="en-US" altLang="zh-CN" sz="3199" b="1" dirty="0">
              <a:solidFill>
                <a:srgbClr val="FF13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514380" indent="-514380">
              <a:lnSpc>
                <a:spcPct val="150000"/>
              </a:lnSpc>
              <a:buFont typeface="+mj-lt"/>
              <a:buAutoNum type="arabicPeriod"/>
            </a:pPr>
            <a:endParaRPr lang="en-US" altLang="zh-CN" sz="3199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514380" indent="-51438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1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万一被</a:t>
            </a:r>
            <a:r>
              <a:rPr lang="zh-CN" altLang="en-US" sz="3199" b="1" dirty="0">
                <a:solidFill>
                  <a:srgbClr val="FF13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公司裁员或是离职</a:t>
            </a:r>
            <a:r>
              <a:rPr lang="zh-CN" altLang="en-US" sz="3199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后很难在找到同等待遇的岗位</a:t>
            </a:r>
          </a:p>
        </p:txBody>
      </p:sp>
    </p:spTree>
    <p:extLst>
      <p:ext uri="{BB962C8B-B14F-4D97-AF65-F5344CB8AC3E}">
        <p14:creationId xmlns:p14="http://schemas.microsoft.com/office/powerpoint/2010/main" val="418724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291" dirty="0"/>
              <a:t>我们能为您带来什么样的服务</a:t>
            </a:r>
            <a:endParaRPr lang="en-US" sz="5291" dirty="0"/>
          </a:p>
        </p:txBody>
      </p:sp>
      <p:sp>
        <p:nvSpPr>
          <p:cNvPr id="2" name="圆角矩形 1"/>
          <p:cNvSpPr/>
          <p:nvPr/>
        </p:nvSpPr>
        <p:spPr>
          <a:xfrm>
            <a:off x="2119694" y="2527283"/>
            <a:ext cx="18452255" cy="7824280"/>
          </a:xfrm>
          <a:prstGeom prst="roundRect">
            <a:avLst>
              <a:gd name="adj" fmla="val 63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  <p:sp>
        <p:nvSpPr>
          <p:cNvPr id="4" name="同侧圆角矩形 3"/>
          <p:cNvSpPr/>
          <p:nvPr/>
        </p:nvSpPr>
        <p:spPr>
          <a:xfrm>
            <a:off x="2119695" y="2527282"/>
            <a:ext cx="18435956" cy="1581157"/>
          </a:xfrm>
          <a:prstGeom prst="round2SameRect">
            <a:avLst>
              <a:gd name="adj1" fmla="val 34475"/>
              <a:gd name="adj2" fmla="val 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  <p:sp>
        <p:nvSpPr>
          <p:cNvPr id="10" name="标题 2"/>
          <p:cNvSpPr txBox="1">
            <a:spLocks/>
          </p:cNvSpPr>
          <p:nvPr/>
        </p:nvSpPr>
        <p:spPr>
          <a:xfrm>
            <a:off x="8056298" y="2767434"/>
            <a:ext cx="10799208" cy="1100849"/>
          </a:xfrm>
          <a:prstGeom prst="rect">
            <a:avLst/>
          </a:prstGeom>
        </p:spPr>
        <p:txBody>
          <a:bodyPr vert="horz" lIns="172786" tIns="86394" rIns="172786" bIns="86394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en-US" altLang="zh-CN" sz="5291" dirty="0">
                <a:solidFill>
                  <a:schemeClr val="bg1"/>
                </a:solidFill>
              </a:rPr>
              <a:t>VIP</a:t>
            </a:r>
            <a:r>
              <a:rPr lang="zh-CN" altLang="en-US" sz="5291" dirty="0">
                <a:solidFill>
                  <a:schemeClr val="bg1"/>
                </a:solidFill>
              </a:rPr>
              <a:t>课程服务体系</a:t>
            </a:r>
            <a:endParaRPr lang="en-US" sz="5291" dirty="0">
              <a:solidFill>
                <a:schemeClr val="bg1"/>
              </a:solidFill>
            </a:endParaRP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2524967" y="4348587"/>
            <a:ext cx="10799208" cy="5742167"/>
          </a:xfrm>
          <a:prstGeom prst="rect">
            <a:avLst/>
          </a:prstGeom>
        </p:spPr>
        <p:txBody>
          <a:bodyPr vert="horz" lIns="172786" tIns="86394" rIns="172786" bIns="86394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pPr marL="647997" indent="-647997">
              <a:buFont typeface="+mj-lt"/>
              <a:buAutoNum type="arabicPeriod"/>
            </a:pPr>
            <a:r>
              <a:rPr lang="en-US" sz="2646" dirty="0">
                <a:solidFill>
                  <a:schemeClr val="bg2">
                    <a:lumMod val="25000"/>
                  </a:schemeClr>
                </a:solidFill>
              </a:rPr>
              <a:t>6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位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多年经验老师直播教学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每周一  周四  周六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</a:rPr>
              <a:t> 20:30-22:30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直播分享干货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en-US" sz="2646" dirty="0">
                <a:solidFill>
                  <a:schemeClr val="bg2">
                    <a:lumMod val="25000"/>
                  </a:schemeClr>
                </a:solidFill>
              </a:rPr>
              <a:t>7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</a:rPr>
              <a:t>24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小时终生答疑服务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终生学习新技术权限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en-US" sz="2646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个月完整直播学习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一线企业内推计划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线上教育唯一一家承诺 毕业未满三年 未涨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</a:rPr>
              <a:t>5K 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全面退费服务</a:t>
            </a:r>
            <a:endParaRPr lang="en-US" sz="2646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标题 2"/>
          <p:cNvSpPr txBox="1">
            <a:spLocks/>
          </p:cNvSpPr>
          <p:nvPr/>
        </p:nvSpPr>
        <p:spPr>
          <a:xfrm>
            <a:off x="12950310" y="4344226"/>
            <a:ext cx="10799208" cy="5742167"/>
          </a:xfrm>
          <a:prstGeom prst="rect">
            <a:avLst/>
          </a:prstGeom>
        </p:spPr>
        <p:txBody>
          <a:bodyPr vert="horz" lIns="172786" tIns="86394" rIns="172786" bIns="86394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提供视频，源码，</a:t>
            </a:r>
            <a:r>
              <a:rPr lang="en-US" altLang="zh-CN" sz="2646" dirty="0" err="1">
                <a:solidFill>
                  <a:schemeClr val="bg2">
                    <a:lumMod val="25000"/>
                  </a:schemeClr>
                </a:solidFill>
              </a:rPr>
              <a:t>ppt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，以及笔记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专题结束有对应考试，考核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</a:rPr>
              <a:t>1v1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学习计划制定，制定你专属的学习计划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职业规划，打造你自己的生涯梦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面试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</a:rPr>
              <a:t>1V1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辅导服务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学习方式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轮询直播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flipH="1">
            <a:off x="11589045" y="4108439"/>
            <a:ext cx="13606" cy="624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38190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1579815" y="403188"/>
            <a:ext cx="21597341" cy="1100824"/>
          </a:xfrm>
          <a:prstGeom prst="rect">
            <a:avLst/>
          </a:prstGeom>
        </p:spPr>
        <p:txBody>
          <a:bodyPr vert="horz" lIns="121904" tIns="60953" rIns="121904" bIns="60953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5335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851" y="409731"/>
            <a:ext cx="21597338" cy="1100849"/>
          </a:xfrm>
        </p:spPr>
        <p:txBody>
          <a:bodyPr/>
          <a:lstStyle/>
          <a:p>
            <a:r>
              <a:rPr lang="zh-CN" altLang="en-US" dirty="0" smtClean="0"/>
              <a:t>一线大厂面试诀窍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9787" y="3330515"/>
            <a:ext cx="16603220" cy="7109237"/>
          </a:xfrm>
          <a:prstGeom prst="rect">
            <a:avLst/>
          </a:prstGeom>
        </p:spPr>
        <p:txBody>
          <a:bodyPr vert="horz" wrap="square" lIns="91432" tIns="45716" rIns="91432" bIns="45716" rtlCol="0">
            <a:normAutofit/>
          </a:bodyPr>
          <a:lstStyle/>
          <a:p>
            <a:pPr marL="514380" indent="-51438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199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简历包装</a:t>
            </a:r>
            <a:r>
              <a:rPr lang="en-US" altLang="zh-CN" sz="3199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: </a:t>
            </a:r>
            <a:r>
              <a:rPr lang="en-US" altLang="zh-CN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r>
              <a:rPr lang="zh-CN" altLang="en-US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简历一定要吸引，把最好的两个项目经验放在最前面</a:t>
            </a:r>
            <a:endParaRPr lang="en-US" altLang="zh-CN" sz="3199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514380" indent="-514380">
              <a:lnSpc>
                <a:spcPct val="150000"/>
              </a:lnSpc>
              <a:buFont typeface="+mj-lt"/>
              <a:buAutoNum type="arabicPeriod"/>
            </a:pPr>
            <a:endParaRPr lang="en-US" altLang="zh-CN" sz="3199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514380" indent="-51438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199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备战简历</a:t>
            </a:r>
            <a:r>
              <a:rPr lang="en-US" altLang="zh-CN" sz="3199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: </a:t>
            </a:r>
            <a:r>
              <a:rPr lang="en-US" altLang="zh-CN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r>
              <a:rPr lang="zh-CN" altLang="en-US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简历里面的技术写自己最熟悉和擅长的，每个技术准备对应的连环炮</a:t>
            </a:r>
            <a:endParaRPr lang="en-US" altLang="zh-CN" sz="3199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514380" indent="-514380">
              <a:lnSpc>
                <a:spcPct val="150000"/>
              </a:lnSpc>
              <a:buFont typeface="+mj-lt"/>
              <a:buAutoNum type="arabicPeriod"/>
            </a:pPr>
            <a:endParaRPr lang="en-US" altLang="zh-CN" sz="3199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514380" indent="-51438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199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深挖底层</a:t>
            </a:r>
            <a:r>
              <a:rPr lang="en-US" altLang="zh-CN" sz="3199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: </a:t>
            </a:r>
            <a:r>
              <a:rPr lang="en-US" altLang="zh-CN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r>
              <a:rPr lang="zh-CN" altLang="en-US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底层技术一时半会学不懂，找到高频点，如虚拟机原理，区别，准备</a:t>
            </a:r>
            <a:r>
              <a:rPr lang="en-US" altLang="zh-CN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5</a:t>
            </a:r>
            <a:r>
              <a:rPr lang="zh-CN" altLang="en-US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个左右</a:t>
            </a:r>
            <a:endParaRPr lang="en-US" altLang="zh-CN" sz="3199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514380" indent="-514380">
              <a:lnSpc>
                <a:spcPct val="150000"/>
              </a:lnSpc>
              <a:buFont typeface="+mj-lt"/>
              <a:buAutoNum type="arabicPeriod"/>
            </a:pPr>
            <a:endParaRPr lang="en-US" altLang="zh-CN" sz="3199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514380" indent="-51438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199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吃闹架构</a:t>
            </a:r>
            <a:r>
              <a:rPr lang="en-US" altLang="zh-CN" sz="3199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: </a:t>
            </a:r>
            <a:r>
              <a:rPr lang="en-US" altLang="zh-CN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r>
              <a:rPr lang="zh-CN" altLang="en-US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架构一定要好好看，比如</a:t>
            </a:r>
            <a:r>
              <a:rPr lang="en-US" altLang="zh-CN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Glide</a:t>
            </a:r>
            <a:r>
              <a:rPr lang="zh-CN" altLang="en-US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</a:t>
            </a:r>
            <a:r>
              <a:rPr lang="en-US" altLang="zh-CN" sz="3199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Okhttp</a:t>
            </a:r>
            <a:r>
              <a:rPr lang="zh-CN" altLang="en-US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</a:t>
            </a:r>
            <a:r>
              <a:rPr lang="en-US" altLang="zh-CN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MVVM</a:t>
            </a:r>
            <a:r>
              <a:rPr lang="zh-CN" altLang="en-US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</a:t>
            </a:r>
            <a:r>
              <a:rPr lang="en-US" altLang="zh-CN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MVP</a:t>
            </a:r>
            <a:r>
              <a:rPr lang="zh-CN" altLang="en-US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架构实现一定要掌握</a:t>
            </a:r>
            <a:endParaRPr lang="en-US" altLang="zh-CN" sz="3199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514380" indent="-514380">
              <a:lnSpc>
                <a:spcPct val="150000"/>
              </a:lnSpc>
              <a:buFont typeface="+mj-lt"/>
              <a:buAutoNum type="arabicPeriod"/>
            </a:pPr>
            <a:endParaRPr lang="en-US" altLang="zh-CN" sz="3199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514380" indent="-51438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199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掌握源码</a:t>
            </a:r>
            <a:r>
              <a:rPr lang="en-US" altLang="zh-CN" sz="3199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: </a:t>
            </a:r>
            <a:r>
              <a:rPr lang="en-US" altLang="zh-CN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r>
              <a:rPr lang="zh-CN" altLang="en-US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简一定要了解</a:t>
            </a:r>
            <a:r>
              <a:rPr lang="en-US" altLang="zh-CN" sz="3199" dirty="0" err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FrameWork</a:t>
            </a:r>
            <a:r>
              <a:rPr lang="zh-CN" altLang="en-US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层源码，如</a:t>
            </a:r>
            <a:r>
              <a:rPr lang="en-US" altLang="zh-CN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AMS</a:t>
            </a:r>
            <a:r>
              <a:rPr lang="zh-CN" altLang="en-US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</a:t>
            </a:r>
            <a:r>
              <a:rPr lang="en-US" altLang="zh-CN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PMS</a:t>
            </a:r>
            <a:r>
              <a:rPr lang="zh-CN" altLang="en-US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</a:t>
            </a:r>
            <a:r>
              <a:rPr lang="en-US" altLang="zh-CN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Handler</a:t>
            </a:r>
            <a:r>
              <a:rPr lang="zh-CN" altLang="en-US" sz="3199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，属性动画</a:t>
            </a:r>
          </a:p>
        </p:txBody>
      </p:sp>
    </p:spTree>
    <p:extLst>
      <p:ext uri="{BB962C8B-B14F-4D97-AF65-F5344CB8AC3E}">
        <p14:creationId xmlns:p14="http://schemas.microsoft.com/office/powerpoint/2010/main" val="420313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6"/>
          <p:cNvSpPr>
            <a:spLocks noGrp="1"/>
          </p:cNvSpPr>
          <p:nvPr/>
        </p:nvSpPr>
        <p:spPr>
          <a:xfrm>
            <a:off x="721067" y="561261"/>
            <a:ext cx="21597341" cy="1100824"/>
          </a:xfrm>
          <a:prstGeom prst="rect">
            <a:avLst/>
          </a:prstGeom>
        </p:spPr>
        <p:txBody>
          <a:bodyPr vert="horz" lIns="121904" tIns="60953" rIns="121904" bIns="60953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6601" b="1">
                <a:solidFill>
                  <a:srgbClr val="1475B2"/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如何快速学习提升</a:t>
            </a:r>
            <a:endParaRPr lang="zh-CN" altLang="en-US" sz="6601" b="1" dirty="0">
              <a:solidFill>
                <a:srgbClr val="1475B2"/>
              </a:solidFill>
              <a:latin typeface="思源黑体 CN Bold" panose="020B0800000000000000" charset="-122"/>
              <a:ea typeface="思源黑体 CN Bold" panose="020B0800000000000000" charset="-122"/>
              <a:sym typeface="+mn-ea"/>
            </a:endParaRPr>
          </a:p>
        </p:txBody>
      </p:sp>
      <p:sp>
        <p:nvSpPr>
          <p:cNvPr id="17" name="文本框 3"/>
          <p:cNvSpPr txBox="1"/>
          <p:nvPr/>
        </p:nvSpPr>
        <p:spPr>
          <a:xfrm>
            <a:off x="2098379" y="2111376"/>
            <a:ext cx="19388954" cy="79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 marL="609634" indent="-609634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自学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67505" y="2901248"/>
            <a:ext cx="187990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要找学习资料，网上资料不准确，官方文档无人总结</a:t>
            </a:r>
            <a:endParaRPr lang="en-US" altLang="zh-CN" sz="4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4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zh-CN" altLang="en-US" sz="4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碰到问题耗很久，很难找人帮忙指点、解答</a:t>
            </a:r>
            <a:endParaRPr lang="en-US" altLang="zh-CN" sz="4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4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zh-CN" altLang="en-US" sz="4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太耗时、太低效</a:t>
            </a:r>
            <a:endParaRPr lang="en-US" altLang="zh-CN" sz="4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4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zh-CN" altLang="en-US" sz="4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没有实际的项目可以实践，学了感觉没用</a:t>
            </a:r>
            <a:endParaRPr lang="en-US" altLang="zh-CN" sz="4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altLang="zh-CN" sz="4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zh-CN" altLang="en-US" sz="4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学不全面、学不系统</a:t>
            </a: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太难、太苦逼了、坚持不下去</a:t>
            </a:r>
            <a:endParaRPr lang="en-US" altLang="zh-CN" sz="40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6912" y="10118795"/>
            <a:ext cx="11561496" cy="851443"/>
          </a:xfrm>
          <a:prstGeom prst="rect">
            <a:avLst/>
          </a:prstGeom>
          <a:noFill/>
        </p:spPr>
        <p:txBody>
          <a:bodyPr wrap="square" lIns="172775" tIns="86388" rIns="172775" bIns="86388" rtlCol="0">
            <a:spAutoFit/>
          </a:bodyPr>
          <a:lstStyle/>
          <a:p>
            <a:r>
              <a:rPr lang="zh-CN" altLang="en-US" sz="4399" b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但是，现在你不需要这么苦逼了！！！</a:t>
            </a:r>
          </a:p>
        </p:txBody>
      </p:sp>
    </p:spTree>
    <p:extLst>
      <p:ext uri="{BB962C8B-B14F-4D97-AF65-F5344CB8AC3E}">
        <p14:creationId xmlns:p14="http://schemas.microsoft.com/office/powerpoint/2010/main" val="353634217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42"/>
          <p:cNvSpPr>
            <a:spLocks noGrp="1"/>
          </p:cNvSpPr>
          <p:nvPr>
            <p:ph type="title"/>
          </p:nvPr>
        </p:nvSpPr>
        <p:spPr>
          <a:xfrm>
            <a:off x="4058270" y="1339973"/>
            <a:ext cx="21597338" cy="1100849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怎么成为</a:t>
            </a:r>
            <a:r>
              <a:rPr lang="en-US" altLang="zh-CN"/>
              <a:t>Android</a:t>
            </a:r>
            <a:r>
              <a:rPr lang="zh-CN" altLang="en-US"/>
              <a:t>高级工程师？</a:t>
            </a:r>
            <a:endParaRPr lang="zh-CN" altLang="en-US" dirty="0"/>
          </a:p>
        </p:txBody>
      </p:sp>
      <p:sp>
        <p:nvSpPr>
          <p:cNvPr id="6" name="íṡḷïdè"/>
          <p:cNvSpPr txBox="1"/>
          <p:nvPr/>
        </p:nvSpPr>
        <p:spPr>
          <a:xfrm>
            <a:off x="323209" y="3524082"/>
            <a:ext cx="20493257" cy="2748715"/>
          </a:xfrm>
          <a:prstGeom prst="rect">
            <a:avLst/>
          </a:prstGeom>
          <a:noFill/>
          <a:ln>
            <a:noFill/>
          </a:ln>
        </p:spPr>
        <p:txBody>
          <a:bodyPr wrap="square" lIns="91432" tIns="45716" rIns="91432" bIns="45716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  <a:buSzPct val="25000"/>
            </a:pPr>
            <a:r>
              <a:rPr lang="zh-CN" altLang="en-US" sz="3600" dirty="0">
                <a:latin typeface="思源黑体 CN Normal" panose="020B0400000000000000" charset="-122"/>
                <a:ea typeface="思源黑体 CN Normal" panose="020B0400000000000000" charset="-122"/>
              </a:rPr>
              <a:t>课程简介：深入讲解</a:t>
            </a:r>
            <a:r>
              <a:rPr lang="en-US" altLang="zh-CN" sz="3600" dirty="0">
                <a:solidFill>
                  <a:srgbClr val="1475B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Android</a:t>
            </a:r>
            <a:r>
              <a:rPr lang="zh-CN" altLang="en-US" sz="3600" dirty="0">
                <a:solidFill>
                  <a:srgbClr val="1475B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内核、性能优化、架构设计、高级音视频</a:t>
            </a:r>
            <a:r>
              <a:rPr lang="zh-CN" altLang="en-US" sz="3600" dirty="0">
                <a:latin typeface="思源黑体 CN Normal" panose="020B0400000000000000" charset="-122"/>
                <a:ea typeface="思源黑体 CN Normal" panose="020B0400000000000000" charset="-122"/>
              </a:rPr>
              <a:t>技术</a:t>
            </a:r>
            <a:endParaRPr lang="en-US" altLang="zh-CN" sz="3600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algn="ctr">
              <a:lnSpc>
                <a:spcPct val="150000"/>
              </a:lnSpc>
              <a:buSzPct val="25000"/>
            </a:pPr>
            <a:endParaRPr lang="en-US" sz="1999" u="sng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52575" y="6799350"/>
            <a:ext cx="4477119" cy="3780582"/>
            <a:chOff x="2008388" y="7835069"/>
            <a:chExt cx="4477599" cy="3780986"/>
          </a:xfrm>
        </p:grpSpPr>
        <p:sp>
          <p:nvSpPr>
            <p:cNvPr id="32" name="îṣḻïdé"/>
            <p:cNvSpPr/>
            <p:nvPr/>
          </p:nvSpPr>
          <p:spPr bwMode="auto">
            <a:xfrm>
              <a:off x="3511827" y="7835069"/>
              <a:ext cx="1470719" cy="1477231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2" tIns="45716" rIns="91432" bIns="45716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39" indent="-225439" algn="ctr" fontAlgn="base">
                <a:spcBef>
                  <a:spcPct val="0"/>
                </a:spcBef>
                <a:spcAft>
                  <a:spcPct val="0"/>
                </a:spcAft>
              </a:pPr>
              <a:endParaRPr sz="3600" kern="0">
                <a:solidFill>
                  <a:prstClr val="black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30" name="iṡľíďe"/>
            <p:cNvSpPr/>
            <p:nvPr/>
          </p:nvSpPr>
          <p:spPr bwMode="auto">
            <a:xfrm>
              <a:off x="2008388" y="10162026"/>
              <a:ext cx="4477599" cy="1454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2" tIns="45716" rIns="91432" bIns="45716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en-US" altLang="zh-CN" sz="2400"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2400">
                  <a:latin typeface="思源黑体 CN Normal" panose="020B0400000000000000" charset="-122"/>
                  <a:ea typeface="思源黑体 CN Normal" panose="020B0400000000000000" charset="-122"/>
                </a:rPr>
                <a:t>在小型企业，技术视野太窄，没经历过正规的移动开发流程</a:t>
              </a:r>
              <a:endParaRPr lang="en-US" altLang="zh-CN" sz="24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31" name="íşļiḋê"/>
            <p:cNvSpPr txBox="1"/>
            <p:nvPr/>
          </p:nvSpPr>
          <p:spPr bwMode="auto">
            <a:xfrm>
              <a:off x="2008388" y="9405901"/>
              <a:ext cx="4477599" cy="756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2" tIns="45716" rIns="91432" bIns="45716" anchor="b" anchorCtr="0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3199">
                  <a:latin typeface="思源黑体 CN Normal" panose="020B0400000000000000" charset="-122"/>
                  <a:ea typeface="思源黑体 CN Normal" panose="020B0400000000000000" charset="-122"/>
                </a:rPr>
                <a:t>缺少一线互联网公司经验</a:t>
              </a:r>
              <a:endParaRPr lang="en-US" altLang="zh-CN" sz="3199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872724" y="8183963"/>
              <a:ext cx="736178" cy="831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sz="4000" b="1">
                  <a:latin typeface="思源黑体 CN Normal" panose="020B0400000000000000" charset="-122"/>
                  <a:ea typeface="思源黑体 CN Normal" panose="020B0400000000000000" charset="-122"/>
                </a:rPr>
                <a:t>01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726484" y="6799350"/>
            <a:ext cx="4716908" cy="3780582"/>
            <a:chOff x="6671356" y="7835069"/>
            <a:chExt cx="4717415" cy="3780986"/>
          </a:xfrm>
        </p:grpSpPr>
        <p:sp>
          <p:nvSpPr>
            <p:cNvPr id="28" name="ïŝḷîdê"/>
            <p:cNvSpPr/>
            <p:nvPr/>
          </p:nvSpPr>
          <p:spPr bwMode="auto">
            <a:xfrm>
              <a:off x="8360165" y="7835069"/>
              <a:ext cx="1470719" cy="1477231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2" tIns="45716" rIns="91432" bIns="45716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39" indent="-225439" algn="ctr" fontAlgn="base">
                <a:spcBef>
                  <a:spcPct val="0"/>
                </a:spcBef>
                <a:spcAft>
                  <a:spcPct val="0"/>
                </a:spcAft>
              </a:pPr>
              <a:endParaRPr sz="3600" kern="0">
                <a:solidFill>
                  <a:prstClr val="black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6" name="ïṧľíḋè"/>
            <p:cNvSpPr/>
            <p:nvPr/>
          </p:nvSpPr>
          <p:spPr bwMode="auto">
            <a:xfrm>
              <a:off x="6725966" y="10157264"/>
              <a:ext cx="4662805" cy="145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2" tIns="45716" rIns="91432" bIns="45716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en-US" altLang="zh-CN" sz="2400"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2400">
                  <a:latin typeface="思源黑体 CN Normal" panose="020B0400000000000000" charset="-122"/>
                  <a:ea typeface="思源黑体 CN Normal" panose="020B0400000000000000" charset="-122"/>
                </a:rPr>
                <a:t>长期从事简单的</a:t>
              </a:r>
              <a:r>
                <a:rPr lang="en-US" altLang="zh-CN" sz="2400">
                  <a:latin typeface="思源黑体 CN Normal" panose="020B0400000000000000" charset="-122"/>
                  <a:ea typeface="思源黑体 CN Normal" panose="020B0400000000000000" charset="-122"/>
                </a:rPr>
                <a:t>UI</a:t>
              </a:r>
              <a:r>
                <a:rPr lang="zh-CN" altLang="en-US" sz="2400">
                  <a:latin typeface="思源黑体 CN Normal" panose="020B0400000000000000" charset="-122"/>
                  <a:ea typeface="思源黑体 CN Normal" panose="020B0400000000000000" charset="-122"/>
                </a:rPr>
                <a:t>界面开发，对原理和底层开发了解不深</a:t>
              </a:r>
              <a:endParaRPr lang="en-US" altLang="zh-CN" sz="2400"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pPr algn="ctr">
                <a:lnSpc>
                  <a:spcPct val="130000"/>
                </a:lnSpc>
              </a:pPr>
              <a:endParaRPr lang="en-US" altLang="zh-CN" sz="240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7" name="ïṡļíḋê"/>
            <p:cNvSpPr txBox="1"/>
            <p:nvPr/>
          </p:nvSpPr>
          <p:spPr bwMode="auto">
            <a:xfrm>
              <a:off x="6856726" y="9405901"/>
              <a:ext cx="4477599" cy="756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2" tIns="45716" rIns="91432" bIns="45716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3199">
                  <a:latin typeface="思源黑体 CN Normal" panose="020B0400000000000000" charset="-122"/>
                  <a:ea typeface="思源黑体 CN Normal" panose="020B0400000000000000" charset="-122"/>
                </a:rPr>
                <a:t>基础知识薄弱</a:t>
              </a:r>
              <a:endParaRPr lang="en-US" altLang="zh-CN" sz="3199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671356" y="7835069"/>
              <a:ext cx="0" cy="378098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8645359" y="8132047"/>
              <a:ext cx="736178" cy="831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sz="4000" b="1" dirty="0">
                  <a:latin typeface="思源黑体 CN Normal" panose="020B0400000000000000" charset="-122"/>
                  <a:ea typeface="思源黑体 CN Normal" panose="020B0400000000000000" charset="-122"/>
                </a:rPr>
                <a:t>02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1705097" y="6799350"/>
            <a:ext cx="4662469" cy="3780582"/>
            <a:chOff x="11519694" y="7835069"/>
            <a:chExt cx="4662969" cy="3780986"/>
          </a:xfrm>
        </p:grpSpPr>
        <p:sp>
          <p:nvSpPr>
            <p:cNvPr id="24" name="ísľîḍe"/>
            <p:cNvSpPr/>
            <p:nvPr/>
          </p:nvSpPr>
          <p:spPr bwMode="auto">
            <a:xfrm>
              <a:off x="13208503" y="7835069"/>
              <a:ext cx="1470719" cy="1477231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2" tIns="45716" rIns="91432" bIns="45716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39" indent="-225439" algn="ctr" fontAlgn="base">
                <a:spcBef>
                  <a:spcPct val="0"/>
                </a:spcBef>
                <a:spcAft>
                  <a:spcPct val="0"/>
                </a:spcAft>
              </a:pPr>
              <a:endParaRPr sz="3600" kern="0">
                <a:solidFill>
                  <a:prstClr val="black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2" name="ïŝ1îdè"/>
            <p:cNvSpPr/>
            <p:nvPr/>
          </p:nvSpPr>
          <p:spPr bwMode="auto">
            <a:xfrm>
              <a:off x="11705064" y="10162026"/>
              <a:ext cx="4477599" cy="1454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2" tIns="45716" rIns="91432" bIns="45716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en-US" altLang="zh-CN" sz="2400"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2400">
                  <a:latin typeface="思源黑体 CN Normal" panose="020B0400000000000000" charset="-122"/>
                  <a:ea typeface="思源黑体 CN Normal" panose="020B0400000000000000" charset="-122"/>
                </a:rPr>
                <a:t>长期在小型软件公司、外包公司工作，只接触部分开发内容</a:t>
              </a:r>
            </a:p>
          </p:txBody>
        </p:sp>
        <p:sp>
          <p:nvSpPr>
            <p:cNvPr id="23" name="î$1íḍe"/>
            <p:cNvSpPr txBox="1"/>
            <p:nvPr/>
          </p:nvSpPr>
          <p:spPr bwMode="auto">
            <a:xfrm>
              <a:off x="11705064" y="9405901"/>
              <a:ext cx="4477599" cy="756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2" tIns="45716" rIns="91432" bIns="45716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3199">
                  <a:latin typeface="思源黑体 CN Normal" panose="020B0400000000000000" charset="-122"/>
                  <a:ea typeface="思源黑体 CN Normal" panose="020B0400000000000000" charset="-122"/>
                </a:rPr>
                <a:t>项目经验零碎</a:t>
              </a:r>
              <a:endParaRPr lang="en-US" altLang="zh-CN" sz="3199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1519694" y="7835069"/>
              <a:ext cx="0" cy="378098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3478259" y="8183963"/>
              <a:ext cx="736178" cy="831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sz="4000" b="1" dirty="0">
                  <a:latin typeface="思源黑体 CN Normal" panose="020B0400000000000000" charset="-122"/>
                  <a:ea typeface="思源黑体 CN Normal" panose="020B0400000000000000" charset="-122"/>
                </a:rPr>
                <a:t>03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6367513" y="6799350"/>
            <a:ext cx="4662469" cy="3780582"/>
            <a:chOff x="16368032" y="7835069"/>
            <a:chExt cx="4662968" cy="3780986"/>
          </a:xfrm>
        </p:grpSpPr>
        <p:sp>
          <p:nvSpPr>
            <p:cNvPr id="20" name="ïṧļiḋê"/>
            <p:cNvSpPr/>
            <p:nvPr/>
          </p:nvSpPr>
          <p:spPr bwMode="auto">
            <a:xfrm>
              <a:off x="18056840" y="7835069"/>
              <a:ext cx="1470719" cy="1477231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2" tIns="45716" rIns="91432" bIns="45716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39" indent="-225439" algn="ctr" fontAlgn="base">
                <a:spcBef>
                  <a:spcPct val="0"/>
                </a:spcBef>
                <a:spcAft>
                  <a:spcPct val="0"/>
                </a:spcAft>
              </a:pPr>
              <a:endParaRPr sz="3600" kern="0">
                <a:solidFill>
                  <a:prstClr val="black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8" name="îṧlidê"/>
            <p:cNvSpPr/>
            <p:nvPr/>
          </p:nvSpPr>
          <p:spPr bwMode="auto">
            <a:xfrm>
              <a:off x="16553401" y="10162026"/>
              <a:ext cx="4477599" cy="1454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2" tIns="45716" rIns="91432" bIns="45716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en-US" altLang="zh-CN" sz="2400"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2400">
                  <a:latin typeface="思源黑体 CN Normal" panose="020B0400000000000000" charset="-122"/>
                  <a:ea typeface="思源黑体 CN Normal" panose="020B0400000000000000" charset="-122"/>
                </a:rPr>
                <a:t>只招收真心想和我们一起学习，共同进步的朋友。</a:t>
              </a:r>
              <a:endParaRPr lang="en-US" altLang="zh-CN" sz="2400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9" name="îşļiḑé"/>
            <p:cNvSpPr txBox="1"/>
            <p:nvPr/>
          </p:nvSpPr>
          <p:spPr bwMode="auto">
            <a:xfrm>
              <a:off x="16553401" y="9405901"/>
              <a:ext cx="4477599" cy="756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2" tIns="45716" rIns="91432" bIns="45716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3199">
                  <a:latin typeface="思源黑体 CN Normal" panose="020B0400000000000000" charset="-122"/>
                  <a:ea typeface="思源黑体 CN Normal" panose="020B0400000000000000" charset="-122"/>
                </a:rPr>
                <a:t>渴望快速提升自己</a:t>
              </a:r>
              <a:endParaRPr lang="en-US" altLang="zh-CN" sz="3199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6368032" y="7835069"/>
              <a:ext cx="0" cy="378098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18326597" y="8183963"/>
              <a:ext cx="736178" cy="831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sz="4000" b="1" dirty="0">
                  <a:latin typeface="思源黑体 CN Normal" panose="020B0400000000000000" charset="-122"/>
                  <a:ea typeface="思源黑体 CN Normal" panose="020B0400000000000000" charset="-122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340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9" y="695"/>
            <a:ext cx="23038154" cy="2330939"/>
          </a:xfrm>
          <a:prstGeom prst="rect">
            <a:avLst/>
          </a:prstGeom>
          <a:solidFill>
            <a:srgbClr val="1577B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  <p:sp>
        <p:nvSpPr>
          <p:cNvPr id="16" name="标题 6"/>
          <p:cNvSpPr>
            <a:spLocks noGrp="1"/>
          </p:cNvSpPr>
          <p:nvPr/>
        </p:nvSpPr>
        <p:spPr>
          <a:xfrm>
            <a:off x="721067" y="615796"/>
            <a:ext cx="21597341" cy="1100824"/>
          </a:xfrm>
          <a:prstGeom prst="rect">
            <a:avLst/>
          </a:prstGeom>
        </p:spPr>
        <p:txBody>
          <a:bodyPr vert="horz" lIns="121904" tIns="60953" rIns="121904" bIns="60953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5291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sym typeface="+mn-ea"/>
              </a:rPr>
              <a:t>腾讯课堂权威保障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66398" y="3000240"/>
            <a:ext cx="3928439" cy="113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803" dirty="0">
                <a:solidFill>
                  <a:schemeClr val="accent1"/>
                </a:solidFill>
              </a:rPr>
              <a:t>01</a:t>
            </a:r>
            <a:endParaRPr lang="zh-CN" altLang="en-US" sz="6803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39403" y="3208444"/>
            <a:ext cx="3928439" cy="79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35" dirty="0"/>
              <a:t>支付保障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839403" y="4128953"/>
            <a:ext cx="10733932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46" dirty="0"/>
              <a:t>腾讯课堂为保障学员支付安全，采用淘宝中间机制，直接打款给腾讯，同时监督码牛教学质量和后续服务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2494606" y="4037617"/>
            <a:ext cx="1059538" cy="8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  <p:sp>
        <p:nvSpPr>
          <p:cNvPr id="11" name="文本框 10"/>
          <p:cNvSpPr txBox="1"/>
          <p:nvPr/>
        </p:nvSpPr>
        <p:spPr>
          <a:xfrm>
            <a:off x="2266398" y="6270565"/>
            <a:ext cx="3928439" cy="113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803" dirty="0">
                <a:solidFill>
                  <a:schemeClr val="accent1"/>
                </a:solidFill>
              </a:rPr>
              <a:t>02</a:t>
            </a:r>
            <a:endParaRPr lang="zh-CN" altLang="en-US" sz="6803" dirty="0">
              <a:solidFill>
                <a:schemeClr val="accent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39403" y="6478767"/>
            <a:ext cx="3928439" cy="79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35" dirty="0"/>
              <a:t>师资力量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896455" y="7646360"/>
            <a:ext cx="10733932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46" dirty="0"/>
              <a:t>师资来自于一线</a:t>
            </a:r>
            <a:r>
              <a:rPr lang="en-US" altLang="zh-CN" sz="2646" dirty="0"/>
              <a:t>BAT</a:t>
            </a:r>
            <a:r>
              <a:rPr lang="zh-CN" altLang="en-US" sz="2646" dirty="0"/>
              <a:t>，有着雄厚的技术实力和经验，同时大部分师资也是网易特邀讲师，有着丰富的授课经验</a:t>
            </a:r>
          </a:p>
        </p:txBody>
      </p:sp>
      <p:sp>
        <p:nvSpPr>
          <p:cNvPr id="14" name="矩形 13"/>
          <p:cNvSpPr/>
          <p:nvPr/>
        </p:nvSpPr>
        <p:spPr>
          <a:xfrm>
            <a:off x="2494606" y="7307940"/>
            <a:ext cx="1059538" cy="8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307204310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YING IMPRESSION FID FEIZHAO    qq:1964271550"/>
          <p:cNvSpPr/>
          <p:nvPr/>
        </p:nvSpPr>
        <p:spPr bwMode="auto">
          <a:xfrm>
            <a:off x="18712963" y="11766611"/>
            <a:ext cx="4325806" cy="1193044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1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14045236" y="11766611"/>
            <a:ext cx="4325806" cy="1193044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1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9382690" y="11766611"/>
            <a:ext cx="4274001" cy="1193044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1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4668340" y="11766611"/>
            <a:ext cx="4325806" cy="1193044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1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617" y="11766611"/>
            <a:ext cx="4325806" cy="119304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1"/>
          </a:p>
        </p:txBody>
      </p:sp>
      <p:sp>
        <p:nvSpPr>
          <p:cNvPr id="64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18713117" y="11093806"/>
            <a:ext cx="3962083" cy="476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7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207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79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2079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29771" y="445070"/>
            <a:ext cx="4839786" cy="1488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71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今晚课题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63520" y="4951108"/>
            <a:ext cx="19990115" cy="4497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lain"/>
            </a:pPr>
            <a:r>
              <a:rPr lang="en-US" altLang="zh-CN" sz="3200" dirty="0" smtClean="0"/>
              <a:t>NDK18</a:t>
            </a:r>
            <a:r>
              <a:rPr lang="zh-CN" altLang="en-US" sz="3200" dirty="0"/>
              <a:t>以后为什么再无</a:t>
            </a:r>
            <a:r>
              <a:rPr lang="en-US" altLang="zh-CN" sz="3200" dirty="0"/>
              <a:t>GCC</a:t>
            </a:r>
            <a:r>
              <a:rPr lang="zh-CN" altLang="en-US" sz="3200" dirty="0"/>
              <a:t>，</a:t>
            </a:r>
            <a:r>
              <a:rPr lang="en-US" altLang="zh-CN" sz="3200" dirty="0"/>
              <a:t>Clang</a:t>
            </a:r>
            <a:r>
              <a:rPr lang="zh-CN" altLang="en-US" sz="3200" dirty="0"/>
              <a:t>编辑器</a:t>
            </a:r>
            <a:r>
              <a:rPr lang="zh-CN" altLang="en-US" sz="3200" dirty="0" smtClean="0"/>
              <a:t>详解</a:t>
            </a:r>
            <a:endParaRPr lang="en-US" altLang="zh-CN" sz="3200" dirty="0" smtClean="0"/>
          </a:p>
          <a:p>
            <a:pPr marL="514350" indent="-514350">
              <a:buAutoNum type="arabicPlain"/>
            </a:pPr>
            <a:endParaRPr lang="zh-CN" altLang="en-US" sz="3200" dirty="0"/>
          </a:p>
          <a:p>
            <a:pPr marL="514350" indent="-514350">
              <a:buAutoNum type="arabicPlain" startAt="2"/>
            </a:pPr>
            <a:r>
              <a:rPr lang="zh-CN" altLang="en-US" sz="3200" dirty="0" smtClean="0"/>
              <a:t>从</a:t>
            </a:r>
            <a:r>
              <a:rPr lang="zh-CN" altLang="en-US" sz="3200" dirty="0"/>
              <a:t>零实现</a:t>
            </a:r>
            <a:r>
              <a:rPr lang="en-US" altLang="zh-CN" sz="3200" dirty="0"/>
              <a:t>Linux</a:t>
            </a:r>
            <a:r>
              <a:rPr lang="zh-CN" altLang="en-US" sz="3200" dirty="0"/>
              <a:t>编译</a:t>
            </a:r>
            <a:r>
              <a:rPr lang="en-US" altLang="zh-CN" sz="3200" dirty="0"/>
              <a:t>Clang</a:t>
            </a:r>
            <a:r>
              <a:rPr lang="zh-CN" altLang="en-US" sz="3200" dirty="0"/>
              <a:t>的项目，在</a:t>
            </a:r>
            <a:r>
              <a:rPr lang="en-US" altLang="zh-CN" sz="3200" dirty="0"/>
              <a:t>Android</a:t>
            </a:r>
            <a:r>
              <a:rPr lang="zh-CN" altLang="en-US" sz="3200" dirty="0" smtClean="0"/>
              <a:t>运行</a:t>
            </a:r>
            <a:endParaRPr lang="en-US" altLang="zh-CN" sz="3200" dirty="0" smtClean="0"/>
          </a:p>
          <a:p>
            <a:pPr marL="514350" indent="-514350">
              <a:buAutoNum type="arabicPlain" startAt="2"/>
            </a:pPr>
            <a:endParaRPr lang="zh-CN" altLang="en-US" sz="3200" dirty="0"/>
          </a:p>
          <a:p>
            <a:pPr marL="514350" indent="-514350">
              <a:buAutoNum type="arabicPlain" startAt="3"/>
            </a:pPr>
            <a:r>
              <a:rPr lang="en-US" altLang="zh-CN" sz="3200" dirty="0" smtClean="0"/>
              <a:t>NDK22</a:t>
            </a:r>
            <a:r>
              <a:rPr lang="zh-CN" altLang="en-US" sz="3200" dirty="0"/>
              <a:t>下的</a:t>
            </a:r>
            <a:r>
              <a:rPr lang="en-US" altLang="zh-CN" sz="3200" dirty="0" err="1"/>
              <a:t>Cmake</a:t>
            </a:r>
            <a:r>
              <a:rPr lang="zh-CN" altLang="en-US" sz="3200" dirty="0"/>
              <a:t>语法实战，头文件与库文件</a:t>
            </a:r>
            <a:r>
              <a:rPr lang="zh-CN" altLang="en-US" sz="3200" dirty="0" smtClean="0"/>
              <a:t>查找</a:t>
            </a:r>
            <a:endParaRPr lang="en-US" altLang="zh-CN" sz="3200" dirty="0" smtClean="0"/>
          </a:p>
          <a:p>
            <a:pPr marL="514350" indent="-514350">
              <a:buAutoNum type="arabicPlain" startAt="3"/>
            </a:pPr>
            <a:endParaRPr lang="zh-CN" altLang="en-US" sz="3200" dirty="0"/>
          </a:p>
          <a:p>
            <a:pPr marL="514350" indent="-514350">
              <a:buAutoNum type="arabicPlain" startAt="4"/>
            </a:pPr>
            <a:r>
              <a:rPr lang="en-US" altLang="zh-CN" sz="3200" dirty="0" smtClean="0"/>
              <a:t>x264</a:t>
            </a:r>
            <a:r>
              <a:rPr lang="zh-CN" altLang="en-US" sz="3200" dirty="0"/>
              <a:t>交叉编译 </a:t>
            </a:r>
            <a:r>
              <a:rPr lang="en-US" altLang="zh-CN" sz="3200" dirty="0" err="1"/>
              <a:t>FFmpeg</a:t>
            </a:r>
            <a:r>
              <a:rPr lang="zh-CN" altLang="en-US" sz="3200" dirty="0"/>
              <a:t>交叉编译 一节课搞定最难的编译</a:t>
            </a:r>
            <a:r>
              <a:rPr lang="zh-CN" altLang="en-US" sz="3200" dirty="0" smtClean="0"/>
              <a:t>库</a:t>
            </a:r>
            <a:endParaRPr lang="en-US" altLang="zh-CN" sz="3200" dirty="0" smtClean="0"/>
          </a:p>
          <a:p>
            <a:pPr marL="514350" indent="-514350">
              <a:buAutoNum type="arabicPlain" startAt="4"/>
            </a:pPr>
            <a:endParaRPr lang="en-US" altLang="zh-CN" sz="3200" b="1" dirty="0"/>
          </a:p>
          <a:p>
            <a:r>
              <a:rPr lang="zh-CN" altLang="en-US" sz="3024" b="1" dirty="0" smtClean="0"/>
              <a:t>精彩</a:t>
            </a:r>
            <a:r>
              <a:rPr lang="zh-CN" altLang="en-US" sz="3024" b="1" dirty="0"/>
              <a:t>内容 </a:t>
            </a:r>
            <a:r>
              <a:rPr lang="en-US" altLang="zh-CN" sz="3024" b="1" dirty="0"/>
              <a:t>20:05</a:t>
            </a:r>
            <a:r>
              <a:rPr lang="zh-CN" altLang="en-US" sz="3024" b="1" dirty="0"/>
              <a:t>准时直播分享干货</a:t>
            </a:r>
            <a:endParaRPr lang="zh-CN" altLang="en-US" sz="2646" b="1" dirty="0"/>
          </a:p>
        </p:txBody>
      </p:sp>
      <p:sp>
        <p:nvSpPr>
          <p:cNvPr id="22" name="FLYING IMPRESSION FID FEIZHAO    qq:1964271550"/>
          <p:cNvSpPr/>
          <p:nvPr/>
        </p:nvSpPr>
        <p:spPr bwMode="auto">
          <a:xfrm>
            <a:off x="19146" y="11766263"/>
            <a:ext cx="4325806" cy="119304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1"/>
          </a:p>
        </p:txBody>
      </p:sp>
      <p:sp>
        <p:nvSpPr>
          <p:cNvPr id="12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2163519" y="2592392"/>
            <a:ext cx="16549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详解</a:t>
            </a:r>
            <a:r>
              <a:rPr lang="en-US" altLang="zh-CN" sz="6000" dirty="0"/>
              <a:t>Clang</a:t>
            </a:r>
            <a:r>
              <a:rPr lang="zh-CN" altLang="en-US" sz="6000" dirty="0"/>
              <a:t>最新版下的</a:t>
            </a:r>
            <a:r>
              <a:rPr lang="en-US" altLang="zh-CN" sz="6000" dirty="0"/>
              <a:t>NDK</a:t>
            </a:r>
            <a:r>
              <a:rPr lang="zh-CN" altLang="en-US" sz="6000" dirty="0"/>
              <a:t>交叉编译</a:t>
            </a:r>
            <a:r>
              <a:rPr lang="zh-CN" altLang="en-US" sz="6000" dirty="0" smtClean="0"/>
              <a:t>，</a:t>
            </a:r>
            <a:endParaRPr lang="en-US" altLang="zh-CN" sz="6000" dirty="0" smtClean="0"/>
          </a:p>
          <a:p>
            <a:r>
              <a:rPr lang="en-US" altLang="zh-CN" sz="6000" dirty="0" err="1" smtClean="0"/>
              <a:t>Cmake</a:t>
            </a:r>
            <a:r>
              <a:rPr lang="zh-CN" altLang="en-US" sz="6000" dirty="0"/>
              <a:t>编译机制详解</a:t>
            </a:r>
            <a:endParaRPr lang="zh-CN" altLang="en-US" sz="16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4" grpId="0"/>
      <p:bldP spid="51" grpId="0"/>
      <p:bldP spid="22" grpId="0" bldLvl="0" animBg="1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62931" y="6216487"/>
            <a:ext cx="3085966" cy="596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89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David </a:t>
            </a:r>
            <a:r>
              <a:rPr lang="zh-CN" altLang="en-US" sz="189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  </a:t>
            </a:r>
            <a:r>
              <a:rPr lang="en-US" altLang="zh-CN" sz="1890" b="1" dirty="0" err="1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复旦大学工程硕士</a:t>
            </a:r>
            <a:r>
              <a:rPr lang="en-US" altLang="zh-CN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，</a:t>
            </a:r>
            <a:r>
              <a:rPr lang="zh-CN" altLang="zh-CN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原</a:t>
            </a:r>
            <a:r>
              <a:rPr lang="en-US" altLang="zh-CN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Oppo</a:t>
            </a:r>
            <a:r>
              <a:rPr lang="zh-CN" altLang="en-US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资深研发工程师，网易特邀</a:t>
            </a:r>
            <a:r>
              <a:rPr lang="en-US" altLang="zh-CN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</a:t>
            </a:r>
            <a:r>
              <a:rPr lang="zh-CN" altLang="en-US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讲师，</a:t>
            </a:r>
            <a:r>
              <a:rPr lang="en-US" altLang="zh-CN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专注技术十年，产品控、代码控，拥有丰富的项目经验，主持研发了多个成功上线的大型互联网项目。热爱互联网，热衷于各种Android底层技术，精通NDK  </a:t>
            </a:r>
            <a:r>
              <a:rPr lang="en-US" altLang="zh-CN" sz="1890" dirty="0" err="1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架构和前端开发，擅长移动互联网高并发、可维护性架构设计，有丰富的实战经验</a:t>
            </a:r>
            <a:r>
              <a:rPr lang="en-US" altLang="zh-CN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。 </a:t>
            </a:r>
          </a:p>
          <a:p>
            <a:pPr algn="l"/>
            <a:endParaRPr lang="en-US" altLang="zh-CN" sz="189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  <a:p>
            <a:pPr algn="l"/>
            <a:endParaRPr lang="en-US" altLang="zh-CN" sz="189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10372" y="6023776"/>
            <a:ext cx="3567229" cy="422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646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 River</a:t>
            </a:r>
            <a:r>
              <a:rPr lang="en-US" altLang="zh-CN" sz="170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《Android开发入门与实战第二版》作者之一</a:t>
            </a:r>
            <a:r>
              <a:rPr lang="zh-CN" altLang="en-US" sz="170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，《NFC：Arduino、Android与PhoneGap近场通信》译者，国内首批</a:t>
            </a:r>
            <a:r>
              <a:rPr lang="en-US" altLang="zh-CN" sz="170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</a:t>
            </a:r>
            <a:r>
              <a:rPr lang="zh-CN" altLang="en-US" sz="170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开发，曾任职于银联，华夏幸福等知名公司，擅长项目重构，架构，以及性能优化，拥有多年的项目开发以及管理经验，原网易特邀</a:t>
            </a:r>
            <a:r>
              <a:rPr lang="en-US" altLang="zh-CN" sz="170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</a:t>
            </a:r>
            <a:r>
              <a:rPr lang="zh-CN" altLang="en-US" sz="170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讲师。授课风格幽默风趣，有激情，注重站在学员的角度考虑问题。</a:t>
            </a:r>
            <a:endParaRPr lang="en-US" altLang="zh-CN" sz="1701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  <a:p>
            <a:pPr algn="l"/>
            <a:endParaRPr lang="en-US" altLang="zh-CN" sz="1701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26090" y="6216486"/>
            <a:ext cx="3207091" cy="4047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89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 Zee</a:t>
            </a:r>
            <a:r>
              <a:rPr lang="zh-CN" altLang="en-US" sz="189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 </a:t>
            </a:r>
            <a:r>
              <a:rPr lang="en-US" altLang="zh-CN" sz="189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中南大学计算机信息专业毕业，前新浪架构师，58同城项目负责人。8年Android行业从业经验，</a:t>
            </a:r>
            <a:r>
              <a:rPr lang="zh-CN" altLang="en-US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丰富的项目研发以及管理经验，原</a:t>
            </a:r>
            <a:r>
              <a:rPr lang="en-US" altLang="zh-CN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网易特邀Android讲师，对架构方面有深入的研究。</a:t>
            </a:r>
            <a:r>
              <a:rPr lang="zh-CN" altLang="en-US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授课激情有活力，能耐心帮助学员解决项目中遇到的问题。</a:t>
            </a:r>
            <a:endParaRPr lang="en-US" altLang="zh-CN" sz="189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  <a:p>
            <a:pPr algn="l"/>
            <a:endParaRPr lang="en-US" altLang="zh-CN" sz="189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089" y="2337011"/>
            <a:ext cx="3032690" cy="3057797"/>
          </a:xfrm>
          <a:prstGeom prst="rect">
            <a:avLst/>
          </a:prstGeom>
        </p:spPr>
      </p:pic>
      <p:sp>
        <p:nvSpPr>
          <p:cNvPr id="8" name="FLYING IMPRESSION FID FEIZHAO    qq:1964271550"/>
          <p:cNvSpPr txBox="1"/>
          <p:nvPr/>
        </p:nvSpPr>
        <p:spPr>
          <a:xfrm>
            <a:off x="1962930" y="12007554"/>
            <a:ext cx="18176370" cy="432619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en-US" altLang="zh-CN" sz="170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zh-CN" altLang="en-US" sz="170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en-US" altLang="zh-CN" sz="170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70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70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1051917835</a:t>
            </a:r>
            <a:endParaRPr lang="zh-CN" altLang="en-US" sz="170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931" y="2307760"/>
            <a:ext cx="2876514" cy="30190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0372" y="2349221"/>
            <a:ext cx="3072597" cy="303337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4638051" y="6184476"/>
            <a:ext cx="3279381" cy="4204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79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2079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Andy </a:t>
            </a:r>
            <a:r>
              <a:rPr lang="zh-CN" altLang="en-US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华中科技大学计算机相关专业硕士，全栈工程师，精通前端和后端。曾任职于华为，阿里巴巴等知名公司。</a:t>
            </a:r>
            <a:r>
              <a:rPr lang="en-US" altLang="zh-CN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</a:t>
            </a:r>
            <a:r>
              <a:rPr lang="zh-CN" altLang="en-US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讲师，拥有多年的项目开发经验和管理经验，注重为学员解决疑难问题，授课逻辑严谨而风趣。格言是“授业不只要有广度，更要有深度</a:t>
            </a:r>
            <a:endParaRPr lang="en-US" altLang="zh-CN" sz="189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pic>
        <p:nvPicPr>
          <p:cNvPr id="1026" name="Picture 2" descr="http://10.url.cn/eth/ajNVdqHZLLCGm1Yz7Pmpj9BuoiamYtw6sibLuxkibicst4q2rIxCnfgCpA6kpgrTLJKfghFmupDaa2g/1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051" y="2367921"/>
            <a:ext cx="2804189" cy="295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10167" y="377360"/>
            <a:ext cx="10799208" cy="1100849"/>
          </a:xfrm>
        </p:spPr>
        <p:txBody>
          <a:bodyPr/>
          <a:lstStyle/>
          <a:p>
            <a:r>
              <a:rPr lang="zh-CN" altLang="en-US" dirty="0" smtClean="0"/>
              <a:t>师资力量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8493206" y="6124319"/>
            <a:ext cx="3279381" cy="379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79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2079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Damon</a:t>
            </a:r>
            <a:r>
              <a:rPr lang="zh-CN" altLang="en-US" sz="2079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</a:t>
            </a:r>
            <a:r>
              <a:rPr lang="en-US" altLang="zh-CN" sz="2079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zh-CN" altLang="en-US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华中科技大学计算机相关专业硕士，十余年互联网从业经验；曾就职于华为，小米，担任项目经理，技术经理等； </a:t>
            </a:r>
            <a:r>
              <a:rPr lang="en-US" altLang="zh-CN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zh-CN" altLang="en-US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专精领域：精通</a:t>
            </a:r>
            <a:r>
              <a:rPr lang="en-US" altLang="zh-CN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 </a:t>
            </a:r>
            <a:r>
              <a:rPr lang="en-US" altLang="zh-CN" sz="1890" dirty="0" err="1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FrameWork</a:t>
            </a:r>
            <a:r>
              <a:rPr lang="zh-CN" altLang="en-US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源码及性能优化；华为鸿蒙系统架构设计，专注</a:t>
            </a:r>
            <a:r>
              <a:rPr lang="en-US" altLang="zh-CN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NDK</a:t>
            </a:r>
            <a:r>
              <a:rPr lang="zh-CN" altLang="en-US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底层设计与开发。</a:t>
            </a:r>
            <a:endParaRPr lang="en-US" altLang="zh-CN" sz="189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pic>
        <p:nvPicPr>
          <p:cNvPr id="1028" name="Picture 4" descr="http://10.url.cn/eth/ajNVdqHZLLAz9BIMUCxNK5fIAWdZpGvS61dgwj1nwqCdta3F41Bvj5n4qvf8bSOohXg0icw9KKHs/13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5349" y="2367920"/>
            <a:ext cx="2951188" cy="295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391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zh-CN" altLang="en-US"/>
              <a:t>学员疑问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719920" y="2767782"/>
            <a:ext cx="1593897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92" indent="-742992">
              <a:lnSpc>
                <a:spcPct val="150000"/>
              </a:lnSpc>
              <a:buFont typeface="+mj-lt"/>
              <a:buAutoNum type="arabicParenR"/>
            </a:pPr>
            <a:r>
              <a:rPr lang="zh-CN" altLang="en-US" sz="4000" dirty="0">
                <a:latin typeface="思源黑体 CN Normal" panose="020B0400000000000000" charset="-122"/>
                <a:ea typeface="思源黑体 CN Normal" panose="020B0400000000000000" charset="-122"/>
              </a:rPr>
              <a:t> 我需要掌握哪些基础，才能开始学习</a:t>
            </a:r>
            <a:r>
              <a:rPr lang="en-US" altLang="zh-CN" sz="4000" dirty="0">
                <a:latin typeface="思源黑体 CN Normal" panose="020B0400000000000000" charset="-122"/>
                <a:ea typeface="思源黑体 CN Normal" panose="020B0400000000000000" charset="-122"/>
              </a:rPr>
              <a:t>Android</a:t>
            </a:r>
            <a:r>
              <a:rPr lang="zh-CN" altLang="en-US" sz="4000" dirty="0">
                <a:latin typeface="思源黑体 CN Normal" panose="020B0400000000000000" charset="-122"/>
                <a:ea typeface="思源黑体 CN Normal" panose="020B0400000000000000" charset="-122"/>
              </a:rPr>
              <a:t>高级课程。</a:t>
            </a:r>
            <a:endParaRPr lang="en-US" altLang="zh-CN" sz="4000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742992" indent="-742992">
              <a:lnSpc>
                <a:spcPct val="150000"/>
              </a:lnSpc>
              <a:buFont typeface="+mj-lt"/>
              <a:buAutoNum type="arabicParenR"/>
            </a:pPr>
            <a:r>
              <a:rPr lang="en-US" sz="4000" dirty="0">
                <a:latin typeface="思源黑体 CN Normal" panose="020B0400000000000000" charset="-122"/>
                <a:ea typeface="思源黑体 CN Normal" panose="020B0400000000000000" charset="-122"/>
              </a:rPr>
              <a:t> </a:t>
            </a:r>
            <a:r>
              <a:rPr lang="zh-CN" altLang="en-US" sz="4000" dirty="0">
                <a:latin typeface="思源黑体 CN Normal" panose="020B0400000000000000" charset="-122"/>
                <a:ea typeface="思源黑体 CN Normal" panose="020B0400000000000000" charset="-122"/>
              </a:rPr>
              <a:t>怎么构建一套符合自己自身情况的知识体系。</a:t>
            </a:r>
            <a:endParaRPr lang="en-US" altLang="zh-CN" sz="4000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742992" indent="-742992">
              <a:lnSpc>
                <a:spcPct val="150000"/>
              </a:lnSpc>
              <a:buFont typeface="+mj-lt"/>
              <a:buAutoNum type="arabicParenR"/>
            </a:pPr>
            <a:r>
              <a:rPr lang="en-US" sz="4000" dirty="0">
                <a:latin typeface="思源黑体 CN Normal" panose="020B0400000000000000" charset="-122"/>
                <a:ea typeface="思源黑体 CN Normal" panose="020B0400000000000000" charset="-122"/>
              </a:rPr>
              <a:t> </a:t>
            </a:r>
            <a:r>
              <a:rPr lang="zh-CN" altLang="en-US" sz="4000" dirty="0">
                <a:latin typeface="思源黑体 CN Normal" panose="020B0400000000000000" charset="-122"/>
                <a:ea typeface="思源黑体 CN Normal" panose="020B0400000000000000" charset="-122"/>
              </a:rPr>
              <a:t>互联网公司中的开发，和传统</a:t>
            </a:r>
            <a:r>
              <a:rPr lang="en-US" altLang="zh-CN" sz="4000" dirty="0">
                <a:latin typeface="思源黑体 CN Normal" panose="020B0400000000000000" charset="-122"/>
                <a:ea typeface="思源黑体 CN Normal" panose="020B0400000000000000" charset="-122"/>
              </a:rPr>
              <a:t>IT</a:t>
            </a:r>
            <a:r>
              <a:rPr lang="zh-CN" altLang="en-US" sz="4000" dirty="0">
                <a:latin typeface="思源黑体 CN Normal" panose="020B0400000000000000" charset="-122"/>
                <a:ea typeface="思源黑体 CN Normal" panose="020B0400000000000000" charset="-122"/>
              </a:rPr>
              <a:t>行业或者外包公司有什么区别？</a:t>
            </a:r>
            <a:endParaRPr lang="en-US" altLang="zh-CN" sz="4000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742992" indent="-742992">
              <a:lnSpc>
                <a:spcPct val="150000"/>
              </a:lnSpc>
              <a:buFont typeface="+mj-lt"/>
              <a:buAutoNum type="arabicParenR"/>
            </a:pPr>
            <a:r>
              <a:rPr lang="en-US" sz="4000" dirty="0">
                <a:latin typeface="思源黑体 CN Normal" panose="020B0400000000000000" charset="-122"/>
                <a:ea typeface="思源黑体 CN Normal" panose="020B0400000000000000" charset="-122"/>
              </a:rPr>
              <a:t> </a:t>
            </a:r>
            <a:r>
              <a:rPr lang="zh-CN" altLang="en-US" sz="4000" dirty="0">
                <a:latin typeface="思源黑体 CN Normal" panose="020B0400000000000000" charset="-122"/>
                <a:ea typeface="思源黑体 CN Normal" panose="020B0400000000000000" charset="-122"/>
              </a:rPr>
              <a:t>学完这套课程，我需要多久时间？现在加入还能跟上课程进度吗？</a:t>
            </a:r>
            <a:endParaRPr lang="en-US" altLang="zh-CN" sz="4000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742992" indent="-742992">
              <a:lnSpc>
                <a:spcPct val="150000"/>
              </a:lnSpc>
              <a:buFont typeface="+mj-lt"/>
              <a:buAutoNum type="arabicParenR"/>
            </a:pPr>
            <a:r>
              <a:rPr lang="en-US" sz="4000" dirty="0">
                <a:latin typeface="思源黑体 CN Normal" panose="020B0400000000000000" charset="-122"/>
                <a:ea typeface="思源黑体 CN Normal" panose="020B0400000000000000" charset="-122"/>
              </a:rPr>
              <a:t> </a:t>
            </a:r>
            <a:r>
              <a:rPr lang="zh-CN" altLang="en-US" sz="4000" dirty="0">
                <a:latin typeface="思源黑体 CN Normal" panose="020B0400000000000000" charset="-122"/>
                <a:ea typeface="思源黑体 CN Normal" panose="020B0400000000000000" charset="-122"/>
              </a:rPr>
              <a:t>去一线互联网公司面试，有没有要特别注意的地方。</a:t>
            </a:r>
            <a:endParaRPr lang="en-US" altLang="zh-CN" sz="4000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742992" indent="-742992">
              <a:lnSpc>
                <a:spcPct val="150000"/>
              </a:lnSpc>
              <a:buFont typeface="+mj-lt"/>
              <a:buAutoNum type="arabicParenR"/>
            </a:pPr>
            <a:r>
              <a:rPr lang="en-US" sz="4000" dirty="0">
                <a:latin typeface="思源黑体 CN Normal" panose="020B0400000000000000" charset="-122"/>
                <a:ea typeface="思源黑体 CN Normal" panose="020B0400000000000000" charset="-122"/>
              </a:rPr>
              <a:t> </a:t>
            </a:r>
            <a:r>
              <a:rPr lang="zh-CN" altLang="en-US" sz="4000" dirty="0">
                <a:latin typeface="思源黑体 CN Normal" panose="020B0400000000000000" charset="-122"/>
                <a:ea typeface="思源黑体 CN Normal" panose="020B0400000000000000" charset="-122"/>
              </a:rPr>
              <a:t>课程内容讲解的深度如何。</a:t>
            </a:r>
            <a:endParaRPr lang="en-US" altLang="zh-CN" sz="4000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742992" indent="-742992">
              <a:lnSpc>
                <a:spcPct val="150000"/>
              </a:lnSpc>
              <a:buFont typeface="+mj-lt"/>
              <a:buAutoNum type="arabicParenR"/>
            </a:pPr>
            <a:r>
              <a:rPr lang="en-US" sz="4000" dirty="0">
                <a:latin typeface="思源黑体 CN Normal" panose="020B0400000000000000" charset="-122"/>
                <a:ea typeface="思源黑体 CN Normal" panose="020B0400000000000000" charset="-122"/>
              </a:rPr>
              <a:t> </a:t>
            </a:r>
            <a:r>
              <a:rPr lang="zh-CN" altLang="en-US" sz="4000" dirty="0">
                <a:latin typeface="思源黑体 CN Normal" panose="020B0400000000000000" charset="-122"/>
                <a:ea typeface="思源黑体 CN Normal" panose="020B0400000000000000" charset="-122"/>
              </a:rPr>
              <a:t>已经工作</a:t>
            </a:r>
            <a:r>
              <a:rPr lang="en-US" altLang="zh-CN" sz="4000" dirty="0">
                <a:latin typeface="思源黑体 CN Normal" panose="020B0400000000000000" charset="-122"/>
                <a:ea typeface="思源黑体 CN Normal" panose="020B0400000000000000" charset="-122"/>
              </a:rPr>
              <a:t>5</a:t>
            </a:r>
            <a:r>
              <a:rPr lang="zh-CN" altLang="en-US" sz="4000" dirty="0">
                <a:latin typeface="思源黑体 CN Normal" panose="020B0400000000000000" charset="-122"/>
                <a:ea typeface="思源黑体 CN Normal" panose="020B0400000000000000" charset="-122"/>
              </a:rPr>
              <a:t>年或者更久时间了，来学习这个课程还有用吗？</a:t>
            </a:r>
            <a:endParaRPr lang="en-US" sz="4000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303001" y="3019113"/>
            <a:ext cx="7648045" cy="6054542"/>
            <a:chOff x="1688302" y="1725284"/>
            <a:chExt cx="4047198" cy="3203947"/>
          </a:xfrm>
        </p:grpSpPr>
        <p:sp>
          <p:nvSpPr>
            <p:cNvPr id="8" name="文本框 7"/>
            <p:cNvSpPr txBox="1"/>
            <p:nvPr/>
          </p:nvSpPr>
          <p:spPr>
            <a:xfrm>
              <a:off x="1688302" y="4664907"/>
              <a:ext cx="4047198" cy="26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46" b="1" dirty="0"/>
                <a:t>视频资料加叮当老师微信 （</a:t>
              </a:r>
              <a:r>
                <a:rPr lang="en-US" altLang="zh-CN" sz="2646" b="1" dirty="0"/>
                <a:t>1979846055</a:t>
              </a:r>
              <a:r>
                <a:rPr lang="zh-CN" altLang="en-US" sz="2646" b="1" dirty="0"/>
                <a:t>）</a:t>
              </a:r>
            </a:p>
          </p:txBody>
        </p:sp>
        <p:pic>
          <p:nvPicPr>
            <p:cNvPr id="10" name="图片 9" descr="叮当老师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8061" y="1725284"/>
              <a:ext cx="2665562" cy="2665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040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272" y="409405"/>
            <a:ext cx="21598496" cy="1100907"/>
          </a:xfrm>
        </p:spPr>
        <p:txBody>
          <a:bodyPr/>
          <a:lstStyle/>
          <a:p>
            <a:r>
              <a:rPr lang="zh-CN" altLang="en-US" dirty="0"/>
              <a:t>训练</a:t>
            </a:r>
            <a:r>
              <a:rPr lang="zh-CN" altLang="en-US" dirty="0" smtClean="0"/>
              <a:t>营专属活动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94" y="2655175"/>
            <a:ext cx="14358862" cy="94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8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430" y="473769"/>
            <a:ext cx="21596181" cy="1100790"/>
          </a:xfrm>
        </p:spPr>
        <p:txBody>
          <a:bodyPr/>
          <a:lstStyle/>
          <a:p>
            <a:r>
              <a:rPr lang="zh-CN" altLang="en-US" dirty="0" smtClean="0"/>
              <a:t>视频</a:t>
            </a:r>
            <a:r>
              <a:rPr lang="en-US" altLang="zh-CN" dirty="0" smtClean="0"/>
              <a:t>+</a:t>
            </a:r>
            <a:r>
              <a:rPr lang="zh-CN" altLang="en-US" dirty="0" smtClean="0"/>
              <a:t>资料</a:t>
            </a:r>
            <a:r>
              <a:rPr lang="en-US" altLang="zh-CN" dirty="0" smtClean="0"/>
              <a:t>+</a:t>
            </a:r>
            <a:r>
              <a:rPr lang="zh-CN" altLang="en-US" dirty="0" smtClean="0"/>
              <a:t>报名请加叮当老师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524" y="4365175"/>
            <a:ext cx="5964996" cy="633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2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291" dirty="0"/>
              <a:t>我们能为您带来什么样的服务</a:t>
            </a:r>
            <a:endParaRPr lang="en-US" sz="5291" dirty="0"/>
          </a:p>
        </p:txBody>
      </p:sp>
      <p:sp>
        <p:nvSpPr>
          <p:cNvPr id="2" name="圆角矩形 1"/>
          <p:cNvSpPr/>
          <p:nvPr/>
        </p:nvSpPr>
        <p:spPr>
          <a:xfrm>
            <a:off x="2119694" y="2527283"/>
            <a:ext cx="18452255" cy="7824280"/>
          </a:xfrm>
          <a:prstGeom prst="roundRect">
            <a:avLst>
              <a:gd name="adj" fmla="val 63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  <p:sp>
        <p:nvSpPr>
          <p:cNvPr id="4" name="同侧圆角矩形 3"/>
          <p:cNvSpPr/>
          <p:nvPr/>
        </p:nvSpPr>
        <p:spPr>
          <a:xfrm>
            <a:off x="2119695" y="2527282"/>
            <a:ext cx="18435956" cy="1581157"/>
          </a:xfrm>
          <a:prstGeom prst="round2SameRect">
            <a:avLst>
              <a:gd name="adj1" fmla="val 34475"/>
              <a:gd name="adj2" fmla="val 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  <p:sp>
        <p:nvSpPr>
          <p:cNvPr id="10" name="标题 2"/>
          <p:cNvSpPr txBox="1">
            <a:spLocks/>
          </p:cNvSpPr>
          <p:nvPr/>
        </p:nvSpPr>
        <p:spPr>
          <a:xfrm>
            <a:off x="8056298" y="2767434"/>
            <a:ext cx="10799208" cy="1100849"/>
          </a:xfrm>
          <a:prstGeom prst="rect">
            <a:avLst/>
          </a:prstGeom>
        </p:spPr>
        <p:txBody>
          <a:bodyPr vert="horz" lIns="172786" tIns="86394" rIns="172786" bIns="86394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en-US" altLang="zh-CN" sz="5291" dirty="0">
                <a:solidFill>
                  <a:schemeClr val="bg1"/>
                </a:solidFill>
              </a:rPr>
              <a:t>VIP</a:t>
            </a:r>
            <a:r>
              <a:rPr lang="zh-CN" altLang="en-US" sz="5291" dirty="0">
                <a:solidFill>
                  <a:schemeClr val="bg1"/>
                </a:solidFill>
              </a:rPr>
              <a:t>课程服务体系</a:t>
            </a:r>
            <a:endParaRPr lang="en-US" sz="5291" dirty="0">
              <a:solidFill>
                <a:schemeClr val="bg1"/>
              </a:solidFill>
            </a:endParaRPr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2524967" y="4348587"/>
            <a:ext cx="10799208" cy="5742167"/>
          </a:xfrm>
          <a:prstGeom prst="rect">
            <a:avLst/>
          </a:prstGeom>
        </p:spPr>
        <p:txBody>
          <a:bodyPr vert="horz" lIns="172786" tIns="86394" rIns="172786" bIns="86394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pPr marL="647997" indent="-647997">
              <a:buFont typeface="+mj-lt"/>
              <a:buAutoNum type="arabicPeriod"/>
            </a:pPr>
            <a:r>
              <a:rPr lang="en-US" sz="2646" dirty="0">
                <a:solidFill>
                  <a:schemeClr val="bg2">
                    <a:lumMod val="25000"/>
                  </a:schemeClr>
                </a:solidFill>
              </a:rPr>
              <a:t>6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位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多年经验老师直播教学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每周一  周四  周六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</a:rPr>
              <a:t> 20:30-22:30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直播分享干货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en-US" sz="2646" dirty="0">
                <a:solidFill>
                  <a:schemeClr val="bg2">
                    <a:lumMod val="25000"/>
                  </a:schemeClr>
                </a:solidFill>
              </a:rPr>
              <a:t>7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</a:rPr>
              <a:t>24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小时终生答疑服务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终生学习新技术权限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en-US" sz="2646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个月完整直播学习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一线企业内推计划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线上教育唯一一家承诺 毕业未满三年 未涨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</a:rPr>
              <a:t>5K 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全面退费服务</a:t>
            </a:r>
            <a:endParaRPr lang="en-US" sz="2646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标题 2"/>
          <p:cNvSpPr txBox="1">
            <a:spLocks/>
          </p:cNvSpPr>
          <p:nvPr/>
        </p:nvSpPr>
        <p:spPr>
          <a:xfrm>
            <a:off x="12950310" y="4344226"/>
            <a:ext cx="10799208" cy="5742167"/>
          </a:xfrm>
          <a:prstGeom prst="rect">
            <a:avLst/>
          </a:prstGeom>
        </p:spPr>
        <p:txBody>
          <a:bodyPr vert="horz" lIns="172786" tIns="86394" rIns="172786" bIns="86394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提供视频，源码，</a:t>
            </a:r>
            <a:r>
              <a:rPr lang="en-US" altLang="zh-CN" sz="2646" dirty="0" err="1">
                <a:solidFill>
                  <a:schemeClr val="bg2">
                    <a:lumMod val="25000"/>
                  </a:schemeClr>
                </a:solidFill>
              </a:rPr>
              <a:t>ppt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，以及笔记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专题结束有对应考试，考核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</a:rPr>
              <a:t>1v1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学习计划制定，制定你专属的学习计划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职业规划，打造你自己的生涯梦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面试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</a:rPr>
              <a:t>1V1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辅导服务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  <a:p>
            <a:pPr marL="647997" indent="-647997">
              <a:buFont typeface="+mj-lt"/>
              <a:buAutoNum type="arabicPeriod"/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学习方式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</a:rPr>
              <a:t>轮询直播</a:t>
            </a:r>
            <a:endParaRPr lang="en-US" altLang="zh-CN" sz="2646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flipH="1">
            <a:off x="11589045" y="4108439"/>
            <a:ext cx="13606" cy="624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1"/>
          </a:p>
        </p:txBody>
      </p:sp>
    </p:spTree>
    <p:extLst>
      <p:ext uri="{BB962C8B-B14F-4D97-AF65-F5344CB8AC3E}">
        <p14:creationId xmlns:p14="http://schemas.microsoft.com/office/powerpoint/2010/main" val="370675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YING IMPRESSION FID FEIZHAO    qq:1964271550"/>
          <p:cNvSpPr/>
          <p:nvPr/>
        </p:nvSpPr>
        <p:spPr bwMode="auto">
          <a:xfrm flipV="1">
            <a:off x="615" y="10531885"/>
            <a:ext cx="2369640" cy="2427764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pPr defTabSz="1727993">
              <a:defRPr/>
            </a:pPr>
            <a:endParaRPr lang="zh-CN" altLang="en-US" sz="340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2" name="FLYING IMPRESSION FID FEIZHAO    qq:1964271550"/>
          <p:cNvSpPr/>
          <p:nvPr/>
        </p:nvSpPr>
        <p:spPr bwMode="auto">
          <a:xfrm flipV="1">
            <a:off x="615" y="7900901"/>
            <a:ext cx="2369640" cy="2427764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pPr defTabSz="1727993">
              <a:defRPr/>
            </a:pPr>
            <a:endParaRPr lang="zh-CN" altLang="en-US" sz="340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3" name="FLYING IMPRESSION FID FEIZHAO    qq:1964271550"/>
          <p:cNvSpPr/>
          <p:nvPr/>
        </p:nvSpPr>
        <p:spPr bwMode="auto">
          <a:xfrm flipV="1">
            <a:off x="615" y="5266285"/>
            <a:ext cx="2369640" cy="2427764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pPr defTabSz="1727993">
              <a:defRPr/>
            </a:pPr>
            <a:endParaRPr lang="zh-CN" altLang="en-US" sz="340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 flipV="1">
            <a:off x="615" y="2631673"/>
            <a:ext cx="2369640" cy="2427764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pPr defTabSz="1727993">
              <a:defRPr/>
            </a:pPr>
            <a:endParaRPr lang="zh-CN" altLang="en-US" sz="340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5" name="FLYING IMPRESSION FID FEIZHAO    qq:1964271550"/>
          <p:cNvSpPr/>
          <p:nvPr/>
        </p:nvSpPr>
        <p:spPr bwMode="auto">
          <a:xfrm flipV="1">
            <a:off x="615" y="696"/>
            <a:ext cx="2369640" cy="242413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pPr defTabSz="1727993">
              <a:defRPr/>
            </a:pPr>
            <a:endParaRPr lang="zh-CN" altLang="en-US" sz="340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6" name="FLYING IMPRESSION FID FEIZHAO    qq:1964271550"/>
          <p:cNvSpPr/>
          <p:nvPr/>
        </p:nvSpPr>
        <p:spPr bwMode="auto">
          <a:xfrm flipV="1">
            <a:off x="22347627" y="10531885"/>
            <a:ext cx="691146" cy="2427764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pPr defTabSz="1727993">
              <a:defRPr/>
            </a:pPr>
            <a:endParaRPr lang="zh-CN" altLang="en-US" sz="340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7" name="FLYING IMPRESSION FID FEIZHAO    qq:1964271550"/>
          <p:cNvSpPr/>
          <p:nvPr/>
        </p:nvSpPr>
        <p:spPr bwMode="auto">
          <a:xfrm flipV="1">
            <a:off x="22347627" y="7900901"/>
            <a:ext cx="691146" cy="2427764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pPr defTabSz="1727993">
              <a:defRPr/>
            </a:pPr>
            <a:endParaRPr lang="zh-CN" altLang="en-US" sz="340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8" name="FLYING IMPRESSION FID FEIZHAO    qq:1964271550"/>
          <p:cNvSpPr/>
          <p:nvPr/>
        </p:nvSpPr>
        <p:spPr bwMode="auto">
          <a:xfrm flipV="1">
            <a:off x="22347627" y="5266285"/>
            <a:ext cx="691146" cy="2427764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pPr defTabSz="1727993">
              <a:defRPr/>
            </a:pPr>
            <a:endParaRPr lang="zh-CN" altLang="en-US" sz="340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22347627" y="2631673"/>
            <a:ext cx="691146" cy="2427764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pPr defTabSz="1727993">
              <a:defRPr/>
            </a:pPr>
            <a:endParaRPr lang="zh-CN" altLang="en-US" sz="340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22347627" y="696"/>
            <a:ext cx="691146" cy="242413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pPr defTabSz="1727993">
              <a:defRPr/>
            </a:pPr>
            <a:endParaRPr lang="zh-CN" altLang="en-US" sz="340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FLYING IMPRESSION FID FEIZHAO    qq:1964271550"/>
          <p:cNvSpPr txBox="1"/>
          <p:nvPr/>
        </p:nvSpPr>
        <p:spPr>
          <a:xfrm>
            <a:off x="2370785" y="1107"/>
            <a:ext cx="7167347" cy="1488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71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课程配套服务</a:t>
            </a:r>
          </a:p>
        </p:txBody>
      </p:sp>
      <p:sp>
        <p:nvSpPr>
          <p:cNvPr id="157" name="ïśľîḍè"/>
          <p:cNvSpPr txBox="1"/>
          <p:nvPr/>
        </p:nvSpPr>
        <p:spPr>
          <a:xfrm>
            <a:off x="3972299" y="3294432"/>
            <a:ext cx="3395728" cy="13690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172786" tIns="86394" rIns="172786" bIns="86394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4535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8" name="íṥlîḍe"/>
          <p:cNvSpPr txBox="1"/>
          <p:nvPr/>
        </p:nvSpPr>
        <p:spPr>
          <a:xfrm>
            <a:off x="3972299" y="2350108"/>
            <a:ext cx="3395728" cy="9443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72786" tIns="86394" rIns="172786" bIns="86394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3307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3307">
                <a:latin typeface="黑体" panose="02010609060101010101" charset="-122"/>
                <a:ea typeface="黑体" panose="02010609060101010101" charset="-122"/>
              </a:rPr>
              <a:t>答疑服务</a:t>
            </a:r>
            <a:endParaRPr lang="zh-CN" altLang="en-US" sz="3307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2299" y="3378424"/>
            <a:ext cx="3323734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46">
                <a:latin typeface="微软雅黑" panose="020B0503020204020204" pitchFamily="34" charset="-122"/>
                <a:ea typeface="微软雅黑" panose="020B0503020204020204" pitchFamily="34" charset="-122"/>
              </a:rPr>
              <a:t>专门的答疑老师替学员解答问题</a:t>
            </a:r>
          </a:p>
        </p:txBody>
      </p:sp>
      <p:sp>
        <p:nvSpPr>
          <p:cNvPr id="6" name="ïśľîḍè"/>
          <p:cNvSpPr txBox="1"/>
          <p:nvPr/>
        </p:nvSpPr>
        <p:spPr>
          <a:xfrm>
            <a:off x="8275154" y="3294432"/>
            <a:ext cx="3395728" cy="13690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172786" tIns="86394" rIns="172786" bIns="86394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4535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íṥlîḍe"/>
          <p:cNvSpPr txBox="1"/>
          <p:nvPr/>
        </p:nvSpPr>
        <p:spPr>
          <a:xfrm>
            <a:off x="8275154" y="2350108"/>
            <a:ext cx="3395728" cy="9443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72786" tIns="86394" rIns="172786" bIns="86394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3307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3307">
                <a:latin typeface="黑体" panose="02010609060101010101" charset="-122"/>
                <a:ea typeface="黑体" panose="02010609060101010101" charset="-122"/>
              </a:rPr>
              <a:t>学习计划</a:t>
            </a:r>
            <a:endParaRPr lang="zh-CN" altLang="en-US" sz="3307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75154" y="3378424"/>
            <a:ext cx="3323734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46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1V1</a:t>
            </a:r>
            <a:r>
              <a:rPr lang="zh-CN" altLang="en-US" sz="2646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为你定制专属的学习计划</a:t>
            </a:r>
          </a:p>
        </p:txBody>
      </p:sp>
      <p:sp>
        <p:nvSpPr>
          <p:cNvPr id="9" name="ïśľîḍè"/>
          <p:cNvSpPr txBox="1"/>
          <p:nvPr/>
        </p:nvSpPr>
        <p:spPr>
          <a:xfrm>
            <a:off x="12444819" y="3294432"/>
            <a:ext cx="3395728" cy="13690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172786" tIns="86394" rIns="172786" bIns="86394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4535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íṥlîḍe"/>
          <p:cNvSpPr txBox="1"/>
          <p:nvPr/>
        </p:nvSpPr>
        <p:spPr>
          <a:xfrm>
            <a:off x="12444819" y="2350108"/>
            <a:ext cx="3395728" cy="9443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72786" tIns="86394" rIns="172786" bIns="86394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3307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3307">
                <a:latin typeface="黑体" panose="02010609060101010101" charset="-122"/>
                <a:ea typeface="黑体" panose="02010609060101010101" charset="-122"/>
              </a:rPr>
              <a:t>考核与作业</a:t>
            </a:r>
            <a:endParaRPr lang="zh-CN" altLang="en-US" sz="3307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44820" y="3378424"/>
            <a:ext cx="3323734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46">
                <a:latin typeface="微软雅黑" panose="020B0503020204020204" pitchFamily="34" charset="-122"/>
                <a:ea typeface="微软雅黑" panose="020B0503020204020204" pitchFamily="34" charset="-122"/>
              </a:rPr>
              <a:t>考核与作业意义在于理论与实践并行</a:t>
            </a:r>
            <a:endParaRPr lang="en-US" altLang="zh-CN" sz="2646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ïśľîḍè"/>
          <p:cNvSpPr txBox="1"/>
          <p:nvPr/>
        </p:nvSpPr>
        <p:spPr>
          <a:xfrm>
            <a:off x="17080048" y="3294432"/>
            <a:ext cx="3395728" cy="13690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172786" tIns="86394" rIns="172786" bIns="86394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4535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íṥlîḍe"/>
          <p:cNvSpPr txBox="1"/>
          <p:nvPr/>
        </p:nvSpPr>
        <p:spPr>
          <a:xfrm>
            <a:off x="17080048" y="2350108"/>
            <a:ext cx="3395728" cy="9443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72786" tIns="86394" rIns="172786" bIns="86394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3307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3307">
                <a:latin typeface="黑体" panose="02010609060101010101" charset="-122"/>
                <a:ea typeface="黑体" panose="02010609060101010101" charset="-122"/>
              </a:rPr>
              <a:t>专属班级</a:t>
            </a:r>
            <a:endParaRPr lang="zh-CN" altLang="en-US" sz="3307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080048" y="3378424"/>
            <a:ext cx="3323734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46">
                <a:latin typeface="微软雅黑" panose="020B0503020204020204" pitchFamily="34" charset="-122"/>
                <a:ea typeface="微软雅黑" panose="020B0503020204020204" pitchFamily="34" charset="-122"/>
              </a:rPr>
              <a:t>专属班级打开你的人际交流圈</a:t>
            </a:r>
          </a:p>
        </p:txBody>
      </p:sp>
      <p:sp>
        <p:nvSpPr>
          <p:cNvPr id="16" name="ïśľîḍè"/>
          <p:cNvSpPr txBox="1"/>
          <p:nvPr/>
        </p:nvSpPr>
        <p:spPr>
          <a:xfrm>
            <a:off x="3972299" y="6558171"/>
            <a:ext cx="3395728" cy="13690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172786" tIns="86394" rIns="172786" bIns="86394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4535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" name="íṥlîḍe"/>
          <p:cNvSpPr txBox="1"/>
          <p:nvPr/>
        </p:nvSpPr>
        <p:spPr>
          <a:xfrm>
            <a:off x="3972299" y="5613845"/>
            <a:ext cx="3395728" cy="9443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72786" tIns="86394" rIns="172786" bIns="86394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3307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3307">
                <a:latin typeface="黑体" panose="02010609060101010101" charset="-122"/>
                <a:ea typeface="黑体" panose="02010609060101010101" charset="-122"/>
              </a:rPr>
              <a:t>新技术分享</a:t>
            </a:r>
            <a:endParaRPr lang="zh-CN" altLang="en-US" sz="3307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72299" y="6579770"/>
            <a:ext cx="3323734" cy="131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46">
                <a:latin typeface="微软雅黑" panose="020B0503020204020204" pitchFamily="34" charset="-122"/>
                <a:ea typeface="微软雅黑" panose="020B0503020204020204" pitchFamily="34" charset="-122"/>
              </a:rPr>
              <a:t>时刻关注国际市场新技术的动态，分享给学员</a:t>
            </a:r>
            <a:endParaRPr lang="en-US" altLang="zh-CN" sz="2646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ïśľîḍè"/>
          <p:cNvSpPr txBox="1"/>
          <p:nvPr/>
        </p:nvSpPr>
        <p:spPr>
          <a:xfrm>
            <a:off x="8275154" y="6558171"/>
            <a:ext cx="3395728" cy="13690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172786" tIns="86394" rIns="172786" bIns="86394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4535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0" name="íṥlîḍe"/>
          <p:cNvSpPr txBox="1"/>
          <p:nvPr/>
        </p:nvSpPr>
        <p:spPr>
          <a:xfrm>
            <a:off x="8275154" y="5635445"/>
            <a:ext cx="3395728" cy="9443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72786" tIns="86394" rIns="172786" bIns="86394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3307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3307">
                <a:latin typeface="黑体" panose="02010609060101010101" charset="-122"/>
                <a:ea typeface="黑体" panose="02010609060101010101" charset="-122"/>
              </a:rPr>
              <a:t>就业指导</a:t>
            </a:r>
            <a:endParaRPr lang="zh-CN" altLang="en-US" sz="3307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275154" y="6564170"/>
            <a:ext cx="3323734" cy="131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46">
                <a:latin typeface="微软雅黑" panose="020B0503020204020204" pitchFamily="34" charset="-122"/>
                <a:ea typeface="微软雅黑" panose="020B0503020204020204" pitchFamily="34" charset="-122"/>
              </a:rPr>
              <a:t>简历指导和面试指导并行，让你的岗位不侮辱你的能力</a:t>
            </a:r>
          </a:p>
        </p:txBody>
      </p:sp>
      <p:sp>
        <p:nvSpPr>
          <p:cNvPr id="22" name="ïśľîḍè"/>
          <p:cNvSpPr txBox="1"/>
          <p:nvPr/>
        </p:nvSpPr>
        <p:spPr>
          <a:xfrm>
            <a:off x="12444819" y="6558171"/>
            <a:ext cx="3395728" cy="13690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172786" tIns="86394" rIns="172786" bIns="86394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4535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íṥlîḍe"/>
          <p:cNvSpPr txBox="1"/>
          <p:nvPr/>
        </p:nvSpPr>
        <p:spPr>
          <a:xfrm>
            <a:off x="12444819" y="5613845"/>
            <a:ext cx="3395728" cy="9443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72786" tIns="86394" rIns="172786" bIns="86394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3307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3307">
                <a:latin typeface="黑体" panose="02010609060101010101" charset="-122"/>
                <a:ea typeface="黑体" panose="02010609060101010101" charset="-122"/>
              </a:rPr>
              <a:t>企业内推</a:t>
            </a:r>
            <a:endParaRPr lang="zh-CN" altLang="en-US" sz="3307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444820" y="6642163"/>
            <a:ext cx="3323734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46">
                <a:latin typeface="微软雅黑" panose="020B0503020204020204" pitchFamily="34" charset="-122"/>
                <a:ea typeface="微软雅黑" panose="020B0503020204020204" pitchFamily="34" charset="-122"/>
              </a:rPr>
              <a:t>众多一线企业的内推岗位等你拿</a:t>
            </a:r>
          </a:p>
        </p:txBody>
      </p:sp>
      <p:sp>
        <p:nvSpPr>
          <p:cNvPr id="25" name="ïśľîḍè"/>
          <p:cNvSpPr txBox="1"/>
          <p:nvPr/>
        </p:nvSpPr>
        <p:spPr>
          <a:xfrm>
            <a:off x="17080048" y="6558171"/>
            <a:ext cx="3395728" cy="13690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172786" tIns="86394" rIns="172786" bIns="86394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4535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" name="íṥlîḍe"/>
          <p:cNvSpPr txBox="1"/>
          <p:nvPr/>
        </p:nvSpPr>
        <p:spPr>
          <a:xfrm>
            <a:off x="17080048" y="5613845"/>
            <a:ext cx="3395728" cy="9443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172786" tIns="86394" rIns="172786" bIns="86394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3307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3307">
                <a:latin typeface="黑体" panose="02010609060101010101" charset="-122"/>
                <a:ea typeface="黑体" panose="02010609060101010101" charset="-122"/>
              </a:rPr>
              <a:t>升级更新</a:t>
            </a:r>
            <a:endParaRPr lang="zh-CN" altLang="en-US" sz="3307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7080048" y="6642164"/>
            <a:ext cx="3323734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46">
                <a:latin typeface="微软雅黑" panose="020B0503020204020204" pitchFamily="34" charset="-122"/>
                <a:ea typeface="微软雅黑" panose="020B0503020204020204" pitchFamily="34" charset="-122"/>
              </a:rPr>
              <a:t>最新技术一直免费学</a:t>
            </a:r>
          </a:p>
        </p:txBody>
      </p:sp>
      <p:sp>
        <p:nvSpPr>
          <p:cNvPr id="28" name="ïśľîḍè"/>
          <p:cNvSpPr txBox="1"/>
          <p:nvPr/>
        </p:nvSpPr>
        <p:spPr>
          <a:xfrm>
            <a:off x="3972299" y="9773912"/>
            <a:ext cx="3395728" cy="13690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172786" tIns="86394" rIns="172786" bIns="86394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4535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9" name="íṥlîḍe"/>
          <p:cNvSpPr txBox="1"/>
          <p:nvPr/>
        </p:nvSpPr>
        <p:spPr>
          <a:xfrm>
            <a:off x="3972299" y="8829588"/>
            <a:ext cx="3395728" cy="9443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172786" tIns="86394" rIns="172786" bIns="86394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3307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3307">
                <a:latin typeface="黑体" panose="02010609060101010101" charset="-122"/>
                <a:ea typeface="黑体" panose="02010609060101010101" charset="-122"/>
              </a:rPr>
              <a:t>钱程无忧</a:t>
            </a:r>
            <a:endParaRPr lang="zh-CN" altLang="en-US" sz="3307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972299" y="9857907"/>
            <a:ext cx="3323734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46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Toppro</a:t>
            </a:r>
            <a:r>
              <a:rPr lang="zh-CN" altLang="en-US" sz="2646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优先权，告别死工资</a:t>
            </a:r>
          </a:p>
        </p:txBody>
      </p:sp>
      <p:sp>
        <p:nvSpPr>
          <p:cNvPr id="31" name="ïśľîḍè"/>
          <p:cNvSpPr txBox="1"/>
          <p:nvPr/>
        </p:nvSpPr>
        <p:spPr>
          <a:xfrm>
            <a:off x="8275154" y="9773912"/>
            <a:ext cx="3395728" cy="136909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9000"/>
              </a:prstClr>
            </a:outerShdw>
          </a:effectLst>
        </p:spPr>
        <p:txBody>
          <a:bodyPr wrap="square" lIns="172786" tIns="86394" rIns="172786" bIns="86394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4535" dirty="0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2" name="íṥlîḍe"/>
          <p:cNvSpPr txBox="1"/>
          <p:nvPr/>
        </p:nvSpPr>
        <p:spPr>
          <a:xfrm>
            <a:off x="8275154" y="8829588"/>
            <a:ext cx="3395728" cy="9443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172786" tIns="86394" rIns="172786" bIns="86394" anchor="ctr" anchorCtr="0">
            <a:norm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160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sz="3307">
                <a:latin typeface="黑体" panose="02010609060101010101" charset="-122"/>
                <a:ea typeface="黑体" panose="02010609060101010101" charset="-122"/>
              </a:rPr>
              <a:t>01.</a:t>
            </a:r>
            <a:r>
              <a:rPr lang="zh-CN" altLang="en-US" sz="3307">
                <a:latin typeface="黑体" panose="02010609060101010101" charset="-122"/>
                <a:ea typeface="黑体" panose="02010609060101010101" charset="-122"/>
              </a:rPr>
              <a:t>涨薪无忧</a:t>
            </a:r>
            <a:endParaRPr lang="zh-CN" altLang="en-US" sz="3307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275154" y="9795512"/>
            <a:ext cx="3323734" cy="131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46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毕业不满三年的学员学完课程不涨</a:t>
            </a:r>
            <a:r>
              <a:rPr lang="en-US" altLang="zh-CN" sz="2646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5K</a:t>
            </a:r>
            <a:r>
              <a:rPr lang="zh-CN" altLang="en-US" sz="2646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，全额退款</a:t>
            </a:r>
          </a:p>
        </p:txBody>
      </p:sp>
    </p:spTree>
    <p:extLst>
      <p:ext uri="{BB962C8B-B14F-4D97-AF65-F5344CB8AC3E}">
        <p14:creationId xmlns:p14="http://schemas.microsoft.com/office/powerpoint/2010/main" val="772205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LYING IMPRESSION FID FEIZHAO    qq:1964271550"/>
          <p:cNvSpPr txBox="1"/>
          <p:nvPr/>
        </p:nvSpPr>
        <p:spPr>
          <a:xfrm>
            <a:off x="14792408" y="3372767"/>
            <a:ext cx="20758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dirty="0">
                <a:solidFill>
                  <a:srgbClr val="33C3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Toppro</a:t>
            </a:r>
          </a:p>
        </p:txBody>
      </p:sp>
      <p:sp>
        <p:nvSpPr>
          <p:cNvPr id="42" name="FLYING IMPRESSION FID FEIZHAO    qq:1964271550"/>
          <p:cNvSpPr txBox="1"/>
          <p:nvPr/>
        </p:nvSpPr>
        <p:spPr>
          <a:xfrm>
            <a:off x="14792408" y="4037063"/>
            <a:ext cx="5274635" cy="1150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不再仅限于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死工资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，技术价值最大化。</a:t>
            </a:r>
          </a:p>
        </p:txBody>
      </p:sp>
      <p:sp>
        <p:nvSpPr>
          <p:cNvPr id="43" name="FLYING IMPRESSION FID FEIZHAO    qq:1964271550"/>
          <p:cNvSpPr txBox="1"/>
          <p:nvPr/>
        </p:nvSpPr>
        <p:spPr>
          <a:xfrm>
            <a:off x="14792408" y="8174582"/>
            <a:ext cx="20758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5k</a:t>
            </a:r>
            <a:r>
              <a:rPr lang="zh-CN" altLang="en-US" sz="34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44" name="FLYING IMPRESSION FID FEIZHAO    qq:1964271550"/>
          <p:cNvSpPr txBox="1"/>
          <p:nvPr/>
        </p:nvSpPr>
        <p:spPr>
          <a:xfrm>
            <a:off x="14792408" y="8872476"/>
            <a:ext cx="5274635" cy="1150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年工作经验的人学习完本课程未涨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5k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，全额退费。</a:t>
            </a:r>
          </a:p>
        </p:txBody>
      </p:sp>
      <p:sp>
        <p:nvSpPr>
          <p:cNvPr id="45" name="FLYING IMPRESSION FID FEIZHAO    qq:1964271550"/>
          <p:cNvSpPr txBox="1"/>
          <p:nvPr/>
        </p:nvSpPr>
        <p:spPr>
          <a:xfrm>
            <a:off x="4919025" y="3372425"/>
            <a:ext cx="33789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4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sp>
        <p:nvSpPr>
          <p:cNvPr id="46" name="FLYING IMPRESSION FID FEIZHAO    qq:1964271550"/>
          <p:cNvSpPr txBox="1"/>
          <p:nvPr/>
        </p:nvSpPr>
        <p:spPr>
          <a:xfrm>
            <a:off x="2972343" y="4070661"/>
            <a:ext cx="5325676" cy="1150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凡是基于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平台的应用开发都不再有技术壁垒。</a:t>
            </a:r>
          </a:p>
        </p:txBody>
      </p:sp>
      <p:sp>
        <p:nvSpPr>
          <p:cNvPr id="47" name="FLYING IMPRESSION FID FEIZHAO    qq:1964271550"/>
          <p:cNvSpPr txBox="1"/>
          <p:nvPr/>
        </p:nvSpPr>
        <p:spPr>
          <a:xfrm>
            <a:off x="6222202" y="8174582"/>
            <a:ext cx="20758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400" dirty="0">
                <a:solidFill>
                  <a:srgbClr val="FCB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人脉</a:t>
            </a:r>
          </a:p>
        </p:txBody>
      </p:sp>
      <p:sp>
        <p:nvSpPr>
          <p:cNvPr id="48" name="FLYING IMPRESSION FID FEIZHAO    qq:1964271550"/>
          <p:cNvSpPr txBox="1"/>
          <p:nvPr/>
        </p:nvSpPr>
        <p:spPr>
          <a:xfrm>
            <a:off x="2972343" y="8872478"/>
            <a:ext cx="5325676" cy="1680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不管是公司还是</a:t>
            </a:r>
            <a:r>
              <a:rPr lang="en-US" altLang="zh-CN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Toppro</a:t>
            </a:r>
            <a:r>
              <a:rPr lang="zh-CN" altLang="en-US" sz="2646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都有机会，能力接触到更高端的圈子，增加新的机遇。</a:t>
            </a:r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rot="2700000">
            <a:off x="8528076" y="4297306"/>
            <a:ext cx="3449723" cy="2762778"/>
          </a:xfrm>
          <a:prstGeom prst="roundRect">
            <a:avLst/>
          </a:prstGeom>
          <a:solidFill>
            <a:srgbClr val="EB5F56"/>
          </a:solidFill>
          <a:ln>
            <a:noFill/>
          </a:ln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schemeClr val="bg1"/>
              </a:solidFill>
            </a:endParaRPr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rot="2700000">
            <a:off x="11444941" y="3952769"/>
            <a:ext cx="2759779" cy="3449723"/>
          </a:xfrm>
          <a:prstGeom prst="roundRect">
            <a:avLst/>
          </a:prstGeom>
          <a:solidFill>
            <a:srgbClr val="33C3AB"/>
          </a:solidFill>
          <a:ln>
            <a:noFill/>
          </a:ln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schemeClr val="bg1"/>
              </a:solidFill>
            </a:endParaRPr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rot="2700000">
            <a:off x="11098909" y="6868138"/>
            <a:ext cx="3449723" cy="2762778"/>
          </a:xfrm>
          <a:prstGeom prst="roundRect">
            <a:avLst/>
          </a:prstGeom>
          <a:solidFill>
            <a:srgbClr val="364555"/>
          </a:solidFill>
          <a:ln>
            <a:noFill/>
          </a:ln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schemeClr val="bg1"/>
              </a:solidFill>
            </a:endParaRPr>
          </a:p>
        </p:txBody>
      </p:sp>
      <p:sp>
        <p:nvSpPr>
          <p:cNvPr id="54" name="FLYING IMPRESSION FID FEIZHAO    qq:1964271550"/>
          <p:cNvSpPr/>
          <p:nvPr/>
        </p:nvSpPr>
        <p:spPr bwMode="auto">
          <a:xfrm rot="2700000">
            <a:off x="8827194" y="6570516"/>
            <a:ext cx="2759779" cy="3449723"/>
          </a:xfrm>
          <a:prstGeom prst="roundRect">
            <a:avLst/>
          </a:prstGeom>
          <a:solidFill>
            <a:srgbClr val="FCB030"/>
          </a:solidFill>
          <a:ln>
            <a:noFill/>
          </a:ln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schemeClr val="bg1"/>
              </a:solidFill>
            </a:endParaRPr>
          </a:p>
        </p:txBody>
      </p:sp>
      <p:sp>
        <p:nvSpPr>
          <p:cNvPr id="58" name="FLYING IMPRESSION FID FEIZHAO    qq:1964271550"/>
          <p:cNvSpPr txBox="1"/>
          <p:nvPr/>
        </p:nvSpPr>
        <p:spPr>
          <a:xfrm>
            <a:off x="11951522" y="5059859"/>
            <a:ext cx="2075816" cy="673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7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Toppro</a:t>
            </a:r>
          </a:p>
        </p:txBody>
      </p:sp>
      <p:sp>
        <p:nvSpPr>
          <p:cNvPr id="60" name="FLYING IMPRESSION FID FEIZHAO    qq:1964271550"/>
          <p:cNvSpPr/>
          <p:nvPr/>
        </p:nvSpPr>
        <p:spPr>
          <a:xfrm>
            <a:off x="9059917" y="6271826"/>
            <a:ext cx="2593169" cy="1472125"/>
          </a:xfrm>
          <a:custGeom>
            <a:avLst/>
            <a:gdLst>
              <a:gd name="connsiteX0" fmla="*/ 0 w 1624676"/>
              <a:gd name="connsiteY0" fmla="*/ 0 h 711399"/>
              <a:gd name="connsiteX1" fmla="*/ 1624676 w 1624676"/>
              <a:gd name="connsiteY1" fmla="*/ 0 h 711399"/>
              <a:gd name="connsiteX2" fmla="*/ 984649 w 1624676"/>
              <a:gd name="connsiteY2" fmla="*/ 640026 h 711399"/>
              <a:gd name="connsiteX3" fmla="*/ 640025 w 1624676"/>
              <a:gd name="connsiteY3" fmla="*/ 640026 h 711399"/>
              <a:gd name="connsiteX4" fmla="*/ 0 w 1624676"/>
              <a:gd name="connsiteY4" fmla="*/ 0 h 711399"/>
              <a:gd name="connsiteX0-1" fmla="*/ 0 w 1624676"/>
              <a:gd name="connsiteY0-2" fmla="*/ 67663 h 779062"/>
              <a:gd name="connsiteX1-3" fmla="*/ 778439 w 1624676"/>
              <a:gd name="connsiteY1-4" fmla="*/ 0 h 779062"/>
              <a:gd name="connsiteX2-5" fmla="*/ 1624676 w 1624676"/>
              <a:gd name="connsiteY2-6" fmla="*/ 67663 h 779062"/>
              <a:gd name="connsiteX3-7" fmla="*/ 984649 w 1624676"/>
              <a:gd name="connsiteY3-8" fmla="*/ 707689 h 779062"/>
              <a:gd name="connsiteX4-9" fmla="*/ 640025 w 1624676"/>
              <a:gd name="connsiteY4-10" fmla="*/ 707689 h 779062"/>
              <a:gd name="connsiteX5" fmla="*/ 0 w 1624676"/>
              <a:gd name="connsiteY5" fmla="*/ 67663 h 779062"/>
              <a:gd name="connsiteX0-11" fmla="*/ 0 w 1624676"/>
              <a:gd name="connsiteY0-12" fmla="*/ 67663 h 779062"/>
              <a:gd name="connsiteX1-13" fmla="*/ 778439 w 1624676"/>
              <a:gd name="connsiteY1-14" fmla="*/ 0 h 779062"/>
              <a:gd name="connsiteX2-15" fmla="*/ 1624676 w 1624676"/>
              <a:gd name="connsiteY2-16" fmla="*/ 67663 h 779062"/>
              <a:gd name="connsiteX3-17" fmla="*/ 1372328 w 1624676"/>
              <a:gd name="connsiteY3-18" fmla="*/ 311085 h 779062"/>
              <a:gd name="connsiteX4-19" fmla="*/ 984649 w 1624676"/>
              <a:gd name="connsiteY4-20" fmla="*/ 707689 h 779062"/>
              <a:gd name="connsiteX5-21" fmla="*/ 640025 w 1624676"/>
              <a:gd name="connsiteY5-22" fmla="*/ 707689 h 779062"/>
              <a:gd name="connsiteX6" fmla="*/ 0 w 1624676"/>
              <a:gd name="connsiteY6" fmla="*/ 67663 h 779062"/>
              <a:gd name="connsiteX0-23" fmla="*/ 0 w 1624676"/>
              <a:gd name="connsiteY0-24" fmla="*/ 67663 h 779062"/>
              <a:gd name="connsiteX1-25" fmla="*/ 778439 w 1624676"/>
              <a:gd name="connsiteY1-26" fmla="*/ 0 h 779062"/>
              <a:gd name="connsiteX2-27" fmla="*/ 1624676 w 1624676"/>
              <a:gd name="connsiteY2-28" fmla="*/ 67663 h 779062"/>
              <a:gd name="connsiteX3-29" fmla="*/ 1372328 w 1624676"/>
              <a:gd name="connsiteY3-30" fmla="*/ 311085 h 779062"/>
              <a:gd name="connsiteX4-31" fmla="*/ 984649 w 1624676"/>
              <a:gd name="connsiteY4-32" fmla="*/ 707689 h 779062"/>
              <a:gd name="connsiteX5-33" fmla="*/ 640025 w 1624676"/>
              <a:gd name="connsiteY5-34" fmla="*/ 707689 h 779062"/>
              <a:gd name="connsiteX6-35" fmla="*/ 0 w 1624676"/>
              <a:gd name="connsiteY6-36" fmla="*/ 67663 h 779062"/>
              <a:gd name="connsiteX0-37" fmla="*/ 0 w 1372328"/>
              <a:gd name="connsiteY0-38" fmla="*/ 67663 h 779062"/>
              <a:gd name="connsiteX1-39" fmla="*/ 778439 w 1372328"/>
              <a:gd name="connsiteY1-40" fmla="*/ 0 h 779062"/>
              <a:gd name="connsiteX2-41" fmla="*/ 1115629 w 1372328"/>
              <a:gd name="connsiteY2-42" fmla="*/ 114797 h 779062"/>
              <a:gd name="connsiteX3-43" fmla="*/ 1372328 w 1372328"/>
              <a:gd name="connsiteY3-44" fmla="*/ 311085 h 779062"/>
              <a:gd name="connsiteX4-45" fmla="*/ 984649 w 1372328"/>
              <a:gd name="connsiteY4-46" fmla="*/ 707689 h 779062"/>
              <a:gd name="connsiteX5-47" fmla="*/ 640025 w 1372328"/>
              <a:gd name="connsiteY5-48" fmla="*/ 707689 h 779062"/>
              <a:gd name="connsiteX6-49" fmla="*/ 0 w 1372328"/>
              <a:gd name="connsiteY6-50" fmla="*/ 67663 h 779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</a:cxnLst>
            <a:rect l="l" t="t" r="r" b="b"/>
            <a:pathLst>
              <a:path w="1372328" h="779062">
                <a:moveTo>
                  <a:pt x="0" y="67663"/>
                </a:moveTo>
                <a:cubicBezTo>
                  <a:pt x="272049" y="67105"/>
                  <a:pt x="506390" y="558"/>
                  <a:pt x="778439" y="0"/>
                </a:cubicBezTo>
                <a:lnTo>
                  <a:pt x="1115629" y="114797"/>
                </a:lnTo>
                <a:cubicBezTo>
                  <a:pt x="1031513" y="195938"/>
                  <a:pt x="1098226" y="220517"/>
                  <a:pt x="1372328" y="311085"/>
                </a:cubicBezTo>
                <a:lnTo>
                  <a:pt x="984649" y="707689"/>
                </a:lnTo>
                <a:cubicBezTo>
                  <a:pt x="889484" y="802854"/>
                  <a:pt x="735191" y="802854"/>
                  <a:pt x="640025" y="707689"/>
                </a:cubicBezTo>
                <a:lnTo>
                  <a:pt x="0" y="67663"/>
                </a:lnTo>
                <a:close/>
              </a:path>
            </a:pathLst>
          </a:custGeom>
          <a:solidFill>
            <a:srgbClr val="EB5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00"/>
          </a:p>
        </p:txBody>
      </p:sp>
      <p:sp>
        <p:nvSpPr>
          <p:cNvPr id="33" name="FLYING IMPRESSION FID FEIZHAO    qq:1964271550"/>
          <p:cNvSpPr/>
          <p:nvPr/>
        </p:nvSpPr>
        <p:spPr bwMode="auto">
          <a:xfrm>
            <a:off x="22682104" y="697"/>
            <a:ext cx="356668" cy="2427764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>
            <a:off x="22682104" y="2631681"/>
            <a:ext cx="356668" cy="2427764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>
            <a:off x="22682104" y="5266295"/>
            <a:ext cx="356668" cy="2427764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59" name="FLYING IMPRESSION FID FEIZHAO    qq:1964271550"/>
          <p:cNvSpPr/>
          <p:nvPr/>
        </p:nvSpPr>
        <p:spPr bwMode="auto">
          <a:xfrm>
            <a:off x="22682104" y="7900907"/>
            <a:ext cx="356668" cy="2427764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61" name="FLYING IMPRESSION FID FEIZHAO    qq:1964271550"/>
          <p:cNvSpPr/>
          <p:nvPr/>
        </p:nvSpPr>
        <p:spPr bwMode="auto">
          <a:xfrm>
            <a:off x="22682104" y="10535520"/>
            <a:ext cx="356668" cy="242413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62" name="FLYING IMPRESSION FID FEIZHAO    qq:1964271550"/>
          <p:cNvSpPr/>
          <p:nvPr/>
        </p:nvSpPr>
        <p:spPr bwMode="auto">
          <a:xfrm flipV="1">
            <a:off x="618" y="10531891"/>
            <a:ext cx="356668" cy="2427764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63" name="FLYING IMPRESSION FID FEIZHAO    qq:1964271550"/>
          <p:cNvSpPr/>
          <p:nvPr/>
        </p:nvSpPr>
        <p:spPr bwMode="auto">
          <a:xfrm flipV="1">
            <a:off x="618" y="7900905"/>
            <a:ext cx="356668" cy="2427764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64" name="FLYING IMPRESSION FID FEIZHAO    qq:1964271550"/>
          <p:cNvSpPr/>
          <p:nvPr/>
        </p:nvSpPr>
        <p:spPr bwMode="auto">
          <a:xfrm flipV="1">
            <a:off x="618" y="5266291"/>
            <a:ext cx="356668" cy="2427764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65" name="FLYING IMPRESSION FID FEIZHAO    qq:1964271550"/>
          <p:cNvSpPr/>
          <p:nvPr/>
        </p:nvSpPr>
        <p:spPr bwMode="auto">
          <a:xfrm flipV="1">
            <a:off x="618" y="2631679"/>
            <a:ext cx="356668" cy="2427764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66" name="FLYING IMPRESSION FID FEIZHAO    qq:1964271550"/>
          <p:cNvSpPr/>
          <p:nvPr/>
        </p:nvSpPr>
        <p:spPr bwMode="auto">
          <a:xfrm flipV="1">
            <a:off x="618" y="696"/>
            <a:ext cx="356668" cy="242413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4" name="FLYING IMPRESSION FID FEIZHAO    qq:1964271550"/>
          <p:cNvSpPr txBox="1"/>
          <p:nvPr/>
        </p:nvSpPr>
        <p:spPr>
          <a:xfrm>
            <a:off x="12295892" y="8054821"/>
            <a:ext cx="2075816" cy="673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7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5k</a:t>
            </a:r>
            <a:r>
              <a:rPr lang="zh-CN" altLang="en-US" sz="377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5" name="FLYING IMPRESSION FID FEIZHAO    qq:1964271550"/>
          <p:cNvSpPr txBox="1"/>
          <p:nvPr/>
        </p:nvSpPr>
        <p:spPr>
          <a:xfrm>
            <a:off x="8854569" y="5044261"/>
            <a:ext cx="2075816" cy="673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7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sp>
        <p:nvSpPr>
          <p:cNvPr id="6" name="FLYING IMPRESSION FID FEIZHAO    qq:1964271550"/>
          <p:cNvSpPr txBox="1"/>
          <p:nvPr/>
        </p:nvSpPr>
        <p:spPr>
          <a:xfrm>
            <a:off x="9012957" y="8070418"/>
            <a:ext cx="2075816" cy="673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7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人脉</a:t>
            </a:r>
          </a:p>
        </p:txBody>
      </p:sp>
      <p:sp>
        <p:nvSpPr>
          <p:cNvPr id="7" name="FLYING IMPRESSION FID FEIZHAO    qq:1964271550"/>
          <p:cNvSpPr txBox="1"/>
          <p:nvPr/>
        </p:nvSpPr>
        <p:spPr>
          <a:xfrm>
            <a:off x="357343" y="1107"/>
            <a:ext cx="4839786" cy="1488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71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良性循环</a:t>
            </a:r>
          </a:p>
        </p:txBody>
      </p:sp>
      <p:sp>
        <p:nvSpPr>
          <p:cNvPr id="8" name="FLYING IMPRESSION FID FEIZHAO    qq:1964271550"/>
          <p:cNvSpPr txBox="1"/>
          <p:nvPr/>
        </p:nvSpPr>
        <p:spPr>
          <a:xfrm>
            <a:off x="502178" y="12186917"/>
            <a:ext cx="18177344" cy="470450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zh-CN" altLang="en-US" sz="189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学完本高级课程未加薪</a:t>
            </a:r>
            <a:r>
              <a:rPr lang="en-US" altLang="zh-CN" sz="189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5k</a:t>
            </a:r>
            <a:r>
              <a:rPr lang="zh-CN" altLang="en-US" sz="189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，全额退费</a:t>
            </a:r>
          </a:p>
        </p:txBody>
      </p:sp>
    </p:spTree>
    <p:extLst>
      <p:ext uri="{BB962C8B-B14F-4D97-AF65-F5344CB8AC3E}">
        <p14:creationId xmlns:p14="http://schemas.microsoft.com/office/powerpoint/2010/main" val="317873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bldLvl="0" animBg="1"/>
      <p:bldP spid="52" grpId="0" bldLvl="0" animBg="1"/>
      <p:bldP spid="53" grpId="0" bldLvl="0" animBg="1"/>
      <p:bldP spid="54" grpId="0" bldLvl="0" animBg="1"/>
      <p:bldP spid="58" grpId="0"/>
      <p:bldP spid="60" grpId="0" bldLvl="0" animBg="1"/>
      <p:bldP spid="4" grpId="0"/>
      <p:bldP spid="5" grpId="0"/>
      <p:bldP spid="6" grpId="0"/>
      <p:bldP spid="7" grpId="0"/>
      <p:bldP spid="8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YING IMPRESSION FID FEIZHAO    qq:1964271550"/>
          <p:cNvSpPr/>
          <p:nvPr/>
        </p:nvSpPr>
        <p:spPr>
          <a:xfrm>
            <a:off x="-2937661" y="-2483275"/>
            <a:ext cx="12086621" cy="15596218"/>
          </a:xfrm>
          <a:prstGeom prst="blockArc">
            <a:avLst>
              <a:gd name="adj1" fmla="val 18900000"/>
              <a:gd name="adj2" fmla="val 4088250"/>
              <a:gd name="adj3" fmla="val 0"/>
            </a:avLst>
          </a:prstGeom>
          <a:ln w="38100">
            <a:solidFill>
              <a:srgbClr val="364555"/>
            </a:solidFill>
          </a:ln>
        </p:spPr>
        <p:style>
          <a:lnRef idx="2">
            <a:scrgbClr r="0" g="0" b="0"/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" name="FLYING IMPRESSION FID FEIZHAO    qq:1964271550"/>
          <p:cNvGrpSpPr/>
          <p:nvPr/>
        </p:nvGrpSpPr>
        <p:grpSpPr>
          <a:xfrm>
            <a:off x="9048677" y="11478"/>
            <a:ext cx="10579151" cy="1929505"/>
            <a:chOff x="4527649" y="1472239"/>
            <a:chExt cx="5598583" cy="1021112"/>
          </a:xfrm>
        </p:grpSpPr>
        <p:sp>
          <p:nvSpPr>
            <p:cNvPr id="16" name="FLYING IMPRESSION FID FEIZHAO    qq:1964271550"/>
            <p:cNvSpPr/>
            <p:nvPr/>
          </p:nvSpPr>
          <p:spPr>
            <a:xfrm>
              <a:off x="5242970" y="1574334"/>
              <a:ext cx="4883262" cy="816889"/>
            </a:xfrm>
            <a:prstGeom prst="homePlat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scaled="0"/>
            </a:gra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LYING IMPRESSION FID FEIZHAO    qq:1964271550"/>
            <p:cNvSpPr/>
            <p:nvPr/>
          </p:nvSpPr>
          <p:spPr>
            <a:xfrm>
              <a:off x="4527649" y="1472239"/>
              <a:ext cx="1021112" cy="1021112"/>
            </a:xfrm>
            <a:prstGeom prst="ellipse">
              <a:avLst/>
            </a:prstGeom>
            <a:solidFill>
              <a:srgbClr val="ECEFF1"/>
            </a:solidFill>
            <a:ln w="57150">
              <a:solidFill>
                <a:srgbClr val="EB5F5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LYING IMPRESSION FID FEIZHAO    qq:1964271550"/>
            <p:cNvSpPr txBox="1"/>
            <p:nvPr/>
          </p:nvSpPr>
          <p:spPr>
            <a:xfrm>
              <a:off x="4661187" y="1621782"/>
              <a:ext cx="754036" cy="72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315" b="1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28" name="FLYING IMPRESSION FID FEIZHAO    qq:1964271550"/>
            <p:cNvSpPr txBox="1"/>
            <p:nvPr/>
          </p:nvSpPr>
          <p:spPr>
            <a:xfrm>
              <a:off x="5722509" y="1598750"/>
              <a:ext cx="3792293" cy="649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3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项目开发必备底层知识</a:t>
              </a:r>
              <a:endParaRPr lang="en-US" altLang="zh-CN" sz="3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27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学习周期</a:t>
              </a:r>
              <a:r>
                <a:rPr lang="en-US" altLang="zh-CN" sz="227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27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</p:grpSp>
      <p:grpSp>
        <p:nvGrpSpPr>
          <p:cNvPr id="3" name="FLYING IMPRESSION FID FEIZHAO    qq:1964271550"/>
          <p:cNvGrpSpPr/>
          <p:nvPr/>
        </p:nvGrpSpPr>
        <p:grpSpPr>
          <a:xfrm>
            <a:off x="9941622" y="2577962"/>
            <a:ext cx="10579151" cy="1929505"/>
            <a:chOff x="4990678" y="3085716"/>
            <a:chExt cx="5598583" cy="1021112"/>
          </a:xfrm>
        </p:grpSpPr>
        <p:sp>
          <p:nvSpPr>
            <p:cNvPr id="18" name="FLYING IMPRESSION FID FEIZHAO    qq:1964271550"/>
            <p:cNvSpPr/>
            <p:nvPr/>
          </p:nvSpPr>
          <p:spPr>
            <a:xfrm>
              <a:off x="5705999" y="3187811"/>
              <a:ext cx="4883262" cy="816889"/>
            </a:xfrm>
            <a:prstGeom prst="homePlate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LYING IMPRESSION FID FEIZHAO    qq:1964271550"/>
            <p:cNvSpPr/>
            <p:nvPr/>
          </p:nvSpPr>
          <p:spPr>
            <a:xfrm>
              <a:off x="4990678" y="3085716"/>
              <a:ext cx="1021112" cy="1021112"/>
            </a:xfrm>
            <a:prstGeom prst="ellipse">
              <a:avLst/>
            </a:prstGeom>
            <a:solidFill>
              <a:srgbClr val="ECEFF1"/>
            </a:solidFill>
            <a:ln w="57150"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LYING IMPRESSION FID FEIZHAO    qq:1964271550"/>
            <p:cNvSpPr txBox="1"/>
            <p:nvPr/>
          </p:nvSpPr>
          <p:spPr>
            <a:xfrm>
              <a:off x="5124216" y="3235259"/>
              <a:ext cx="754036" cy="72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315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4" name="FLYING IMPRESSION FID FEIZHAO    qq:1964271550"/>
          <p:cNvGrpSpPr/>
          <p:nvPr/>
        </p:nvGrpSpPr>
        <p:grpSpPr>
          <a:xfrm>
            <a:off x="9813015" y="5314834"/>
            <a:ext cx="10579151" cy="1929505"/>
            <a:chOff x="4527649" y="4699193"/>
            <a:chExt cx="5598583" cy="1021112"/>
          </a:xfrm>
        </p:grpSpPr>
        <p:sp>
          <p:nvSpPr>
            <p:cNvPr id="25" name="FLYING IMPRESSION FID FEIZHAO    qq:1964271550"/>
            <p:cNvSpPr/>
            <p:nvPr/>
          </p:nvSpPr>
          <p:spPr>
            <a:xfrm>
              <a:off x="5242970" y="4801288"/>
              <a:ext cx="4883262" cy="816889"/>
            </a:xfrm>
            <a:prstGeom prst="homePlate">
              <a:avLst/>
            </a:pr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scaled="0"/>
            </a:gra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LYING IMPRESSION FID FEIZHAO    qq:1964271550"/>
            <p:cNvSpPr/>
            <p:nvPr/>
          </p:nvSpPr>
          <p:spPr>
            <a:xfrm>
              <a:off x="4527649" y="4699193"/>
              <a:ext cx="1021112" cy="1021112"/>
            </a:xfrm>
            <a:prstGeom prst="ellipse">
              <a:avLst/>
            </a:prstGeom>
            <a:solidFill>
              <a:srgbClr val="ECEFF1"/>
            </a:solidFill>
            <a:ln w="57150">
              <a:solidFill>
                <a:srgbClr val="FCB03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LYING IMPRESSION FID FEIZHAO    qq:1964271550"/>
            <p:cNvSpPr txBox="1"/>
            <p:nvPr/>
          </p:nvSpPr>
          <p:spPr>
            <a:xfrm>
              <a:off x="4661912" y="4825011"/>
              <a:ext cx="754036" cy="72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315" b="1" dirty="0">
                  <a:solidFill>
                    <a:srgbClr val="FCB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41" name="FLYING IMPRESSION FID FEIZHAO    qq:1964271550"/>
          <p:cNvSpPr txBox="1"/>
          <p:nvPr/>
        </p:nvSpPr>
        <p:spPr>
          <a:xfrm>
            <a:off x="979930" y="4857072"/>
            <a:ext cx="7579792" cy="113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805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6805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6805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</a:p>
        </p:txBody>
      </p:sp>
      <p:sp>
        <p:nvSpPr>
          <p:cNvPr id="42" name="FLYING IMPRESSION FID FEIZHAO    qq:1964271550"/>
          <p:cNvSpPr/>
          <p:nvPr/>
        </p:nvSpPr>
        <p:spPr bwMode="auto">
          <a:xfrm>
            <a:off x="22682104" y="697"/>
            <a:ext cx="356668" cy="2427764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43" name="FLYING IMPRESSION FID FEIZHAO    qq:1964271550"/>
          <p:cNvSpPr/>
          <p:nvPr/>
        </p:nvSpPr>
        <p:spPr bwMode="auto">
          <a:xfrm>
            <a:off x="22682104" y="2631681"/>
            <a:ext cx="356668" cy="2427764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22682104" y="5266295"/>
            <a:ext cx="356668" cy="2427764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22682104" y="7900907"/>
            <a:ext cx="356668" cy="2427764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22682104" y="10535520"/>
            <a:ext cx="356668" cy="242413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 flipV="1">
            <a:off x="618" y="10531891"/>
            <a:ext cx="356668" cy="2427764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 flipV="1">
            <a:off x="618" y="7900905"/>
            <a:ext cx="356668" cy="2427764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618" y="5266291"/>
            <a:ext cx="356668" cy="2427764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618" y="2631679"/>
            <a:ext cx="356668" cy="2427764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618" y="696"/>
            <a:ext cx="356668" cy="242413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/>
          </a:p>
        </p:txBody>
      </p:sp>
      <p:sp>
        <p:nvSpPr>
          <p:cNvPr id="7" name="FLYING IMPRESSION FID FEIZHAO    qq:1964271550"/>
          <p:cNvSpPr txBox="1"/>
          <p:nvPr/>
        </p:nvSpPr>
        <p:spPr>
          <a:xfrm>
            <a:off x="12277219" y="2855525"/>
            <a:ext cx="8243552" cy="1226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Q </a:t>
            </a:r>
            <a:r>
              <a:rPr lang="en-US" altLang="zh-CN" sz="3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</a:t>
            </a:r>
            <a:r>
              <a:rPr lang="zh-CN" altLang="en-US" sz="3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源码与</a:t>
            </a:r>
            <a:r>
              <a:rPr lang="en-US" altLang="zh-CN" sz="3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新技术</a:t>
            </a:r>
            <a:r>
              <a:rPr lang="zh-CN" altLang="en-US" sz="227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学习周期</a:t>
            </a:r>
            <a:r>
              <a:rPr lang="en-US" altLang="zh-CN" sz="227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7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8" name="FLYING IMPRESSION FID FEIZHAO    qq:1964271550"/>
          <p:cNvSpPr txBox="1"/>
          <p:nvPr/>
        </p:nvSpPr>
        <p:spPr>
          <a:xfrm>
            <a:off x="12102034" y="5610504"/>
            <a:ext cx="7165964" cy="1226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腾讯内部调优专题</a:t>
            </a:r>
            <a:endParaRPr lang="en-US" altLang="zh-CN" sz="3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7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学习周期</a:t>
            </a:r>
            <a:r>
              <a:rPr lang="en-US" altLang="zh-CN" sz="227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7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931085" y="7888628"/>
            <a:ext cx="10459160" cy="1929505"/>
            <a:chOff x="4726158" y="4174326"/>
            <a:chExt cx="5534786" cy="1021057"/>
          </a:xfrm>
        </p:grpSpPr>
        <p:grpSp>
          <p:nvGrpSpPr>
            <p:cNvPr id="9" name="FLYING IMPRESSION FID FEIZHAO    qq:1964271550"/>
            <p:cNvGrpSpPr/>
            <p:nvPr/>
          </p:nvGrpSpPr>
          <p:grpSpPr>
            <a:xfrm>
              <a:off x="4726158" y="4174326"/>
              <a:ext cx="5534786" cy="1021057"/>
              <a:chOff x="4591149" y="4699193"/>
              <a:chExt cx="5535083" cy="1021112"/>
            </a:xfrm>
          </p:grpSpPr>
          <p:sp>
            <p:nvSpPr>
              <p:cNvPr id="10" name="FLYING IMPRESSION FID FEIZHAO    qq:1964271550"/>
              <p:cNvSpPr/>
              <p:nvPr/>
            </p:nvSpPr>
            <p:spPr>
              <a:xfrm>
                <a:off x="5242970" y="4801288"/>
                <a:ext cx="4883262" cy="816889"/>
              </a:xfrm>
              <a:prstGeom prst="homePlate">
                <a:avLst/>
              </a:prstGeom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FLYING IMPRESSION FID FEIZHAO    qq:1964271550"/>
              <p:cNvSpPr/>
              <p:nvPr/>
            </p:nvSpPr>
            <p:spPr>
              <a:xfrm>
                <a:off x="4591149" y="4699193"/>
                <a:ext cx="1021112" cy="1021112"/>
              </a:xfrm>
              <a:prstGeom prst="ellipse">
                <a:avLst/>
              </a:prstGeom>
              <a:solidFill>
                <a:srgbClr val="ECEFF1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FLYING IMPRESSION FID FEIZHAO    qq:1964271550"/>
              <p:cNvSpPr txBox="1"/>
              <p:nvPr/>
            </p:nvSpPr>
            <p:spPr>
              <a:xfrm>
                <a:off x="4694932" y="4825011"/>
                <a:ext cx="754036" cy="726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315" b="1" dirty="0"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</p:grpSp>
        <p:sp>
          <p:nvSpPr>
            <p:cNvPr id="13" name="FLYING IMPRESSION FID FEIZHAO    qq:1964271550"/>
            <p:cNvSpPr txBox="1"/>
            <p:nvPr/>
          </p:nvSpPr>
          <p:spPr>
            <a:xfrm>
              <a:off x="5908141" y="4333982"/>
              <a:ext cx="3792090" cy="649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3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高级音视频专题</a:t>
              </a:r>
              <a:endParaRPr lang="en-US" altLang="zh-CN" sz="3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27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学习周期</a:t>
              </a:r>
              <a:r>
                <a:rPr lang="en-US" altLang="zh-CN" sz="227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27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</p:grpSp>
      <p:sp>
        <p:nvSpPr>
          <p:cNvPr id="53" name="FLYING IMPRESSION FID FEIZHAO    qq:1964271550"/>
          <p:cNvSpPr txBox="1"/>
          <p:nvPr/>
        </p:nvSpPr>
        <p:spPr>
          <a:xfrm>
            <a:off x="357286" y="12300848"/>
            <a:ext cx="18177344" cy="470450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zh-CN" altLang="en-US" sz="189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毕业未满三年学完本高级课程未加薪</a:t>
            </a:r>
            <a:r>
              <a:rPr lang="en-US" altLang="zh-CN" sz="189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5k</a:t>
            </a:r>
            <a:r>
              <a:rPr lang="zh-CN" altLang="en-US" sz="189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，全额退费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7871498" y="10178422"/>
            <a:ext cx="10459160" cy="1929505"/>
            <a:chOff x="4726158" y="4174326"/>
            <a:chExt cx="5534786" cy="1021057"/>
          </a:xfrm>
        </p:grpSpPr>
        <p:grpSp>
          <p:nvGrpSpPr>
            <p:cNvPr id="58" name="FLYING IMPRESSION FID FEIZHAO    qq:1964271550"/>
            <p:cNvGrpSpPr/>
            <p:nvPr/>
          </p:nvGrpSpPr>
          <p:grpSpPr>
            <a:xfrm>
              <a:off x="4726158" y="4174326"/>
              <a:ext cx="5534786" cy="1021057"/>
              <a:chOff x="4591149" y="4699193"/>
              <a:chExt cx="5535083" cy="1021112"/>
            </a:xfrm>
          </p:grpSpPr>
          <p:sp>
            <p:nvSpPr>
              <p:cNvPr id="60" name="FLYING IMPRESSION FID FEIZHAO    qq:1964271550"/>
              <p:cNvSpPr/>
              <p:nvPr/>
            </p:nvSpPr>
            <p:spPr>
              <a:xfrm>
                <a:off x="5242970" y="4801288"/>
                <a:ext cx="4883262" cy="816889"/>
              </a:xfrm>
              <a:prstGeom prst="homePlat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1" name="FLYING IMPRESSION FID FEIZHAO    qq:1964271550"/>
              <p:cNvSpPr/>
              <p:nvPr/>
            </p:nvSpPr>
            <p:spPr>
              <a:xfrm>
                <a:off x="4591149" y="4699193"/>
                <a:ext cx="1021112" cy="1021112"/>
              </a:xfrm>
              <a:prstGeom prst="ellipse">
                <a:avLst/>
              </a:prstGeom>
              <a:solidFill>
                <a:srgbClr val="ECEFF1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2" name="FLYING IMPRESSION FID FEIZHAO    qq:1964271550"/>
              <p:cNvSpPr txBox="1"/>
              <p:nvPr/>
            </p:nvSpPr>
            <p:spPr>
              <a:xfrm>
                <a:off x="4694932" y="4825011"/>
                <a:ext cx="754036" cy="726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315" b="1" dirty="0"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</p:grpSp>
        <p:sp>
          <p:nvSpPr>
            <p:cNvPr id="59" name="FLYING IMPRESSION FID FEIZHAO    qq:1964271550"/>
            <p:cNvSpPr txBox="1"/>
            <p:nvPr/>
          </p:nvSpPr>
          <p:spPr>
            <a:xfrm>
              <a:off x="5908141" y="4333982"/>
              <a:ext cx="3792090" cy="649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3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腾讯</a:t>
              </a:r>
              <a:r>
                <a:rPr lang="en-US" altLang="zh-CN" sz="3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T3.3</a:t>
              </a:r>
              <a:r>
                <a:rPr lang="zh-CN" altLang="en-US" sz="3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架构师</a:t>
              </a:r>
              <a:endParaRPr lang="en-US" altLang="zh-CN" sz="3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27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学习周期</a:t>
              </a:r>
              <a:r>
                <a:rPr lang="en-US" altLang="zh-CN" sz="227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27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9012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3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619" y="695"/>
            <a:ext cx="4325806" cy="444306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4668342" y="695"/>
            <a:ext cx="4325806" cy="444306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9382692" y="695"/>
            <a:ext cx="4274001" cy="444306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14045238" y="695"/>
            <a:ext cx="4325806" cy="444306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18712965" y="695"/>
            <a:ext cx="4325806" cy="444306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18712963" y="11766611"/>
            <a:ext cx="4325806" cy="1193044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14045236" y="11766611"/>
            <a:ext cx="4325806" cy="1193044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9382690" y="11766611"/>
            <a:ext cx="4274001" cy="1193044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4668340" y="11766611"/>
            <a:ext cx="4325806" cy="1193044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617" y="11766611"/>
            <a:ext cx="4325806" cy="119304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72786" tIns="86394" rIns="172786" bIns="86394" numCol="1" anchor="t" anchorCtr="0" compatLnSpc="1"/>
          <a:lstStyle/>
          <a:p>
            <a:endParaRPr lang="zh-CN" altLang="en-US" sz="3400">
              <a:solidFill>
                <a:prstClr val="black"/>
              </a:solidFill>
            </a:endParaRPr>
          </a:p>
        </p:txBody>
      </p: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8358954" y="5116498"/>
            <a:ext cx="10267485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34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11340" dirty="0">
                <a:solidFill>
                  <a:srgbClr val="309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34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11340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8324157" y="7035306"/>
            <a:ext cx="8775654" cy="45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984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码牛学院</a:t>
            </a:r>
            <a:r>
              <a:rPr lang="en-US" altLang="zh-CN" sz="1984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984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用代码码出牛逼人生</a:t>
            </a:r>
            <a:endParaRPr lang="zh-CN" altLang="en-US" sz="1984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539" y="4069571"/>
            <a:ext cx="4415646" cy="44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229" y="5285834"/>
            <a:ext cx="23038235" cy="769442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18" y="81670"/>
            <a:ext cx="23038235" cy="7694420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solidFill>
                <a:srgbClr val="4D4D4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8" y="7860071"/>
            <a:ext cx="23037388" cy="1799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199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619" y="8160045"/>
            <a:ext cx="2303815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3883" y="3958474"/>
            <a:ext cx="11250011" cy="2754165"/>
          </a:xfrm>
        </p:spPr>
        <p:txBody>
          <a:bodyPr>
            <a:noAutofit/>
          </a:bodyPr>
          <a:lstStyle/>
          <a:p>
            <a:pPr algn="ctr"/>
            <a:r>
              <a:rPr lang="zh-CN" altLang="en-US" sz="14001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91334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62418" y="6216472"/>
            <a:ext cx="30861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David </a:t>
            </a:r>
            <a:r>
              <a:rPr lang="zh-CN" altLang="en-US" sz="20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  </a:t>
            </a:r>
            <a:r>
              <a:rPr lang="en-US" altLang="zh-CN" sz="2000" b="1" dirty="0" err="1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复旦大学工程硕士</a:t>
            </a:r>
            <a:r>
              <a:rPr lang="en-US" altLang="zh-CN" sz="2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，</a:t>
            </a:r>
            <a:r>
              <a:rPr lang="zh-CN" altLang="zh-CN" sz="2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原</a:t>
            </a:r>
            <a:r>
              <a:rPr lang="en-US" altLang="zh-CN" sz="2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Oppo</a:t>
            </a:r>
            <a:r>
              <a:rPr lang="zh-CN" altLang="en-US" sz="2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资深研发工程师，网易特邀</a:t>
            </a:r>
            <a:r>
              <a:rPr lang="en-US" altLang="zh-CN" sz="2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</a:t>
            </a:r>
            <a:r>
              <a:rPr lang="zh-CN" altLang="en-US" sz="2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讲师</a:t>
            </a:r>
            <a:r>
              <a:rPr lang="zh-CN" altLang="en-US" sz="200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，</a:t>
            </a:r>
            <a:r>
              <a:rPr lang="en-US" altLang="zh-CN" sz="200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endParaRPr lang="en-US" altLang="zh-CN" sz="20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  <a:p>
            <a:pPr algn="l"/>
            <a:endParaRPr lang="en-US" altLang="zh-CN" sz="20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10333" y="6023751"/>
            <a:ext cx="3567420" cy="129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 </a:t>
            </a:r>
            <a:r>
              <a:rPr lang="en-US" altLang="zh-CN" sz="2000" b="1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River</a:t>
            </a:r>
            <a:r>
              <a:rPr lang="zh-CN" altLang="en-US" sz="2000" b="1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</a:t>
            </a:r>
            <a:r>
              <a:rPr lang="en-US" altLang="zh-CN" sz="200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《</a:t>
            </a:r>
            <a:r>
              <a:rPr lang="en-US" altLang="zh-CN" sz="2000" dirty="0" err="1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Android开发入门与实战第二版》</a:t>
            </a:r>
            <a:r>
              <a:rPr lang="en-US" altLang="zh-CN" sz="2000" dirty="0" err="1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作者之一</a:t>
            </a:r>
            <a:r>
              <a:rPr lang="en-US" altLang="zh-CN" sz="200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endParaRPr lang="en-US" altLang="zh-CN" sz="20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  <a:p>
            <a:pPr algn="l"/>
            <a:endParaRPr lang="en-US" altLang="zh-CN" sz="20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25809" y="6118917"/>
            <a:ext cx="3207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 Zee</a:t>
            </a:r>
            <a:r>
              <a:rPr lang="zh-CN" altLang="en-US" sz="20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 </a:t>
            </a:r>
            <a:r>
              <a:rPr lang="en-US" altLang="zh-CN" sz="2000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200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中南大学计算机信息专业毕业，前新浪架构师，58</a:t>
            </a:r>
            <a:r>
              <a:rPr lang="en-US" altLang="zh-CN" sz="200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同城项目负责人 </a:t>
            </a:r>
            <a:endParaRPr lang="en-US" altLang="zh-CN" sz="200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10" y="2336787"/>
            <a:ext cx="3032852" cy="3057961"/>
          </a:xfrm>
          <a:prstGeom prst="rect">
            <a:avLst/>
          </a:prstGeom>
        </p:spPr>
      </p:pic>
      <p:sp>
        <p:nvSpPr>
          <p:cNvPr id="8" name="FLYING IMPRESSION FID FEIZHAO    qq:1964271550"/>
          <p:cNvSpPr txBox="1"/>
          <p:nvPr/>
        </p:nvSpPr>
        <p:spPr>
          <a:xfrm>
            <a:off x="1956014" y="8240294"/>
            <a:ext cx="18177344" cy="432619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en-US" altLang="zh-CN" sz="170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r>
              <a:rPr lang="zh-CN" altLang="en-US" sz="170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en-US" altLang="zh-CN" sz="170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70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70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1051917835</a:t>
            </a:r>
            <a:endParaRPr lang="zh-CN" altLang="en-US" sz="170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417" y="2307536"/>
            <a:ext cx="2876669" cy="30192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0333" y="2349001"/>
            <a:ext cx="3072761" cy="303353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4638217" y="6184461"/>
            <a:ext cx="3279556" cy="1354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79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2079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Andy </a:t>
            </a:r>
            <a:r>
              <a:rPr lang="zh-CN" altLang="en-US" sz="2079" b="1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 </a:t>
            </a:r>
            <a:r>
              <a:rPr lang="zh-CN" altLang="en-US" sz="189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华中</a:t>
            </a:r>
            <a:r>
              <a:rPr lang="zh-CN" altLang="en-US" sz="1890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科技大学计算机相关专业硕士</a:t>
            </a:r>
            <a:r>
              <a:rPr lang="zh-CN" altLang="en-US" sz="189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，腾讯架构师</a:t>
            </a:r>
            <a:r>
              <a:rPr lang="en-US" altLang="zh-CN" sz="189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endParaRPr lang="en-US" altLang="zh-CN" sz="189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pic>
        <p:nvPicPr>
          <p:cNvPr id="1026" name="Picture 2" descr="http://10.url.cn/eth/ajNVdqHZLLCGm1Yz7Pmpj9BuoiamYtw6sibLuxkibicst4q2rIxCnfgCpA6kpgrTLJKfghFmupDaa2g/1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218" y="2367700"/>
            <a:ext cx="2804339" cy="295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09587" y="377033"/>
            <a:ext cx="10799787" cy="1100907"/>
          </a:xfrm>
        </p:spPr>
        <p:txBody>
          <a:bodyPr/>
          <a:lstStyle/>
          <a:p>
            <a:r>
              <a:rPr lang="zh-CN" altLang="en-US" dirty="0" smtClean="0"/>
              <a:t>讲师介绍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8493580" y="6124299"/>
            <a:ext cx="3279556" cy="94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79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2079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Damon</a:t>
            </a:r>
            <a:r>
              <a:rPr lang="zh-CN" altLang="en-US" sz="2079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老师</a:t>
            </a:r>
            <a:r>
              <a:rPr lang="en-US" altLang="zh-CN" sz="2079" b="1" dirty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en-US" altLang="zh-CN" sz="189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 </a:t>
            </a:r>
            <a:r>
              <a:rPr lang="zh-CN" altLang="en-US" sz="1890" dirty="0" smtClean="0">
                <a:latin typeface="思源黑体 CN Normal" panose="020B0400000000000000" charset="-122"/>
                <a:ea typeface="思源黑体 CN Normal" panose="020B0400000000000000" charset="-122"/>
                <a:sym typeface="方正姚体" panose="02010601030101010101" pitchFamily="2" charset="-122"/>
              </a:rPr>
              <a:t>前三星研发高级工程师</a:t>
            </a:r>
            <a:endParaRPr lang="en-US" altLang="zh-CN" sz="1890" dirty="0">
              <a:latin typeface="思源黑体 CN Normal" panose="020B0400000000000000" charset="-122"/>
              <a:ea typeface="思源黑体 CN Normal" panose="020B0400000000000000" charset="-122"/>
              <a:sym typeface="方正姚体" panose="02010601030101010101" pitchFamily="2" charset="-122"/>
            </a:endParaRPr>
          </a:p>
        </p:txBody>
      </p:sp>
      <p:pic>
        <p:nvPicPr>
          <p:cNvPr id="1028" name="Picture 4" descr="http://10.url.cn/eth/ajNVdqHZLLAz9BIMUCxNK5fIAWdZpGvS61dgwj1nwqCdta3F41Bvj5n4qvf8bSOohXg0icw9KKHs/13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5731" y="2367699"/>
            <a:ext cx="2951347" cy="295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845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272" y="473125"/>
            <a:ext cx="21598496" cy="1100907"/>
          </a:xfrm>
        </p:spPr>
        <p:txBody>
          <a:bodyPr/>
          <a:lstStyle/>
          <a:p>
            <a:r>
              <a:rPr lang="zh-CN" altLang="en-US" smtClean="0"/>
              <a:t>视频资料加啊媛老师</a:t>
            </a:r>
            <a:endParaRPr lang="zh-CN" altLang="en-US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6614694" y="3735175"/>
            <a:ext cx="5220000" cy="6717821"/>
            <a:chOff x="8891837" y="3407277"/>
            <a:chExt cx="5220000" cy="6717821"/>
          </a:xfrm>
        </p:grpSpPr>
        <p:sp>
          <p:nvSpPr>
            <p:cNvPr id="18" name="文本框 17"/>
            <p:cNvSpPr txBox="1"/>
            <p:nvPr/>
          </p:nvSpPr>
          <p:spPr>
            <a:xfrm>
              <a:off x="9476837" y="8685175"/>
              <a:ext cx="3914791" cy="1439923"/>
            </a:xfrm>
            <a:prstGeom prst="rect">
              <a:avLst/>
            </a:prstGeom>
          </p:spPr>
          <p:txBody>
            <a:bodyPr vert="horz" wrap="square" lIns="91436" tIns="45718" rIns="91436" bIns="45718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rgbClr val="1577B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视频资料加啊媛老师</a:t>
              </a:r>
              <a:endParaRPr lang="en-US" altLang="zh-CN" sz="2400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1577BA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QQ:2328984406</a:t>
              </a:r>
              <a:endParaRPr lang="zh-CN" altLang="en-US" sz="2400" dirty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837" y="3407277"/>
              <a:ext cx="5220000" cy="5256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550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272" y="409405"/>
            <a:ext cx="21598496" cy="1100907"/>
          </a:xfrm>
        </p:spPr>
        <p:txBody>
          <a:bodyPr/>
          <a:lstStyle/>
          <a:p>
            <a:r>
              <a:rPr lang="zh-CN" altLang="en-US" dirty="0" smtClean="0"/>
              <a:t>保姆级专属福利</a:t>
            </a:r>
            <a:r>
              <a:rPr lang="en-US" altLang="zh-CN" dirty="0" smtClean="0"/>
              <a:t>(</a:t>
            </a:r>
            <a:r>
              <a:rPr lang="zh-CN" altLang="en-US" dirty="0" smtClean="0"/>
              <a:t>报名加小飞老师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477961" y="7515925"/>
            <a:ext cx="60292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dirty="0"/>
              <a:t>小飞</a:t>
            </a:r>
            <a:r>
              <a:rPr lang="zh-CN" altLang="en-US" sz="3400" dirty="0" smtClean="0"/>
              <a:t>老师</a:t>
            </a:r>
            <a:r>
              <a:rPr lang="zh-CN" altLang="en-US" sz="3400" dirty="0"/>
              <a:t>的</a:t>
            </a:r>
            <a:r>
              <a:rPr lang="en-US" altLang="zh-CN" sz="3400" dirty="0"/>
              <a:t>QQ</a:t>
            </a:r>
            <a:r>
              <a:rPr lang="zh-CN" altLang="en-US" sz="3400" dirty="0"/>
              <a:t>：</a:t>
            </a:r>
            <a:r>
              <a:rPr lang="en-US" altLang="zh-CN" sz="3400" dirty="0"/>
              <a:t>1979846055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694" y="-8733"/>
            <a:ext cx="5857785" cy="12960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694" y="3420175"/>
            <a:ext cx="40957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6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íŝlîḑé">
            <a:extLst>
              <a:ext uri="{FF2B5EF4-FFF2-40B4-BE49-F238E27FC236}">
                <a16:creationId xmlns:a16="http://schemas.microsoft.com/office/drawing/2014/main" xmlns="" id="{71FBCDB7-A784-49F6-982C-0E657C261630}"/>
              </a:ext>
            </a:extLst>
          </p:cNvPr>
          <p:cNvGrpSpPr/>
          <p:nvPr/>
        </p:nvGrpSpPr>
        <p:grpSpPr>
          <a:xfrm>
            <a:off x="1271967" y="1718902"/>
            <a:ext cx="20495454" cy="1221380"/>
            <a:chOff x="673100" y="1228912"/>
            <a:chExt cx="10845800" cy="646331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FF717F27-AEFA-42AD-A144-267B78F03F8B}"/>
                </a:ext>
              </a:extLst>
            </p:cNvPr>
            <p:cNvCxnSpPr/>
            <p:nvPr/>
          </p:nvCxnSpPr>
          <p:spPr>
            <a:xfrm>
              <a:off x="673100" y="1552077"/>
              <a:ext cx="108458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îSľïḓè">
              <a:extLst>
                <a:ext uri="{FF2B5EF4-FFF2-40B4-BE49-F238E27FC236}">
                  <a16:creationId xmlns:a16="http://schemas.microsoft.com/office/drawing/2014/main" xmlns="" id="{904C03C2-7596-4128-A9EC-4E5AB8FB10D9}"/>
                </a:ext>
              </a:extLst>
            </p:cNvPr>
            <p:cNvSpPr txBox="1"/>
            <p:nvPr/>
          </p:nvSpPr>
          <p:spPr>
            <a:xfrm>
              <a:off x="4563035" y="1228912"/>
              <a:ext cx="306593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音</a:t>
              </a:r>
              <a:r>
                <a:rPr lang="zh-CN" altLang="en-US" sz="3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视频应用</a:t>
              </a:r>
              <a:endPara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xmlns="" id="{B1845E35-C357-4BA9-84E6-45B55275665A}"/>
              </a:ext>
            </a:extLst>
          </p:cNvPr>
          <p:cNvGrpSpPr/>
          <p:nvPr/>
        </p:nvGrpSpPr>
        <p:grpSpPr>
          <a:xfrm>
            <a:off x="542519" y="3755365"/>
            <a:ext cx="21897860" cy="5449620"/>
            <a:chOff x="708207" y="5093240"/>
            <a:chExt cx="21897860" cy="5449620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xmlns="" id="{EC7E5998-4C23-47CE-8FF8-01E931F4A869}"/>
                </a:ext>
              </a:extLst>
            </p:cNvPr>
            <p:cNvGrpSpPr/>
            <p:nvPr/>
          </p:nvGrpSpPr>
          <p:grpSpPr>
            <a:xfrm>
              <a:off x="708207" y="5093240"/>
              <a:ext cx="5290425" cy="5449620"/>
              <a:chOff x="1215480" y="5093240"/>
              <a:chExt cx="5290425" cy="5449620"/>
            </a:xfrm>
          </p:grpSpPr>
          <p:sp>
            <p:nvSpPr>
              <p:cNvPr id="36" name="ïṡļíḑê">
                <a:extLst>
                  <a:ext uri="{FF2B5EF4-FFF2-40B4-BE49-F238E27FC236}">
                    <a16:creationId xmlns:a16="http://schemas.microsoft.com/office/drawing/2014/main" xmlns="" id="{96644146-FD55-4412-807C-A9DA6D8F10E9}"/>
                  </a:ext>
                </a:extLst>
              </p:cNvPr>
              <p:cNvSpPr/>
              <p:nvPr/>
            </p:nvSpPr>
            <p:spPr>
              <a:xfrm>
                <a:off x="1271967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7" name="îṩľíḋe">
                <a:extLst>
                  <a:ext uri="{FF2B5EF4-FFF2-40B4-BE49-F238E27FC236}">
                    <a16:creationId xmlns:a16="http://schemas.microsoft.com/office/drawing/2014/main" xmlns="" id="{25F03D11-E6A2-46D7-9606-24C83CE9483D}"/>
                  </a:ext>
                </a:extLst>
              </p:cNvPr>
              <p:cNvSpPr/>
              <p:nvPr/>
            </p:nvSpPr>
            <p:spPr>
              <a:xfrm>
                <a:off x="3302206" y="5365404"/>
                <a:ext cx="830098" cy="634963"/>
              </a:xfrm>
              <a:custGeom>
                <a:avLst/>
                <a:gdLst>
                  <a:gd name="connsiteX0" fmla="*/ 361794 w 551492"/>
                  <a:gd name="connsiteY0" fmla="*/ 308363 h 421851"/>
                  <a:gd name="connsiteX1" fmla="*/ 530845 w 551492"/>
                  <a:gd name="connsiteY1" fmla="*/ 308363 h 421851"/>
                  <a:gd name="connsiteX2" fmla="*/ 551492 w 551492"/>
                  <a:gd name="connsiteY2" fmla="*/ 329044 h 421851"/>
                  <a:gd name="connsiteX3" fmla="*/ 551492 w 551492"/>
                  <a:gd name="connsiteY3" fmla="*/ 362650 h 421851"/>
                  <a:gd name="connsiteX4" fmla="*/ 530845 w 551492"/>
                  <a:gd name="connsiteY4" fmla="*/ 383331 h 421851"/>
                  <a:gd name="connsiteX5" fmla="*/ 378570 w 551492"/>
                  <a:gd name="connsiteY5" fmla="*/ 383331 h 421851"/>
                  <a:gd name="connsiteX6" fmla="*/ 378570 w 551492"/>
                  <a:gd name="connsiteY6" fmla="*/ 369113 h 421851"/>
                  <a:gd name="connsiteX7" fmla="*/ 361794 w 551492"/>
                  <a:gd name="connsiteY7" fmla="*/ 308363 h 421851"/>
                  <a:gd name="connsiteX8" fmla="*/ 313904 w 551492"/>
                  <a:gd name="connsiteY8" fmla="*/ 172924 h 421851"/>
                  <a:gd name="connsiteX9" fmla="*/ 530832 w 551492"/>
                  <a:gd name="connsiteY9" fmla="*/ 172924 h 421851"/>
                  <a:gd name="connsiteX10" fmla="*/ 551492 w 551492"/>
                  <a:gd name="connsiteY10" fmla="*/ 193548 h 421851"/>
                  <a:gd name="connsiteX11" fmla="*/ 551492 w 551492"/>
                  <a:gd name="connsiteY11" fmla="*/ 225772 h 421851"/>
                  <a:gd name="connsiteX12" fmla="*/ 530832 w 551492"/>
                  <a:gd name="connsiteY12" fmla="*/ 247685 h 421851"/>
                  <a:gd name="connsiteX13" fmla="*/ 271293 w 551492"/>
                  <a:gd name="connsiteY13" fmla="*/ 247685 h 421851"/>
                  <a:gd name="connsiteX14" fmla="*/ 271293 w 551492"/>
                  <a:gd name="connsiteY14" fmla="*/ 227061 h 421851"/>
                  <a:gd name="connsiteX15" fmla="*/ 272584 w 551492"/>
                  <a:gd name="connsiteY15" fmla="*/ 224483 h 421851"/>
                  <a:gd name="connsiteX16" fmla="*/ 313904 w 551492"/>
                  <a:gd name="connsiteY16" fmla="*/ 172924 h 421851"/>
                  <a:gd name="connsiteX17" fmla="*/ 281648 w 551492"/>
                  <a:gd name="connsiteY17" fmla="*/ 36241 h 421851"/>
                  <a:gd name="connsiteX18" fmla="*/ 530834 w 551492"/>
                  <a:gd name="connsiteY18" fmla="*/ 36241 h 421851"/>
                  <a:gd name="connsiteX19" fmla="*/ 551492 w 551492"/>
                  <a:gd name="connsiteY19" fmla="*/ 58154 h 421851"/>
                  <a:gd name="connsiteX20" fmla="*/ 551492 w 551492"/>
                  <a:gd name="connsiteY20" fmla="*/ 90378 h 421851"/>
                  <a:gd name="connsiteX21" fmla="*/ 530834 w 551492"/>
                  <a:gd name="connsiteY21" fmla="*/ 111002 h 421851"/>
                  <a:gd name="connsiteX22" fmla="*/ 308761 w 551492"/>
                  <a:gd name="connsiteY22" fmla="*/ 111002 h 421851"/>
                  <a:gd name="connsiteX23" fmla="*/ 295850 w 551492"/>
                  <a:gd name="connsiteY23" fmla="*/ 96823 h 421851"/>
                  <a:gd name="connsiteX24" fmla="*/ 281648 w 551492"/>
                  <a:gd name="connsiteY24" fmla="*/ 36241 h 421851"/>
                  <a:gd name="connsiteX25" fmla="*/ 176987 w 551492"/>
                  <a:gd name="connsiteY25" fmla="*/ 0 h 421851"/>
                  <a:gd name="connsiteX26" fmla="*/ 271294 w 551492"/>
                  <a:gd name="connsiteY26" fmla="*/ 117396 h 421851"/>
                  <a:gd name="connsiteX27" fmla="*/ 276461 w 551492"/>
                  <a:gd name="connsiteY27" fmla="*/ 117396 h 421851"/>
                  <a:gd name="connsiteX28" fmla="*/ 290672 w 551492"/>
                  <a:gd name="connsiteY28" fmla="*/ 152228 h 421851"/>
                  <a:gd name="connsiteX29" fmla="*/ 262251 w 551492"/>
                  <a:gd name="connsiteY29" fmla="*/ 199960 h 421851"/>
                  <a:gd name="connsiteX30" fmla="*/ 257083 w 551492"/>
                  <a:gd name="connsiteY30" fmla="*/ 197380 h 421851"/>
                  <a:gd name="connsiteX31" fmla="*/ 224786 w 551492"/>
                  <a:gd name="connsiteY31" fmla="*/ 247692 h 421851"/>
                  <a:gd name="connsiteX32" fmla="*/ 219619 w 551492"/>
                  <a:gd name="connsiteY32" fmla="*/ 259303 h 421851"/>
                  <a:gd name="connsiteX33" fmla="*/ 241581 w 551492"/>
                  <a:gd name="connsiteY33" fmla="*/ 279944 h 421851"/>
                  <a:gd name="connsiteX34" fmla="*/ 263543 w 551492"/>
                  <a:gd name="connsiteY34" fmla="*/ 279944 h 421851"/>
                  <a:gd name="connsiteX35" fmla="*/ 352682 w 551492"/>
                  <a:gd name="connsiteY35" fmla="*/ 368958 h 421851"/>
                  <a:gd name="connsiteX36" fmla="*/ 352682 w 551492"/>
                  <a:gd name="connsiteY36" fmla="*/ 393470 h 421851"/>
                  <a:gd name="connsiteX37" fmla="*/ 325553 w 551492"/>
                  <a:gd name="connsiteY37" fmla="*/ 421851 h 421851"/>
                  <a:gd name="connsiteX38" fmla="*/ 28421 w 551492"/>
                  <a:gd name="connsiteY38" fmla="*/ 421851 h 421851"/>
                  <a:gd name="connsiteX39" fmla="*/ 0 w 551492"/>
                  <a:gd name="connsiteY39" fmla="*/ 393470 h 421851"/>
                  <a:gd name="connsiteX40" fmla="*/ 0 w 551492"/>
                  <a:gd name="connsiteY40" fmla="*/ 368958 h 421851"/>
                  <a:gd name="connsiteX41" fmla="*/ 89139 w 551492"/>
                  <a:gd name="connsiteY41" fmla="*/ 279944 h 421851"/>
                  <a:gd name="connsiteX42" fmla="*/ 112393 w 551492"/>
                  <a:gd name="connsiteY42" fmla="*/ 279944 h 421851"/>
                  <a:gd name="connsiteX43" fmla="*/ 133063 w 551492"/>
                  <a:gd name="connsiteY43" fmla="*/ 259303 h 421851"/>
                  <a:gd name="connsiteX44" fmla="*/ 127896 w 551492"/>
                  <a:gd name="connsiteY44" fmla="*/ 247692 h 421851"/>
                  <a:gd name="connsiteX45" fmla="*/ 95599 w 551492"/>
                  <a:gd name="connsiteY45" fmla="*/ 198670 h 421851"/>
                  <a:gd name="connsiteX46" fmla="*/ 91723 w 551492"/>
                  <a:gd name="connsiteY46" fmla="*/ 199960 h 421851"/>
                  <a:gd name="connsiteX47" fmla="*/ 63302 w 551492"/>
                  <a:gd name="connsiteY47" fmla="*/ 152228 h 421851"/>
                  <a:gd name="connsiteX48" fmla="*/ 78804 w 551492"/>
                  <a:gd name="connsiteY48" fmla="*/ 117396 h 421851"/>
                  <a:gd name="connsiteX49" fmla="*/ 81388 w 551492"/>
                  <a:gd name="connsiteY49" fmla="*/ 117396 h 421851"/>
                  <a:gd name="connsiteX50" fmla="*/ 176987 w 551492"/>
                  <a:gd name="connsiteY50" fmla="*/ 0 h 42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492" h="421851">
                    <a:moveTo>
                      <a:pt x="361794" y="308363"/>
                    </a:moveTo>
                    <a:lnTo>
                      <a:pt x="530845" y="308363"/>
                    </a:lnTo>
                    <a:cubicBezTo>
                      <a:pt x="541168" y="308363"/>
                      <a:pt x="551492" y="317411"/>
                      <a:pt x="551492" y="329044"/>
                    </a:cubicBezTo>
                    <a:lnTo>
                      <a:pt x="551492" y="362650"/>
                    </a:lnTo>
                    <a:cubicBezTo>
                      <a:pt x="551492" y="374283"/>
                      <a:pt x="541168" y="383331"/>
                      <a:pt x="530845" y="383331"/>
                    </a:cubicBezTo>
                    <a:lnTo>
                      <a:pt x="378570" y="383331"/>
                    </a:lnTo>
                    <a:lnTo>
                      <a:pt x="378570" y="369113"/>
                    </a:lnTo>
                    <a:cubicBezTo>
                      <a:pt x="378570" y="347140"/>
                      <a:pt x="372118" y="326459"/>
                      <a:pt x="361794" y="308363"/>
                    </a:cubicBezTo>
                    <a:close/>
                    <a:moveTo>
                      <a:pt x="313904" y="172924"/>
                    </a:moveTo>
                    <a:lnTo>
                      <a:pt x="530832" y="172924"/>
                    </a:lnTo>
                    <a:cubicBezTo>
                      <a:pt x="541162" y="172924"/>
                      <a:pt x="551492" y="181947"/>
                      <a:pt x="551492" y="193548"/>
                    </a:cubicBezTo>
                    <a:lnTo>
                      <a:pt x="551492" y="225772"/>
                    </a:lnTo>
                    <a:cubicBezTo>
                      <a:pt x="551492" y="237373"/>
                      <a:pt x="541162" y="247685"/>
                      <a:pt x="530832" y="247685"/>
                    </a:cubicBezTo>
                    <a:lnTo>
                      <a:pt x="271293" y="247685"/>
                    </a:lnTo>
                    <a:lnTo>
                      <a:pt x="271293" y="227061"/>
                    </a:lnTo>
                    <a:cubicBezTo>
                      <a:pt x="271293" y="225772"/>
                      <a:pt x="272584" y="225772"/>
                      <a:pt x="272584" y="224483"/>
                    </a:cubicBezTo>
                    <a:cubicBezTo>
                      <a:pt x="293244" y="218038"/>
                      <a:pt x="307448" y="194837"/>
                      <a:pt x="313904" y="172924"/>
                    </a:cubicBezTo>
                    <a:close/>
                    <a:moveTo>
                      <a:pt x="281648" y="36241"/>
                    </a:moveTo>
                    <a:lnTo>
                      <a:pt x="530834" y="36241"/>
                    </a:lnTo>
                    <a:cubicBezTo>
                      <a:pt x="541163" y="36241"/>
                      <a:pt x="551492" y="46553"/>
                      <a:pt x="551492" y="58154"/>
                    </a:cubicBezTo>
                    <a:lnTo>
                      <a:pt x="551492" y="90378"/>
                    </a:lnTo>
                    <a:cubicBezTo>
                      <a:pt x="551492" y="101979"/>
                      <a:pt x="541163" y="111002"/>
                      <a:pt x="530834" y="111002"/>
                    </a:cubicBezTo>
                    <a:lnTo>
                      <a:pt x="308761" y="111002"/>
                    </a:lnTo>
                    <a:cubicBezTo>
                      <a:pt x="304888" y="104557"/>
                      <a:pt x="301015" y="99401"/>
                      <a:pt x="295850" y="96823"/>
                    </a:cubicBezTo>
                    <a:cubicBezTo>
                      <a:pt x="293268" y="72333"/>
                      <a:pt x="288104" y="52998"/>
                      <a:pt x="281648" y="36241"/>
                    </a:cubicBezTo>
                    <a:close/>
                    <a:moveTo>
                      <a:pt x="176987" y="0"/>
                    </a:moveTo>
                    <a:cubicBezTo>
                      <a:pt x="257083" y="0"/>
                      <a:pt x="270002" y="64503"/>
                      <a:pt x="271294" y="117396"/>
                    </a:cubicBezTo>
                    <a:cubicBezTo>
                      <a:pt x="272586" y="117396"/>
                      <a:pt x="273878" y="117396"/>
                      <a:pt x="276461" y="117396"/>
                    </a:cubicBezTo>
                    <a:cubicBezTo>
                      <a:pt x="289380" y="117396"/>
                      <a:pt x="290672" y="132877"/>
                      <a:pt x="290672" y="152228"/>
                    </a:cubicBezTo>
                    <a:cubicBezTo>
                      <a:pt x="290672" y="171579"/>
                      <a:pt x="275169" y="199960"/>
                      <a:pt x="262251" y="199960"/>
                    </a:cubicBezTo>
                    <a:cubicBezTo>
                      <a:pt x="260959" y="199960"/>
                      <a:pt x="258375" y="198670"/>
                      <a:pt x="257083" y="197380"/>
                    </a:cubicBezTo>
                    <a:cubicBezTo>
                      <a:pt x="249332" y="216731"/>
                      <a:pt x="237705" y="233502"/>
                      <a:pt x="224786" y="247692"/>
                    </a:cubicBezTo>
                    <a:cubicBezTo>
                      <a:pt x="220911" y="250272"/>
                      <a:pt x="219619" y="254143"/>
                      <a:pt x="219619" y="259303"/>
                    </a:cubicBezTo>
                    <a:cubicBezTo>
                      <a:pt x="219619" y="270913"/>
                      <a:pt x="228662" y="279944"/>
                      <a:pt x="241581" y="279944"/>
                    </a:cubicBezTo>
                    <a:lnTo>
                      <a:pt x="263543" y="279944"/>
                    </a:lnTo>
                    <a:cubicBezTo>
                      <a:pt x="312634" y="279944"/>
                      <a:pt x="352682" y="319936"/>
                      <a:pt x="352682" y="368958"/>
                    </a:cubicBezTo>
                    <a:lnTo>
                      <a:pt x="352682" y="393470"/>
                    </a:lnTo>
                    <a:cubicBezTo>
                      <a:pt x="352682" y="408950"/>
                      <a:pt x="341055" y="421851"/>
                      <a:pt x="325553" y="421851"/>
                    </a:cubicBezTo>
                    <a:lnTo>
                      <a:pt x="28421" y="421851"/>
                    </a:lnTo>
                    <a:cubicBezTo>
                      <a:pt x="12919" y="421851"/>
                      <a:pt x="0" y="408950"/>
                      <a:pt x="0" y="393470"/>
                    </a:cubicBezTo>
                    <a:lnTo>
                      <a:pt x="0" y="368958"/>
                    </a:lnTo>
                    <a:cubicBezTo>
                      <a:pt x="0" y="319936"/>
                      <a:pt x="40048" y="279944"/>
                      <a:pt x="89139" y="279944"/>
                    </a:cubicBezTo>
                    <a:lnTo>
                      <a:pt x="112393" y="279944"/>
                    </a:lnTo>
                    <a:cubicBezTo>
                      <a:pt x="124020" y="279944"/>
                      <a:pt x="133063" y="270913"/>
                      <a:pt x="133063" y="259303"/>
                    </a:cubicBezTo>
                    <a:cubicBezTo>
                      <a:pt x="133063" y="254143"/>
                      <a:pt x="131771" y="250272"/>
                      <a:pt x="127896" y="247692"/>
                    </a:cubicBezTo>
                    <a:cubicBezTo>
                      <a:pt x="114977" y="234792"/>
                      <a:pt x="104642" y="216731"/>
                      <a:pt x="95599" y="198670"/>
                    </a:cubicBezTo>
                    <a:cubicBezTo>
                      <a:pt x="94307" y="199960"/>
                      <a:pt x="93015" y="199960"/>
                      <a:pt x="91723" y="199960"/>
                    </a:cubicBezTo>
                    <a:cubicBezTo>
                      <a:pt x="78804" y="199960"/>
                      <a:pt x="63302" y="171579"/>
                      <a:pt x="63302" y="152228"/>
                    </a:cubicBezTo>
                    <a:cubicBezTo>
                      <a:pt x="63302" y="132877"/>
                      <a:pt x="65886" y="117396"/>
                      <a:pt x="78804" y="117396"/>
                    </a:cubicBezTo>
                    <a:cubicBezTo>
                      <a:pt x="80096" y="117396"/>
                      <a:pt x="80096" y="117396"/>
                      <a:pt x="81388" y="117396"/>
                    </a:cubicBezTo>
                    <a:cubicBezTo>
                      <a:pt x="82680" y="64503"/>
                      <a:pt x="93015" y="0"/>
                      <a:pt x="17698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8" name="í$ḷíďê">
                <a:extLst>
                  <a:ext uri="{FF2B5EF4-FFF2-40B4-BE49-F238E27FC236}">
                    <a16:creationId xmlns:a16="http://schemas.microsoft.com/office/drawing/2014/main" xmlns="" id="{EEB8D930-7F14-4A48-820F-ECBC99D506B6}"/>
                  </a:ext>
                </a:extLst>
              </p:cNvPr>
              <p:cNvSpPr txBox="1"/>
              <p:nvPr/>
            </p:nvSpPr>
            <p:spPr>
              <a:xfrm>
                <a:off x="1547533" y="8403050"/>
                <a:ext cx="4569132" cy="2024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xmlns="" id="{C531E749-6E6A-4588-A674-50C86EC61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192" y="8254622"/>
                <a:ext cx="4351002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iṡḻîdè">
                <a:extLst>
                  <a:ext uri="{FF2B5EF4-FFF2-40B4-BE49-F238E27FC236}">
                    <a16:creationId xmlns:a16="http://schemas.microsoft.com/office/drawing/2014/main" xmlns="" id="{C4D546B1-0C0A-4EB7-88D7-ECC1AB5D8115}"/>
                  </a:ext>
                </a:extLst>
              </p:cNvPr>
              <p:cNvSpPr/>
              <p:nvPr/>
            </p:nvSpPr>
            <p:spPr>
              <a:xfrm>
                <a:off x="2031654" y="6187364"/>
                <a:ext cx="3371203" cy="83647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32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01</a:t>
                </a:r>
              </a:p>
            </p:txBody>
          </p:sp>
          <p:sp>
            <p:nvSpPr>
              <p:cNvPr id="41" name="ï$1îḓè">
                <a:extLst>
                  <a:ext uri="{FF2B5EF4-FFF2-40B4-BE49-F238E27FC236}">
                    <a16:creationId xmlns:a16="http://schemas.microsoft.com/office/drawing/2014/main" xmlns="" id="{4E98EC80-1BFE-42B9-80D8-EE0B9132EA8A}"/>
                  </a:ext>
                </a:extLst>
              </p:cNvPr>
              <p:cNvSpPr txBox="1"/>
              <p:nvPr/>
            </p:nvSpPr>
            <p:spPr>
              <a:xfrm>
                <a:off x="1215480" y="7392210"/>
                <a:ext cx="5290425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直播（</a:t>
                </a:r>
                <a:r>
                  <a:rPr lang="zh-CN" alt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腾</a:t>
                </a: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讯课堂 哔哩哔哩）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xmlns="" id="{794F2E0C-1545-45C7-BDDC-08B2B73C56A0}"/>
                </a:ext>
              </a:extLst>
            </p:cNvPr>
            <p:cNvGrpSpPr/>
            <p:nvPr/>
          </p:nvGrpSpPr>
          <p:grpSpPr>
            <a:xfrm>
              <a:off x="6414959" y="5093240"/>
              <a:ext cx="4890578" cy="5449620"/>
              <a:chOff x="6414959" y="5093240"/>
              <a:chExt cx="4890578" cy="5449620"/>
            </a:xfrm>
          </p:grpSpPr>
          <p:sp>
            <p:nvSpPr>
              <p:cNvPr id="29" name="ïSḷîḓé">
                <a:extLst>
                  <a:ext uri="{FF2B5EF4-FFF2-40B4-BE49-F238E27FC236}">
                    <a16:creationId xmlns:a16="http://schemas.microsoft.com/office/drawing/2014/main" xmlns="" id="{FE038554-2D6A-4822-9A3C-CF3D7EAA8570}"/>
                  </a:ext>
                </a:extLst>
              </p:cNvPr>
              <p:cNvSpPr/>
              <p:nvPr/>
            </p:nvSpPr>
            <p:spPr>
              <a:xfrm>
                <a:off x="6414959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1" name="î$ļiḍè">
                <a:extLst>
                  <a:ext uri="{FF2B5EF4-FFF2-40B4-BE49-F238E27FC236}">
                    <a16:creationId xmlns:a16="http://schemas.microsoft.com/office/drawing/2014/main" xmlns="" id="{289423F1-8C42-447F-AF09-493D038537C1}"/>
                  </a:ext>
                </a:extLst>
              </p:cNvPr>
              <p:cNvSpPr/>
              <p:nvPr/>
            </p:nvSpPr>
            <p:spPr>
              <a:xfrm>
                <a:off x="8487553" y="5343050"/>
                <a:ext cx="745390" cy="656127"/>
              </a:xfrm>
              <a:custGeom>
                <a:avLst/>
                <a:gdLst>
                  <a:gd name="connsiteX0" fmla="*/ 18335 w 604256"/>
                  <a:gd name="connsiteY0" fmla="*/ 334272 h 531895"/>
                  <a:gd name="connsiteX1" fmla="*/ 37988 w 604256"/>
                  <a:gd name="connsiteY1" fmla="*/ 336249 h 531895"/>
                  <a:gd name="connsiteX2" fmla="*/ 302130 w 604256"/>
                  <a:gd name="connsiteY2" fmla="*/ 476833 h 531895"/>
                  <a:gd name="connsiteX3" fmla="*/ 566126 w 604256"/>
                  <a:gd name="connsiteY3" fmla="*/ 336249 h 531895"/>
                  <a:gd name="connsiteX4" fmla="*/ 601178 w 604256"/>
                  <a:gd name="connsiteY4" fmla="*/ 346793 h 531895"/>
                  <a:gd name="connsiteX5" fmla="*/ 590619 w 604256"/>
                  <a:gd name="connsiteY5" fmla="*/ 381793 h 531895"/>
                  <a:gd name="connsiteX6" fmla="*/ 314303 w 604256"/>
                  <a:gd name="connsiteY6" fmla="*/ 528820 h 531895"/>
                  <a:gd name="connsiteX7" fmla="*/ 302130 w 604256"/>
                  <a:gd name="connsiteY7" fmla="*/ 531895 h 531895"/>
                  <a:gd name="connsiteX8" fmla="*/ 289957 w 604256"/>
                  <a:gd name="connsiteY8" fmla="*/ 528820 h 531895"/>
                  <a:gd name="connsiteX9" fmla="*/ 13641 w 604256"/>
                  <a:gd name="connsiteY9" fmla="*/ 381793 h 531895"/>
                  <a:gd name="connsiteX10" fmla="*/ 3082 w 604256"/>
                  <a:gd name="connsiteY10" fmla="*/ 346793 h 531895"/>
                  <a:gd name="connsiteX11" fmla="*/ 18335 w 604256"/>
                  <a:gd name="connsiteY11" fmla="*/ 334272 h 531895"/>
                  <a:gd name="connsiteX12" fmla="*/ 18335 w 604256"/>
                  <a:gd name="connsiteY12" fmla="*/ 233364 h 531895"/>
                  <a:gd name="connsiteX13" fmla="*/ 37988 w 604256"/>
                  <a:gd name="connsiteY13" fmla="*/ 235341 h 531895"/>
                  <a:gd name="connsiteX14" fmla="*/ 302130 w 604256"/>
                  <a:gd name="connsiteY14" fmla="*/ 375925 h 531895"/>
                  <a:gd name="connsiteX15" fmla="*/ 566126 w 604256"/>
                  <a:gd name="connsiteY15" fmla="*/ 235341 h 531895"/>
                  <a:gd name="connsiteX16" fmla="*/ 601178 w 604256"/>
                  <a:gd name="connsiteY16" fmla="*/ 245885 h 531895"/>
                  <a:gd name="connsiteX17" fmla="*/ 590619 w 604256"/>
                  <a:gd name="connsiteY17" fmla="*/ 280885 h 531895"/>
                  <a:gd name="connsiteX18" fmla="*/ 314303 w 604256"/>
                  <a:gd name="connsiteY18" fmla="*/ 428058 h 531895"/>
                  <a:gd name="connsiteX19" fmla="*/ 302130 w 604256"/>
                  <a:gd name="connsiteY19" fmla="*/ 430987 h 531895"/>
                  <a:gd name="connsiteX20" fmla="*/ 289957 w 604256"/>
                  <a:gd name="connsiteY20" fmla="*/ 428058 h 531895"/>
                  <a:gd name="connsiteX21" fmla="*/ 13641 w 604256"/>
                  <a:gd name="connsiteY21" fmla="*/ 280885 h 531895"/>
                  <a:gd name="connsiteX22" fmla="*/ 3082 w 604256"/>
                  <a:gd name="connsiteY22" fmla="*/ 245885 h 531895"/>
                  <a:gd name="connsiteX23" fmla="*/ 18335 w 604256"/>
                  <a:gd name="connsiteY23" fmla="*/ 233364 h 531895"/>
                  <a:gd name="connsiteX24" fmla="*/ 291571 w 604256"/>
                  <a:gd name="connsiteY24" fmla="*/ 2196 h 531895"/>
                  <a:gd name="connsiteX25" fmla="*/ 312689 w 604256"/>
                  <a:gd name="connsiteY25" fmla="*/ 2196 h 531895"/>
                  <a:gd name="connsiteX26" fmla="*/ 588846 w 604256"/>
                  <a:gd name="connsiteY26" fmla="*/ 125214 h 531895"/>
                  <a:gd name="connsiteX27" fmla="*/ 604245 w 604256"/>
                  <a:gd name="connsiteY27" fmla="*/ 147914 h 531895"/>
                  <a:gd name="connsiteX28" fmla="*/ 590605 w 604256"/>
                  <a:gd name="connsiteY28" fmla="*/ 171639 h 531895"/>
                  <a:gd name="connsiteX29" fmla="*/ 314303 w 604256"/>
                  <a:gd name="connsiteY29" fmla="*/ 318676 h 531895"/>
                  <a:gd name="connsiteX30" fmla="*/ 302130 w 604256"/>
                  <a:gd name="connsiteY30" fmla="*/ 321751 h 531895"/>
                  <a:gd name="connsiteX31" fmla="*/ 289957 w 604256"/>
                  <a:gd name="connsiteY31" fmla="*/ 318676 h 531895"/>
                  <a:gd name="connsiteX32" fmla="*/ 13654 w 604256"/>
                  <a:gd name="connsiteY32" fmla="*/ 171639 h 531895"/>
                  <a:gd name="connsiteX33" fmla="*/ 15 w 604256"/>
                  <a:gd name="connsiteY33" fmla="*/ 147914 h 531895"/>
                  <a:gd name="connsiteX34" fmla="*/ 15414 w 604256"/>
                  <a:gd name="connsiteY34" fmla="*/ 125214 h 53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4256" h="531895">
                    <a:moveTo>
                      <a:pt x="18335" y="334272"/>
                    </a:moveTo>
                    <a:cubicBezTo>
                      <a:pt x="24642" y="332369"/>
                      <a:pt x="31682" y="332881"/>
                      <a:pt x="37988" y="336249"/>
                    </a:cubicBezTo>
                    <a:lnTo>
                      <a:pt x="302130" y="476833"/>
                    </a:lnTo>
                    <a:lnTo>
                      <a:pt x="566126" y="336249"/>
                    </a:lnTo>
                    <a:cubicBezTo>
                      <a:pt x="578739" y="329513"/>
                      <a:pt x="594432" y="334199"/>
                      <a:pt x="601178" y="346793"/>
                    </a:cubicBezTo>
                    <a:cubicBezTo>
                      <a:pt x="607925" y="359387"/>
                      <a:pt x="603085" y="375056"/>
                      <a:pt x="590619" y="381793"/>
                    </a:cubicBezTo>
                    <a:lnTo>
                      <a:pt x="314303" y="528820"/>
                    </a:lnTo>
                    <a:cubicBezTo>
                      <a:pt x="310490" y="530870"/>
                      <a:pt x="306383" y="531895"/>
                      <a:pt x="302130" y="531895"/>
                    </a:cubicBezTo>
                    <a:cubicBezTo>
                      <a:pt x="297877" y="531895"/>
                      <a:pt x="293770" y="530870"/>
                      <a:pt x="289957" y="528820"/>
                    </a:cubicBezTo>
                    <a:lnTo>
                      <a:pt x="13641" y="381793"/>
                    </a:lnTo>
                    <a:cubicBezTo>
                      <a:pt x="1028" y="375056"/>
                      <a:pt x="-3665" y="359387"/>
                      <a:pt x="3082" y="346793"/>
                    </a:cubicBezTo>
                    <a:cubicBezTo>
                      <a:pt x="6455" y="340496"/>
                      <a:pt x="12028" y="336176"/>
                      <a:pt x="18335" y="334272"/>
                    </a:cubicBezTo>
                    <a:close/>
                    <a:moveTo>
                      <a:pt x="18335" y="233364"/>
                    </a:moveTo>
                    <a:cubicBezTo>
                      <a:pt x="24642" y="231461"/>
                      <a:pt x="31682" y="231973"/>
                      <a:pt x="37988" y="235341"/>
                    </a:cubicBezTo>
                    <a:lnTo>
                      <a:pt x="302130" y="375925"/>
                    </a:lnTo>
                    <a:lnTo>
                      <a:pt x="566126" y="235341"/>
                    </a:lnTo>
                    <a:cubicBezTo>
                      <a:pt x="578739" y="228605"/>
                      <a:pt x="594432" y="233291"/>
                      <a:pt x="601178" y="245885"/>
                    </a:cubicBezTo>
                    <a:cubicBezTo>
                      <a:pt x="607925" y="258479"/>
                      <a:pt x="603085" y="274148"/>
                      <a:pt x="590619" y="280885"/>
                    </a:cubicBezTo>
                    <a:lnTo>
                      <a:pt x="314303" y="428058"/>
                    </a:lnTo>
                    <a:cubicBezTo>
                      <a:pt x="310490" y="430108"/>
                      <a:pt x="306383" y="430987"/>
                      <a:pt x="302130" y="430987"/>
                    </a:cubicBezTo>
                    <a:cubicBezTo>
                      <a:pt x="297877" y="430987"/>
                      <a:pt x="293770" y="430108"/>
                      <a:pt x="289957" y="428058"/>
                    </a:cubicBezTo>
                    <a:lnTo>
                      <a:pt x="13641" y="280885"/>
                    </a:lnTo>
                    <a:cubicBezTo>
                      <a:pt x="1028" y="274148"/>
                      <a:pt x="-3665" y="258479"/>
                      <a:pt x="3082" y="245885"/>
                    </a:cubicBezTo>
                    <a:cubicBezTo>
                      <a:pt x="6455" y="239588"/>
                      <a:pt x="12028" y="235268"/>
                      <a:pt x="18335" y="233364"/>
                    </a:cubicBezTo>
                    <a:close/>
                    <a:moveTo>
                      <a:pt x="291571" y="2196"/>
                    </a:moveTo>
                    <a:cubicBezTo>
                      <a:pt x="298317" y="-733"/>
                      <a:pt x="305943" y="-733"/>
                      <a:pt x="312689" y="2196"/>
                    </a:cubicBezTo>
                    <a:lnTo>
                      <a:pt x="588846" y="125214"/>
                    </a:lnTo>
                    <a:cubicBezTo>
                      <a:pt x="597938" y="129315"/>
                      <a:pt x="603805" y="138102"/>
                      <a:pt x="604245" y="147914"/>
                    </a:cubicBezTo>
                    <a:cubicBezTo>
                      <a:pt x="604538" y="157726"/>
                      <a:pt x="599258" y="166953"/>
                      <a:pt x="590605" y="171639"/>
                    </a:cubicBezTo>
                    <a:lnTo>
                      <a:pt x="314303" y="318676"/>
                    </a:lnTo>
                    <a:cubicBezTo>
                      <a:pt x="310489" y="320726"/>
                      <a:pt x="306383" y="321751"/>
                      <a:pt x="302130" y="321751"/>
                    </a:cubicBezTo>
                    <a:cubicBezTo>
                      <a:pt x="297877" y="321751"/>
                      <a:pt x="293771" y="320726"/>
                      <a:pt x="289957" y="318676"/>
                    </a:cubicBezTo>
                    <a:lnTo>
                      <a:pt x="13654" y="171639"/>
                    </a:lnTo>
                    <a:cubicBezTo>
                      <a:pt x="5002" y="166953"/>
                      <a:pt x="-278" y="157726"/>
                      <a:pt x="15" y="147914"/>
                    </a:cubicBezTo>
                    <a:cubicBezTo>
                      <a:pt x="309" y="138102"/>
                      <a:pt x="6322" y="129315"/>
                      <a:pt x="15414" y="12521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2" name="iṩļïḓê">
                <a:extLst>
                  <a:ext uri="{FF2B5EF4-FFF2-40B4-BE49-F238E27FC236}">
                    <a16:creationId xmlns:a16="http://schemas.microsoft.com/office/drawing/2014/main" xmlns="" id="{BF1AA53E-BD3E-4A76-A54D-CAF1C95F36DD}"/>
                  </a:ext>
                </a:extLst>
              </p:cNvPr>
              <p:cNvSpPr txBox="1"/>
              <p:nvPr/>
            </p:nvSpPr>
            <p:spPr>
              <a:xfrm>
                <a:off x="6533544" y="8403050"/>
                <a:ext cx="4569132" cy="2024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xmlns="" id="{6F029590-4136-4DBA-9A62-44833A639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014" y="8254622"/>
                <a:ext cx="435100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išliḋè">
                <a:extLst>
                  <a:ext uri="{FF2B5EF4-FFF2-40B4-BE49-F238E27FC236}">
                    <a16:creationId xmlns:a16="http://schemas.microsoft.com/office/drawing/2014/main" xmlns="" id="{58217DFD-C0EF-4A30-BAAF-D624D0E34C04}"/>
                  </a:ext>
                </a:extLst>
              </p:cNvPr>
              <p:cNvSpPr/>
              <p:nvPr/>
            </p:nvSpPr>
            <p:spPr>
              <a:xfrm>
                <a:off x="7174646" y="6187364"/>
                <a:ext cx="3371204" cy="83647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32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02</a:t>
                </a:r>
              </a:p>
            </p:txBody>
          </p:sp>
          <p:sp>
            <p:nvSpPr>
              <p:cNvPr id="35" name="isľíḑè">
                <a:extLst>
                  <a:ext uri="{FF2B5EF4-FFF2-40B4-BE49-F238E27FC236}">
                    <a16:creationId xmlns:a16="http://schemas.microsoft.com/office/drawing/2014/main" xmlns="" id="{D4AEDC30-1F36-4598-8C8B-8F5AC9E4CFFF}"/>
                  </a:ext>
                </a:extLst>
              </p:cNvPr>
              <p:cNvSpPr txBox="1"/>
              <p:nvPr/>
            </p:nvSpPr>
            <p:spPr>
              <a:xfrm>
                <a:off x="6533544" y="7323050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音视频通话（微信）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xmlns="" id="{61BDEFEF-8C9B-40C6-A17E-9EADE48F06C1}"/>
                </a:ext>
              </a:extLst>
            </p:cNvPr>
            <p:cNvGrpSpPr/>
            <p:nvPr/>
          </p:nvGrpSpPr>
          <p:grpSpPr>
            <a:xfrm>
              <a:off x="12058467" y="5093240"/>
              <a:ext cx="5047557" cy="5449620"/>
              <a:chOff x="1265210" y="5093240"/>
              <a:chExt cx="5047557" cy="5449620"/>
            </a:xfrm>
          </p:grpSpPr>
          <p:sp>
            <p:nvSpPr>
              <p:cNvPr id="57" name="ïṡļíḑê">
                <a:extLst>
                  <a:ext uri="{FF2B5EF4-FFF2-40B4-BE49-F238E27FC236}">
                    <a16:creationId xmlns:a16="http://schemas.microsoft.com/office/drawing/2014/main" xmlns="" id="{3FF54F34-98A6-4A52-894D-C87D1BC26353}"/>
                  </a:ext>
                </a:extLst>
              </p:cNvPr>
              <p:cNvSpPr/>
              <p:nvPr/>
            </p:nvSpPr>
            <p:spPr>
              <a:xfrm>
                <a:off x="1271967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îṩľíḋe">
                <a:extLst>
                  <a:ext uri="{FF2B5EF4-FFF2-40B4-BE49-F238E27FC236}">
                    <a16:creationId xmlns:a16="http://schemas.microsoft.com/office/drawing/2014/main" xmlns="" id="{8E419898-AA93-4AD9-B887-8488A59F22CE}"/>
                  </a:ext>
                </a:extLst>
              </p:cNvPr>
              <p:cNvSpPr/>
              <p:nvPr/>
            </p:nvSpPr>
            <p:spPr>
              <a:xfrm>
                <a:off x="3302206" y="5365404"/>
                <a:ext cx="830098" cy="634963"/>
              </a:xfrm>
              <a:custGeom>
                <a:avLst/>
                <a:gdLst>
                  <a:gd name="connsiteX0" fmla="*/ 361794 w 551492"/>
                  <a:gd name="connsiteY0" fmla="*/ 308363 h 421851"/>
                  <a:gd name="connsiteX1" fmla="*/ 530845 w 551492"/>
                  <a:gd name="connsiteY1" fmla="*/ 308363 h 421851"/>
                  <a:gd name="connsiteX2" fmla="*/ 551492 w 551492"/>
                  <a:gd name="connsiteY2" fmla="*/ 329044 h 421851"/>
                  <a:gd name="connsiteX3" fmla="*/ 551492 w 551492"/>
                  <a:gd name="connsiteY3" fmla="*/ 362650 h 421851"/>
                  <a:gd name="connsiteX4" fmla="*/ 530845 w 551492"/>
                  <a:gd name="connsiteY4" fmla="*/ 383331 h 421851"/>
                  <a:gd name="connsiteX5" fmla="*/ 378570 w 551492"/>
                  <a:gd name="connsiteY5" fmla="*/ 383331 h 421851"/>
                  <a:gd name="connsiteX6" fmla="*/ 378570 w 551492"/>
                  <a:gd name="connsiteY6" fmla="*/ 369113 h 421851"/>
                  <a:gd name="connsiteX7" fmla="*/ 361794 w 551492"/>
                  <a:gd name="connsiteY7" fmla="*/ 308363 h 421851"/>
                  <a:gd name="connsiteX8" fmla="*/ 313904 w 551492"/>
                  <a:gd name="connsiteY8" fmla="*/ 172924 h 421851"/>
                  <a:gd name="connsiteX9" fmla="*/ 530832 w 551492"/>
                  <a:gd name="connsiteY9" fmla="*/ 172924 h 421851"/>
                  <a:gd name="connsiteX10" fmla="*/ 551492 w 551492"/>
                  <a:gd name="connsiteY10" fmla="*/ 193548 h 421851"/>
                  <a:gd name="connsiteX11" fmla="*/ 551492 w 551492"/>
                  <a:gd name="connsiteY11" fmla="*/ 225772 h 421851"/>
                  <a:gd name="connsiteX12" fmla="*/ 530832 w 551492"/>
                  <a:gd name="connsiteY12" fmla="*/ 247685 h 421851"/>
                  <a:gd name="connsiteX13" fmla="*/ 271293 w 551492"/>
                  <a:gd name="connsiteY13" fmla="*/ 247685 h 421851"/>
                  <a:gd name="connsiteX14" fmla="*/ 271293 w 551492"/>
                  <a:gd name="connsiteY14" fmla="*/ 227061 h 421851"/>
                  <a:gd name="connsiteX15" fmla="*/ 272584 w 551492"/>
                  <a:gd name="connsiteY15" fmla="*/ 224483 h 421851"/>
                  <a:gd name="connsiteX16" fmla="*/ 313904 w 551492"/>
                  <a:gd name="connsiteY16" fmla="*/ 172924 h 421851"/>
                  <a:gd name="connsiteX17" fmla="*/ 281648 w 551492"/>
                  <a:gd name="connsiteY17" fmla="*/ 36241 h 421851"/>
                  <a:gd name="connsiteX18" fmla="*/ 530834 w 551492"/>
                  <a:gd name="connsiteY18" fmla="*/ 36241 h 421851"/>
                  <a:gd name="connsiteX19" fmla="*/ 551492 w 551492"/>
                  <a:gd name="connsiteY19" fmla="*/ 58154 h 421851"/>
                  <a:gd name="connsiteX20" fmla="*/ 551492 w 551492"/>
                  <a:gd name="connsiteY20" fmla="*/ 90378 h 421851"/>
                  <a:gd name="connsiteX21" fmla="*/ 530834 w 551492"/>
                  <a:gd name="connsiteY21" fmla="*/ 111002 h 421851"/>
                  <a:gd name="connsiteX22" fmla="*/ 308761 w 551492"/>
                  <a:gd name="connsiteY22" fmla="*/ 111002 h 421851"/>
                  <a:gd name="connsiteX23" fmla="*/ 295850 w 551492"/>
                  <a:gd name="connsiteY23" fmla="*/ 96823 h 421851"/>
                  <a:gd name="connsiteX24" fmla="*/ 281648 w 551492"/>
                  <a:gd name="connsiteY24" fmla="*/ 36241 h 421851"/>
                  <a:gd name="connsiteX25" fmla="*/ 176987 w 551492"/>
                  <a:gd name="connsiteY25" fmla="*/ 0 h 421851"/>
                  <a:gd name="connsiteX26" fmla="*/ 271294 w 551492"/>
                  <a:gd name="connsiteY26" fmla="*/ 117396 h 421851"/>
                  <a:gd name="connsiteX27" fmla="*/ 276461 w 551492"/>
                  <a:gd name="connsiteY27" fmla="*/ 117396 h 421851"/>
                  <a:gd name="connsiteX28" fmla="*/ 290672 w 551492"/>
                  <a:gd name="connsiteY28" fmla="*/ 152228 h 421851"/>
                  <a:gd name="connsiteX29" fmla="*/ 262251 w 551492"/>
                  <a:gd name="connsiteY29" fmla="*/ 199960 h 421851"/>
                  <a:gd name="connsiteX30" fmla="*/ 257083 w 551492"/>
                  <a:gd name="connsiteY30" fmla="*/ 197380 h 421851"/>
                  <a:gd name="connsiteX31" fmla="*/ 224786 w 551492"/>
                  <a:gd name="connsiteY31" fmla="*/ 247692 h 421851"/>
                  <a:gd name="connsiteX32" fmla="*/ 219619 w 551492"/>
                  <a:gd name="connsiteY32" fmla="*/ 259303 h 421851"/>
                  <a:gd name="connsiteX33" fmla="*/ 241581 w 551492"/>
                  <a:gd name="connsiteY33" fmla="*/ 279944 h 421851"/>
                  <a:gd name="connsiteX34" fmla="*/ 263543 w 551492"/>
                  <a:gd name="connsiteY34" fmla="*/ 279944 h 421851"/>
                  <a:gd name="connsiteX35" fmla="*/ 352682 w 551492"/>
                  <a:gd name="connsiteY35" fmla="*/ 368958 h 421851"/>
                  <a:gd name="connsiteX36" fmla="*/ 352682 w 551492"/>
                  <a:gd name="connsiteY36" fmla="*/ 393470 h 421851"/>
                  <a:gd name="connsiteX37" fmla="*/ 325553 w 551492"/>
                  <a:gd name="connsiteY37" fmla="*/ 421851 h 421851"/>
                  <a:gd name="connsiteX38" fmla="*/ 28421 w 551492"/>
                  <a:gd name="connsiteY38" fmla="*/ 421851 h 421851"/>
                  <a:gd name="connsiteX39" fmla="*/ 0 w 551492"/>
                  <a:gd name="connsiteY39" fmla="*/ 393470 h 421851"/>
                  <a:gd name="connsiteX40" fmla="*/ 0 w 551492"/>
                  <a:gd name="connsiteY40" fmla="*/ 368958 h 421851"/>
                  <a:gd name="connsiteX41" fmla="*/ 89139 w 551492"/>
                  <a:gd name="connsiteY41" fmla="*/ 279944 h 421851"/>
                  <a:gd name="connsiteX42" fmla="*/ 112393 w 551492"/>
                  <a:gd name="connsiteY42" fmla="*/ 279944 h 421851"/>
                  <a:gd name="connsiteX43" fmla="*/ 133063 w 551492"/>
                  <a:gd name="connsiteY43" fmla="*/ 259303 h 421851"/>
                  <a:gd name="connsiteX44" fmla="*/ 127896 w 551492"/>
                  <a:gd name="connsiteY44" fmla="*/ 247692 h 421851"/>
                  <a:gd name="connsiteX45" fmla="*/ 95599 w 551492"/>
                  <a:gd name="connsiteY45" fmla="*/ 198670 h 421851"/>
                  <a:gd name="connsiteX46" fmla="*/ 91723 w 551492"/>
                  <a:gd name="connsiteY46" fmla="*/ 199960 h 421851"/>
                  <a:gd name="connsiteX47" fmla="*/ 63302 w 551492"/>
                  <a:gd name="connsiteY47" fmla="*/ 152228 h 421851"/>
                  <a:gd name="connsiteX48" fmla="*/ 78804 w 551492"/>
                  <a:gd name="connsiteY48" fmla="*/ 117396 h 421851"/>
                  <a:gd name="connsiteX49" fmla="*/ 81388 w 551492"/>
                  <a:gd name="connsiteY49" fmla="*/ 117396 h 421851"/>
                  <a:gd name="connsiteX50" fmla="*/ 176987 w 551492"/>
                  <a:gd name="connsiteY50" fmla="*/ 0 h 42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492" h="421851">
                    <a:moveTo>
                      <a:pt x="361794" y="308363"/>
                    </a:moveTo>
                    <a:lnTo>
                      <a:pt x="530845" y="308363"/>
                    </a:lnTo>
                    <a:cubicBezTo>
                      <a:pt x="541168" y="308363"/>
                      <a:pt x="551492" y="317411"/>
                      <a:pt x="551492" y="329044"/>
                    </a:cubicBezTo>
                    <a:lnTo>
                      <a:pt x="551492" y="362650"/>
                    </a:lnTo>
                    <a:cubicBezTo>
                      <a:pt x="551492" y="374283"/>
                      <a:pt x="541168" y="383331"/>
                      <a:pt x="530845" y="383331"/>
                    </a:cubicBezTo>
                    <a:lnTo>
                      <a:pt x="378570" y="383331"/>
                    </a:lnTo>
                    <a:lnTo>
                      <a:pt x="378570" y="369113"/>
                    </a:lnTo>
                    <a:cubicBezTo>
                      <a:pt x="378570" y="347140"/>
                      <a:pt x="372118" y="326459"/>
                      <a:pt x="361794" y="308363"/>
                    </a:cubicBezTo>
                    <a:close/>
                    <a:moveTo>
                      <a:pt x="313904" y="172924"/>
                    </a:moveTo>
                    <a:lnTo>
                      <a:pt x="530832" y="172924"/>
                    </a:lnTo>
                    <a:cubicBezTo>
                      <a:pt x="541162" y="172924"/>
                      <a:pt x="551492" y="181947"/>
                      <a:pt x="551492" y="193548"/>
                    </a:cubicBezTo>
                    <a:lnTo>
                      <a:pt x="551492" y="225772"/>
                    </a:lnTo>
                    <a:cubicBezTo>
                      <a:pt x="551492" y="237373"/>
                      <a:pt x="541162" y="247685"/>
                      <a:pt x="530832" y="247685"/>
                    </a:cubicBezTo>
                    <a:lnTo>
                      <a:pt x="271293" y="247685"/>
                    </a:lnTo>
                    <a:lnTo>
                      <a:pt x="271293" y="227061"/>
                    </a:lnTo>
                    <a:cubicBezTo>
                      <a:pt x="271293" y="225772"/>
                      <a:pt x="272584" y="225772"/>
                      <a:pt x="272584" y="224483"/>
                    </a:cubicBezTo>
                    <a:cubicBezTo>
                      <a:pt x="293244" y="218038"/>
                      <a:pt x="307448" y="194837"/>
                      <a:pt x="313904" y="172924"/>
                    </a:cubicBezTo>
                    <a:close/>
                    <a:moveTo>
                      <a:pt x="281648" y="36241"/>
                    </a:moveTo>
                    <a:lnTo>
                      <a:pt x="530834" y="36241"/>
                    </a:lnTo>
                    <a:cubicBezTo>
                      <a:pt x="541163" y="36241"/>
                      <a:pt x="551492" y="46553"/>
                      <a:pt x="551492" y="58154"/>
                    </a:cubicBezTo>
                    <a:lnTo>
                      <a:pt x="551492" y="90378"/>
                    </a:lnTo>
                    <a:cubicBezTo>
                      <a:pt x="551492" y="101979"/>
                      <a:pt x="541163" y="111002"/>
                      <a:pt x="530834" y="111002"/>
                    </a:cubicBezTo>
                    <a:lnTo>
                      <a:pt x="308761" y="111002"/>
                    </a:lnTo>
                    <a:cubicBezTo>
                      <a:pt x="304888" y="104557"/>
                      <a:pt x="301015" y="99401"/>
                      <a:pt x="295850" y="96823"/>
                    </a:cubicBezTo>
                    <a:cubicBezTo>
                      <a:pt x="293268" y="72333"/>
                      <a:pt x="288104" y="52998"/>
                      <a:pt x="281648" y="36241"/>
                    </a:cubicBezTo>
                    <a:close/>
                    <a:moveTo>
                      <a:pt x="176987" y="0"/>
                    </a:moveTo>
                    <a:cubicBezTo>
                      <a:pt x="257083" y="0"/>
                      <a:pt x="270002" y="64503"/>
                      <a:pt x="271294" y="117396"/>
                    </a:cubicBezTo>
                    <a:cubicBezTo>
                      <a:pt x="272586" y="117396"/>
                      <a:pt x="273878" y="117396"/>
                      <a:pt x="276461" y="117396"/>
                    </a:cubicBezTo>
                    <a:cubicBezTo>
                      <a:pt x="289380" y="117396"/>
                      <a:pt x="290672" y="132877"/>
                      <a:pt x="290672" y="152228"/>
                    </a:cubicBezTo>
                    <a:cubicBezTo>
                      <a:pt x="290672" y="171579"/>
                      <a:pt x="275169" y="199960"/>
                      <a:pt x="262251" y="199960"/>
                    </a:cubicBezTo>
                    <a:cubicBezTo>
                      <a:pt x="260959" y="199960"/>
                      <a:pt x="258375" y="198670"/>
                      <a:pt x="257083" y="197380"/>
                    </a:cubicBezTo>
                    <a:cubicBezTo>
                      <a:pt x="249332" y="216731"/>
                      <a:pt x="237705" y="233502"/>
                      <a:pt x="224786" y="247692"/>
                    </a:cubicBezTo>
                    <a:cubicBezTo>
                      <a:pt x="220911" y="250272"/>
                      <a:pt x="219619" y="254143"/>
                      <a:pt x="219619" y="259303"/>
                    </a:cubicBezTo>
                    <a:cubicBezTo>
                      <a:pt x="219619" y="270913"/>
                      <a:pt x="228662" y="279944"/>
                      <a:pt x="241581" y="279944"/>
                    </a:cubicBezTo>
                    <a:lnTo>
                      <a:pt x="263543" y="279944"/>
                    </a:lnTo>
                    <a:cubicBezTo>
                      <a:pt x="312634" y="279944"/>
                      <a:pt x="352682" y="319936"/>
                      <a:pt x="352682" y="368958"/>
                    </a:cubicBezTo>
                    <a:lnTo>
                      <a:pt x="352682" y="393470"/>
                    </a:lnTo>
                    <a:cubicBezTo>
                      <a:pt x="352682" y="408950"/>
                      <a:pt x="341055" y="421851"/>
                      <a:pt x="325553" y="421851"/>
                    </a:cubicBezTo>
                    <a:lnTo>
                      <a:pt x="28421" y="421851"/>
                    </a:lnTo>
                    <a:cubicBezTo>
                      <a:pt x="12919" y="421851"/>
                      <a:pt x="0" y="408950"/>
                      <a:pt x="0" y="393470"/>
                    </a:cubicBezTo>
                    <a:lnTo>
                      <a:pt x="0" y="368958"/>
                    </a:lnTo>
                    <a:cubicBezTo>
                      <a:pt x="0" y="319936"/>
                      <a:pt x="40048" y="279944"/>
                      <a:pt x="89139" y="279944"/>
                    </a:cubicBezTo>
                    <a:lnTo>
                      <a:pt x="112393" y="279944"/>
                    </a:lnTo>
                    <a:cubicBezTo>
                      <a:pt x="124020" y="279944"/>
                      <a:pt x="133063" y="270913"/>
                      <a:pt x="133063" y="259303"/>
                    </a:cubicBezTo>
                    <a:cubicBezTo>
                      <a:pt x="133063" y="254143"/>
                      <a:pt x="131771" y="250272"/>
                      <a:pt x="127896" y="247692"/>
                    </a:cubicBezTo>
                    <a:cubicBezTo>
                      <a:pt x="114977" y="234792"/>
                      <a:pt x="104642" y="216731"/>
                      <a:pt x="95599" y="198670"/>
                    </a:cubicBezTo>
                    <a:cubicBezTo>
                      <a:pt x="94307" y="199960"/>
                      <a:pt x="93015" y="199960"/>
                      <a:pt x="91723" y="199960"/>
                    </a:cubicBezTo>
                    <a:cubicBezTo>
                      <a:pt x="78804" y="199960"/>
                      <a:pt x="63302" y="171579"/>
                      <a:pt x="63302" y="152228"/>
                    </a:cubicBezTo>
                    <a:cubicBezTo>
                      <a:pt x="63302" y="132877"/>
                      <a:pt x="65886" y="117396"/>
                      <a:pt x="78804" y="117396"/>
                    </a:cubicBezTo>
                    <a:cubicBezTo>
                      <a:pt x="80096" y="117396"/>
                      <a:pt x="80096" y="117396"/>
                      <a:pt x="81388" y="117396"/>
                    </a:cubicBezTo>
                    <a:cubicBezTo>
                      <a:pt x="82680" y="64503"/>
                      <a:pt x="93015" y="0"/>
                      <a:pt x="17698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9" name="í$ḷíďê">
                <a:extLst>
                  <a:ext uri="{FF2B5EF4-FFF2-40B4-BE49-F238E27FC236}">
                    <a16:creationId xmlns:a16="http://schemas.microsoft.com/office/drawing/2014/main" xmlns="" id="{B19C0BE7-B27F-41B4-8680-3F5B6F21C850}"/>
                  </a:ext>
                </a:extLst>
              </p:cNvPr>
              <p:cNvSpPr txBox="1"/>
              <p:nvPr/>
            </p:nvSpPr>
            <p:spPr>
              <a:xfrm>
                <a:off x="1547533" y="8403050"/>
                <a:ext cx="4569132" cy="2024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xmlns="" id="{E4FE3D50-62C9-43F3-98AB-2FCE8F673A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192" y="8254622"/>
                <a:ext cx="4351002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iṡḻîdè">
                <a:extLst>
                  <a:ext uri="{FF2B5EF4-FFF2-40B4-BE49-F238E27FC236}">
                    <a16:creationId xmlns:a16="http://schemas.microsoft.com/office/drawing/2014/main" xmlns="" id="{79CC2581-102B-4E4C-A70D-D476C9CF9C0B}"/>
                  </a:ext>
                </a:extLst>
              </p:cNvPr>
              <p:cNvSpPr/>
              <p:nvPr/>
            </p:nvSpPr>
            <p:spPr>
              <a:xfrm>
                <a:off x="2031654" y="6187364"/>
                <a:ext cx="3371203" cy="83647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3200" b="1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03</a:t>
                </a:r>
                <a:endParaRPr lang="en-US" altLang="zh-CN" sz="3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2" name="ï$1îḓè">
                <a:extLst>
                  <a:ext uri="{FF2B5EF4-FFF2-40B4-BE49-F238E27FC236}">
                    <a16:creationId xmlns:a16="http://schemas.microsoft.com/office/drawing/2014/main" xmlns="" id="{667E7836-260F-4EF5-A6E3-8A5A97769496}"/>
                  </a:ext>
                </a:extLst>
              </p:cNvPr>
              <p:cNvSpPr txBox="1"/>
              <p:nvPr/>
            </p:nvSpPr>
            <p:spPr>
              <a:xfrm>
                <a:off x="1265210" y="7401408"/>
                <a:ext cx="5047557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短视频与视频特效（抖音）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xmlns="" id="{E5C1E59B-C89B-4CE3-89F5-025E540A1C7A}"/>
                </a:ext>
              </a:extLst>
            </p:cNvPr>
            <p:cNvGrpSpPr/>
            <p:nvPr/>
          </p:nvGrpSpPr>
          <p:grpSpPr>
            <a:xfrm>
              <a:off x="17715489" y="5093240"/>
              <a:ext cx="4890578" cy="5449620"/>
              <a:chOff x="6414959" y="5093240"/>
              <a:chExt cx="4890578" cy="5449620"/>
            </a:xfrm>
          </p:grpSpPr>
          <p:sp>
            <p:nvSpPr>
              <p:cNvPr id="67" name="ïSḷîḓé">
                <a:extLst>
                  <a:ext uri="{FF2B5EF4-FFF2-40B4-BE49-F238E27FC236}">
                    <a16:creationId xmlns:a16="http://schemas.microsoft.com/office/drawing/2014/main" xmlns="" id="{37B6E630-D3FF-44E3-84B7-3E67C5C35AE8}"/>
                  </a:ext>
                </a:extLst>
              </p:cNvPr>
              <p:cNvSpPr/>
              <p:nvPr/>
            </p:nvSpPr>
            <p:spPr>
              <a:xfrm>
                <a:off x="6414959" y="5093240"/>
                <a:ext cx="4890578" cy="544962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63500" dist="254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8" name="î$ļiḍè">
                <a:extLst>
                  <a:ext uri="{FF2B5EF4-FFF2-40B4-BE49-F238E27FC236}">
                    <a16:creationId xmlns:a16="http://schemas.microsoft.com/office/drawing/2014/main" xmlns="" id="{B3CE2CBD-7893-4A6F-98FD-DBDE6F045F1A}"/>
                  </a:ext>
                </a:extLst>
              </p:cNvPr>
              <p:cNvSpPr/>
              <p:nvPr/>
            </p:nvSpPr>
            <p:spPr>
              <a:xfrm>
                <a:off x="8487553" y="5343050"/>
                <a:ext cx="745390" cy="656127"/>
              </a:xfrm>
              <a:custGeom>
                <a:avLst/>
                <a:gdLst>
                  <a:gd name="connsiteX0" fmla="*/ 18335 w 604256"/>
                  <a:gd name="connsiteY0" fmla="*/ 334272 h 531895"/>
                  <a:gd name="connsiteX1" fmla="*/ 37988 w 604256"/>
                  <a:gd name="connsiteY1" fmla="*/ 336249 h 531895"/>
                  <a:gd name="connsiteX2" fmla="*/ 302130 w 604256"/>
                  <a:gd name="connsiteY2" fmla="*/ 476833 h 531895"/>
                  <a:gd name="connsiteX3" fmla="*/ 566126 w 604256"/>
                  <a:gd name="connsiteY3" fmla="*/ 336249 h 531895"/>
                  <a:gd name="connsiteX4" fmla="*/ 601178 w 604256"/>
                  <a:gd name="connsiteY4" fmla="*/ 346793 h 531895"/>
                  <a:gd name="connsiteX5" fmla="*/ 590619 w 604256"/>
                  <a:gd name="connsiteY5" fmla="*/ 381793 h 531895"/>
                  <a:gd name="connsiteX6" fmla="*/ 314303 w 604256"/>
                  <a:gd name="connsiteY6" fmla="*/ 528820 h 531895"/>
                  <a:gd name="connsiteX7" fmla="*/ 302130 w 604256"/>
                  <a:gd name="connsiteY7" fmla="*/ 531895 h 531895"/>
                  <a:gd name="connsiteX8" fmla="*/ 289957 w 604256"/>
                  <a:gd name="connsiteY8" fmla="*/ 528820 h 531895"/>
                  <a:gd name="connsiteX9" fmla="*/ 13641 w 604256"/>
                  <a:gd name="connsiteY9" fmla="*/ 381793 h 531895"/>
                  <a:gd name="connsiteX10" fmla="*/ 3082 w 604256"/>
                  <a:gd name="connsiteY10" fmla="*/ 346793 h 531895"/>
                  <a:gd name="connsiteX11" fmla="*/ 18335 w 604256"/>
                  <a:gd name="connsiteY11" fmla="*/ 334272 h 531895"/>
                  <a:gd name="connsiteX12" fmla="*/ 18335 w 604256"/>
                  <a:gd name="connsiteY12" fmla="*/ 233364 h 531895"/>
                  <a:gd name="connsiteX13" fmla="*/ 37988 w 604256"/>
                  <a:gd name="connsiteY13" fmla="*/ 235341 h 531895"/>
                  <a:gd name="connsiteX14" fmla="*/ 302130 w 604256"/>
                  <a:gd name="connsiteY14" fmla="*/ 375925 h 531895"/>
                  <a:gd name="connsiteX15" fmla="*/ 566126 w 604256"/>
                  <a:gd name="connsiteY15" fmla="*/ 235341 h 531895"/>
                  <a:gd name="connsiteX16" fmla="*/ 601178 w 604256"/>
                  <a:gd name="connsiteY16" fmla="*/ 245885 h 531895"/>
                  <a:gd name="connsiteX17" fmla="*/ 590619 w 604256"/>
                  <a:gd name="connsiteY17" fmla="*/ 280885 h 531895"/>
                  <a:gd name="connsiteX18" fmla="*/ 314303 w 604256"/>
                  <a:gd name="connsiteY18" fmla="*/ 428058 h 531895"/>
                  <a:gd name="connsiteX19" fmla="*/ 302130 w 604256"/>
                  <a:gd name="connsiteY19" fmla="*/ 430987 h 531895"/>
                  <a:gd name="connsiteX20" fmla="*/ 289957 w 604256"/>
                  <a:gd name="connsiteY20" fmla="*/ 428058 h 531895"/>
                  <a:gd name="connsiteX21" fmla="*/ 13641 w 604256"/>
                  <a:gd name="connsiteY21" fmla="*/ 280885 h 531895"/>
                  <a:gd name="connsiteX22" fmla="*/ 3082 w 604256"/>
                  <a:gd name="connsiteY22" fmla="*/ 245885 h 531895"/>
                  <a:gd name="connsiteX23" fmla="*/ 18335 w 604256"/>
                  <a:gd name="connsiteY23" fmla="*/ 233364 h 531895"/>
                  <a:gd name="connsiteX24" fmla="*/ 291571 w 604256"/>
                  <a:gd name="connsiteY24" fmla="*/ 2196 h 531895"/>
                  <a:gd name="connsiteX25" fmla="*/ 312689 w 604256"/>
                  <a:gd name="connsiteY25" fmla="*/ 2196 h 531895"/>
                  <a:gd name="connsiteX26" fmla="*/ 588846 w 604256"/>
                  <a:gd name="connsiteY26" fmla="*/ 125214 h 531895"/>
                  <a:gd name="connsiteX27" fmla="*/ 604245 w 604256"/>
                  <a:gd name="connsiteY27" fmla="*/ 147914 h 531895"/>
                  <a:gd name="connsiteX28" fmla="*/ 590605 w 604256"/>
                  <a:gd name="connsiteY28" fmla="*/ 171639 h 531895"/>
                  <a:gd name="connsiteX29" fmla="*/ 314303 w 604256"/>
                  <a:gd name="connsiteY29" fmla="*/ 318676 h 531895"/>
                  <a:gd name="connsiteX30" fmla="*/ 302130 w 604256"/>
                  <a:gd name="connsiteY30" fmla="*/ 321751 h 531895"/>
                  <a:gd name="connsiteX31" fmla="*/ 289957 w 604256"/>
                  <a:gd name="connsiteY31" fmla="*/ 318676 h 531895"/>
                  <a:gd name="connsiteX32" fmla="*/ 13654 w 604256"/>
                  <a:gd name="connsiteY32" fmla="*/ 171639 h 531895"/>
                  <a:gd name="connsiteX33" fmla="*/ 15 w 604256"/>
                  <a:gd name="connsiteY33" fmla="*/ 147914 h 531895"/>
                  <a:gd name="connsiteX34" fmla="*/ 15414 w 604256"/>
                  <a:gd name="connsiteY34" fmla="*/ 125214 h 531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4256" h="531895">
                    <a:moveTo>
                      <a:pt x="18335" y="334272"/>
                    </a:moveTo>
                    <a:cubicBezTo>
                      <a:pt x="24642" y="332369"/>
                      <a:pt x="31682" y="332881"/>
                      <a:pt x="37988" y="336249"/>
                    </a:cubicBezTo>
                    <a:lnTo>
                      <a:pt x="302130" y="476833"/>
                    </a:lnTo>
                    <a:lnTo>
                      <a:pt x="566126" y="336249"/>
                    </a:lnTo>
                    <a:cubicBezTo>
                      <a:pt x="578739" y="329513"/>
                      <a:pt x="594432" y="334199"/>
                      <a:pt x="601178" y="346793"/>
                    </a:cubicBezTo>
                    <a:cubicBezTo>
                      <a:pt x="607925" y="359387"/>
                      <a:pt x="603085" y="375056"/>
                      <a:pt x="590619" y="381793"/>
                    </a:cubicBezTo>
                    <a:lnTo>
                      <a:pt x="314303" y="528820"/>
                    </a:lnTo>
                    <a:cubicBezTo>
                      <a:pt x="310490" y="530870"/>
                      <a:pt x="306383" y="531895"/>
                      <a:pt x="302130" y="531895"/>
                    </a:cubicBezTo>
                    <a:cubicBezTo>
                      <a:pt x="297877" y="531895"/>
                      <a:pt x="293770" y="530870"/>
                      <a:pt x="289957" y="528820"/>
                    </a:cubicBezTo>
                    <a:lnTo>
                      <a:pt x="13641" y="381793"/>
                    </a:lnTo>
                    <a:cubicBezTo>
                      <a:pt x="1028" y="375056"/>
                      <a:pt x="-3665" y="359387"/>
                      <a:pt x="3082" y="346793"/>
                    </a:cubicBezTo>
                    <a:cubicBezTo>
                      <a:pt x="6455" y="340496"/>
                      <a:pt x="12028" y="336176"/>
                      <a:pt x="18335" y="334272"/>
                    </a:cubicBezTo>
                    <a:close/>
                    <a:moveTo>
                      <a:pt x="18335" y="233364"/>
                    </a:moveTo>
                    <a:cubicBezTo>
                      <a:pt x="24642" y="231461"/>
                      <a:pt x="31682" y="231973"/>
                      <a:pt x="37988" y="235341"/>
                    </a:cubicBezTo>
                    <a:lnTo>
                      <a:pt x="302130" y="375925"/>
                    </a:lnTo>
                    <a:lnTo>
                      <a:pt x="566126" y="235341"/>
                    </a:lnTo>
                    <a:cubicBezTo>
                      <a:pt x="578739" y="228605"/>
                      <a:pt x="594432" y="233291"/>
                      <a:pt x="601178" y="245885"/>
                    </a:cubicBezTo>
                    <a:cubicBezTo>
                      <a:pt x="607925" y="258479"/>
                      <a:pt x="603085" y="274148"/>
                      <a:pt x="590619" y="280885"/>
                    </a:cubicBezTo>
                    <a:lnTo>
                      <a:pt x="314303" y="428058"/>
                    </a:lnTo>
                    <a:cubicBezTo>
                      <a:pt x="310490" y="430108"/>
                      <a:pt x="306383" y="430987"/>
                      <a:pt x="302130" y="430987"/>
                    </a:cubicBezTo>
                    <a:cubicBezTo>
                      <a:pt x="297877" y="430987"/>
                      <a:pt x="293770" y="430108"/>
                      <a:pt x="289957" y="428058"/>
                    </a:cubicBezTo>
                    <a:lnTo>
                      <a:pt x="13641" y="280885"/>
                    </a:lnTo>
                    <a:cubicBezTo>
                      <a:pt x="1028" y="274148"/>
                      <a:pt x="-3665" y="258479"/>
                      <a:pt x="3082" y="245885"/>
                    </a:cubicBezTo>
                    <a:cubicBezTo>
                      <a:pt x="6455" y="239588"/>
                      <a:pt x="12028" y="235268"/>
                      <a:pt x="18335" y="233364"/>
                    </a:cubicBezTo>
                    <a:close/>
                    <a:moveTo>
                      <a:pt x="291571" y="2196"/>
                    </a:moveTo>
                    <a:cubicBezTo>
                      <a:pt x="298317" y="-733"/>
                      <a:pt x="305943" y="-733"/>
                      <a:pt x="312689" y="2196"/>
                    </a:cubicBezTo>
                    <a:lnTo>
                      <a:pt x="588846" y="125214"/>
                    </a:lnTo>
                    <a:cubicBezTo>
                      <a:pt x="597938" y="129315"/>
                      <a:pt x="603805" y="138102"/>
                      <a:pt x="604245" y="147914"/>
                    </a:cubicBezTo>
                    <a:cubicBezTo>
                      <a:pt x="604538" y="157726"/>
                      <a:pt x="599258" y="166953"/>
                      <a:pt x="590605" y="171639"/>
                    </a:cubicBezTo>
                    <a:lnTo>
                      <a:pt x="314303" y="318676"/>
                    </a:lnTo>
                    <a:cubicBezTo>
                      <a:pt x="310489" y="320726"/>
                      <a:pt x="306383" y="321751"/>
                      <a:pt x="302130" y="321751"/>
                    </a:cubicBezTo>
                    <a:cubicBezTo>
                      <a:pt x="297877" y="321751"/>
                      <a:pt x="293771" y="320726"/>
                      <a:pt x="289957" y="318676"/>
                    </a:cubicBezTo>
                    <a:lnTo>
                      <a:pt x="13654" y="171639"/>
                    </a:lnTo>
                    <a:cubicBezTo>
                      <a:pt x="5002" y="166953"/>
                      <a:pt x="-278" y="157726"/>
                      <a:pt x="15" y="147914"/>
                    </a:cubicBezTo>
                    <a:cubicBezTo>
                      <a:pt x="309" y="138102"/>
                      <a:pt x="6322" y="129315"/>
                      <a:pt x="15414" y="12521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32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iṩļïḓê">
                <a:extLst>
                  <a:ext uri="{FF2B5EF4-FFF2-40B4-BE49-F238E27FC236}">
                    <a16:creationId xmlns:a16="http://schemas.microsoft.com/office/drawing/2014/main" xmlns="" id="{AA0F56B6-9808-4657-90CB-B314860D3238}"/>
                  </a:ext>
                </a:extLst>
              </p:cNvPr>
              <p:cNvSpPr txBox="1"/>
              <p:nvPr/>
            </p:nvSpPr>
            <p:spPr>
              <a:xfrm>
                <a:off x="6533544" y="8403050"/>
                <a:ext cx="4569132" cy="2024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xmlns="" id="{8EBF9698-666F-4D1B-B9D5-C29908192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4014" y="8254622"/>
                <a:ext cx="435100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išliḋè">
                <a:extLst>
                  <a:ext uri="{FF2B5EF4-FFF2-40B4-BE49-F238E27FC236}">
                    <a16:creationId xmlns:a16="http://schemas.microsoft.com/office/drawing/2014/main" xmlns="" id="{E26CFBD0-F0C7-478A-8E5A-6BCD6EC3B005}"/>
                  </a:ext>
                </a:extLst>
              </p:cNvPr>
              <p:cNvSpPr/>
              <p:nvPr/>
            </p:nvSpPr>
            <p:spPr>
              <a:xfrm>
                <a:off x="7174646" y="6187364"/>
                <a:ext cx="3371204" cy="83647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3200" b="1" i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04</a:t>
                </a:r>
                <a:endParaRPr lang="en-US" altLang="zh-CN" sz="3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2" name="isľíḑè">
                <a:extLst>
                  <a:ext uri="{FF2B5EF4-FFF2-40B4-BE49-F238E27FC236}">
                    <a16:creationId xmlns:a16="http://schemas.microsoft.com/office/drawing/2014/main" xmlns="" id="{3E626D86-95AE-443C-9450-9640F1484F1D}"/>
                  </a:ext>
                </a:extLst>
              </p:cNvPr>
              <p:cNvSpPr txBox="1"/>
              <p:nvPr/>
            </p:nvSpPr>
            <p:spPr>
              <a:xfrm>
                <a:off x="6533544" y="7323050"/>
                <a:ext cx="4569132" cy="721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视频媒体平台（芒果</a:t>
                </a:r>
                <a:r>
                  <a:rPr lang="en-US" altLang="zh-CN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TV</a:t>
                </a:r>
                <a:r>
                  <a:rPr lang="zh-CN" alt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endPara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37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为什么要学习</a:t>
            </a:r>
            <a:r>
              <a:rPr lang="en-US" altLang="zh-CN" dirty="0" smtClean="0"/>
              <a:t>NDK 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07807AF-B76F-46E4-B72F-1032A91DD7F2}"/>
              </a:ext>
            </a:extLst>
          </p:cNvPr>
          <p:cNvGrpSpPr/>
          <p:nvPr/>
        </p:nvGrpSpPr>
        <p:grpSpPr>
          <a:xfrm>
            <a:off x="2429695" y="2763116"/>
            <a:ext cx="18179999" cy="7434118"/>
            <a:chOff x="2339695" y="2713929"/>
            <a:chExt cx="18179999" cy="7434118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F7FD57A8-EBC2-4D34-9382-4700749070E5}"/>
                </a:ext>
              </a:extLst>
            </p:cNvPr>
            <p:cNvSpPr/>
            <p:nvPr/>
          </p:nvSpPr>
          <p:spPr>
            <a:xfrm>
              <a:off x="2339695" y="2713929"/>
              <a:ext cx="18179999" cy="74341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0" dist="50800" dir="5400000" sx="101000" sy="101000" algn="ctr" rotWithShape="0">
                <a:srgbClr val="000000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10">
              <a:extLst>
                <a:ext uri="{FF2B5EF4-FFF2-40B4-BE49-F238E27FC236}">
                  <a16:creationId xmlns="" xmlns:a16="http://schemas.microsoft.com/office/drawing/2014/main" id="{B93D995B-8464-41E5-80F3-05607ECF1D1F}"/>
                </a:ext>
              </a:extLst>
            </p:cNvPr>
            <p:cNvSpPr txBox="1"/>
            <p:nvPr/>
          </p:nvSpPr>
          <p:spPr>
            <a:xfrm>
              <a:off x="2575944" y="3468414"/>
              <a:ext cx="17707501" cy="60016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marL="571500" indent="-571500" defTabSz="9144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en-US" altLang="zh-CN" sz="3200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</a:t>
              </a:r>
              <a:r>
                <a:rPr lang="zh-CN" altLang="en-US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 </a:t>
              </a:r>
              <a:r>
                <a:rPr lang="en-US" altLang="zh-CN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NDK</a:t>
              </a:r>
              <a:r>
                <a:rPr lang="zh-CN" altLang="en-US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的工资普遍比较高，在大厂中很多岗位在简历要求上明确写上需要掌握</a:t>
              </a:r>
              <a:r>
                <a:rPr lang="en-US" altLang="zh-CN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NDK</a:t>
              </a:r>
              <a:r>
                <a:rPr lang="zh-CN" altLang="en-US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开发</a:t>
              </a:r>
              <a:endParaRPr lang="en-US" altLang="zh-CN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marL="571500" indent="-571500" defTabSz="9144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endParaRPr lang="en-US" altLang="zh-CN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marL="571500" indent="-571500" defTabSz="9144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endParaRPr lang="en-US" altLang="zh-CN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marL="571500" indent="-571500" defTabSz="9144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en-US" altLang="zh-CN" sz="3200" dirty="0" smtClean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</a:t>
              </a:r>
              <a:r>
                <a:rPr lang="zh-CN" altLang="en-US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 </a:t>
              </a:r>
              <a:r>
                <a:rPr lang="en-US" altLang="zh-CN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Android</a:t>
              </a:r>
              <a:r>
                <a:rPr lang="zh-CN" altLang="en-US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程序员想在技术上有所建树，一定要摆脱</a:t>
              </a:r>
              <a:r>
                <a:rPr lang="en-US" altLang="zh-CN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UI</a:t>
              </a:r>
              <a:r>
                <a:rPr lang="zh-CN" altLang="en-US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开发，发展自己技术的深度 而不是广度</a:t>
              </a:r>
              <a:endParaRPr lang="en-US" altLang="zh-CN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marL="571500" indent="-571500" defTabSz="9144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endParaRPr lang="en-US" altLang="zh-CN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marL="571500" indent="-5715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en-US" altLang="zh-CN" sz="32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3</a:t>
              </a:r>
              <a:r>
                <a:rPr lang="zh-CN" altLang="en-US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： 就随着</a:t>
              </a:r>
              <a:r>
                <a:rPr lang="en-US" altLang="zh-CN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5G </a:t>
              </a:r>
              <a:r>
                <a:rPr lang="zh-CN" altLang="en-US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落地，掌握</a:t>
              </a:r>
              <a:r>
                <a:rPr lang="en-US" altLang="zh-CN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NDK</a:t>
              </a:r>
              <a:r>
                <a:rPr lang="zh-CN" altLang="en-US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的岗位在互联网 中的比重越来越高，</a:t>
              </a:r>
              <a:r>
                <a:rPr lang="en-US" altLang="zh-CN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5G</a:t>
              </a:r>
              <a:r>
                <a:rPr lang="zh-CN" altLang="en-US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宽带的提速，必然加速整</a:t>
              </a:r>
              <a:endParaRPr lang="en-US" altLang="zh-CN" sz="32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marL="571500" indent="-571500">
                <a:lnSpc>
                  <a:spcPct val="150000"/>
                </a:lnSpc>
                <a:buSzPct val="100000"/>
                <a:buFont typeface="Arial"/>
                <a:buChar char="•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endParaRPr lang="en-US" altLang="zh-CN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>
                <a:lnSpc>
                  <a:spcPct val="150000"/>
                </a:lnSpc>
                <a:buSzPct val="100000"/>
                <a:defRPr sz="3800"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pPr>
              <a:r>
                <a:rPr lang="en-US" altLang="zh-CN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            </a:t>
              </a:r>
              <a:r>
                <a:rPr lang="zh-CN" altLang="en-US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个</a:t>
              </a:r>
              <a:r>
                <a:rPr lang="en-US" altLang="zh-CN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NDK</a:t>
              </a:r>
              <a:r>
                <a:rPr lang="zh-CN" altLang="en-US" sz="32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领域的应用</a:t>
              </a:r>
              <a:endParaRPr lang="en-US" altLang="zh-CN" sz="32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73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1578748" y="402534"/>
            <a:ext cx="21599655" cy="1100941"/>
          </a:xfrm>
          <a:prstGeom prst="rect">
            <a:avLst/>
          </a:prstGeom>
        </p:spPr>
        <p:txBody>
          <a:bodyPr vert="horz" lIns="121917" tIns="60959" rIns="121917" bIns="60959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5333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Cmake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BF9D7028-D0A1-4512-A862-597CDC3CC558}"/>
              </a:ext>
            </a:extLst>
          </p:cNvPr>
          <p:cNvSpPr/>
          <p:nvPr/>
        </p:nvSpPr>
        <p:spPr>
          <a:xfrm>
            <a:off x="1034694" y="2520175"/>
            <a:ext cx="21284868" cy="7830000"/>
          </a:xfrm>
          <a:prstGeom prst="roundRect">
            <a:avLst>
              <a:gd name="adj" fmla="val 49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xmlns="" id="{1D73E10A-8605-407B-900B-DFE4E639CD2A}"/>
              </a:ext>
            </a:extLst>
          </p:cNvPr>
          <p:cNvSpPr txBox="1">
            <a:spLocks/>
          </p:cNvSpPr>
          <p:nvPr/>
        </p:nvSpPr>
        <p:spPr>
          <a:xfrm>
            <a:off x="1691811" y="3195175"/>
            <a:ext cx="19970633" cy="5230825"/>
          </a:xfrm>
          <a:prstGeom prst="rect">
            <a:avLst/>
          </a:prstGeom>
        </p:spPr>
        <p:txBody>
          <a:bodyPr/>
          <a:lstStyle>
            <a:lvl1pPr marL="431985" indent="-431985" algn="l" defTabSz="1727942" rtl="0" eaLnBrk="1" latinLnBrk="0" hangingPunct="1">
              <a:lnSpc>
                <a:spcPct val="90000"/>
              </a:lnSpc>
              <a:spcBef>
                <a:spcPts val="1890"/>
              </a:spcBef>
              <a:buFont typeface="Arial" panose="020B0604020202020204" pitchFamily="34" charset="0"/>
              <a:buChar char="•"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95956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45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927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7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98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87869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40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810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781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52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just">
              <a:buFont typeface="+mj-lt"/>
              <a:buAutoNum type="arabicPeriod"/>
            </a:pPr>
            <a:r>
              <a:rPr lang="zh-CN" altLang="en-US" sz="3600" dirty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音</a:t>
            </a:r>
            <a:r>
              <a:rPr lang="zh-CN" altLang="en-US" sz="3600" dirty="0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视频的博客，内容很多，所有的内容会告诉你使用</a:t>
            </a:r>
            <a:r>
              <a:rPr lang="en-US" altLang="zh-CN" sz="3600" dirty="0" err="1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FFmpeg</a:t>
            </a:r>
            <a:r>
              <a:rPr lang="en-US" altLang="zh-CN" sz="3600" dirty="0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3600" dirty="0" err="1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Api</a:t>
            </a:r>
            <a:r>
              <a:rPr lang="en-US" altLang="zh-CN" sz="3600" dirty="0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3600" dirty="0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3600" dirty="0" err="1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MediaCodec</a:t>
            </a:r>
            <a:r>
              <a:rPr lang="zh-CN" altLang="en-US" sz="3600" dirty="0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的使用</a:t>
            </a:r>
            <a:endParaRPr lang="en-US" altLang="zh-CN" sz="3600" dirty="0" smtClean="0">
              <a:solidFill>
                <a:srgbClr val="4D4D4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42950" indent="-742950" algn="just">
              <a:buFont typeface="+mj-lt"/>
              <a:buAutoNum type="arabicPeriod"/>
            </a:pPr>
            <a:endParaRPr lang="en-US" altLang="zh-CN" sz="3600" dirty="0">
              <a:solidFill>
                <a:srgbClr val="4D4D4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zh-CN" altLang="en-US" sz="3600" dirty="0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学完后发现并没有完整形成自己的技术体系。</a:t>
            </a:r>
            <a:r>
              <a:rPr lang="zh-CN" altLang="en-US" sz="3600" dirty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音</a:t>
            </a:r>
            <a:r>
              <a:rPr lang="zh-CN" altLang="en-US" sz="3600" dirty="0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视频开发的核心在于音视频。</a:t>
            </a:r>
            <a:endParaRPr lang="en-US" altLang="zh-CN" sz="3600" dirty="0" smtClean="0">
              <a:solidFill>
                <a:srgbClr val="4D4D4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42950" indent="-742950" algn="just">
              <a:buFont typeface="+mj-lt"/>
              <a:buAutoNum type="arabicPeriod"/>
            </a:pPr>
            <a:endParaRPr lang="en-US" altLang="zh-CN" sz="3600" dirty="0" smtClean="0">
              <a:solidFill>
                <a:srgbClr val="4D4D4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zh-CN" altLang="en-US" sz="3600" dirty="0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音视频最难的部分是 编码，编码理解清楚了，关于音视频那套</a:t>
            </a:r>
            <a:r>
              <a:rPr lang="en-US" altLang="zh-CN" sz="3600" dirty="0" err="1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Api</a:t>
            </a:r>
            <a:r>
              <a:rPr lang="zh-CN" altLang="en-US" sz="3600" dirty="0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自然而然的就理解了。</a:t>
            </a:r>
            <a:endParaRPr lang="en-US" altLang="zh-CN" sz="3600" dirty="0" smtClean="0">
              <a:solidFill>
                <a:srgbClr val="4D4D4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42950" indent="-742950" algn="just">
              <a:buFont typeface="+mj-lt"/>
              <a:buAutoNum type="arabicPeriod"/>
            </a:pPr>
            <a:endParaRPr lang="en-US" altLang="zh-CN" sz="3600" dirty="0">
              <a:solidFill>
                <a:srgbClr val="4D4D4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zh-CN" altLang="en-US" sz="3600" dirty="0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是谁对音视频来进行编码呢，对！就是</a:t>
            </a:r>
            <a:r>
              <a:rPr lang="en-US" altLang="zh-CN" sz="3600" dirty="0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H264  </a:t>
            </a:r>
            <a:r>
              <a:rPr lang="zh-CN" altLang="en-US" sz="3600" dirty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3600" dirty="0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</a:t>
            </a:r>
            <a:r>
              <a:rPr lang="en-US" altLang="zh-CN" sz="3600" dirty="0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H264</a:t>
            </a:r>
            <a:r>
              <a:rPr lang="zh-CN" altLang="en-US" sz="3600" dirty="0" smtClean="0">
                <a:solidFill>
                  <a:srgbClr val="4D4D4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的理解程度，可以转换城你对整个音视频技术的理解深度</a:t>
            </a:r>
            <a:endParaRPr lang="zh-CN" altLang="en-US" sz="3600" dirty="0">
              <a:solidFill>
                <a:srgbClr val="4D4D4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436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>
            <a:solidFill>
              <a:srgbClr val="1577BA"/>
            </a:solidFill>
            <a:latin typeface="思源黑体 CN Normal" panose="020B0400000000000000" pitchFamily="34" charset="-122"/>
            <a:ea typeface="思源黑体 CN Normal" panose="020B0400000000000000" pitchFamily="34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13608</TotalTime>
  <Words>2338</Words>
  <Application>Microsoft Office PowerPoint</Application>
  <PresentationFormat>自定义</PresentationFormat>
  <Paragraphs>337</Paragraphs>
  <Slides>39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9" baseType="lpstr">
      <vt:lpstr>Calibri</vt:lpstr>
      <vt:lpstr>Calibri Light</vt:lpstr>
      <vt:lpstr>Noto Sans CJK SC Medium</vt:lpstr>
      <vt:lpstr>新細明體</vt:lpstr>
      <vt:lpstr>Source Han Sans CN Normal</vt:lpstr>
      <vt:lpstr>等线</vt:lpstr>
      <vt:lpstr>等线 Light</vt:lpstr>
      <vt:lpstr>方正姚体</vt:lpstr>
      <vt:lpstr>黑体</vt:lpstr>
      <vt:lpstr>三极极黑简体</vt:lpstr>
      <vt:lpstr>思源黑体 CN Bold</vt:lpstr>
      <vt:lpstr>思源黑体 CN Light</vt:lpstr>
      <vt:lpstr>思源黑体 CN Medium</vt:lpstr>
      <vt:lpstr>思源黑体 CN Normal</vt:lpstr>
      <vt:lpstr>宋体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讲师介绍</vt:lpstr>
      <vt:lpstr>视频资料加啊媛老师</vt:lpstr>
      <vt:lpstr>保姆级专属福利(报名加小飞老师)</vt:lpstr>
      <vt:lpstr>PowerPoint 演示文稿</vt:lpstr>
      <vt:lpstr>为什么要学习NDK </vt:lpstr>
      <vt:lpstr>什么是Cmake</vt:lpstr>
      <vt:lpstr>什么是Framework</vt:lpstr>
      <vt:lpstr>内核空间与用户空间</vt:lpstr>
      <vt:lpstr>Extern “C”</vt:lpstr>
      <vt:lpstr> </vt:lpstr>
      <vt:lpstr>JNICall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我们能为您带来什么样的服务</vt:lpstr>
      <vt:lpstr>一线大厂面试诀窍</vt:lpstr>
      <vt:lpstr>PowerPoint 演示文稿</vt:lpstr>
      <vt:lpstr> 怎么成为Android高级工程师？</vt:lpstr>
      <vt:lpstr>PowerPoint 演示文稿</vt:lpstr>
      <vt:lpstr>师资力量</vt:lpstr>
      <vt:lpstr> 学员疑问</vt:lpstr>
      <vt:lpstr>训练营专属活动</vt:lpstr>
      <vt:lpstr>视频+资料+报名请加叮当老师</vt:lpstr>
      <vt:lpstr>我们能为您带来什么样的服务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Windows 用户</cp:lastModifiedBy>
  <cp:revision>2045</cp:revision>
  <dcterms:created xsi:type="dcterms:W3CDTF">2014-06-24T08:28:00Z</dcterms:created>
  <dcterms:modified xsi:type="dcterms:W3CDTF">2021-01-19T12:04:42Z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