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8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9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20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21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22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3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4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5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6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7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8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31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34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5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6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40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43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44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45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46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47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8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9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50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51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52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53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54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55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75" r:id="rId28"/>
    <p:sldId id="276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251"/>
    <a:srgbClr val="6615B2"/>
    <a:srgbClr val="E8A200"/>
    <a:srgbClr val="FFCF03"/>
    <a:srgbClr val="FFB303"/>
    <a:srgbClr val="FFCC00"/>
    <a:srgbClr val="DBB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11" autoAdjust="0"/>
    <p:restoredTop sz="94660"/>
  </p:normalViewPr>
  <p:slideViewPr>
    <p:cSldViewPr snapToGrid="0">
      <p:cViewPr>
        <p:scale>
          <a:sx n="100" d="100"/>
          <a:sy n="100" d="100"/>
        </p:scale>
        <p:origin x="162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6.xlsx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0.xlsx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965-4D23-8D53-9AFB678989D1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965-4D23-8D53-9AFB678989D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965-4D23-8D53-9AFB678989D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965-4D23-8D53-9AFB678989D1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965-4D23-8D53-9AFB678989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8D9-4B88-9268-10173DEFB042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8D9-4B88-9268-10173DEFB04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8D9-4B88-9268-10173DEFB04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8D9-4B88-9268-10173DEFB042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8D9-4B88-9268-10173DEFB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8D9-4B88-9268-10173DEFB042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8D9-4B88-9268-10173DEFB04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8D9-4B88-9268-10173DEFB04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8D9-4B88-9268-10173DEFB042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8D9-4B88-9268-10173DEFB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</c:v>
                </c:pt>
                <c:pt idx="1">
                  <c:v>16</c:v>
                </c:pt>
                <c:pt idx="2">
                  <c:v>30</c:v>
                </c:pt>
                <c:pt idx="3">
                  <c:v>27</c:v>
                </c:pt>
                <c:pt idx="4">
                  <c:v>44</c:v>
                </c:pt>
                <c:pt idx="5">
                  <c:v>25</c:v>
                </c:pt>
                <c:pt idx="6">
                  <c:v>16</c:v>
                </c:pt>
                <c:pt idx="7">
                  <c:v>50</c:v>
                </c:pt>
                <c:pt idx="8">
                  <c:v>15</c:v>
                </c:pt>
                <c:pt idx="9">
                  <c:v>55</c:v>
                </c:pt>
                <c:pt idx="10">
                  <c:v>68</c:v>
                </c:pt>
                <c:pt idx="1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31-4A2F-BF00-AE51AFB201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17</c:v>
                </c:pt>
                <c:pt idx="1">
                  <c:v>14</c:v>
                </c:pt>
                <c:pt idx="2">
                  <c:v>28</c:v>
                </c:pt>
                <c:pt idx="3">
                  <c:v>15</c:v>
                </c:pt>
                <c:pt idx="4">
                  <c:v>46</c:v>
                </c:pt>
                <c:pt idx="5">
                  <c:v>27</c:v>
                </c:pt>
                <c:pt idx="6">
                  <c:v>14</c:v>
                </c:pt>
                <c:pt idx="7">
                  <c:v>48</c:v>
                </c:pt>
                <c:pt idx="8">
                  <c:v>15</c:v>
                </c:pt>
                <c:pt idx="9">
                  <c:v>57</c:v>
                </c:pt>
                <c:pt idx="10">
                  <c:v>70</c:v>
                </c:pt>
                <c:pt idx="11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31-4A2F-BF00-AE51AFB201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5522656"/>
        <c:axId val="131552823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34</c:v>
                </c:pt>
                <c:pt idx="1">
                  <c:v>28</c:v>
                </c:pt>
                <c:pt idx="2">
                  <c:v>56</c:v>
                </c:pt>
                <c:pt idx="3">
                  <c:v>50</c:v>
                </c:pt>
                <c:pt idx="4">
                  <c:v>72</c:v>
                </c:pt>
                <c:pt idx="5">
                  <c:v>54</c:v>
                </c:pt>
                <c:pt idx="6">
                  <c:v>28</c:v>
                </c:pt>
                <c:pt idx="7">
                  <c:v>74</c:v>
                </c:pt>
                <c:pt idx="8">
                  <c:v>30</c:v>
                </c:pt>
                <c:pt idx="9">
                  <c:v>80</c:v>
                </c:pt>
                <c:pt idx="10">
                  <c:v>87</c:v>
                </c:pt>
                <c:pt idx="11">
                  <c:v>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E31-4A2F-BF00-AE51AFB201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5522656"/>
        <c:axId val="1315528232"/>
      </c:lineChart>
      <c:catAx>
        <c:axId val="131552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bg1">
                <a:lumMod val="65000"/>
                <a:alpha val="3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528232"/>
        <c:crosses val="autoZero"/>
        <c:auto val="1"/>
        <c:lblAlgn val="ctr"/>
        <c:lblOffset val="100"/>
        <c:noMultiLvlLbl val="0"/>
      </c:catAx>
      <c:valAx>
        <c:axId val="1315528232"/>
        <c:scaling>
          <c:orientation val="minMax"/>
          <c:max val="100"/>
        </c:scaling>
        <c:delete val="0"/>
        <c:axPos val="l"/>
        <c:majorGridlines>
          <c:spPr>
            <a:ln w="3175" cap="flat" cmpd="sng" algn="ctr">
              <a:solidFill>
                <a:schemeClr val="bg1">
                  <a:lumMod val="65000"/>
                  <a:alpha val="3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3175">
            <a:solidFill>
              <a:schemeClr val="bg1">
                <a:lumMod val="65000"/>
                <a:alpha val="3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522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chemeClr val="tx1">
              <a:lumMod val="50000"/>
              <a:lumOff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A4E-46A7-8433-2654F935A899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A4E-46A7-8433-2654F935A89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A4E-46A7-8433-2654F935A89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A4E-46A7-8433-2654F935A899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A4E-46A7-8433-2654F935A8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A4E-46A7-8433-2654F935A899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A4E-46A7-8433-2654F935A89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A4E-46A7-8433-2654F935A89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A4E-46A7-8433-2654F935A899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A4E-46A7-8433-2654F935A8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883005566333188E-2"/>
          <c:y val="8.2862523540489647E-2"/>
          <c:w val="0.90979332293608228"/>
          <c:h val="0.75769028871391075"/>
        </c:manualLayout>
      </c:layout>
      <c:areaChart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>
              <a:noFill/>
            </a:ln>
          </c:spPr>
          <c:dPt>
            <c:idx val="0"/>
            <c:bubble3D val="0"/>
            <c:spPr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AA00-4319-AA59-610CF9CC1C46}"/>
              </c:ext>
            </c:extLst>
          </c:dPt>
          <c:dPt>
            <c:idx val="1"/>
            <c:bubble3D val="0"/>
            <c:spPr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A00-4319-AA59-610CF9CC1C46}"/>
              </c:ext>
            </c:extLst>
          </c:dPt>
          <c:dPt>
            <c:idx val="2"/>
            <c:bubble3D val="0"/>
            <c:spPr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AA00-4319-AA59-610CF9CC1C46}"/>
              </c:ext>
            </c:extLst>
          </c:dPt>
          <c:dPt>
            <c:idx val="3"/>
            <c:bubble3D val="0"/>
            <c:spPr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AA00-4319-AA59-610CF9CC1C46}"/>
              </c:ext>
            </c:extLst>
          </c:dPt>
          <c:dPt>
            <c:idx val="4"/>
            <c:bubble3D val="0"/>
            <c:spPr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AA00-4319-AA59-610CF9CC1C46}"/>
              </c:ext>
            </c:extLst>
          </c:dPt>
          <c:dPt>
            <c:idx val="5"/>
            <c:bubble3D val="0"/>
            <c:spPr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AA00-4319-AA59-610CF9CC1C46}"/>
              </c:ext>
            </c:extLst>
          </c:dPt>
          <c:dPt>
            <c:idx val="6"/>
            <c:bubble3D val="0"/>
            <c:spPr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AA00-4319-AA59-610CF9CC1C46}"/>
              </c:ext>
            </c:extLst>
          </c:dPt>
          <c:dPt>
            <c:idx val="7"/>
            <c:bubble3D val="0"/>
            <c:spPr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AA00-4319-AA59-610CF9CC1C46}"/>
              </c:ext>
            </c:extLst>
          </c:dPt>
          <c:dPt>
            <c:idx val="8"/>
            <c:bubble3D val="0"/>
            <c:spPr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AA00-4319-AA59-610CF9CC1C46}"/>
              </c:ext>
            </c:extLst>
          </c:dPt>
          <c:dPt>
            <c:idx val="9"/>
            <c:bubble3D val="0"/>
            <c:spPr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AA00-4319-AA59-610CF9CC1C46}"/>
              </c:ext>
            </c:extLst>
          </c:dPt>
          <c:dPt>
            <c:idx val="10"/>
            <c:bubble3D val="0"/>
            <c:spPr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5-AA00-4319-AA59-610CF9CC1C46}"/>
              </c:ext>
            </c:extLst>
          </c:dPt>
          <c:dPt>
            <c:idx val="11"/>
            <c:bubble3D val="0"/>
            <c:spPr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7-AA00-4319-AA59-610CF9CC1C46}"/>
              </c:ext>
            </c:extLst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"$"#,##0.00</c:formatCode>
                <c:ptCount val="12"/>
                <c:pt idx="0">
                  <c:v>1.5</c:v>
                </c:pt>
                <c:pt idx="1">
                  <c:v>4.5999999999999996</c:v>
                </c:pt>
                <c:pt idx="2">
                  <c:v>2.4</c:v>
                </c:pt>
                <c:pt idx="3">
                  <c:v>5.4</c:v>
                </c:pt>
                <c:pt idx="4">
                  <c:v>4.2300000000000004</c:v>
                </c:pt>
                <c:pt idx="5">
                  <c:v>5.13</c:v>
                </c:pt>
                <c:pt idx="6">
                  <c:v>3.9</c:v>
                </c:pt>
                <c:pt idx="7">
                  <c:v>6.5</c:v>
                </c:pt>
                <c:pt idx="8">
                  <c:v>8.5</c:v>
                </c:pt>
                <c:pt idx="9">
                  <c:v>7.32</c:v>
                </c:pt>
                <c:pt idx="10">
                  <c:v>4.7</c:v>
                </c:pt>
                <c:pt idx="11">
                  <c:v>8.56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AA00-4319-AA59-610CF9CC1C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2417120"/>
        <c:axId val="452414496"/>
      </c:areaChart>
      <c:catAx>
        <c:axId val="4524171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6350" cap="flat" cmpd="sng" algn="ctr">
            <a:solidFill>
              <a:schemeClr val="bg1">
                <a:lumMod val="65000"/>
                <a:alpha val="20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452414496"/>
        <c:crosses val="autoZero"/>
        <c:auto val="1"/>
        <c:lblAlgn val="ctr"/>
        <c:lblOffset val="100"/>
        <c:noMultiLvlLbl val="0"/>
      </c:catAx>
      <c:valAx>
        <c:axId val="452414496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65000"/>
                  <a:alpha val="20000"/>
                </a:schemeClr>
              </a:solidFill>
              <a:prstDash val="solid"/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452417120"/>
        <c:crosses val="autoZero"/>
        <c:crossBetween val="midCat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>
              <a:lumMod val="50000"/>
              <a:lumOff val="50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883005566333188E-2"/>
          <c:y val="8.2862523540489647E-2"/>
          <c:w val="0.90979332293608228"/>
          <c:h val="0.75769028871391075"/>
        </c:manualLayout>
      </c:layout>
      <c:areaChart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 w="31750"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AA00-4319-AA59-610CF9CC1C4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A00-4319-AA59-610CF9CC1C46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AA00-4319-AA59-610CF9CC1C46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AA00-4319-AA59-610CF9CC1C46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AA00-4319-AA59-610CF9CC1C46}"/>
              </c:ext>
            </c:extLst>
          </c:dPt>
          <c:dPt>
            <c:idx val="5"/>
            <c:bubble3D val="0"/>
            <c:spPr>
              <a:solidFill>
                <a:schemeClr val="accent2"/>
              </a:solidFill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AA00-4319-AA59-610CF9CC1C46}"/>
              </c:ext>
            </c:extLst>
          </c:dPt>
          <c:dPt>
            <c:idx val="6"/>
            <c:bubble3D val="0"/>
            <c:spPr>
              <a:solidFill>
                <a:schemeClr val="accent2"/>
              </a:solidFill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AA00-4319-AA59-610CF9CC1C46}"/>
              </c:ext>
            </c:extLst>
          </c:dPt>
          <c:dPt>
            <c:idx val="7"/>
            <c:bubble3D val="0"/>
            <c:spPr>
              <a:solidFill>
                <a:schemeClr val="accent2"/>
              </a:solidFill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AA00-4319-AA59-610CF9CC1C46}"/>
              </c:ext>
            </c:extLst>
          </c:dPt>
          <c:dPt>
            <c:idx val="8"/>
            <c:bubble3D val="0"/>
            <c:spPr>
              <a:solidFill>
                <a:schemeClr val="accent2"/>
              </a:solidFill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AA00-4319-AA59-610CF9CC1C46}"/>
              </c:ext>
            </c:extLst>
          </c:dPt>
          <c:dPt>
            <c:idx val="9"/>
            <c:bubble3D val="0"/>
            <c:spPr>
              <a:solidFill>
                <a:schemeClr val="accent2"/>
              </a:solidFill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AA00-4319-AA59-610CF9CC1C46}"/>
              </c:ext>
            </c:extLst>
          </c:dPt>
          <c:dPt>
            <c:idx val="10"/>
            <c:bubble3D val="0"/>
            <c:spPr>
              <a:solidFill>
                <a:schemeClr val="accent2"/>
              </a:solidFill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5-AA00-4319-AA59-610CF9CC1C46}"/>
              </c:ext>
            </c:extLst>
          </c:dPt>
          <c:dPt>
            <c:idx val="11"/>
            <c:bubble3D val="0"/>
            <c:spPr>
              <a:solidFill>
                <a:schemeClr val="accent2"/>
              </a:solidFill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7-AA00-4319-AA59-610CF9CC1C46}"/>
              </c:ext>
            </c:extLst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"$"#,##0.00</c:formatCode>
                <c:ptCount val="12"/>
                <c:pt idx="0">
                  <c:v>6.5</c:v>
                </c:pt>
                <c:pt idx="1">
                  <c:v>5.4</c:v>
                </c:pt>
                <c:pt idx="2">
                  <c:v>7.32</c:v>
                </c:pt>
                <c:pt idx="3">
                  <c:v>3.9</c:v>
                </c:pt>
                <c:pt idx="4">
                  <c:v>4.2300000000000004</c:v>
                </c:pt>
                <c:pt idx="5">
                  <c:v>5.13</c:v>
                </c:pt>
                <c:pt idx="6">
                  <c:v>3.9</c:v>
                </c:pt>
                <c:pt idx="7">
                  <c:v>6.5</c:v>
                </c:pt>
                <c:pt idx="8">
                  <c:v>4.2300000000000004</c:v>
                </c:pt>
                <c:pt idx="9">
                  <c:v>3.9</c:v>
                </c:pt>
                <c:pt idx="10">
                  <c:v>5.4</c:v>
                </c:pt>
                <c:pt idx="11">
                  <c:v>7.32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AA00-4319-AA59-610CF9CC1C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2417120"/>
        <c:axId val="452414496"/>
      </c:areaChart>
      <c:catAx>
        <c:axId val="4524171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6350" cap="flat" cmpd="sng" algn="ctr">
            <a:solidFill>
              <a:schemeClr val="bg1">
                <a:lumMod val="65000"/>
                <a:alpha val="20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452414496"/>
        <c:crosses val="autoZero"/>
        <c:auto val="1"/>
        <c:lblAlgn val="ctr"/>
        <c:lblOffset val="100"/>
        <c:noMultiLvlLbl val="0"/>
      </c:catAx>
      <c:valAx>
        <c:axId val="452414496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65000"/>
                  <a:alpha val="20000"/>
                </a:schemeClr>
              </a:solidFill>
              <a:prstDash val="solid"/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452417120"/>
        <c:crosses val="autoZero"/>
        <c:crossBetween val="midCat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>
              <a:lumMod val="50000"/>
              <a:lumOff val="50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4C-4765-A054-80846AD281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4C-4765-A054-80846AD2814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4C-4765-A054-80846AD28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72221528"/>
        <c:axId val="1472222184"/>
      </c:areaChart>
      <c:catAx>
        <c:axId val="1472221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2222184"/>
        <c:crosses val="autoZero"/>
        <c:auto val="1"/>
        <c:lblAlgn val="ctr"/>
        <c:lblOffset val="100"/>
        <c:noMultiLvlLbl val="0"/>
      </c:catAx>
      <c:valAx>
        <c:axId val="1472222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22215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>
              <a:lumMod val="50000"/>
              <a:lumOff val="50000"/>
            </a:schemeClr>
          </a:solidFill>
          <a:latin typeface="+mn-lt"/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7609743919755E-2"/>
          <c:y val="1.7788800268978076E-2"/>
          <c:w val="0.86345947915719146"/>
          <c:h val="0.8509330316638464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DE8-4958-AA78-CE9EACD602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DE8-4958-AA78-CE9EACD602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E8-4958-AA78-CE9EACD602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E8-4958-AA78-CE9EACD60237}"/>
              </c:ext>
            </c:extLst>
          </c:dPt>
          <c:cat>
            <c:strRef>
              <c:f>Sheet1!$A$2:$A$5</c:f>
              <c:strCache>
                <c:ptCount val="4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DE8-4958-AA78-CE9EACD602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3.2150083975368733E-2"/>
          <c:y val="0.90336755971371929"/>
          <c:w val="0.94625746420172663"/>
          <c:h val="8.69911735983720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>
              <a:lumMod val="50000"/>
              <a:lumOff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860-4DF8-B484-931F0BEC3198}"/>
              </c:ext>
            </c:extLst>
          </c:dPt>
          <c:cat>
            <c:strRef>
              <c:f>Sheet1!$A$2:$A$4</c:f>
              <c:strCache>
                <c:ptCount val="3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60-4DF8-B484-931F0BEC31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60-4DF8-B484-931F0BEC31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60-4DF8-B484-931F0BEC319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2.8</c:v>
                </c:pt>
                <c:pt idx="1">
                  <c:v>4.5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60-4DF8-B484-931F0BEC31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6980640"/>
        <c:axId val="976980312"/>
      </c:barChart>
      <c:catAx>
        <c:axId val="976980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bg1">
                <a:lumMod val="65000"/>
                <a:alpha val="2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980312"/>
        <c:crosses val="autoZero"/>
        <c:auto val="1"/>
        <c:lblAlgn val="ctr"/>
        <c:lblOffset val="100"/>
        <c:noMultiLvlLbl val="0"/>
      </c:catAx>
      <c:valAx>
        <c:axId val="976980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980640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>
              <a:lumMod val="50000"/>
              <a:lumOff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FD-4810-B2F9-31A458C4F60F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BFD-4810-B2F9-31A458C4F60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BFD-4810-B2F9-31A458C4F60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BFD-4810-B2F9-31A458C4F60F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BFD-4810-B2F9-31A458C4F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7609743919755E-2"/>
          <c:y val="1.7788800268978076E-2"/>
          <c:w val="0.86345947915719146"/>
          <c:h val="0.8509330316638464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DBD-418D-BFDF-DC2454857EB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DBD-418D-BFDF-DC2454857EB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DBD-418D-BFDF-DC2454857EB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DBD-418D-BFDF-DC2454857EB7}"/>
              </c:ext>
            </c:extLst>
          </c:dPt>
          <c:cat>
            <c:strRef>
              <c:f>Sheet1!$A$2:$A$5</c:f>
              <c:strCache>
                <c:ptCount val="4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DBD-418D-BFDF-DC2454857E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3.2150083975368733E-2"/>
          <c:y val="0.90336755971371929"/>
          <c:w val="0.94625746420172663"/>
          <c:h val="8.69911735983720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>
              <a:lumMod val="50000"/>
              <a:lumOff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338-46FC-8F8A-9886DA3E7A54}"/>
              </c:ext>
            </c:extLst>
          </c:dPt>
          <c:cat>
            <c:strRef>
              <c:f>Sheet1!$A$2:$A$3</c:f>
              <c:strCache>
                <c:ptCount val="2"/>
                <c:pt idx="0">
                  <c:v>Data 1</c:v>
                </c:pt>
                <c:pt idx="1">
                  <c:v>Data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38-46FC-8F8A-9886DA3E7A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Data 1</c:v>
                </c:pt>
                <c:pt idx="1">
                  <c:v>Data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338-46FC-8F8A-9886DA3E7A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Data 1</c:v>
                </c:pt>
                <c:pt idx="1">
                  <c:v>Data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338-46FC-8F8A-9886DA3E7A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Data 1</c:v>
                </c:pt>
                <c:pt idx="1">
                  <c:v>Data 2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2.8</c:v>
                </c:pt>
                <c:pt idx="1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338-46FC-8F8A-9886DA3E7A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6980640"/>
        <c:axId val="976980312"/>
      </c:barChart>
      <c:catAx>
        <c:axId val="976980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bg1">
                <a:lumMod val="65000"/>
                <a:alpha val="2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980312"/>
        <c:crosses val="autoZero"/>
        <c:auto val="1"/>
        <c:lblAlgn val="ctr"/>
        <c:lblOffset val="100"/>
        <c:noMultiLvlLbl val="0"/>
      </c:catAx>
      <c:valAx>
        <c:axId val="976980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980640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>
              <a:lumMod val="50000"/>
              <a:lumOff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09254730811914"/>
          <c:y val="7.5671851750338137E-2"/>
          <c:w val="0.74790745269188086"/>
          <c:h val="0.6623827479011488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Title 1</c:v>
                </c:pt>
                <c:pt idx="1">
                  <c:v>Title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DB-436C-B4E8-92992392CA8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Value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Title 1</c:v>
                </c:pt>
                <c:pt idx="1">
                  <c:v>Title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DB-436C-B4E8-92992392CA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90624543"/>
        <c:axId val="827245567"/>
      </c:barChart>
      <c:catAx>
        <c:axId val="990624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bg1">
                <a:lumMod val="65000"/>
                <a:alpha val="2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7245567"/>
        <c:crosses val="autoZero"/>
        <c:auto val="1"/>
        <c:lblAlgn val="ctr"/>
        <c:lblOffset val="100"/>
        <c:noMultiLvlLbl val="0"/>
      </c:catAx>
      <c:valAx>
        <c:axId val="827245567"/>
        <c:scaling>
          <c:orientation val="minMax"/>
        </c:scaling>
        <c:delete val="1"/>
        <c:axPos val="b"/>
        <c:majorGridlines>
          <c:spPr>
            <a:ln w="6350" cap="flat" cmpd="sng" algn="ctr">
              <a:solidFill>
                <a:schemeClr val="bg1">
                  <a:lumMod val="65000"/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90624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2.3930841944121244E-2"/>
          <c:y val="0.85076885704063188"/>
          <c:w val="0.95213831611175737"/>
          <c:h val="0.119661210846033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09254730811914"/>
          <c:y val="7.5671851750338137E-2"/>
          <c:w val="0.74790745269188086"/>
          <c:h val="0.6623827479011488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Title 1</c:v>
                </c:pt>
                <c:pt idx="1">
                  <c:v>Title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A1-4D07-90E7-5608960B11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Value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Title 1</c:v>
                </c:pt>
                <c:pt idx="1">
                  <c:v>Title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A1-4D07-90E7-5608960B11E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90624543"/>
        <c:axId val="827245567"/>
      </c:barChart>
      <c:catAx>
        <c:axId val="990624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bg1">
                <a:lumMod val="65000"/>
                <a:alpha val="2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7245567"/>
        <c:crosses val="autoZero"/>
        <c:auto val="1"/>
        <c:lblAlgn val="ctr"/>
        <c:lblOffset val="100"/>
        <c:noMultiLvlLbl val="0"/>
      </c:catAx>
      <c:valAx>
        <c:axId val="827245567"/>
        <c:scaling>
          <c:orientation val="minMax"/>
        </c:scaling>
        <c:delete val="1"/>
        <c:axPos val="b"/>
        <c:majorGridlines>
          <c:spPr>
            <a:ln w="6350" cap="flat" cmpd="sng" algn="ctr">
              <a:solidFill>
                <a:schemeClr val="bg1">
                  <a:lumMod val="65000"/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90624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2.3930841944121244E-2"/>
          <c:y val="0.85076885704063188"/>
          <c:w val="0.95213831611175737"/>
          <c:h val="0.119661210846033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278293758734838E-2"/>
          <c:y val="5.51206503336725E-3"/>
          <c:w val="0.97572166945601679"/>
          <c:h val="0.985725517766960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E1-4961-8BF3-0B2A9B26109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E1-4961-8BF3-0B2A9B26109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E1-4961-8BF3-0B2A9B261096}"/>
              </c:ext>
            </c:extLst>
          </c:dPt>
          <c:dPt>
            <c:idx val="3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E1-4961-8BF3-0B2A9B26109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Food</c:v>
                </c:pt>
                <c:pt idx="1">
                  <c:v>Electonic</c:v>
                </c:pt>
                <c:pt idx="2">
                  <c:v>Games</c:v>
                </c:pt>
                <c:pt idx="3">
                  <c:v>Book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E1-4961-8BF3-0B2A9B2610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50"/>
        <c:holeSize val="5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Sep-17 (Hundred Thousand)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  <c:pt idx="3">
                  <c:v>4th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145</c:v>
                </c:pt>
                <c:pt idx="2">
                  <c:v>125</c:v>
                </c:pt>
                <c:pt idx="3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57-4278-A7C8-E5E2C55C03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8497208"/>
        <c:axId val="448487016"/>
      </c:lineChart>
      <c:catAx>
        <c:axId val="4484972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8487016"/>
        <c:crosses val="autoZero"/>
        <c:auto val="1"/>
        <c:lblAlgn val="ctr"/>
        <c:lblOffset val="100"/>
        <c:noMultiLvlLbl val="0"/>
      </c:catAx>
      <c:valAx>
        <c:axId val="448487016"/>
        <c:scaling>
          <c:orientation val="minMax"/>
          <c:max val="200"/>
          <c:min val="100"/>
        </c:scaling>
        <c:delete val="1"/>
        <c:axPos val="l"/>
        <c:numFmt formatCode="General" sourceLinked="1"/>
        <c:majorTickMark val="none"/>
        <c:minorTickMark val="none"/>
        <c:tickLblPos val="nextTo"/>
        <c:crossAx val="448497208"/>
        <c:crosses val="autoZero"/>
        <c:crossBetween val="between"/>
        <c:majorUnit val="20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Sep-17 (Hundred Thousand)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  <c:pt idx="3">
                  <c:v>4th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150</c:v>
                </c:pt>
                <c:pt idx="1">
                  <c:v>100</c:v>
                </c:pt>
                <c:pt idx="2">
                  <c:v>200</c:v>
                </c:pt>
                <c:pt idx="3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57-4278-A7C8-E5E2C55C03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8497208"/>
        <c:axId val="448487016"/>
      </c:lineChart>
      <c:catAx>
        <c:axId val="4484972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8487016"/>
        <c:crosses val="autoZero"/>
        <c:auto val="1"/>
        <c:lblAlgn val="ctr"/>
        <c:lblOffset val="100"/>
        <c:noMultiLvlLbl val="0"/>
      </c:catAx>
      <c:valAx>
        <c:axId val="448487016"/>
        <c:scaling>
          <c:orientation val="minMax"/>
          <c:max val="200"/>
          <c:min val="100"/>
        </c:scaling>
        <c:delete val="1"/>
        <c:axPos val="l"/>
        <c:numFmt formatCode="General" sourceLinked="1"/>
        <c:majorTickMark val="none"/>
        <c:minorTickMark val="none"/>
        <c:tickLblPos val="nextTo"/>
        <c:crossAx val="448497208"/>
        <c:crosses val="autoZero"/>
        <c:crossBetween val="between"/>
        <c:majorUnit val="20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Sep-17 (Hundred Thousand)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  <c:pt idx="3">
                  <c:v>4th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150</c:v>
                </c:pt>
                <c:pt idx="1">
                  <c:v>120</c:v>
                </c:pt>
                <c:pt idx="2">
                  <c:v>150</c:v>
                </c:pt>
                <c:pt idx="3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57-4278-A7C8-E5E2C55C03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8497208"/>
        <c:axId val="448487016"/>
      </c:lineChart>
      <c:catAx>
        <c:axId val="4484972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8487016"/>
        <c:crosses val="autoZero"/>
        <c:auto val="1"/>
        <c:lblAlgn val="ctr"/>
        <c:lblOffset val="100"/>
        <c:noMultiLvlLbl val="0"/>
      </c:catAx>
      <c:valAx>
        <c:axId val="448487016"/>
        <c:scaling>
          <c:orientation val="minMax"/>
          <c:max val="200"/>
          <c:min val="100"/>
        </c:scaling>
        <c:delete val="1"/>
        <c:axPos val="l"/>
        <c:numFmt formatCode="General" sourceLinked="1"/>
        <c:majorTickMark val="none"/>
        <c:minorTickMark val="none"/>
        <c:tickLblPos val="nextTo"/>
        <c:crossAx val="448497208"/>
        <c:crosses val="autoZero"/>
        <c:crossBetween val="between"/>
        <c:majorUnit val="20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Sep-17 (Hundred Thousand)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  <c:pt idx="3">
                  <c:v>4th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150</c:v>
                </c:pt>
                <c:pt idx="1">
                  <c:v>145</c:v>
                </c:pt>
                <c:pt idx="2">
                  <c:v>100</c:v>
                </c:pt>
                <c:pt idx="3">
                  <c:v>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57-4278-A7C8-E5E2C55C03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8497208"/>
        <c:axId val="448487016"/>
      </c:lineChart>
      <c:catAx>
        <c:axId val="4484972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8487016"/>
        <c:crosses val="autoZero"/>
        <c:auto val="1"/>
        <c:lblAlgn val="ctr"/>
        <c:lblOffset val="100"/>
        <c:noMultiLvlLbl val="0"/>
      </c:catAx>
      <c:valAx>
        <c:axId val="448487016"/>
        <c:scaling>
          <c:orientation val="minMax"/>
          <c:max val="200"/>
          <c:min val="100"/>
        </c:scaling>
        <c:delete val="1"/>
        <c:axPos val="l"/>
        <c:numFmt formatCode="General" sourceLinked="1"/>
        <c:majorTickMark val="none"/>
        <c:minorTickMark val="none"/>
        <c:tickLblPos val="nextTo"/>
        <c:crossAx val="448497208"/>
        <c:crosses val="autoZero"/>
        <c:crossBetween val="between"/>
        <c:majorUnit val="20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2.526304354836794E-2"/>
          <c:y val="3.7735817827314645E-2"/>
          <c:w val="0.9531937477300475"/>
          <c:h val="0.84614529981513664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Category A</c:v>
                </c:pt>
              </c:strCache>
            </c:strRef>
          </c:tx>
          <c:spPr>
            <a:gradFill>
              <a:gsLst>
                <a:gs pos="0">
                  <a:schemeClr val="accent4"/>
                </a:gs>
                <a:gs pos="100000">
                  <a:schemeClr val="accent4">
                    <a:alpha val="0"/>
                  </a:schemeClr>
                </a:gs>
              </a:gsLst>
              <a:lin ang="5400000" scaled="1"/>
            </a:gradFill>
          </c:spPr>
          <c:cat>
            <c:numRef>
              <c:f>Sheet1!$A$2:$A$30</c:f>
              <c:numCache>
                <c:formatCode>m/d/yyyy</c:formatCode>
                <c:ptCount val="29"/>
                <c:pt idx="0">
                  <c:v>45921</c:v>
                </c:pt>
                <c:pt idx="1">
                  <c:v>45922</c:v>
                </c:pt>
                <c:pt idx="2">
                  <c:v>45923</c:v>
                </c:pt>
                <c:pt idx="3">
                  <c:v>45924</c:v>
                </c:pt>
                <c:pt idx="4">
                  <c:v>45925</c:v>
                </c:pt>
                <c:pt idx="5">
                  <c:v>45926</c:v>
                </c:pt>
                <c:pt idx="6">
                  <c:v>45927</c:v>
                </c:pt>
                <c:pt idx="7">
                  <c:v>45928</c:v>
                </c:pt>
                <c:pt idx="8">
                  <c:v>45929</c:v>
                </c:pt>
                <c:pt idx="9">
                  <c:v>45930</c:v>
                </c:pt>
                <c:pt idx="10">
                  <c:v>45931</c:v>
                </c:pt>
                <c:pt idx="11">
                  <c:v>45932</c:v>
                </c:pt>
                <c:pt idx="12">
                  <c:v>45933</c:v>
                </c:pt>
                <c:pt idx="13">
                  <c:v>45934</c:v>
                </c:pt>
                <c:pt idx="14">
                  <c:v>45935</c:v>
                </c:pt>
                <c:pt idx="15">
                  <c:v>45936</c:v>
                </c:pt>
                <c:pt idx="16">
                  <c:v>45937</c:v>
                </c:pt>
                <c:pt idx="17">
                  <c:v>45938</c:v>
                </c:pt>
                <c:pt idx="18">
                  <c:v>45939</c:v>
                </c:pt>
                <c:pt idx="19">
                  <c:v>45940</c:v>
                </c:pt>
                <c:pt idx="20">
                  <c:v>45941</c:v>
                </c:pt>
                <c:pt idx="21">
                  <c:v>45942</c:v>
                </c:pt>
                <c:pt idx="22">
                  <c:v>45943</c:v>
                </c:pt>
                <c:pt idx="23">
                  <c:v>45944</c:v>
                </c:pt>
                <c:pt idx="24">
                  <c:v>45945</c:v>
                </c:pt>
                <c:pt idx="25">
                  <c:v>45946</c:v>
                </c:pt>
                <c:pt idx="26">
                  <c:v>45947</c:v>
                </c:pt>
                <c:pt idx="27">
                  <c:v>45948</c:v>
                </c:pt>
                <c:pt idx="28">
                  <c:v>45949</c:v>
                </c:pt>
              </c:numCache>
            </c:num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10</c:v>
                </c:pt>
                <c:pt idx="1">
                  <c:v>5</c:v>
                </c:pt>
                <c:pt idx="2">
                  <c:v>8</c:v>
                </c:pt>
                <c:pt idx="3">
                  <c:v>5</c:v>
                </c:pt>
                <c:pt idx="4">
                  <c:v>9</c:v>
                </c:pt>
                <c:pt idx="5">
                  <c:v>14</c:v>
                </c:pt>
                <c:pt idx="6">
                  <c:v>11</c:v>
                </c:pt>
                <c:pt idx="7">
                  <c:v>16</c:v>
                </c:pt>
                <c:pt idx="8">
                  <c:v>14</c:v>
                </c:pt>
                <c:pt idx="9">
                  <c:v>11</c:v>
                </c:pt>
                <c:pt idx="10">
                  <c:v>10</c:v>
                </c:pt>
                <c:pt idx="11">
                  <c:v>14</c:v>
                </c:pt>
                <c:pt idx="12">
                  <c:v>20</c:v>
                </c:pt>
                <c:pt idx="13">
                  <c:v>22</c:v>
                </c:pt>
                <c:pt idx="14">
                  <c:v>28</c:v>
                </c:pt>
                <c:pt idx="15">
                  <c:v>33</c:v>
                </c:pt>
                <c:pt idx="16">
                  <c:v>56</c:v>
                </c:pt>
                <c:pt idx="17">
                  <c:v>144</c:v>
                </c:pt>
                <c:pt idx="18">
                  <c:v>134</c:v>
                </c:pt>
                <c:pt idx="19">
                  <c:v>104</c:v>
                </c:pt>
                <c:pt idx="20">
                  <c:v>110</c:v>
                </c:pt>
                <c:pt idx="21">
                  <c:v>80</c:v>
                </c:pt>
                <c:pt idx="22">
                  <c:v>100</c:v>
                </c:pt>
                <c:pt idx="23">
                  <c:v>50</c:v>
                </c:pt>
                <c:pt idx="24">
                  <c:v>40</c:v>
                </c:pt>
                <c:pt idx="25">
                  <c:v>22</c:v>
                </c:pt>
                <c:pt idx="26">
                  <c:v>12</c:v>
                </c:pt>
                <c:pt idx="27">
                  <c:v>8</c:v>
                </c:pt>
                <c:pt idx="2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DC-4042-8AF4-3C8332F5AB5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Category B Fill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</c:spPr>
          <c:cat>
            <c:numRef>
              <c:f>Sheet1!$A$2:$A$30</c:f>
              <c:numCache>
                <c:formatCode>m/d/yyyy</c:formatCode>
                <c:ptCount val="29"/>
                <c:pt idx="0">
                  <c:v>45921</c:v>
                </c:pt>
                <c:pt idx="1">
                  <c:v>45922</c:v>
                </c:pt>
                <c:pt idx="2">
                  <c:v>45923</c:v>
                </c:pt>
                <c:pt idx="3">
                  <c:v>45924</c:v>
                </c:pt>
                <c:pt idx="4">
                  <c:v>45925</c:v>
                </c:pt>
                <c:pt idx="5">
                  <c:v>45926</c:v>
                </c:pt>
                <c:pt idx="6">
                  <c:v>45927</c:v>
                </c:pt>
                <c:pt idx="7">
                  <c:v>45928</c:v>
                </c:pt>
                <c:pt idx="8">
                  <c:v>45929</c:v>
                </c:pt>
                <c:pt idx="9">
                  <c:v>45930</c:v>
                </c:pt>
                <c:pt idx="10">
                  <c:v>45931</c:v>
                </c:pt>
                <c:pt idx="11">
                  <c:v>45932</c:v>
                </c:pt>
                <c:pt idx="12">
                  <c:v>45933</c:v>
                </c:pt>
                <c:pt idx="13">
                  <c:v>45934</c:v>
                </c:pt>
                <c:pt idx="14">
                  <c:v>45935</c:v>
                </c:pt>
                <c:pt idx="15">
                  <c:v>45936</c:v>
                </c:pt>
                <c:pt idx="16">
                  <c:v>45937</c:v>
                </c:pt>
                <c:pt idx="17">
                  <c:v>45938</c:v>
                </c:pt>
                <c:pt idx="18">
                  <c:v>45939</c:v>
                </c:pt>
                <c:pt idx="19">
                  <c:v>45940</c:v>
                </c:pt>
                <c:pt idx="20">
                  <c:v>45941</c:v>
                </c:pt>
                <c:pt idx="21">
                  <c:v>45942</c:v>
                </c:pt>
                <c:pt idx="22">
                  <c:v>45943</c:v>
                </c:pt>
                <c:pt idx="23">
                  <c:v>45944</c:v>
                </c:pt>
                <c:pt idx="24">
                  <c:v>45945</c:v>
                </c:pt>
                <c:pt idx="25">
                  <c:v>45946</c:v>
                </c:pt>
                <c:pt idx="26">
                  <c:v>45947</c:v>
                </c:pt>
                <c:pt idx="27">
                  <c:v>45948</c:v>
                </c:pt>
                <c:pt idx="28">
                  <c:v>45949</c:v>
                </c:pt>
              </c:numCache>
            </c:numRef>
          </c:cat>
          <c:val>
            <c:numRef>
              <c:f>Sheet1!$E$2:$E$30</c:f>
              <c:numCache>
                <c:formatCode>General</c:formatCode>
                <c:ptCount val="29"/>
                <c:pt idx="0">
                  <c:v>10</c:v>
                </c:pt>
                <c:pt idx="1">
                  <c:v>2</c:v>
                </c:pt>
                <c:pt idx="2">
                  <c:v>2</c:v>
                </c:pt>
                <c:pt idx="3">
                  <c:v>8</c:v>
                </c:pt>
                <c:pt idx="4">
                  <c:v>13</c:v>
                </c:pt>
                <c:pt idx="5">
                  <c:v>20</c:v>
                </c:pt>
                <c:pt idx="6">
                  <c:v>19</c:v>
                </c:pt>
                <c:pt idx="7">
                  <c:v>10</c:v>
                </c:pt>
                <c:pt idx="8">
                  <c:v>12</c:v>
                </c:pt>
                <c:pt idx="9">
                  <c:v>40</c:v>
                </c:pt>
                <c:pt idx="10">
                  <c:v>22</c:v>
                </c:pt>
                <c:pt idx="11">
                  <c:v>35</c:v>
                </c:pt>
                <c:pt idx="12">
                  <c:v>35</c:v>
                </c:pt>
                <c:pt idx="13">
                  <c:v>30</c:v>
                </c:pt>
                <c:pt idx="14">
                  <c:v>33</c:v>
                </c:pt>
                <c:pt idx="15">
                  <c:v>40</c:v>
                </c:pt>
                <c:pt idx="16">
                  <c:v>80</c:v>
                </c:pt>
                <c:pt idx="17">
                  <c:v>105</c:v>
                </c:pt>
                <c:pt idx="18">
                  <c:v>80</c:v>
                </c:pt>
                <c:pt idx="19">
                  <c:v>70</c:v>
                </c:pt>
                <c:pt idx="20">
                  <c:v>40</c:v>
                </c:pt>
                <c:pt idx="21">
                  <c:v>40</c:v>
                </c:pt>
                <c:pt idx="22">
                  <c:v>80</c:v>
                </c:pt>
                <c:pt idx="23">
                  <c:v>39</c:v>
                </c:pt>
                <c:pt idx="24">
                  <c:v>37</c:v>
                </c:pt>
                <c:pt idx="25">
                  <c:v>45</c:v>
                </c:pt>
                <c:pt idx="26">
                  <c:v>30</c:v>
                </c:pt>
                <c:pt idx="27">
                  <c:v>25</c:v>
                </c:pt>
                <c:pt idx="28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DC-4042-8AF4-3C8332F5A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9360232"/>
        <c:axId val="-2049437480"/>
      </c:area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Category A Fill</c:v>
                </c:pt>
              </c:strCache>
            </c:strRef>
          </c:tx>
          <c:spPr>
            <a:ln w="12700">
              <a:solidFill>
                <a:schemeClr val="accent4"/>
              </a:solidFill>
            </a:ln>
          </c:spPr>
          <c:marker>
            <c:symbol val="circle"/>
            <c:size val="5"/>
            <c:spPr>
              <a:noFill/>
              <a:ln w="9525">
                <a:noFill/>
              </a:ln>
            </c:spPr>
          </c:marker>
          <c:dPt>
            <c:idx val="20"/>
            <c:marker>
              <c:spPr>
                <a:noFill/>
                <a:ln w="9525">
                  <a:noFill/>
                  <a:tailEnd w="sm" len="sm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1EDC-4042-8AF4-3C8332F5AB5E}"/>
              </c:ext>
            </c:extLst>
          </c:dPt>
          <c:cat>
            <c:numRef>
              <c:f>Sheet1!$A$2:$A$30</c:f>
              <c:numCache>
                <c:formatCode>m/d/yyyy</c:formatCode>
                <c:ptCount val="29"/>
                <c:pt idx="0">
                  <c:v>45921</c:v>
                </c:pt>
                <c:pt idx="1">
                  <c:v>45922</c:v>
                </c:pt>
                <c:pt idx="2">
                  <c:v>45923</c:v>
                </c:pt>
                <c:pt idx="3">
                  <c:v>45924</c:v>
                </c:pt>
                <c:pt idx="4">
                  <c:v>45925</c:v>
                </c:pt>
                <c:pt idx="5">
                  <c:v>45926</c:v>
                </c:pt>
                <c:pt idx="6">
                  <c:v>45927</c:v>
                </c:pt>
                <c:pt idx="7">
                  <c:v>45928</c:v>
                </c:pt>
                <c:pt idx="8">
                  <c:v>45929</c:v>
                </c:pt>
                <c:pt idx="9">
                  <c:v>45930</c:v>
                </c:pt>
                <c:pt idx="10">
                  <c:v>45931</c:v>
                </c:pt>
                <c:pt idx="11">
                  <c:v>45932</c:v>
                </c:pt>
                <c:pt idx="12">
                  <c:v>45933</c:v>
                </c:pt>
                <c:pt idx="13">
                  <c:v>45934</c:v>
                </c:pt>
                <c:pt idx="14">
                  <c:v>45935</c:v>
                </c:pt>
                <c:pt idx="15">
                  <c:v>45936</c:v>
                </c:pt>
                <c:pt idx="16">
                  <c:v>45937</c:v>
                </c:pt>
                <c:pt idx="17">
                  <c:v>45938</c:v>
                </c:pt>
                <c:pt idx="18">
                  <c:v>45939</c:v>
                </c:pt>
                <c:pt idx="19">
                  <c:v>45940</c:v>
                </c:pt>
                <c:pt idx="20">
                  <c:v>45941</c:v>
                </c:pt>
                <c:pt idx="21">
                  <c:v>45942</c:v>
                </c:pt>
                <c:pt idx="22">
                  <c:v>45943</c:v>
                </c:pt>
                <c:pt idx="23">
                  <c:v>45944</c:v>
                </c:pt>
                <c:pt idx="24">
                  <c:v>45945</c:v>
                </c:pt>
                <c:pt idx="25">
                  <c:v>45946</c:v>
                </c:pt>
                <c:pt idx="26">
                  <c:v>45947</c:v>
                </c:pt>
                <c:pt idx="27">
                  <c:v>45948</c:v>
                </c:pt>
                <c:pt idx="28">
                  <c:v>45949</c:v>
                </c:pt>
              </c:numCache>
            </c:numRef>
          </c:cat>
          <c:val>
            <c:numRef>
              <c:f>Sheet1!$C$2:$C$30</c:f>
              <c:numCache>
                <c:formatCode>General</c:formatCode>
                <c:ptCount val="29"/>
                <c:pt idx="0">
                  <c:v>10</c:v>
                </c:pt>
                <c:pt idx="1">
                  <c:v>5</c:v>
                </c:pt>
                <c:pt idx="2">
                  <c:v>10</c:v>
                </c:pt>
                <c:pt idx="3">
                  <c:v>5</c:v>
                </c:pt>
                <c:pt idx="4">
                  <c:v>9</c:v>
                </c:pt>
                <c:pt idx="5">
                  <c:v>14</c:v>
                </c:pt>
                <c:pt idx="6">
                  <c:v>11</c:v>
                </c:pt>
                <c:pt idx="7">
                  <c:v>16</c:v>
                </c:pt>
                <c:pt idx="8">
                  <c:v>14</c:v>
                </c:pt>
                <c:pt idx="9">
                  <c:v>11</c:v>
                </c:pt>
                <c:pt idx="10">
                  <c:v>10</c:v>
                </c:pt>
                <c:pt idx="11">
                  <c:v>14</c:v>
                </c:pt>
                <c:pt idx="12">
                  <c:v>20</c:v>
                </c:pt>
                <c:pt idx="13">
                  <c:v>22</c:v>
                </c:pt>
                <c:pt idx="14">
                  <c:v>28</c:v>
                </c:pt>
                <c:pt idx="15">
                  <c:v>33</c:v>
                </c:pt>
                <c:pt idx="16">
                  <c:v>56</c:v>
                </c:pt>
                <c:pt idx="17">
                  <c:v>144</c:v>
                </c:pt>
                <c:pt idx="18">
                  <c:v>134</c:v>
                </c:pt>
                <c:pt idx="19">
                  <c:v>104</c:v>
                </c:pt>
                <c:pt idx="20">
                  <c:v>110</c:v>
                </c:pt>
                <c:pt idx="21">
                  <c:v>80</c:v>
                </c:pt>
                <c:pt idx="22">
                  <c:v>100</c:v>
                </c:pt>
                <c:pt idx="23">
                  <c:v>50</c:v>
                </c:pt>
                <c:pt idx="24">
                  <c:v>40</c:v>
                </c:pt>
                <c:pt idx="25">
                  <c:v>22</c:v>
                </c:pt>
                <c:pt idx="26">
                  <c:v>12</c:v>
                </c:pt>
                <c:pt idx="27">
                  <c:v>8</c:v>
                </c:pt>
                <c:pt idx="28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DC-4042-8AF4-3C8332F5AB5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Category B</c:v>
                </c:pt>
              </c:strCache>
            </c:strRef>
          </c:tx>
          <c:spPr>
            <a:ln w="12700">
              <a:solidFill>
                <a:schemeClr val="accent1"/>
              </a:solidFill>
            </a:ln>
          </c:spPr>
          <c:marker>
            <c:symbol val="circle"/>
            <c:size val="4"/>
            <c:spPr>
              <a:noFill/>
              <a:ln w="9525">
                <a:noFill/>
              </a:ln>
            </c:spPr>
          </c:marker>
          <c:cat>
            <c:numRef>
              <c:f>Sheet1!$A$2:$A$30</c:f>
              <c:numCache>
                <c:formatCode>m/d/yyyy</c:formatCode>
                <c:ptCount val="29"/>
                <c:pt idx="0">
                  <c:v>45921</c:v>
                </c:pt>
                <c:pt idx="1">
                  <c:v>45922</c:v>
                </c:pt>
                <c:pt idx="2">
                  <c:v>45923</c:v>
                </c:pt>
                <c:pt idx="3">
                  <c:v>45924</c:v>
                </c:pt>
                <c:pt idx="4">
                  <c:v>45925</c:v>
                </c:pt>
                <c:pt idx="5">
                  <c:v>45926</c:v>
                </c:pt>
                <c:pt idx="6">
                  <c:v>45927</c:v>
                </c:pt>
                <c:pt idx="7">
                  <c:v>45928</c:v>
                </c:pt>
                <c:pt idx="8">
                  <c:v>45929</c:v>
                </c:pt>
                <c:pt idx="9">
                  <c:v>45930</c:v>
                </c:pt>
                <c:pt idx="10">
                  <c:v>45931</c:v>
                </c:pt>
                <c:pt idx="11">
                  <c:v>45932</c:v>
                </c:pt>
                <c:pt idx="12">
                  <c:v>45933</c:v>
                </c:pt>
                <c:pt idx="13">
                  <c:v>45934</c:v>
                </c:pt>
                <c:pt idx="14">
                  <c:v>45935</c:v>
                </c:pt>
                <c:pt idx="15">
                  <c:v>45936</c:v>
                </c:pt>
                <c:pt idx="16">
                  <c:v>45937</c:v>
                </c:pt>
                <c:pt idx="17">
                  <c:v>45938</c:v>
                </c:pt>
                <c:pt idx="18">
                  <c:v>45939</c:v>
                </c:pt>
                <c:pt idx="19">
                  <c:v>45940</c:v>
                </c:pt>
                <c:pt idx="20">
                  <c:v>45941</c:v>
                </c:pt>
                <c:pt idx="21">
                  <c:v>45942</c:v>
                </c:pt>
                <c:pt idx="22">
                  <c:v>45943</c:v>
                </c:pt>
                <c:pt idx="23">
                  <c:v>45944</c:v>
                </c:pt>
                <c:pt idx="24">
                  <c:v>45945</c:v>
                </c:pt>
                <c:pt idx="25">
                  <c:v>45946</c:v>
                </c:pt>
                <c:pt idx="26">
                  <c:v>45947</c:v>
                </c:pt>
                <c:pt idx="27">
                  <c:v>45948</c:v>
                </c:pt>
                <c:pt idx="28">
                  <c:v>45949</c:v>
                </c:pt>
              </c:numCache>
            </c:numRef>
          </c:cat>
          <c:val>
            <c:numRef>
              <c:f>Sheet1!$D$2:$D$30</c:f>
              <c:numCache>
                <c:formatCode>General</c:formatCode>
                <c:ptCount val="29"/>
                <c:pt idx="0">
                  <c:v>10</c:v>
                </c:pt>
                <c:pt idx="1">
                  <c:v>2</c:v>
                </c:pt>
                <c:pt idx="2">
                  <c:v>2</c:v>
                </c:pt>
                <c:pt idx="3">
                  <c:v>8</c:v>
                </c:pt>
                <c:pt idx="4">
                  <c:v>13</c:v>
                </c:pt>
                <c:pt idx="5">
                  <c:v>20</c:v>
                </c:pt>
                <c:pt idx="6">
                  <c:v>19</c:v>
                </c:pt>
                <c:pt idx="7">
                  <c:v>10</c:v>
                </c:pt>
                <c:pt idx="8">
                  <c:v>12</c:v>
                </c:pt>
                <c:pt idx="9">
                  <c:v>40</c:v>
                </c:pt>
                <c:pt idx="10">
                  <c:v>22</c:v>
                </c:pt>
                <c:pt idx="11">
                  <c:v>35</c:v>
                </c:pt>
                <c:pt idx="12">
                  <c:v>35</c:v>
                </c:pt>
                <c:pt idx="13">
                  <c:v>30</c:v>
                </c:pt>
                <c:pt idx="14">
                  <c:v>33</c:v>
                </c:pt>
                <c:pt idx="15">
                  <c:v>40</c:v>
                </c:pt>
                <c:pt idx="16">
                  <c:v>80</c:v>
                </c:pt>
                <c:pt idx="17">
                  <c:v>105</c:v>
                </c:pt>
                <c:pt idx="18">
                  <c:v>80</c:v>
                </c:pt>
                <c:pt idx="19">
                  <c:v>70</c:v>
                </c:pt>
                <c:pt idx="20">
                  <c:v>40</c:v>
                </c:pt>
                <c:pt idx="21">
                  <c:v>40</c:v>
                </c:pt>
                <c:pt idx="22">
                  <c:v>80</c:v>
                </c:pt>
                <c:pt idx="23">
                  <c:v>39</c:v>
                </c:pt>
                <c:pt idx="24">
                  <c:v>37</c:v>
                </c:pt>
                <c:pt idx="25">
                  <c:v>45</c:v>
                </c:pt>
                <c:pt idx="26">
                  <c:v>30</c:v>
                </c:pt>
                <c:pt idx="27">
                  <c:v>25</c:v>
                </c:pt>
                <c:pt idx="2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EDC-4042-8AF4-3C8332F5A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9360232"/>
        <c:axId val="-2049437480"/>
      </c:lineChart>
      <c:dateAx>
        <c:axId val="-2049360232"/>
        <c:scaling>
          <c:orientation val="minMax"/>
        </c:scaling>
        <c:delete val="0"/>
        <c:axPos val="b"/>
        <c:majorGridlines>
          <c:spPr>
            <a:ln w="6350">
              <a:noFill/>
            </a:ln>
          </c:spPr>
        </c:majorGridlines>
        <c:numFmt formatCode="m/d/yyyy" sourceLinked="1"/>
        <c:majorTickMark val="out"/>
        <c:minorTickMark val="none"/>
        <c:tickLblPos val="nextTo"/>
        <c:txPr>
          <a:bodyPr/>
          <a:lstStyle/>
          <a:p>
            <a:pPr>
              <a:defRPr sz="1050">
                <a:solidFill>
                  <a:srgbClr val="505880"/>
                </a:solidFill>
              </a:defRPr>
            </a:pPr>
            <a:endParaRPr lang="en-US"/>
          </a:p>
        </c:txPr>
        <c:crossAx val="-2049437480"/>
        <c:crosses val="autoZero"/>
        <c:auto val="1"/>
        <c:lblOffset val="100"/>
        <c:baseTimeUnit val="days"/>
        <c:majorUnit val="7"/>
        <c:majorTimeUnit val="days"/>
      </c:dateAx>
      <c:valAx>
        <c:axId val="-2049437480"/>
        <c:scaling>
          <c:orientation val="minMax"/>
          <c:max val="160"/>
        </c:scaling>
        <c:delete val="0"/>
        <c:axPos val="l"/>
        <c:majorGridlines>
          <c:spPr>
            <a:ln w="6350"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505880"/>
                </a:solidFill>
              </a:defRPr>
            </a:pPr>
            <a:endParaRPr lang="en-US"/>
          </a:p>
        </c:txPr>
        <c:crossAx val="-2049360232"/>
        <c:crosses val="autoZero"/>
        <c:crossBetween val="midCat"/>
        <c:majorUnit val="40"/>
      </c:valAx>
      <c:spPr>
        <a:ln>
          <a:noFill/>
        </a:ln>
      </c:spPr>
    </c:plotArea>
    <c:plotVisOnly val="1"/>
    <c:dispBlanksAs val="zero"/>
    <c:showDLblsOverMax val="0"/>
  </c:chart>
  <c:spPr>
    <a:ln>
      <a:noFill/>
    </a:ln>
  </c:spPr>
  <c:txPr>
    <a:bodyPr/>
    <a:lstStyle/>
    <a:p>
      <a:pPr>
        <a:defRPr sz="1000">
          <a:solidFill>
            <a:schemeClr val="bg1">
              <a:lumMod val="65000"/>
            </a:schemeClr>
          </a:solidFill>
          <a:latin typeface="+mn-lt"/>
          <a:cs typeface="Montserrat Light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79106967061493"/>
          <c:y val="8.0385151027060307E-3"/>
          <c:w val="0.7457966252610061"/>
          <c:h val="0.8103849329964760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AE7-40A1-B7D6-221055D92DD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AE7-40A1-B7D6-221055D92DD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AE7-40A1-B7D6-221055D92DDA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AE7-40A1-B7D6-221055D92DDA}"/>
              </c:ext>
            </c:extLst>
          </c:dPt>
          <c:cat>
            <c:strRef>
              <c:f>Sheet1!$A$2:$A$5</c:f>
              <c:strCache>
                <c:ptCount val="4"/>
                <c:pt idx="0">
                  <c:v>Value 1</c:v>
                </c:pt>
                <c:pt idx="1">
                  <c:v>Value 2</c:v>
                </c:pt>
                <c:pt idx="2">
                  <c:v>Value 3</c:v>
                </c:pt>
                <c:pt idx="3">
                  <c:v>Value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AE7-40A1-B7D6-221055D92D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50"/>
        <c:holeSize val="57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8148460173582933E-2"/>
          <c:y val="0.8718410270535476"/>
          <c:w val="0.80370286473735619"/>
          <c:h val="0.100829983559568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50000"/>
              <a:lumOff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5A6-4458-B1C6-4D4E7E4848E0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5A6-4458-B1C6-4D4E7E4848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5A6-4458-B1C6-4D4E7E4848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5A6-4458-B1C6-4D4E7E4848E0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5A6-4458-B1C6-4D4E7E4848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174-4D82-8951-2D537444AE55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174-4D82-8951-2D537444AE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174-4D82-8951-2D537444AE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174-4D82-8951-2D537444AE55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74-4D82-8951-2D537444AE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274648807028184E-2"/>
          <c:y val="3.8011306418214361E-2"/>
          <c:w val="0.98260999999999998"/>
          <c:h val="0.8955490000000000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One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40</c:v>
                </c:pt>
                <c:pt idx="1">
                  <c:v>80</c:v>
                </c:pt>
                <c:pt idx="2">
                  <c:v>60</c:v>
                </c:pt>
                <c:pt idx="3">
                  <c:v>70</c:v>
                </c:pt>
                <c:pt idx="4">
                  <c:v>190</c:v>
                </c:pt>
                <c:pt idx="5">
                  <c:v>150</c:v>
                </c:pt>
                <c:pt idx="6">
                  <c:v>145</c:v>
                </c:pt>
                <c:pt idx="7">
                  <c:v>195</c:v>
                </c:pt>
                <c:pt idx="8">
                  <c:v>185</c:v>
                </c:pt>
                <c:pt idx="9">
                  <c:v>320</c:v>
                </c:pt>
                <c:pt idx="10">
                  <c:v>405</c:v>
                </c:pt>
                <c:pt idx="11">
                  <c:v>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A2-438E-9682-E4B30E6305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Two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20</c:v>
                </c:pt>
                <c:pt idx="1">
                  <c:v>40</c:v>
                </c:pt>
                <c:pt idx="2">
                  <c:v>20</c:v>
                </c:pt>
                <c:pt idx="3">
                  <c:v>10</c:v>
                </c:pt>
                <c:pt idx="4">
                  <c:v>20</c:v>
                </c:pt>
                <c:pt idx="5">
                  <c:v>80</c:v>
                </c:pt>
                <c:pt idx="6">
                  <c:v>60</c:v>
                </c:pt>
                <c:pt idx="7">
                  <c:v>60</c:v>
                </c:pt>
                <c:pt idx="8">
                  <c:v>90</c:v>
                </c:pt>
                <c:pt idx="9">
                  <c:v>70</c:v>
                </c:pt>
                <c:pt idx="10">
                  <c:v>180</c:v>
                </c:pt>
                <c:pt idx="11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A2-438E-9682-E4B30E6305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0"/>
        <c:overlap val="100"/>
        <c:axId val="258912912"/>
        <c:axId val="258913472"/>
      </c:barChart>
      <c:catAx>
        <c:axId val="2589129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12700" cap="flat">
            <a:noFill/>
            <a:prstDash val="solid"/>
            <a:miter lim="800000"/>
          </a:ln>
        </c:spPr>
        <c:txPr>
          <a:bodyPr rot="0"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en-US"/>
          </a:p>
        </c:txPr>
        <c:crossAx val="258913472"/>
        <c:crosses val="autoZero"/>
        <c:auto val="1"/>
        <c:lblAlgn val="ctr"/>
        <c:lblOffset val="100"/>
        <c:noMultiLvlLbl val="1"/>
      </c:catAx>
      <c:valAx>
        <c:axId val="258913472"/>
        <c:scaling>
          <c:orientation val="minMax"/>
          <c:max val="600"/>
        </c:scaling>
        <c:delete val="1"/>
        <c:axPos val="l"/>
        <c:numFmt formatCode="0&quot;%&quot;" sourceLinked="0"/>
        <c:majorTickMark val="out"/>
        <c:minorTickMark val="none"/>
        <c:tickLblPos val="nextTo"/>
        <c:crossAx val="258912912"/>
        <c:crosses val="autoZero"/>
        <c:crossBetween val="between"/>
        <c:majorUnit val="150"/>
        <c:minorUnit val="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 rot="5400000" vert="horz" anchor="t" anchorCtr="0"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813-4EA5-8671-B3B9B160F5C5}"/>
              </c:ext>
            </c:extLst>
          </c:dPt>
          <c:cat>
            <c:strRef>
              <c:f>Sheet1!$A$2:$A$3</c:f>
              <c:strCache>
                <c:ptCount val="2"/>
                <c:pt idx="0">
                  <c:v>Data 1</c:v>
                </c:pt>
                <c:pt idx="1">
                  <c:v>Data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13-4EA5-8671-B3B9B160F5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Data 1</c:v>
                </c:pt>
                <c:pt idx="1">
                  <c:v>Data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13-4EA5-8671-B3B9B160F5C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Data 1</c:v>
                </c:pt>
                <c:pt idx="1">
                  <c:v>Data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13-4EA5-8671-B3B9B160F5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6980640"/>
        <c:axId val="976980312"/>
      </c:barChart>
      <c:catAx>
        <c:axId val="976980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bg1">
                <a:lumMod val="65000"/>
                <a:alpha val="2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980312"/>
        <c:crosses val="autoZero"/>
        <c:auto val="1"/>
        <c:lblAlgn val="ctr"/>
        <c:lblOffset val="100"/>
        <c:noMultiLvlLbl val="0"/>
      </c:catAx>
      <c:valAx>
        <c:axId val="976980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980640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>
              <a:lumMod val="50000"/>
              <a:lumOff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813-4EA5-8671-B3B9B160F5C5}"/>
              </c:ext>
            </c:extLst>
          </c:dPt>
          <c:cat>
            <c:strRef>
              <c:f>Sheet1!$A$2:$A$3</c:f>
              <c:strCache>
                <c:ptCount val="2"/>
                <c:pt idx="0">
                  <c:v>Data 1</c:v>
                </c:pt>
                <c:pt idx="1">
                  <c:v>Data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13-4EA5-8671-B3B9B160F5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Data 1</c:v>
                </c:pt>
                <c:pt idx="1">
                  <c:v>Data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13-4EA5-8671-B3B9B160F5C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Data 1</c:v>
                </c:pt>
                <c:pt idx="1">
                  <c:v>Data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13-4EA5-8671-B3B9B160F5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976980640"/>
        <c:axId val="976980312"/>
      </c:barChart>
      <c:catAx>
        <c:axId val="976980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bg1">
                <a:lumMod val="65000"/>
                <a:alpha val="2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980312"/>
        <c:crosses val="autoZero"/>
        <c:auto val="1"/>
        <c:lblAlgn val="ctr"/>
        <c:lblOffset val="100"/>
        <c:noMultiLvlLbl val="0"/>
      </c:catAx>
      <c:valAx>
        <c:axId val="976980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980640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>
              <a:lumMod val="50000"/>
              <a:lumOff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Sep-17 (Hundred Thousand)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  <c:pt idx="3">
                  <c:v>4th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145</c:v>
                </c:pt>
                <c:pt idx="2">
                  <c:v>125</c:v>
                </c:pt>
                <c:pt idx="3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73-437E-8BD9-949003FABA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8497208"/>
        <c:axId val="448487016"/>
      </c:lineChart>
      <c:catAx>
        <c:axId val="4484972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8487016"/>
        <c:crosses val="autoZero"/>
        <c:auto val="1"/>
        <c:lblAlgn val="ctr"/>
        <c:lblOffset val="100"/>
        <c:noMultiLvlLbl val="0"/>
      </c:catAx>
      <c:valAx>
        <c:axId val="448487016"/>
        <c:scaling>
          <c:orientation val="minMax"/>
          <c:max val="200"/>
          <c:min val="100"/>
        </c:scaling>
        <c:delete val="1"/>
        <c:axPos val="l"/>
        <c:numFmt formatCode="General" sourceLinked="1"/>
        <c:majorTickMark val="none"/>
        <c:minorTickMark val="none"/>
        <c:tickLblPos val="nextTo"/>
        <c:crossAx val="448497208"/>
        <c:crosses val="autoZero"/>
        <c:crossBetween val="between"/>
        <c:majorUnit val="20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Sep-17 (Hundred Thousand)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  <c:pt idx="3">
                  <c:v>4th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150</c:v>
                </c:pt>
                <c:pt idx="1">
                  <c:v>100</c:v>
                </c:pt>
                <c:pt idx="2">
                  <c:v>200</c:v>
                </c:pt>
                <c:pt idx="3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1B-4CEB-ABF2-D7AB33DB4E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8497208"/>
        <c:axId val="448487016"/>
      </c:lineChart>
      <c:catAx>
        <c:axId val="4484972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8487016"/>
        <c:crosses val="autoZero"/>
        <c:auto val="1"/>
        <c:lblAlgn val="ctr"/>
        <c:lblOffset val="100"/>
        <c:noMultiLvlLbl val="0"/>
      </c:catAx>
      <c:valAx>
        <c:axId val="448487016"/>
        <c:scaling>
          <c:orientation val="minMax"/>
          <c:max val="200"/>
          <c:min val="100"/>
        </c:scaling>
        <c:delete val="1"/>
        <c:axPos val="l"/>
        <c:numFmt formatCode="General" sourceLinked="1"/>
        <c:majorTickMark val="none"/>
        <c:minorTickMark val="none"/>
        <c:tickLblPos val="nextTo"/>
        <c:crossAx val="448497208"/>
        <c:crosses val="autoZero"/>
        <c:crossBetween val="between"/>
        <c:majorUnit val="20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883005566333188E-2"/>
          <c:y val="8.2862523540489647E-2"/>
          <c:w val="0.90979332293608228"/>
          <c:h val="0.75769028871391075"/>
        </c:manualLayout>
      </c:layout>
      <c:areaChart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>
              <a:noFill/>
            </a:ln>
          </c:spPr>
          <c:dPt>
            <c:idx val="0"/>
            <c:bubble3D val="0"/>
            <c:spPr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32BF-4016-ACE2-00821AC66844}"/>
              </c:ext>
            </c:extLst>
          </c:dPt>
          <c:dPt>
            <c:idx val="1"/>
            <c:bubble3D val="0"/>
            <c:spPr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32BF-4016-ACE2-00821AC66844}"/>
              </c:ext>
            </c:extLst>
          </c:dPt>
          <c:dPt>
            <c:idx val="2"/>
            <c:bubble3D val="0"/>
            <c:spPr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32BF-4016-ACE2-00821AC66844}"/>
              </c:ext>
            </c:extLst>
          </c:dPt>
          <c:dPt>
            <c:idx val="3"/>
            <c:bubble3D val="0"/>
            <c:spPr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32BF-4016-ACE2-00821AC66844}"/>
              </c:ext>
            </c:extLst>
          </c:dPt>
          <c:dPt>
            <c:idx val="4"/>
            <c:bubble3D val="0"/>
            <c:spPr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32BF-4016-ACE2-00821AC66844}"/>
              </c:ext>
            </c:extLst>
          </c:dPt>
          <c:dPt>
            <c:idx val="5"/>
            <c:bubble3D val="0"/>
            <c:spPr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32BF-4016-ACE2-00821AC66844}"/>
              </c:ext>
            </c:extLst>
          </c:dPt>
          <c:dPt>
            <c:idx val="6"/>
            <c:bubble3D val="0"/>
            <c:spPr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32BF-4016-ACE2-00821AC66844}"/>
              </c:ext>
            </c:extLst>
          </c:dPt>
          <c:dPt>
            <c:idx val="7"/>
            <c:bubble3D val="0"/>
            <c:spPr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32BF-4016-ACE2-00821AC66844}"/>
              </c:ext>
            </c:extLst>
          </c:dPt>
          <c:dPt>
            <c:idx val="8"/>
            <c:bubble3D val="0"/>
            <c:spPr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32BF-4016-ACE2-00821AC66844}"/>
              </c:ext>
            </c:extLst>
          </c:dPt>
          <c:dPt>
            <c:idx val="9"/>
            <c:bubble3D val="0"/>
            <c:spPr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32BF-4016-ACE2-00821AC66844}"/>
              </c:ext>
            </c:extLst>
          </c:dPt>
          <c:dPt>
            <c:idx val="10"/>
            <c:bubble3D val="0"/>
            <c:spPr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5-32BF-4016-ACE2-00821AC66844}"/>
              </c:ext>
            </c:extLst>
          </c:dPt>
          <c:dPt>
            <c:idx val="11"/>
            <c:bubble3D val="0"/>
            <c:spPr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7-32BF-4016-ACE2-00821AC66844}"/>
              </c:ext>
            </c:extLst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"$"#,##0.00</c:formatCode>
                <c:ptCount val="12"/>
                <c:pt idx="0">
                  <c:v>1.5</c:v>
                </c:pt>
                <c:pt idx="1">
                  <c:v>4.5999999999999996</c:v>
                </c:pt>
                <c:pt idx="2">
                  <c:v>2.4</c:v>
                </c:pt>
                <c:pt idx="3">
                  <c:v>5.4</c:v>
                </c:pt>
                <c:pt idx="4">
                  <c:v>4.2300000000000004</c:v>
                </c:pt>
                <c:pt idx="5">
                  <c:v>5.13</c:v>
                </c:pt>
                <c:pt idx="6">
                  <c:v>3.9</c:v>
                </c:pt>
                <c:pt idx="7">
                  <c:v>6.5</c:v>
                </c:pt>
                <c:pt idx="8">
                  <c:v>8.5</c:v>
                </c:pt>
                <c:pt idx="9">
                  <c:v>7.32</c:v>
                </c:pt>
                <c:pt idx="10">
                  <c:v>4.7</c:v>
                </c:pt>
                <c:pt idx="11">
                  <c:v>8.56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32BF-4016-ACE2-00821AC668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2417120"/>
        <c:axId val="452414496"/>
      </c:areaChart>
      <c:catAx>
        <c:axId val="4524171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6350" cap="flat" cmpd="sng" algn="ctr">
            <a:solidFill>
              <a:schemeClr val="bg1">
                <a:lumMod val="65000"/>
                <a:alpha val="20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452414496"/>
        <c:crosses val="autoZero"/>
        <c:auto val="1"/>
        <c:lblAlgn val="ctr"/>
        <c:lblOffset val="100"/>
        <c:noMultiLvlLbl val="0"/>
      </c:catAx>
      <c:valAx>
        <c:axId val="452414496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65000"/>
                  <a:alpha val="20000"/>
                </a:schemeClr>
              </a:solidFill>
              <a:prstDash val="solid"/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452417120"/>
        <c:crosses val="autoZero"/>
        <c:crossBetween val="midCat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>
              <a:lumMod val="50000"/>
              <a:lumOff val="50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883005566333188E-2"/>
          <c:y val="8.2862523540489647E-2"/>
          <c:w val="0.90979332293608228"/>
          <c:h val="0.75769028871391075"/>
        </c:manualLayout>
      </c:layout>
      <c:areaChart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 w="31750"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B9B-4932-89B1-21C1667DFB6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B9B-4932-89B1-21C1667DFB60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B9B-4932-89B1-21C1667DFB60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0B9B-4932-89B1-21C1667DFB60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0B9B-4932-89B1-21C1667DFB60}"/>
              </c:ext>
            </c:extLst>
          </c:dPt>
          <c:dPt>
            <c:idx val="5"/>
            <c:bubble3D val="0"/>
            <c:spPr>
              <a:solidFill>
                <a:schemeClr val="accent2"/>
              </a:solidFill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0B9B-4932-89B1-21C1667DFB60}"/>
              </c:ext>
            </c:extLst>
          </c:dPt>
          <c:dPt>
            <c:idx val="6"/>
            <c:bubble3D val="0"/>
            <c:spPr>
              <a:solidFill>
                <a:schemeClr val="accent2"/>
              </a:solidFill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0B9B-4932-89B1-21C1667DFB60}"/>
              </c:ext>
            </c:extLst>
          </c:dPt>
          <c:dPt>
            <c:idx val="7"/>
            <c:bubble3D val="0"/>
            <c:spPr>
              <a:solidFill>
                <a:schemeClr val="accent2"/>
              </a:solidFill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0B9B-4932-89B1-21C1667DFB60}"/>
              </c:ext>
            </c:extLst>
          </c:dPt>
          <c:dPt>
            <c:idx val="8"/>
            <c:bubble3D val="0"/>
            <c:spPr>
              <a:solidFill>
                <a:schemeClr val="accent2"/>
              </a:solidFill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0B9B-4932-89B1-21C1667DFB60}"/>
              </c:ext>
            </c:extLst>
          </c:dPt>
          <c:dPt>
            <c:idx val="9"/>
            <c:bubble3D val="0"/>
            <c:spPr>
              <a:solidFill>
                <a:schemeClr val="accent2"/>
              </a:solidFill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0B9B-4932-89B1-21C1667DFB60}"/>
              </c:ext>
            </c:extLst>
          </c:dPt>
          <c:dPt>
            <c:idx val="10"/>
            <c:bubble3D val="0"/>
            <c:spPr>
              <a:solidFill>
                <a:schemeClr val="accent2"/>
              </a:solidFill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5-0B9B-4932-89B1-21C1667DFB60}"/>
              </c:ext>
            </c:extLst>
          </c:dPt>
          <c:dPt>
            <c:idx val="11"/>
            <c:bubble3D val="0"/>
            <c:spPr>
              <a:solidFill>
                <a:schemeClr val="accent2"/>
              </a:solidFill>
              <a:ln w="317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7-0B9B-4932-89B1-21C1667DFB60}"/>
              </c:ext>
            </c:extLst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"$"#,##0.00</c:formatCode>
                <c:ptCount val="12"/>
                <c:pt idx="0">
                  <c:v>6.5</c:v>
                </c:pt>
                <c:pt idx="1">
                  <c:v>5.4</c:v>
                </c:pt>
                <c:pt idx="2">
                  <c:v>7.32</c:v>
                </c:pt>
                <c:pt idx="3">
                  <c:v>3.9</c:v>
                </c:pt>
                <c:pt idx="4">
                  <c:v>4.2300000000000004</c:v>
                </c:pt>
                <c:pt idx="5">
                  <c:v>5.13</c:v>
                </c:pt>
                <c:pt idx="6">
                  <c:v>3.9</c:v>
                </c:pt>
                <c:pt idx="7">
                  <c:v>6.5</c:v>
                </c:pt>
                <c:pt idx="8">
                  <c:v>4.2300000000000004</c:v>
                </c:pt>
                <c:pt idx="9">
                  <c:v>3.9</c:v>
                </c:pt>
                <c:pt idx="10">
                  <c:v>5.4</c:v>
                </c:pt>
                <c:pt idx="11">
                  <c:v>7.32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0B9B-4932-89B1-21C1667DFB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2417120"/>
        <c:axId val="452414496"/>
      </c:areaChart>
      <c:catAx>
        <c:axId val="4524171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6350" cap="flat" cmpd="sng" algn="ctr">
            <a:solidFill>
              <a:schemeClr val="bg1">
                <a:lumMod val="65000"/>
                <a:alpha val="20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452414496"/>
        <c:crosses val="autoZero"/>
        <c:auto val="1"/>
        <c:lblAlgn val="ctr"/>
        <c:lblOffset val="100"/>
        <c:noMultiLvlLbl val="0"/>
      </c:catAx>
      <c:valAx>
        <c:axId val="452414496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65000"/>
                  <a:alpha val="20000"/>
                </a:schemeClr>
              </a:solidFill>
              <a:prstDash val="solid"/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452417120"/>
        <c:crosses val="autoZero"/>
        <c:crossBetween val="midCat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>
              <a:lumMod val="50000"/>
              <a:lumOff val="50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strRef>
              <c:f>Sheet1!$A$2:$A$23</c:f>
              <c:strCache>
                <c:ptCount val="22"/>
                <c:pt idx="0">
                  <c:v>Category 1</c:v>
                </c:pt>
                <c:pt idx="1">
                  <c:v>Category 1</c:v>
                </c:pt>
                <c:pt idx="2">
                  <c:v>Category 1</c:v>
                </c:pt>
                <c:pt idx="3">
                  <c:v>Category 1</c:v>
                </c:pt>
                <c:pt idx="4">
                  <c:v>Category 1</c:v>
                </c:pt>
                <c:pt idx="5">
                  <c:v>Category 1</c:v>
                </c:pt>
                <c:pt idx="6">
                  <c:v>Category 1</c:v>
                </c:pt>
                <c:pt idx="7">
                  <c:v>Category 1</c:v>
                </c:pt>
                <c:pt idx="8">
                  <c:v>Category 1</c:v>
                </c:pt>
                <c:pt idx="9">
                  <c:v>Category 2</c:v>
                </c:pt>
                <c:pt idx="10">
                  <c:v>Category 2</c:v>
                </c:pt>
                <c:pt idx="11">
                  <c:v>Category 2</c:v>
                </c:pt>
                <c:pt idx="12">
                  <c:v>Category 2</c:v>
                </c:pt>
                <c:pt idx="13">
                  <c:v>Category 2</c:v>
                </c:pt>
                <c:pt idx="14">
                  <c:v>Category 2</c:v>
                </c:pt>
                <c:pt idx="15">
                  <c:v>Category 2</c:v>
                </c:pt>
                <c:pt idx="16">
                  <c:v>Category 3</c:v>
                </c:pt>
                <c:pt idx="17">
                  <c:v>Category 3</c:v>
                </c:pt>
                <c:pt idx="18">
                  <c:v>Category 3</c:v>
                </c:pt>
                <c:pt idx="19">
                  <c:v>Category 3</c:v>
                </c:pt>
                <c:pt idx="20">
                  <c:v>Category 3</c:v>
                </c:pt>
                <c:pt idx="21">
                  <c:v>Category 3</c:v>
                </c:pt>
              </c:strCache>
            </c:strRef>
          </c:xVal>
          <c:yVal>
            <c:numRef>
              <c:f>Sheet1!$B$2:$B$23</c:f>
              <c:numCache>
                <c:formatCode>General</c:formatCode>
                <c:ptCount val="22"/>
                <c:pt idx="0">
                  <c:v>22</c:v>
                </c:pt>
                <c:pt idx="1">
                  <c:v>25</c:v>
                </c:pt>
                <c:pt idx="2">
                  <c:v>65</c:v>
                </c:pt>
                <c:pt idx="3">
                  <c:v>55</c:v>
                </c:pt>
                <c:pt idx="4">
                  <c:v>65</c:v>
                </c:pt>
                <c:pt idx="5">
                  <c:v>34</c:v>
                </c:pt>
                <c:pt idx="6">
                  <c:v>18</c:v>
                </c:pt>
                <c:pt idx="7">
                  <c:v>14</c:v>
                </c:pt>
                <c:pt idx="8">
                  <c:v>25</c:v>
                </c:pt>
                <c:pt idx="9">
                  <c:v>25</c:v>
                </c:pt>
                <c:pt idx="10">
                  <c:v>75</c:v>
                </c:pt>
                <c:pt idx="11">
                  <c:v>65</c:v>
                </c:pt>
                <c:pt idx="12">
                  <c:v>82</c:v>
                </c:pt>
                <c:pt idx="13">
                  <c:v>85</c:v>
                </c:pt>
                <c:pt idx="14">
                  <c:v>40</c:v>
                </c:pt>
                <c:pt idx="15">
                  <c:v>45</c:v>
                </c:pt>
                <c:pt idx="16">
                  <c:v>85</c:v>
                </c:pt>
                <c:pt idx="17">
                  <c:v>60</c:v>
                </c:pt>
                <c:pt idx="18">
                  <c:v>65</c:v>
                </c:pt>
                <c:pt idx="19">
                  <c:v>19</c:v>
                </c:pt>
                <c:pt idx="20">
                  <c:v>-26</c:v>
                </c:pt>
                <c:pt idx="21">
                  <c:v>-20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E28-44A1-9FE6-421704D9F3A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strRef>
              <c:f>Sheet1!$A$2:$A$23</c:f>
              <c:strCache>
                <c:ptCount val="22"/>
                <c:pt idx="0">
                  <c:v>Category 1</c:v>
                </c:pt>
                <c:pt idx="1">
                  <c:v>Category 1</c:v>
                </c:pt>
                <c:pt idx="2">
                  <c:v>Category 1</c:v>
                </c:pt>
                <c:pt idx="3">
                  <c:v>Category 1</c:v>
                </c:pt>
                <c:pt idx="4">
                  <c:v>Category 1</c:v>
                </c:pt>
                <c:pt idx="5">
                  <c:v>Category 1</c:v>
                </c:pt>
                <c:pt idx="6">
                  <c:v>Category 1</c:v>
                </c:pt>
                <c:pt idx="7">
                  <c:v>Category 1</c:v>
                </c:pt>
                <c:pt idx="8">
                  <c:v>Category 1</c:v>
                </c:pt>
                <c:pt idx="9">
                  <c:v>Category 2</c:v>
                </c:pt>
                <c:pt idx="10">
                  <c:v>Category 2</c:v>
                </c:pt>
                <c:pt idx="11">
                  <c:v>Category 2</c:v>
                </c:pt>
                <c:pt idx="12">
                  <c:v>Category 2</c:v>
                </c:pt>
                <c:pt idx="13">
                  <c:v>Category 2</c:v>
                </c:pt>
                <c:pt idx="14">
                  <c:v>Category 2</c:v>
                </c:pt>
                <c:pt idx="15">
                  <c:v>Category 2</c:v>
                </c:pt>
                <c:pt idx="16">
                  <c:v>Category 3</c:v>
                </c:pt>
                <c:pt idx="17">
                  <c:v>Category 3</c:v>
                </c:pt>
                <c:pt idx="18">
                  <c:v>Category 3</c:v>
                </c:pt>
                <c:pt idx="19">
                  <c:v>Category 3</c:v>
                </c:pt>
                <c:pt idx="20">
                  <c:v>Category 3</c:v>
                </c:pt>
                <c:pt idx="21">
                  <c:v>Category 3</c:v>
                </c:pt>
              </c:strCache>
            </c:strRef>
          </c:xVal>
          <c:yVal>
            <c:numRef>
              <c:f>Sheet1!$C$2:$C$23</c:f>
              <c:numCache>
                <c:formatCode>General</c:formatCode>
                <c:ptCount val="22"/>
                <c:pt idx="0">
                  <c:v>25</c:v>
                </c:pt>
                <c:pt idx="1">
                  <c:v>30</c:v>
                </c:pt>
                <c:pt idx="2">
                  <c:v>72</c:v>
                </c:pt>
                <c:pt idx="3">
                  <c:v>72</c:v>
                </c:pt>
                <c:pt idx="4">
                  <c:v>70</c:v>
                </c:pt>
                <c:pt idx="5">
                  <c:v>50</c:v>
                </c:pt>
                <c:pt idx="6">
                  <c:v>20</c:v>
                </c:pt>
                <c:pt idx="7">
                  <c:v>25</c:v>
                </c:pt>
                <c:pt idx="8">
                  <c:v>-26</c:v>
                </c:pt>
                <c:pt idx="9">
                  <c:v>-20</c:v>
                </c:pt>
                <c:pt idx="10">
                  <c:v>90</c:v>
                </c:pt>
                <c:pt idx="11">
                  <c:v>92</c:v>
                </c:pt>
                <c:pt idx="12">
                  <c:v>92</c:v>
                </c:pt>
                <c:pt idx="13">
                  <c:v>85</c:v>
                </c:pt>
                <c:pt idx="14">
                  <c:v>90</c:v>
                </c:pt>
                <c:pt idx="15">
                  <c:v>92</c:v>
                </c:pt>
                <c:pt idx="16">
                  <c:v>90</c:v>
                </c:pt>
                <c:pt idx="17">
                  <c:v>80</c:v>
                </c:pt>
                <c:pt idx="18">
                  <c:v>75</c:v>
                </c:pt>
                <c:pt idx="19">
                  <c:v>10</c:v>
                </c:pt>
                <c:pt idx="20">
                  <c:v>23</c:v>
                </c:pt>
                <c:pt idx="21">
                  <c:v>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E28-44A1-9FE6-421704D9F3A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strRef>
              <c:f>Sheet1!$A$2:$A$23</c:f>
              <c:strCache>
                <c:ptCount val="22"/>
                <c:pt idx="0">
                  <c:v>Category 1</c:v>
                </c:pt>
                <c:pt idx="1">
                  <c:v>Category 1</c:v>
                </c:pt>
                <c:pt idx="2">
                  <c:v>Category 1</c:v>
                </c:pt>
                <c:pt idx="3">
                  <c:v>Category 1</c:v>
                </c:pt>
                <c:pt idx="4">
                  <c:v>Category 1</c:v>
                </c:pt>
                <c:pt idx="5">
                  <c:v>Category 1</c:v>
                </c:pt>
                <c:pt idx="6">
                  <c:v>Category 1</c:v>
                </c:pt>
                <c:pt idx="7">
                  <c:v>Category 1</c:v>
                </c:pt>
                <c:pt idx="8">
                  <c:v>Category 1</c:v>
                </c:pt>
                <c:pt idx="9">
                  <c:v>Category 2</c:v>
                </c:pt>
                <c:pt idx="10">
                  <c:v>Category 2</c:v>
                </c:pt>
                <c:pt idx="11">
                  <c:v>Category 2</c:v>
                </c:pt>
                <c:pt idx="12">
                  <c:v>Category 2</c:v>
                </c:pt>
                <c:pt idx="13">
                  <c:v>Category 2</c:v>
                </c:pt>
                <c:pt idx="14">
                  <c:v>Category 2</c:v>
                </c:pt>
                <c:pt idx="15">
                  <c:v>Category 2</c:v>
                </c:pt>
                <c:pt idx="16">
                  <c:v>Category 3</c:v>
                </c:pt>
                <c:pt idx="17">
                  <c:v>Category 3</c:v>
                </c:pt>
                <c:pt idx="18">
                  <c:v>Category 3</c:v>
                </c:pt>
                <c:pt idx="19">
                  <c:v>Category 3</c:v>
                </c:pt>
                <c:pt idx="20">
                  <c:v>Category 3</c:v>
                </c:pt>
                <c:pt idx="21">
                  <c:v>Category 3</c:v>
                </c:pt>
              </c:strCache>
            </c:strRef>
          </c:xVal>
          <c:yVal>
            <c:numRef>
              <c:f>Sheet1!$D$2:$D$23</c:f>
              <c:numCache>
                <c:formatCode>General</c:formatCode>
                <c:ptCount val="22"/>
                <c:pt idx="0">
                  <c:v>10</c:v>
                </c:pt>
                <c:pt idx="1">
                  <c:v>15</c:v>
                </c:pt>
                <c:pt idx="2">
                  <c:v>40</c:v>
                </c:pt>
                <c:pt idx="3">
                  <c:v>45</c:v>
                </c:pt>
                <c:pt idx="4">
                  <c:v>55</c:v>
                </c:pt>
                <c:pt idx="5">
                  <c:v>30</c:v>
                </c:pt>
                <c:pt idx="6">
                  <c:v>10</c:v>
                </c:pt>
                <c:pt idx="7">
                  <c:v>10</c:v>
                </c:pt>
                <c:pt idx="8">
                  <c:v>30</c:v>
                </c:pt>
                <c:pt idx="9">
                  <c:v>20</c:v>
                </c:pt>
                <c:pt idx="10">
                  <c:v>25</c:v>
                </c:pt>
                <c:pt idx="11">
                  <c:v>60</c:v>
                </c:pt>
                <c:pt idx="12">
                  <c:v>62</c:v>
                </c:pt>
                <c:pt idx="13">
                  <c:v>40</c:v>
                </c:pt>
                <c:pt idx="14">
                  <c:v>30</c:v>
                </c:pt>
                <c:pt idx="15">
                  <c:v>40</c:v>
                </c:pt>
                <c:pt idx="16">
                  <c:v>70</c:v>
                </c:pt>
                <c:pt idx="17">
                  <c:v>55</c:v>
                </c:pt>
                <c:pt idx="18">
                  <c:v>55</c:v>
                </c:pt>
                <c:pt idx="19">
                  <c:v>23</c:v>
                </c:pt>
                <c:pt idx="20">
                  <c:v>23</c:v>
                </c:pt>
                <c:pt idx="21">
                  <c:v>-18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E28-44A1-9FE6-421704D9F3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8380552"/>
        <c:axId val="848388096"/>
      </c:scatterChart>
      <c:valAx>
        <c:axId val="848380552"/>
        <c:scaling>
          <c:orientation val="minMax"/>
        </c:scaling>
        <c:delete val="1"/>
        <c:axPos val="b"/>
        <c:majorTickMark val="none"/>
        <c:minorTickMark val="none"/>
        <c:tickLblPos val="nextTo"/>
        <c:crossAx val="848388096"/>
        <c:crosses val="autoZero"/>
        <c:crossBetween val="midCat"/>
      </c:valAx>
      <c:valAx>
        <c:axId val="84838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83805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409756620764743"/>
          <c:y val="0.83879173506397586"/>
          <c:w val="0.73180465477364987"/>
          <c:h val="0.161208423077073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7609743919755E-2"/>
          <c:y val="1.7788800268978076E-2"/>
          <c:w val="0.86345947915719146"/>
          <c:h val="0.8509330316638464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054-4EEB-B4E8-0AF1C706878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054-4EEB-B4E8-0AF1C706878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054-4EEB-B4E8-0AF1C706878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054-4EEB-B4E8-0AF1C7068781}"/>
              </c:ext>
            </c:extLst>
          </c:dPt>
          <c:cat>
            <c:strRef>
              <c:f>Sheet1!$A$2:$A$5</c:f>
              <c:strCache>
                <c:ptCount val="4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054-4EEB-B4E8-0AF1C70687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3.2150083975368733E-2"/>
          <c:y val="0.90336755971371929"/>
          <c:w val="0.94625746420172663"/>
          <c:h val="8.69911735983720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50000"/>
              <a:lumOff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597043315205898E-2"/>
          <c:y val="3.3329338478240142E-2"/>
          <c:w val="0.92880591336958818"/>
          <c:h val="0.9333413230435196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87C-4057-9201-236C0D74C63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87C-4057-9201-236C0D74C63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7C-4057-9201-236C0D74C6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274648807028184E-2"/>
          <c:y val="3.8011306418214361E-2"/>
          <c:w val="0.98260999999999998"/>
          <c:h val="0.8955490000000000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01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40</c:v>
                </c:pt>
                <c:pt idx="1">
                  <c:v>80</c:v>
                </c:pt>
                <c:pt idx="2">
                  <c:v>60</c:v>
                </c:pt>
                <c:pt idx="3">
                  <c:v>70</c:v>
                </c:pt>
                <c:pt idx="4">
                  <c:v>190</c:v>
                </c:pt>
                <c:pt idx="5">
                  <c:v>150</c:v>
                </c:pt>
                <c:pt idx="6">
                  <c:v>145</c:v>
                </c:pt>
                <c:pt idx="7">
                  <c:v>195</c:v>
                </c:pt>
                <c:pt idx="8">
                  <c:v>185</c:v>
                </c:pt>
                <c:pt idx="9">
                  <c:v>320</c:v>
                </c:pt>
                <c:pt idx="10">
                  <c:v>405</c:v>
                </c:pt>
                <c:pt idx="11">
                  <c:v>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CC-40AE-82ED-30AC7FCE27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02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20</c:v>
                </c:pt>
                <c:pt idx="1">
                  <c:v>40</c:v>
                </c:pt>
                <c:pt idx="2">
                  <c:v>20</c:v>
                </c:pt>
                <c:pt idx="3">
                  <c:v>10</c:v>
                </c:pt>
                <c:pt idx="4">
                  <c:v>20</c:v>
                </c:pt>
                <c:pt idx="5">
                  <c:v>80</c:v>
                </c:pt>
                <c:pt idx="6">
                  <c:v>60</c:v>
                </c:pt>
                <c:pt idx="7">
                  <c:v>60</c:v>
                </c:pt>
                <c:pt idx="8">
                  <c:v>90</c:v>
                </c:pt>
                <c:pt idx="9">
                  <c:v>70</c:v>
                </c:pt>
                <c:pt idx="10">
                  <c:v>180</c:v>
                </c:pt>
                <c:pt idx="11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CC-40AE-82ED-30AC7FCE27A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03</c:v>
                </c:pt>
              </c:strCache>
            </c:strRef>
          </c:tx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10</c:v>
                </c:pt>
                <c:pt idx="1">
                  <c:v>50</c:v>
                </c:pt>
                <c:pt idx="2">
                  <c:v>20</c:v>
                </c:pt>
                <c:pt idx="3">
                  <c:v>80</c:v>
                </c:pt>
                <c:pt idx="4">
                  <c:v>60</c:v>
                </c:pt>
                <c:pt idx="5">
                  <c:v>180</c:v>
                </c:pt>
                <c:pt idx="6">
                  <c:v>180</c:v>
                </c:pt>
                <c:pt idx="7">
                  <c:v>20</c:v>
                </c:pt>
                <c:pt idx="8">
                  <c:v>190</c:v>
                </c:pt>
                <c:pt idx="9">
                  <c:v>80</c:v>
                </c:pt>
                <c:pt idx="10">
                  <c:v>70</c:v>
                </c:pt>
                <c:pt idx="1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CC-40AE-82ED-30AC7FCE27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0"/>
        <c:overlap val="100"/>
        <c:axId val="258912912"/>
        <c:axId val="258913472"/>
      </c:barChart>
      <c:catAx>
        <c:axId val="2589129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12700" cap="flat">
            <a:noFill/>
            <a:prstDash val="solid"/>
            <a:miter lim="800000"/>
          </a:ln>
        </c:spPr>
        <c:txPr>
          <a:bodyPr rot="0"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en-US"/>
          </a:p>
        </c:txPr>
        <c:crossAx val="258913472"/>
        <c:crosses val="autoZero"/>
        <c:auto val="1"/>
        <c:lblAlgn val="ctr"/>
        <c:lblOffset val="100"/>
        <c:noMultiLvlLbl val="1"/>
      </c:catAx>
      <c:valAx>
        <c:axId val="258913472"/>
        <c:scaling>
          <c:orientation val="minMax"/>
          <c:max val="600"/>
        </c:scaling>
        <c:delete val="1"/>
        <c:axPos val="l"/>
        <c:numFmt formatCode="0&quot;%&quot;" sourceLinked="0"/>
        <c:majorTickMark val="out"/>
        <c:minorTickMark val="none"/>
        <c:tickLblPos val="nextTo"/>
        <c:crossAx val="258912912"/>
        <c:crosses val="autoZero"/>
        <c:crossBetween val="between"/>
        <c:majorUnit val="150"/>
        <c:minorUnit val="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 rot="5400000" vert="horz" anchor="t" anchorCtr="0"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7609743919755E-2"/>
          <c:y val="1.7788800268978076E-2"/>
          <c:w val="0.86345947915719146"/>
          <c:h val="0.8509330316638464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25D-4508-93C7-D82BF6C174D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25D-4508-93C7-D82BF6C174D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25D-4508-93C7-D82BF6C174D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25D-4508-93C7-D82BF6C174D7}"/>
              </c:ext>
            </c:extLst>
          </c:dPt>
          <c:cat>
            <c:strRef>
              <c:f>Sheet1!$A$2:$A$5</c:f>
              <c:strCache>
                <c:ptCount val="4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25D-4508-93C7-D82BF6C174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>
              <a:lumMod val="50000"/>
              <a:lumOff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DD8-49AE-A89E-B5B27E40AEFD}"/>
              </c:ext>
            </c:extLst>
          </c:dPt>
          <c:cat>
            <c:strRef>
              <c:f>Sheet1!$A$2:$A$3</c:f>
              <c:strCache>
                <c:ptCount val="2"/>
                <c:pt idx="0">
                  <c:v>Data 1</c:v>
                </c:pt>
                <c:pt idx="1">
                  <c:v>Data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D8-49AE-A89E-B5B27E40AE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Data 1</c:v>
                </c:pt>
                <c:pt idx="1">
                  <c:v>Data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DD8-49AE-A89E-B5B27E40AE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Data 1</c:v>
                </c:pt>
                <c:pt idx="1">
                  <c:v>Data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DD8-49AE-A89E-B5B27E40AEF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Data 1</c:v>
                </c:pt>
                <c:pt idx="1">
                  <c:v>Data 2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2.8</c:v>
                </c:pt>
                <c:pt idx="1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DD8-49AE-A89E-B5B27E40AE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976980640"/>
        <c:axId val="976980312"/>
      </c:barChart>
      <c:catAx>
        <c:axId val="976980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bg1">
                <a:lumMod val="65000"/>
                <a:alpha val="2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980312"/>
        <c:crosses val="autoZero"/>
        <c:auto val="1"/>
        <c:lblAlgn val="ctr"/>
        <c:lblOffset val="100"/>
        <c:noMultiLvlLbl val="0"/>
      </c:catAx>
      <c:valAx>
        <c:axId val="976980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65000"/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980640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>
              <a:lumMod val="50000"/>
              <a:lumOff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09254730811914"/>
          <c:y val="7.5671851750338137E-2"/>
          <c:w val="0.74790745269188086"/>
          <c:h val="0.6623827479011488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Title 1</c:v>
                </c:pt>
                <c:pt idx="1">
                  <c:v>Title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C7-45B1-B676-98E41C3A37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Value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Title 1</c:v>
                </c:pt>
                <c:pt idx="1">
                  <c:v>Title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C7-45B1-B676-98E41C3A37F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90624543"/>
        <c:axId val="827245567"/>
      </c:barChart>
      <c:catAx>
        <c:axId val="990624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bg1">
                <a:lumMod val="65000"/>
                <a:alpha val="2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7245567"/>
        <c:crosses val="autoZero"/>
        <c:auto val="1"/>
        <c:lblAlgn val="ctr"/>
        <c:lblOffset val="100"/>
        <c:noMultiLvlLbl val="0"/>
      </c:catAx>
      <c:valAx>
        <c:axId val="827245567"/>
        <c:scaling>
          <c:orientation val="minMax"/>
        </c:scaling>
        <c:delete val="1"/>
        <c:axPos val="b"/>
        <c:majorGridlines>
          <c:spPr>
            <a:ln w="6350" cap="flat" cmpd="sng" algn="ctr">
              <a:solidFill>
                <a:schemeClr val="bg1">
                  <a:lumMod val="65000"/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90624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2.3930841944121244E-2"/>
          <c:y val="0.85076885704063188"/>
          <c:w val="0.95213831611175737"/>
          <c:h val="0.119661210846033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09254730811914"/>
          <c:y val="7.5671851750338137E-2"/>
          <c:w val="0.74790745269188086"/>
          <c:h val="0.6623827479011488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Title 1</c:v>
                </c:pt>
                <c:pt idx="1">
                  <c:v>Title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6F-4762-9D25-C8DB89B6F2F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Value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Title 1</c:v>
                </c:pt>
                <c:pt idx="1">
                  <c:v>Title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6F-4762-9D25-C8DB89B6F2F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90624543"/>
        <c:axId val="827245567"/>
      </c:barChart>
      <c:catAx>
        <c:axId val="990624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bg1">
                <a:lumMod val="65000"/>
                <a:alpha val="2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7245567"/>
        <c:crosses val="autoZero"/>
        <c:auto val="1"/>
        <c:lblAlgn val="ctr"/>
        <c:lblOffset val="100"/>
        <c:noMultiLvlLbl val="0"/>
      </c:catAx>
      <c:valAx>
        <c:axId val="827245567"/>
        <c:scaling>
          <c:orientation val="minMax"/>
        </c:scaling>
        <c:delete val="1"/>
        <c:axPos val="b"/>
        <c:majorGridlines>
          <c:spPr>
            <a:ln w="6350" cap="flat" cmpd="sng" algn="ctr">
              <a:solidFill>
                <a:schemeClr val="bg1">
                  <a:lumMod val="65000"/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90624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2.3930841944121244E-2"/>
          <c:y val="0.85076885704063188"/>
          <c:w val="0.95213831611175737"/>
          <c:h val="0.119661210846033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</c:v>
                </c:pt>
                <c:pt idx="1">
                  <c:v>16</c:v>
                </c:pt>
                <c:pt idx="2">
                  <c:v>30</c:v>
                </c:pt>
                <c:pt idx="3">
                  <c:v>27</c:v>
                </c:pt>
                <c:pt idx="4">
                  <c:v>44</c:v>
                </c:pt>
                <c:pt idx="5">
                  <c:v>25</c:v>
                </c:pt>
                <c:pt idx="6">
                  <c:v>16</c:v>
                </c:pt>
                <c:pt idx="7">
                  <c:v>50</c:v>
                </c:pt>
                <c:pt idx="8">
                  <c:v>15</c:v>
                </c:pt>
                <c:pt idx="9">
                  <c:v>55</c:v>
                </c:pt>
                <c:pt idx="10">
                  <c:v>68</c:v>
                </c:pt>
                <c:pt idx="1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CF-4975-A7D0-8D1807C1F7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17</c:v>
                </c:pt>
                <c:pt idx="1">
                  <c:v>14</c:v>
                </c:pt>
                <c:pt idx="2">
                  <c:v>28</c:v>
                </c:pt>
                <c:pt idx="3">
                  <c:v>15</c:v>
                </c:pt>
                <c:pt idx="4">
                  <c:v>46</c:v>
                </c:pt>
                <c:pt idx="5">
                  <c:v>27</c:v>
                </c:pt>
                <c:pt idx="6">
                  <c:v>14</c:v>
                </c:pt>
                <c:pt idx="7">
                  <c:v>48</c:v>
                </c:pt>
                <c:pt idx="8">
                  <c:v>15</c:v>
                </c:pt>
                <c:pt idx="9">
                  <c:v>57</c:v>
                </c:pt>
                <c:pt idx="10">
                  <c:v>70</c:v>
                </c:pt>
                <c:pt idx="11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CF-4975-A7D0-8D1807C1F7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5522656"/>
        <c:axId val="131552823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34</c:v>
                </c:pt>
                <c:pt idx="1">
                  <c:v>28</c:v>
                </c:pt>
                <c:pt idx="2">
                  <c:v>56</c:v>
                </c:pt>
                <c:pt idx="3">
                  <c:v>50</c:v>
                </c:pt>
                <c:pt idx="4">
                  <c:v>72</c:v>
                </c:pt>
                <c:pt idx="5">
                  <c:v>54</c:v>
                </c:pt>
                <c:pt idx="6">
                  <c:v>28</c:v>
                </c:pt>
                <c:pt idx="7">
                  <c:v>74</c:v>
                </c:pt>
                <c:pt idx="8">
                  <c:v>30</c:v>
                </c:pt>
                <c:pt idx="9">
                  <c:v>80</c:v>
                </c:pt>
                <c:pt idx="10">
                  <c:v>87</c:v>
                </c:pt>
                <c:pt idx="11">
                  <c:v>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CF-4975-A7D0-8D1807C1F7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5522656"/>
        <c:axId val="1315528232"/>
      </c:lineChart>
      <c:catAx>
        <c:axId val="131552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bg1">
                <a:lumMod val="65000"/>
                <a:alpha val="3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528232"/>
        <c:crosses val="autoZero"/>
        <c:auto val="1"/>
        <c:lblAlgn val="ctr"/>
        <c:lblOffset val="100"/>
        <c:noMultiLvlLbl val="0"/>
      </c:catAx>
      <c:valAx>
        <c:axId val="1315528232"/>
        <c:scaling>
          <c:orientation val="minMax"/>
          <c:max val="100"/>
        </c:scaling>
        <c:delete val="0"/>
        <c:axPos val="l"/>
        <c:majorGridlines>
          <c:spPr>
            <a:ln w="3175" cap="flat" cmpd="sng" algn="ctr">
              <a:solidFill>
                <a:schemeClr val="bg1">
                  <a:lumMod val="65000"/>
                  <a:alpha val="3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3175">
            <a:solidFill>
              <a:schemeClr val="bg1">
                <a:lumMod val="65000"/>
                <a:alpha val="3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522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chemeClr val="tx1">
              <a:lumMod val="50000"/>
              <a:lumOff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09254730811914"/>
          <c:y val="7.5671851750338137E-2"/>
          <c:w val="0.74790745269188086"/>
          <c:h val="0.6623827479011488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Title 1</c:v>
                </c:pt>
                <c:pt idx="1">
                  <c:v>Title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16-4A13-88A4-EE3A3C504C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Value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Title 1</c:v>
                </c:pt>
                <c:pt idx="1">
                  <c:v>Title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16-4A13-88A4-EE3A3C504C9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90624543"/>
        <c:axId val="827245567"/>
      </c:barChart>
      <c:catAx>
        <c:axId val="990624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bg1">
                <a:lumMod val="65000"/>
                <a:alpha val="2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7245567"/>
        <c:crosses val="autoZero"/>
        <c:auto val="1"/>
        <c:lblAlgn val="ctr"/>
        <c:lblOffset val="100"/>
        <c:noMultiLvlLbl val="0"/>
      </c:catAx>
      <c:valAx>
        <c:axId val="827245567"/>
        <c:scaling>
          <c:orientation val="minMax"/>
        </c:scaling>
        <c:delete val="1"/>
        <c:axPos val="b"/>
        <c:majorGridlines>
          <c:spPr>
            <a:ln w="6350" cap="flat" cmpd="sng" algn="ctr">
              <a:solidFill>
                <a:schemeClr val="bg1">
                  <a:lumMod val="65000"/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90624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09254730811914"/>
          <c:y val="7.5671851750338137E-2"/>
          <c:w val="0.74790745269188086"/>
          <c:h val="0.6623827479011488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Title 1</c:v>
                </c:pt>
                <c:pt idx="1">
                  <c:v>Title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B2-42E4-A452-67E312850D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Value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Title 1</c:v>
                </c:pt>
                <c:pt idx="1">
                  <c:v>Title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B2-42E4-A452-67E312850D2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90624543"/>
        <c:axId val="827245567"/>
      </c:barChart>
      <c:catAx>
        <c:axId val="990624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bg1">
                <a:lumMod val="65000"/>
                <a:alpha val="2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7245567"/>
        <c:crosses val="autoZero"/>
        <c:auto val="1"/>
        <c:lblAlgn val="ctr"/>
        <c:lblOffset val="100"/>
        <c:noMultiLvlLbl val="0"/>
      </c:catAx>
      <c:valAx>
        <c:axId val="827245567"/>
        <c:scaling>
          <c:orientation val="minMax"/>
        </c:scaling>
        <c:delete val="1"/>
        <c:axPos val="b"/>
        <c:majorGridlines>
          <c:spPr>
            <a:ln w="6350" cap="flat" cmpd="sng" algn="ctr">
              <a:solidFill>
                <a:schemeClr val="bg1">
                  <a:lumMod val="65000"/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90624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067-4AEC-8CDD-367BF1DE6AA4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067-4AEC-8CDD-367BF1DE6AA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067-4AEC-8CDD-367BF1DE6AA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067-4AEC-8CDD-367BF1DE6AA4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067-4AEC-8CDD-367BF1DE6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850325401137854E-2"/>
          <c:y val="7.7044680671312024E-2"/>
          <c:w val="0.98174031955821639"/>
          <c:h val="0.845863321453263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63F0-403E-8724-07C33A2366B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2-63F0-403E-8724-07C33A2366B3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63F0-403E-8724-07C33A2366B3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4-63F0-403E-8724-07C33A2366B3}"/>
              </c:ext>
            </c:extLst>
          </c:dPt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4</c:v>
                </c:pt>
                <c:pt idx="5">
                  <c:v>2</c:v>
                </c:pt>
                <c:pt idx="6">
                  <c:v>3</c:v>
                </c:pt>
                <c:pt idx="7">
                  <c:v>2</c:v>
                </c:pt>
                <c:pt idx="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F0-403E-8724-07C33A2366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8220584"/>
        <c:axId val="2068223592"/>
      </c:barChart>
      <c:catAx>
        <c:axId val="2068220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crossAx val="2068223592"/>
        <c:crosses val="autoZero"/>
        <c:auto val="1"/>
        <c:lblAlgn val="ctr"/>
        <c:lblOffset val="100"/>
        <c:noMultiLvlLbl val="0"/>
      </c:catAx>
      <c:valAx>
        <c:axId val="206822359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  <a:alpha val="80000"/>
                </a:schemeClr>
              </a:solidFill>
              <a:prstDash val="lgDash"/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65000"/>
                  </a:schemeClr>
                </a:solidFill>
              </a:defRPr>
            </a:pPr>
            <a:endParaRPr lang="en-US"/>
          </a:p>
        </c:txPr>
        <c:crossAx val="206822058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067-4AEC-8CDD-367BF1DE6AA4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067-4AEC-8CDD-367BF1DE6AA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067-4AEC-8CDD-367BF1DE6AA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067-4AEC-8CDD-367BF1DE6AA4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067-4AEC-8CDD-367BF1DE6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067-4AEC-8CDD-367BF1DE6AA4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067-4AEC-8CDD-367BF1DE6AA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067-4AEC-8CDD-367BF1DE6AA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067-4AEC-8CDD-367BF1DE6AA4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067-4AEC-8CDD-367BF1DE6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067-4AEC-8CDD-367BF1DE6AA4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067-4AEC-8CDD-367BF1DE6AA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067-4AEC-8CDD-367BF1DE6AA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067-4AEC-8CDD-367BF1DE6AA4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067-4AEC-8CDD-367BF1DE6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597043315205898E-2"/>
          <c:y val="3.3329338478240142E-2"/>
          <c:w val="0.92880591336958818"/>
          <c:h val="0.9333413230435196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23C-4DC1-B2F9-F75255ED3B3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23C-4DC1-B2F9-F75255ED3B3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3C-4DC1-B2F9-F75255ED3B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8AC-4085-9BFC-91CEB699B056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8AC-4085-9BFC-91CEB699B05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8AC-4085-9BFC-91CEB699B05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8AC-4085-9BFC-91CEB699B056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8AC-4085-9BFC-91CEB699B0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776-4216-BF0A-294C4A7753CB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776-4216-BF0A-294C4A7753C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776-4216-BF0A-294C4A7753C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776-4216-BF0A-294C4A7753CB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776-4216-BF0A-294C4A7753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strRef>
              <c:f>Sheet1!$A$2:$A$23</c:f>
              <c:strCache>
                <c:ptCount val="22"/>
                <c:pt idx="0">
                  <c:v>Category 1</c:v>
                </c:pt>
                <c:pt idx="1">
                  <c:v>Category 1</c:v>
                </c:pt>
                <c:pt idx="2">
                  <c:v>Category 1</c:v>
                </c:pt>
                <c:pt idx="3">
                  <c:v>Category 1</c:v>
                </c:pt>
                <c:pt idx="4">
                  <c:v>Category 1</c:v>
                </c:pt>
                <c:pt idx="5">
                  <c:v>Category 1</c:v>
                </c:pt>
                <c:pt idx="6">
                  <c:v>Category 1</c:v>
                </c:pt>
                <c:pt idx="7">
                  <c:v>Category 1</c:v>
                </c:pt>
                <c:pt idx="8">
                  <c:v>Category 1</c:v>
                </c:pt>
                <c:pt idx="9">
                  <c:v>Category 2</c:v>
                </c:pt>
                <c:pt idx="10">
                  <c:v>Category 2</c:v>
                </c:pt>
                <c:pt idx="11">
                  <c:v>Category 2</c:v>
                </c:pt>
                <c:pt idx="12">
                  <c:v>Category 2</c:v>
                </c:pt>
                <c:pt idx="13">
                  <c:v>Category 2</c:v>
                </c:pt>
                <c:pt idx="14">
                  <c:v>Category 2</c:v>
                </c:pt>
                <c:pt idx="15">
                  <c:v>Category 2</c:v>
                </c:pt>
                <c:pt idx="16">
                  <c:v>Category 3</c:v>
                </c:pt>
                <c:pt idx="17">
                  <c:v>Category 3</c:v>
                </c:pt>
                <c:pt idx="18">
                  <c:v>Category 3</c:v>
                </c:pt>
                <c:pt idx="19">
                  <c:v>Category 3</c:v>
                </c:pt>
                <c:pt idx="20">
                  <c:v>Category 3</c:v>
                </c:pt>
                <c:pt idx="21">
                  <c:v>Category 3</c:v>
                </c:pt>
              </c:strCache>
            </c:strRef>
          </c:xVal>
          <c:yVal>
            <c:numRef>
              <c:f>Sheet1!$B$2:$B$23</c:f>
              <c:numCache>
                <c:formatCode>General</c:formatCode>
                <c:ptCount val="22"/>
                <c:pt idx="0">
                  <c:v>22</c:v>
                </c:pt>
                <c:pt idx="1">
                  <c:v>25</c:v>
                </c:pt>
                <c:pt idx="2">
                  <c:v>65</c:v>
                </c:pt>
                <c:pt idx="3">
                  <c:v>55</c:v>
                </c:pt>
                <c:pt idx="4">
                  <c:v>65</c:v>
                </c:pt>
                <c:pt idx="5">
                  <c:v>34</c:v>
                </c:pt>
                <c:pt idx="6">
                  <c:v>18</c:v>
                </c:pt>
                <c:pt idx="7">
                  <c:v>14</c:v>
                </c:pt>
                <c:pt idx="8">
                  <c:v>25</c:v>
                </c:pt>
                <c:pt idx="9">
                  <c:v>25</c:v>
                </c:pt>
                <c:pt idx="10">
                  <c:v>75</c:v>
                </c:pt>
                <c:pt idx="11">
                  <c:v>65</c:v>
                </c:pt>
                <c:pt idx="12">
                  <c:v>82</c:v>
                </c:pt>
                <c:pt idx="13">
                  <c:v>85</c:v>
                </c:pt>
                <c:pt idx="14">
                  <c:v>40</c:v>
                </c:pt>
                <c:pt idx="15">
                  <c:v>45</c:v>
                </c:pt>
                <c:pt idx="16">
                  <c:v>85</c:v>
                </c:pt>
                <c:pt idx="17">
                  <c:v>60</c:v>
                </c:pt>
                <c:pt idx="18">
                  <c:v>65</c:v>
                </c:pt>
                <c:pt idx="19">
                  <c:v>19</c:v>
                </c:pt>
                <c:pt idx="20">
                  <c:v>-26</c:v>
                </c:pt>
                <c:pt idx="21">
                  <c:v>-20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129-410C-8E9C-89A1DC0C95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strRef>
              <c:f>Sheet1!$A$2:$A$23</c:f>
              <c:strCache>
                <c:ptCount val="22"/>
                <c:pt idx="0">
                  <c:v>Category 1</c:v>
                </c:pt>
                <c:pt idx="1">
                  <c:v>Category 1</c:v>
                </c:pt>
                <c:pt idx="2">
                  <c:v>Category 1</c:v>
                </c:pt>
                <c:pt idx="3">
                  <c:v>Category 1</c:v>
                </c:pt>
                <c:pt idx="4">
                  <c:v>Category 1</c:v>
                </c:pt>
                <c:pt idx="5">
                  <c:v>Category 1</c:v>
                </c:pt>
                <c:pt idx="6">
                  <c:v>Category 1</c:v>
                </c:pt>
                <c:pt idx="7">
                  <c:v>Category 1</c:v>
                </c:pt>
                <c:pt idx="8">
                  <c:v>Category 1</c:v>
                </c:pt>
                <c:pt idx="9">
                  <c:v>Category 2</c:v>
                </c:pt>
                <c:pt idx="10">
                  <c:v>Category 2</c:v>
                </c:pt>
                <c:pt idx="11">
                  <c:v>Category 2</c:v>
                </c:pt>
                <c:pt idx="12">
                  <c:v>Category 2</c:v>
                </c:pt>
                <c:pt idx="13">
                  <c:v>Category 2</c:v>
                </c:pt>
                <c:pt idx="14">
                  <c:v>Category 2</c:v>
                </c:pt>
                <c:pt idx="15">
                  <c:v>Category 2</c:v>
                </c:pt>
                <c:pt idx="16">
                  <c:v>Category 3</c:v>
                </c:pt>
                <c:pt idx="17">
                  <c:v>Category 3</c:v>
                </c:pt>
                <c:pt idx="18">
                  <c:v>Category 3</c:v>
                </c:pt>
                <c:pt idx="19">
                  <c:v>Category 3</c:v>
                </c:pt>
                <c:pt idx="20">
                  <c:v>Category 3</c:v>
                </c:pt>
                <c:pt idx="21">
                  <c:v>Category 3</c:v>
                </c:pt>
              </c:strCache>
            </c:strRef>
          </c:xVal>
          <c:yVal>
            <c:numRef>
              <c:f>Sheet1!$C$2:$C$23</c:f>
              <c:numCache>
                <c:formatCode>General</c:formatCode>
                <c:ptCount val="22"/>
                <c:pt idx="0">
                  <c:v>25</c:v>
                </c:pt>
                <c:pt idx="1">
                  <c:v>30</c:v>
                </c:pt>
                <c:pt idx="2">
                  <c:v>72</c:v>
                </c:pt>
                <c:pt idx="3">
                  <c:v>72</c:v>
                </c:pt>
                <c:pt idx="4">
                  <c:v>70</c:v>
                </c:pt>
                <c:pt idx="5">
                  <c:v>50</c:v>
                </c:pt>
                <c:pt idx="6">
                  <c:v>20</c:v>
                </c:pt>
                <c:pt idx="7">
                  <c:v>25</c:v>
                </c:pt>
                <c:pt idx="8">
                  <c:v>-26</c:v>
                </c:pt>
                <c:pt idx="9">
                  <c:v>-20</c:v>
                </c:pt>
                <c:pt idx="10">
                  <c:v>90</c:v>
                </c:pt>
                <c:pt idx="11">
                  <c:v>92</c:v>
                </c:pt>
                <c:pt idx="12">
                  <c:v>92</c:v>
                </c:pt>
                <c:pt idx="13">
                  <c:v>85</c:v>
                </c:pt>
                <c:pt idx="14">
                  <c:v>90</c:v>
                </c:pt>
                <c:pt idx="15">
                  <c:v>92</c:v>
                </c:pt>
                <c:pt idx="16">
                  <c:v>90</c:v>
                </c:pt>
                <c:pt idx="17">
                  <c:v>80</c:v>
                </c:pt>
                <c:pt idx="18">
                  <c:v>75</c:v>
                </c:pt>
                <c:pt idx="19">
                  <c:v>10</c:v>
                </c:pt>
                <c:pt idx="20">
                  <c:v>23</c:v>
                </c:pt>
                <c:pt idx="21">
                  <c:v>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129-410C-8E9C-89A1DC0C95E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strRef>
              <c:f>Sheet1!$A$2:$A$23</c:f>
              <c:strCache>
                <c:ptCount val="22"/>
                <c:pt idx="0">
                  <c:v>Category 1</c:v>
                </c:pt>
                <c:pt idx="1">
                  <c:v>Category 1</c:v>
                </c:pt>
                <c:pt idx="2">
                  <c:v>Category 1</c:v>
                </c:pt>
                <c:pt idx="3">
                  <c:v>Category 1</c:v>
                </c:pt>
                <c:pt idx="4">
                  <c:v>Category 1</c:v>
                </c:pt>
                <c:pt idx="5">
                  <c:v>Category 1</c:v>
                </c:pt>
                <c:pt idx="6">
                  <c:v>Category 1</c:v>
                </c:pt>
                <c:pt idx="7">
                  <c:v>Category 1</c:v>
                </c:pt>
                <c:pt idx="8">
                  <c:v>Category 1</c:v>
                </c:pt>
                <c:pt idx="9">
                  <c:v>Category 2</c:v>
                </c:pt>
                <c:pt idx="10">
                  <c:v>Category 2</c:v>
                </c:pt>
                <c:pt idx="11">
                  <c:v>Category 2</c:v>
                </c:pt>
                <c:pt idx="12">
                  <c:v>Category 2</c:v>
                </c:pt>
                <c:pt idx="13">
                  <c:v>Category 2</c:v>
                </c:pt>
                <c:pt idx="14">
                  <c:v>Category 2</c:v>
                </c:pt>
                <c:pt idx="15">
                  <c:v>Category 2</c:v>
                </c:pt>
                <c:pt idx="16">
                  <c:v>Category 3</c:v>
                </c:pt>
                <c:pt idx="17">
                  <c:v>Category 3</c:v>
                </c:pt>
                <c:pt idx="18">
                  <c:v>Category 3</c:v>
                </c:pt>
                <c:pt idx="19">
                  <c:v>Category 3</c:v>
                </c:pt>
                <c:pt idx="20">
                  <c:v>Category 3</c:v>
                </c:pt>
                <c:pt idx="21">
                  <c:v>Category 3</c:v>
                </c:pt>
              </c:strCache>
            </c:strRef>
          </c:xVal>
          <c:yVal>
            <c:numRef>
              <c:f>Sheet1!$D$2:$D$23</c:f>
              <c:numCache>
                <c:formatCode>General</c:formatCode>
                <c:ptCount val="22"/>
                <c:pt idx="0">
                  <c:v>10</c:v>
                </c:pt>
                <c:pt idx="1">
                  <c:v>15</c:v>
                </c:pt>
                <c:pt idx="2">
                  <c:v>40</c:v>
                </c:pt>
                <c:pt idx="3">
                  <c:v>45</c:v>
                </c:pt>
                <c:pt idx="4">
                  <c:v>55</c:v>
                </c:pt>
                <c:pt idx="5">
                  <c:v>30</c:v>
                </c:pt>
                <c:pt idx="6">
                  <c:v>10</c:v>
                </c:pt>
                <c:pt idx="7">
                  <c:v>10</c:v>
                </c:pt>
                <c:pt idx="8">
                  <c:v>30</c:v>
                </c:pt>
                <c:pt idx="9">
                  <c:v>20</c:v>
                </c:pt>
                <c:pt idx="10">
                  <c:v>25</c:v>
                </c:pt>
                <c:pt idx="11">
                  <c:v>60</c:v>
                </c:pt>
                <c:pt idx="12">
                  <c:v>62</c:v>
                </c:pt>
                <c:pt idx="13">
                  <c:v>40</c:v>
                </c:pt>
                <c:pt idx="14">
                  <c:v>30</c:v>
                </c:pt>
                <c:pt idx="15">
                  <c:v>40</c:v>
                </c:pt>
                <c:pt idx="16">
                  <c:v>70</c:v>
                </c:pt>
                <c:pt idx="17">
                  <c:v>55</c:v>
                </c:pt>
                <c:pt idx="18">
                  <c:v>55</c:v>
                </c:pt>
                <c:pt idx="19">
                  <c:v>23</c:v>
                </c:pt>
                <c:pt idx="20">
                  <c:v>23</c:v>
                </c:pt>
                <c:pt idx="21">
                  <c:v>-18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129-410C-8E9C-89A1DC0C95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8380552"/>
        <c:axId val="848388096"/>
      </c:scatterChart>
      <c:valAx>
        <c:axId val="848380552"/>
        <c:scaling>
          <c:orientation val="minMax"/>
        </c:scaling>
        <c:delete val="1"/>
        <c:axPos val="b"/>
        <c:majorTickMark val="none"/>
        <c:minorTickMark val="none"/>
        <c:tickLblPos val="nextTo"/>
        <c:crossAx val="848388096"/>
        <c:crosses val="autoZero"/>
        <c:crossBetween val="midCat"/>
      </c:valAx>
      <c:valAx>
        <c:axId val="84838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83805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409756620764743"/>
          <c:y val="0.83879173506397586"/>
          <c:w val="0.73180465477364987"/>
          <c:h val="0.161208423077073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597043315205898E-2"/>
          <c:y val="3.3329338478240142E-2"/>
          <c:w val="0.92880591336958818"/>
          <c:h val="0.9333413230435196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6CD-44E1-A846-F466224A0AC8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6CD-44E1-A846-F466224A0AC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6CD-44E1-A846-F466224A0A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8D9-4B88-9268-10173DEFB042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8D9-4B88-9268-10173DEFB04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8D9-4B88-9268-10173DEFB04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8D9-4B88-9268-10173DEFB042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8D9-4B88-9268-10173DEFB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8D9-4B88-9268-10173DEFB042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8D9-4B88-9268-10173DEFB04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8D9-4B88-9268-10173DEFB04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8D9-4B88-9268-10173DEFB042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8D9-4B88-9268-10173DEFB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8984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225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A19035-274B-A6DD-358A-93EF57798724}"/>
              </a:ext>
            </a:extLst>
          </p:cNvPr>
          <p:cNvSpPr txBox="1"/>
          <p:nvPr userDrawn="1"/>
        </p:nvSpPr>
        <p:spPr>
          <a:xfrm>
            <a:off x="11205031" y="6424372"/>
            <a:ext cx="700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1000" b="1" i="0" strike="noStrike" spc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Roboto Condensed Light" panose="02000000000000000000" pitchFamily="2" charset="0"/>
                <a:cs typeface="Sora ExtraBold" pitchFamily="2" charset="0"/>
              </a:rPr>
              <a:pPr algn="r"/>
              <a:t>‹#›</a:t>
            </a:fld>
            <a:endParaRPr lang="id-ID" sz="1000" b="1" i="0" strike="noStrike" spc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 Condensed Light" panose="02000000000000000000" pitchFamily="2" charset="0"/>
              <a:cs typeface="Sora ExtraBold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9F53A0-5EE3-A03F-6362-EE64926D03C4}"/>
              </a:ext>
            </a:extLst>
          </p:cNvPr>
          <p:cNvSpPr txBox="1"/>
          <p:nvPr userDrawn="1"/>
        </p:nvSpPr>
        <p:spPr>
          <a:xfrm>
            <a:off x="286883" y="6424372"/>
            <a:ext cx="2549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ora ExtraBold" pitchFamily="2" charset="0"/>
              </a:rPr>
              <a:t>Dashboard Infographic</a:t>
            </a:r>
          </a:p>
        </p:txBody>
      </p:sp>
    </p:spTree>
    <p:extLst>
      <p:ext uri="{BB962C8B-B14F-4D97-AF65-F5344CB8AC3E}">
        <p14:creationId xmlns:p14="http://schemas.microsoft.com/office/powerpoint/2010/main" val="68819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7" Type="http://schemas.openxmlformats.org/officeDocument/2006/relationships/image" Target="../media/image10.sv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7.pn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12" Type="http://schemas.openxmlformats.org/officeDocument/2006/relationships/image" Target="../media/image4.svg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3.png"/><Relationship Id="rId5" Type="http://schemas.openxmlformats.org/officeDocument/2006/relationships/image" Target="../media/image21.png"/><Relationship Id="rId10" Type="http://schemas.openxmlformats.org/officeDocument/2006/relationships/image" Target="../media/image2.svg"/><Relationship Id="rId4" Type="http://schemas.openxmlformats.org/officeDocument/2006/relationships/image" Target="../media/image18.svg"/><Relationship Id="rId9" Type="http://schemas.openxmlformats.org/officeDocument/2006/relationships/image" Target="../media/image1.png"/><Relationship Id="rId1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chart" Target="../charts/chart19.xml"/><Relationship Id="rId7" Type="http://schemas.openxmlformats.org/officeDocument/2006/relationships/image" Target="../media/image22.svg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0.svg"/><Relationship Id="rId3" Type="http://schemas.openxmlformats.org/officeDocument/2006/relationships/image" Target="../media/image14.svg"/><Relationship Id="rId7" Type="http://schemas.openxmlformats.org/officeDocument/2006/relationships/image" Target="../media/image22.svg"/><Relationship Id="rId12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6.svg"/><Relationship Id="rId1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4.svg"/><Relationship Id="rId9" Type="http://schemas.openxmlformats.org/officeDocument/2006/relationships/chart" Target="../charts/char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hart" Target="../charts/chart27.xml"/><Relationship Id="rId18" Type="http://schemas.openxmlformats.org/officeDocument/2006/relationships/image" Target="../media/image12.svg"/><Relationship Id="rId3" Type="http://schemas.openxmlformats.org/officeDocument/2006/relationships/image" Target="../media/image13.png"/><Relationship Id="rId7" Type="http://schemas.openxmlformats.org/officeDocument/2006/relationships/chart" Target="../charts/chart25.xml"/><Relationship Id="rId12" Type="http://schemas.openxmlformats.org/officeDocument/2006/relationships/image" Target="../media/image10.svg"/><Relationship Id="rId17" Type="http://schemas.openxmlformats.org/officeDocument/2006/relationships/image" Target="../media/image11.png"/><Relationship Id="rId2" Type="http://schemas.openxmlformats.org/officeDocument/2006/relationships/chart" Target="../charts/chart24.xml"/><Relationship Id="rId16" Type="http://schemas.openxmlformats.org/officeDocument/2006/relationships/chart" Target="../charts/chart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11" Type="http://schemas.openxmlformats.org/officeDocument/2006/relationships/image" Target="../media/image9.png"/><Relationship Id="rId5" Type="http://schemas.openxmlformats.org/officeDocument/2006/relationships/image" Target="../media/image25.png"/><Relationship Id="rId15" Type="http://schemas.openxmlformats.org/officeDocument/2006/relationships/image" Target="../media/image28.svg"/><Relationship Id="rId10" Type="http://schemas.openxmlformats.org/officeDocument/2006/relationships/chart" Target="../charts/chart26.xml"/><Relationship Id="rId4" Type="http://schemas.openxmlformats.org/officeDocument/2006/relationships/image" Target="../media/image14.svg"/><Relationship Id="rId9" Type="http://schemas.openxmlformats.org/officeDocument/2006/relationships/image" Target="../media/image24.svg"/><Relationship Id="rId1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12" Type="http://schemas.openxmlformats.org/officeDocument/2006/relationships/image" Target="../media/image10.svg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9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4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hart" Target="../charts/chart2.xml"/><Relationship Id="rId7" Type="http://schemas.openxmlformats.org/officeDocument/2006/relationships/image" Target="../media/image4.sv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2.xml"/><Relationship Id="rId3" Type="http://schemas.openxmlformats.org/officeDocument/2006/relationships/image" Target="../media/image2.svg"/><Relationship Id="rId7" Type="http://schemas.openxmlformats.org/officeDocument/2006/relationships/chart" Target="../charts/chart3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0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3.xml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chart" Target="../charts/chart3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7.xml"/><Relationship Id="rId3" Type="http://schemas.openxmlformats.org/officeDocument/2006/relationships/image" Target="../media/image23.png"/><Relationship Id="rId7" Type="http://schemas.openxmlformats.org/officeDocument/2006/relationships/image" Target="../media/image10.svg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hart" Target="../charts/chart36.xml"/><Relationship Id="rId4" Type="http://schemas.openxmlformats.org/officeDocument/2006/relationships/image" Target="../media/image24.svg"/><Relationship Id="rId9" Type="http://schemas.openxmlformats.org/officeDocument/2006/relationships/chart" Target="../charts/chart3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0.xml"/><Relationship Id="rId7" Type="http://schemas.openxmlformats.org/officeDocument/2006/relationships/image" Target="../media/image18.svg"/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4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3.xml"/><Relationship Id="rId4" Type="http://schemas.openxmlformats.org/officeDocument/2006/relationships/image" Target="../media/image14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2.svg"/><Relationship Id="rId4" Type="http://schemas.openxmlformats.org/officeDocument/2006/relationships/image" Target="../media/image24.svg"/><Relationship Id="rId9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8.xml"/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svg"/><Relationship Id="rId3" Type="http://schemas.openxmlformats.org/officeDocument/2006/relationships/chart" Target="../charts/chart50.xml"/><Relationship Id="rId7" Type="http://schemas.openxmlformats.org/officeDocument/2006/relationships/image" Target="../media/image24.svg"/><Relationship Id="rId12" Type="http://schemas.openxmlformats.org/officeDocument/2006/relationships/image" Target="../media/image11.png"/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chart" Target="../charts/chart52.xml"/><Relationship Id="rId10" Type="http://schemas.openxmlformats.org/officeDocument/2006/relationships/image" Target="../media/image27.png"/><Relationship Id="rId4" Type="http://schemas.openxmlformats.org/officeDocument/2006/relationships/chart" Target="../charts/chart51.xml"/><Relationship Id="rId9" Type="http://schemas.openxmlformats.org/officeDocument/2006/relationships/image" Target="../media/image10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chart" Target="../charts/chart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chart" Target="../charts/chart55.xml"/><Relationship Id="rId4" Type="http://schemas.openxmlformats.org/officeDocument/2006/relationships/image" Target="../media/image14.svg"/><Relationship Id="rId9" Type="http://schemas.openxmlformats.org/officeDocument/2006/relationships/chart" Target="../charts/chart5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0.sv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image" Target="../media/image12.svg"/><Relationship Id="rId10" Type="http://schemas.openxmlformats.org/officeDocument/2006/relationships/image" Target="../media/image16.sv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hart" Target="../charts/chart5.xml"/><Relationship Id="rId7" Type="http://schemas.openxmlformats.org/officeDocument/2006/relationships/image" Target="../media/image18.sv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20.svg"/><Relationship Id="rId5" Type="http://schemas.openxmlformats.org/officeDocument/2006/relationships/image" Target="../media/image11.png"/><Relationship Id="rId10" Type="http://schemas.openxmlformats.org/officeDocument/2006/relationships/image" Target="../media/image19.png"/><Relationship Id="rId4" Type="http://schemas.openxmlformats.org/officeDocument/2006/relationships/image" Target="../media/image10.svg"/><Relationship Id="rId9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chart" Target="../charts/chart9.xml"/><Relationship Id="rId7" Type="http://schemas.openxmlformats.org/officeDocument/2006/relationships/image" Target="../media/image4.sv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hart" Target="../charts/chart11.xml"/><Relationship Id="rId4" Type="http://schemas.openxmlformats.org/officeDocument/2006/relationships/chart" Target="../charts/chart10.xml"/><Relationship Id="rId9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F8EDA9-D586-0295-F45A-F0F262FD5D10}"/>
              </a:ext>
            </a:extLst>
          </p:cNvPr>
          <p:cNvSpPr/>
          <p:nvPr/>
        </p:nvSpPr>
        <p:spPr>
          <a:xfrm>
            <a:off x="827315" y="939800"/>
            <a:ext cx="10537372" cy="49784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3F7D6D-A15E-4654-3053-1592D1631A9F}"/>
              </a:ext>
            </a:extLst>
          </p:cNvPr>
          <p:cNvGrpSpPr/>
          <p:nvPr/>
        </p:nvGrpSpPr>
        <p:grpSpPr>
          <a:xfrm>
            <a:off x="1714501" y="2222604"/>
            <a:ext cx="8763000" cy="2412795"/>
            <a:chOff x="1714500" y="2051366"/>
            <a:chExt cx="8763000" cy="241279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6B9FFA-7BCE-9BBC-8045-4E4162D3F7D6}"/>
                </a:ext>
              </a:extLst>
            </p:cNvPr>
            <p:cNvSpPr/>
            <p:nvPr/>
          </p:nvSpPr>
          <p:spPr>
            <a:xfrm>
              <a:off x="4326467" y="2051366"/>
              <a:ext cx="3539066" cy="4870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+mj-lt"/>
                </a:rPr>
                <a:t>Template Presentations</a:t>
              </a:r>
              <a:endParaRPr lang="en-ID" sz="1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5263EDA-DD65-BF4B-059E-AB50379DCB1B}"/>
                </a:ext>
              </a:extLst>
            </p:cNvPr>
            <p:cNvSpPr txBox="1"/>
            <p:nvPr/>
          </p:nvSpPr>
          <p:spPr>
            <a:xfrm>
              <a:off x="1714500" y="2709835"/>
              <a:ext cx="87630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6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Simple Dashboard Infographic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944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6BDA4A-3A3E-128B-1C12-31901AAAE3DD}"/>
              </a:ext>
            </a:extLst>
          </p:cNvPr>
          <p:cNvSpPr/>
          <p:nvPr/>
        </p:nvSpPr>
        <p:spPr>
          <a:xfrm>
            <a:off x="0" y="4815456"/>
            <a:ext cx="12192000" cy="2042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E487F4-F3E6-490F-5FFA-14A161C24DD9}"/>
              </a:ext>
            </a:extLst>
          </p:cNvPr>
          <p:cNvSpPr/>
          <p:nvPr/>
        </p:nvSpPr>
        <p:spPr>
          <a:xfrm>
            <a:off x="6191702" y="1829081"/>
            <a:ext cx="5162098" cy="18770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ABA9D9-B75E-5B3B-843D-8563FCAE3B43}"/>
              </a:ext>
            </a:extLst>
          </p:cNvPr>
          <p:cNvSpPr/>
          <p:nvPr/>
        </p:nvSpPr>
        <p:spPr>
          <a:xfrm>
            <a:off x="6191703" y="3901413"/>
            <a:ext cx="2485348" cy="18770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F4530C-F757-8372-7352-DB8093192F10}"/>
              </a:ext>
            </a:extLst>
          </p:cNvPr>
          <p:cNvSpPr/>
          <p:nvPr/>
        </p:nvSpPr>
        <p:spPr>
          <a:xfrm>
            <a:off x="8868454" y="3901413"/>
            <a:ext cx="2485348" cy="18770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CDB325-7420-0560-3DB7-365700FF87EB}"/>
              </a:ext>
            </a:extLst>
          </p:cNvPr>
          <p:cNvSpPr txBox="1"/>
          <p:nvPr/>
        </p:nvSpPr>
        <p:spPr>
          <a:xfrm>
            <a:off x="2459422" y="774753"/>
            <a:ext cx="727315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Create Simple Data Dashboard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FCD762-2155-FFD2-B27A-7CA1DE5BEFAB}"/>
              </a:ext>
            </a:extLst>
          </p:cNvPr>
          <p:cNvGrpSpPr/>
          <p:nvPr/>
        </p:nvGrpSpPr>
        <p:grpSpPr>
          <a:xfrm>
            <a:off x="6536854" y="2139761"/>
            <a:ext cx="4471794" cy="1255675"/>
            <a:chOff x="1135811" y="4163511"/>
            <a:chExt cx="4471794" cy="125567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B8D0D32-096C-980D-E3AF-F60FED8F7546}"/>
                </a:ext>
              </a:extLst>
            </p:cNvPr>
            <p:cNvGrpSpPr/>
            <p:nvPr/>
          </p:nvGrpSpPr>
          <p:grpSpPr>
            <a:xfrm>
              <a:off x="1230896" y="5354394"/>
              <a:ext cx="4376709" cy="64792"/>
              <a:chOff x="874713" y="3511550"/>
              <a:chExt cx="3325811" cy="12064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AB8F962-E9F8-1012-D7ED-A9C59F57CCFC}"/>
                  </a:ext>
                </a:extLst>
              </p:cNvPr>
              <p:cNvSpPr/>
              <p:nvPr/>
            </p:nvSpPr>
            <p:spPr>
              <a:xfrm>
                <a:off x="874713" y="3511550"/>
                <a:ext cx="3325811" cy="120648"/>
              </a:xfrm>
              <a:prstGeom prst="rect">
                <a:avLst/>
              </a:prstGeom>
              <a:solidFill>
                <a:schemeClr val="tx1">
                  <a:alpha val="8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9CA9521-AFC8-4E55-4180-EC8F20F55A5D}"/>
                  </a:ext>
                </a:extLst>
              </p:cNvPr>
              <p:cNvSpPr/>
              <p:nvPr/>
            </p:nvSpPr>
            <p:spPr>
              <a:xfrm>
                <a:off x="874715" y="3511550"/>
                <a:ext cx="1659176" cy="12064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744A17-904A-EF6A-971F-CF7DBA3DC27B}"/>
                </a:ext>
              </a:extLst>
            </p:cNvPr>
            <p:cNvSpPr txBox="1"/>
            <p:nvPr/>
          </p:nvSpPr>
          <p:spPr>
            <a:xfrm>
              <a:off x="1135811" y="4163511"/>
              <a:ext cx="2823291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Mini Value Data Chart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39FC194-9FC5-A2EE-62F5-D7ED6E27D4C4}"/>
                </a:ext>
              </a:extLst>
            </p:cNvPr>
            <p:cNvSpPr txBox="1"/>
            <p:nvPr/>
          </p:nvSpPr>
          <p:spPr>
            <a:xfrm>
              <a:off x="1135811" y="5074520"/>
              <a:ext cx="708229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50%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80128B-2824-8953-A632-38297BA48B04}"/>
                </a:ext>
              </a:extLst>
            </p:cNvPr>
            <p:cNvSpPr txBox="1"/>
            <p:nvPr/>
          </p:nvSpPr>
          <p:spPr>
            <a:xfrm>
              <a:off x="1135811" y="4463938"/>
              <a:ext cx="44717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frameworks to provide a robust synopsis for high level. Leverage agile frameworks to provide.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F70B9ED-D388-8E3B-FFEE-BF66D4C5A14B}"/>
              </a:ext>
            </a:extLst>
          </p:cNvPr>
          <p:cNvGrpSpPr/>
          <p:nvPr/>
        </p:nvGrpSpPr>
        <p:grpSpPr>
          <a:xfrm>
            <a:off x="10849593" y="5285108"/>
            <a:ext cx="381060" cy="381060"/>
            <a:chOff x="10849593" y="3212776"/>
            <a:chExt cx="381060" cy="38106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16AB444-ADC7-C2A6-D4FE-3814C8D619D2}"/>
                </a:ext>
              </a:extLst>
            </p:cNvPr>
            <p:cNvSpPr/>
            <p:nvPr/>
          </p:nvSpPr>
          <p:spPr>
            <a:xfrm>
              <a:off x="10849593" y="3212776"/>
              <a:ext cx="381060" cy="3810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56585A6C-A927-B438-145A-E896125D1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0440" y="3293623"/>
              <a:ext cx="219366" cy="219366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695E52C-819A-4B31-636F-B49032EE65F9}"/>
              </a:ext>
            </a:extLst>
          </p:cNvPr>
          <p:cNvGrpSpPr/>
          <p:nvPr/>
        </p:nvGrpSpPr>
        <p:grpSpPr>
          <a:xfrm>
            <a:off x="8172842" y="5285108"/>
            <a:ext cx="381060" cy="381060"/>
            <a:chOff x="8172842" y="3212776"/>
            <a:chExt cx="381060" cy="38106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5F7EA54-48DC-2E74-B7E6-AEC0053984C2}"/>
                </a:ext>
              </a:extLst>
            </p:cNvPr>
            <p:cNvSpPr/>
            <p:nvPr/>
          </p:nvSpPr>
          <p:spPr>
            <a:xfrm>
              <a:off x="8172842" y="3212776"/>
              <a:ext cx="381060" cy="3810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E07A2482-91FE-C78E-ECE7-48B83E4FD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53689" y="3293623"/>
              <a:ext cx="219366" cy="219366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4506D9F-7A6D-D76F-D5AF-7208069C824C}"/>
              </a:ext>
            </a:extLst>
          </p:cNvPr>
          <p:cNvSpPr/>
          <p:nvPr/>
        </p:nvSpPr>
        <p:spPr>
          <a:xfrm>
            <a:off x="838200" y="1829081"/>
            <a:ext cx="2485348" cy="18770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A275F2-CEF3-6D9E-77C9-661D64FD35DE}"/>
              </a:ext>
            </a:extLst>
          </p:cNvPr>
          <p:cNvSpPr/>
          <p:nvPr/>
        </p:nvSpPr>
        <p:spPr>
          <a:xfrm>
            <a:off x="3514951" y="1829081"/>
            <a:ext cx="2485348" cy="18770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3847FF-1483-A40A-E6A8-A39C91282D72}"/>
              </a:ext>
            </a:extLst>
          </p:cNvPr>
          <p:cNvSpPr txBox="1"/>
          <p:nvPr/>
        </p:nvSpPr>
        <p:spPr>
          <a:xfrm>
            <a:off x="1100934" y="2959923"/>
            <a:ext cx="140385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accent1"/>
                </a:solidFill>
                <a:latin typeface="+mj-lt"/>
              </a:rPr>
              <a:t>$50.00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165496-B96B-B6C4-5A46-A075A371DF17}"/>
              </a:ext>
            </a:extLst>
          </p:cNvPr>
          <p:cNvSpPr txBox="1"/>
          <p:nvPr/>
        </p:nvSpPr>
        <p:spPr>
          <a:xfrm>
            <a:off x="1100934" y="2095142"/>
            <a:ext cx="1959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Data Value A</a:t>
            </a:r>
            <a:endParaRPr lang="en-ID" sz="1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C6EE5E-055A-1533-51A3-8DB3252A729C}"/>
              </a:ext>
            </a:extLst>
          </p:cNvPr>
          <p:cNvSpPr txBox="1"/>
          <p:nvPr/>
        </p:nvSpPr>
        <p:spPr>
          <a:xfrm>
            <a:off x="1100935" y="2333315"/>
            <a:ext cx="1959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Leverage to a robust for level frameworks.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DE2A198-F730-13E9-CB3B-BEFD7D8921AC}"/>
              </a:ext>
            </a:extLst>
          </p:cNvPr>
          <p:cNvGrpSpPr/>
          <p:nvPr/>
        </p:nvGrpSpPr>
        <p:grpSpPr>
          <a:xfrm>
            <a:off x="5496092" y="3212776"/>
            <a:ext cx="381060" cy="381060"/>
            <a:chOff x="5496092" y="3212776"/>
            <a:chExt cx="381060" cy="38106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89B51B3-D4B3-8026-3527-1B7F5BB11B1A}"/>
                </a:ext>
              </a:extLst>
            </p:cNvPr>
            <p:cNvSpPr/>
            <p:nvPr/>
          </p:nvSpPr>
          <p:spPr>
            <a:xfrm>
              <a:off x="5496092" y="3212776"/>
              <a:ext cx="381060" cy="3810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4830852E-9636-8F9B-96BD-26D2EF112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76939" y="3293623"/>
              <a:ext cx="219366" cy="21936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ED4A42D-5E5E-13F6-22BC-3908064AFD81}"/>
              </a:ext>
            </a:extLst>
          </p:cNvPr>
          <p:cNvGrpSpPr/>
          <p:nvPr/>
        </p:nvGrpSpPr>
        <p:grpSpPr>
          <a:xfrm>
            <a:off x="2819340" y="3212776"/>
            <a:ext cx="381060" cy="381060"/>
            <a:chOff x="2819340" y="3212776"/>
            <a:chExt cx="381060" cy="38106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093ED26-0DE3-EA6E-D6EB-4FBBE9003997}"/>
                </a:ext>
              </a:extLst>
            </p:cNvPr>
            <p:cNvSpPr/>
            <p:nvPr/>
          </p:nvSpPr>
          <p:spPr>
            <a:xfrm>
              <a:off x="2819340" y="3212776"/>
              <a:ext cx="381060" cy="3810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07E44B85-E572-FC80-1786-40C15F6DF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00187" y="3293623"/>
              <a:ext cx="219366" cy="219366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B95D901-F5B3-887A-29B6-9B315814B3CD}"/>
              </a:ext>
            </a:extLst>
          </p:cNvPr>
          <p:cNvSpPr txBox="1"/>
          <p:nvPr/>
        </p:nvSpPr>
        <p:spPr>
          <a:xfrm>
            <a:off x="3777685" y="2959923"/>
            <a:ext cx="140385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accent1"/>
                </a:solidFill>
                <a:latin typeface="+mj-lt"/>
              </a:rPr>
              <a:t>$25.00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B1D9AC-8588-4751-FCD1-879A31B8CBDF}"/>
              </a:ext>
            </a:extLst>
          </p:cNvPr>
          <p:cNvSpPr txBox="1"/>
          <p:nvPr/>
        </p:nvSpPr>
        <p:spPr>
          <a:xfrm>
            <a:off x="3777685" y="2095142"/>
            <a:ext cx="1959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Data Value B</a:t>
            </a:r>
            <a:endParaRPr lang="en-ID" sz="1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8E09BD-8551-87FC-29F0-A762F4897B7E}"/>
              </a:ext>
            </a:extLst>
          </p:cNvPr>
          <p:cNvSpPr txBox="1"/>
          <p:nvPr/>
        </p:nvSpPr>
        <p:spPr>
          <a:xfrm>
            <a:off x="3777686" y="2333315"/>
            <a:ext cx="1959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Leverage to a robust for level frameworks.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949F79-79C2-30FA-3FFE-4CC2FCA09C30}"/>
              </a:ext>
            </a:extLst>
          </p:cNvPr>
          <p:cNvSpPr txBox="1"/>
          <p:nvPr/>
        </p:nvSpPr>
        <p:spPr>
          <a:xfrm>
            <a:off x="6454437" y="5032255"/>
            <a:ext cx="140385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accent2"/>
                </a:solidFill>
                <a:latin typeface="+mj-lt"/>
              </a:rPr>
              <a:t>$50.00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25D6E0-E3E5-B9AE-C6D6-F5492CD82462}"/>
              </a:ext>
            </a:extLst>
          </p:cNvPr>
          <p:cNvSpPr txBox="1"/>
          <p:nvPr/>
        </p:nvSpPr>
        <p:spPr>
          <a:xfrm>
            <a:off x="6454437" y="4167474"/>
            <a:ext cx="1959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Data Value C</a:t>
            </a:r>
            <a:endParaRPr lang="en-ID" sz="1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351CD5-A82D-1A29-559B-10144AC5ACF3}"/>
              </a:ext>
            </a:extLst>
          </p:cNvPr>
          <p:cNvSpPr txBox="1"/>
          <p:nvPr/>
        </p:nvSpPr>
        <p:spPr>
          <a:xfrm>
            <a:off x="6454438" y="4405647"/>
            <a:ext cx="1959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Leverage to a robust for level frameworks.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5B8117-71E0-B394-CF9F-3540CED18020}"/>
              </a:ext>
            </a:extLst>
          </p:cNvPr>
          <p:cNvSpPr txBox="1"/>
          <p:nvPr/>
        </p:nvSpPr>
        <p:spPr>
          <a:xfrm>
            <a:off x="9131188" y="5032255"/>
            <a:ext cx="140385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accent2"/>
                </a:solidFill>
                <a:latin typeface="+mj-lt"/>
              </a:rPr>
              <a:t>$25.00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3F9E75-C0EB-3034-3D88-5463366571F3}"/>
              </a:ext>
            </a:extLst>
          </p:cNvPr>
          <p:cNvSpPr txBox="1"/>
          <p:nvPr/>
        </p:nvSpPr>
        <p:spPr>
          <a:xfrm>
            <a:off x="9131188" y="4167474"/>
            <a:ext cx="1959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Data Value D</a:t>
            </a:r>
            <a:endParaRPr lang="en-ID" sz="1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8E3FDC-46F0-9772-E892-4A3D9B073D06}"/>
              </a:ext>
            </a:extLst>
          </p:cNvPr>
          <p:cNvSpPr txBox="1"/>
          <p:nvPr/>
        </p:nvSpPr>
        <p:spPr>
          <a:xfrm>
            <a:off x="9131189" y="4405647"/>
            <a:ext cx="1959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Leverage to a robust for level frameworks.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5867A9-BDFC-A9C4-AE41-BD334E7A1C90}"/>
              </a:ext>
            </a:extLst>
          </p:cNvPr>
          <p:cNvSpPr/>
          <p:nvPr/>
        </p:nvSpPr>
        <p:spPr>
          <a:xfrm>
            <a:off x="838201" y="3901413"/>
            <a:ext cx="5162098" cy="18770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D170FE-D642-54FF-3F5B-F21161D553EA}"/>
              </a:ext>
            </a:extLst>
          </p:cNvPr>
          <p:cNvSpPr txBox="1"/>
          <p:nvPr/>
        </p:nvSpPr>
        <p:spPr>
          <a:xfrm>
            <a:off x="11205031" y="6424372"/>
            <a:ext cx="700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1000" b="1" i="0" strike="noStrike" spc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Roboto Condensed Light" panose="02000000000000000000" pitchFamily="2" charset="0"/>
                <a:cs typeface="Sora ExtraBold" pitchFamily="2" charset="0"/>
              </a:rPr>
              <a:pPr algn="r"/>
              <a:t>10</a:t>
            </a:fld>
            <a:endParaRPr lang="id-ID" sz="1000" b="1" i="0" strike="noStrike" spc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 Condensed Light" panose="02000000000000000000" pitchFamily="2" charset="0"/>
              <a:cs typeface="Sora ExtraBold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6351C9A-BF4D-CED9-85F1-4438A44486EF}"/>
              </a:ext>
            </a:extLst>
          </p:cNvPr>
          <p:cNvSpPr txBox="1"/>
          <p:nvPr/>
        </p:nvSpPr>
        <p:spPr>
          <a:xfrm>
            <a:off x="286883" y="6424372"/>
            <a:ext cx="2549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ora ExtraBold" pitchFamily="2" charset="0"/>
              </a:rPr>
              <a:t>Dashboard Infographic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20E65E-1041-6FB3-9086-46A171E8068C}"/>
              </a:ext>
            </a:extLst>
          </p:cNvPr>
          <p:cNvGrpSpPr/>
          <p:nvPr/>
        </p:nvGrpSpPr>
        <p:grpSpPr>
          <a:xfrm>
            <a:off x="1183353" y="4212093"/>
            <a:ext cx="4471794" cy="1255675"/>
            <a:chOff x="1135811" y="4163511"/>
            <a:chExt cx="4471794" cy="12556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4E60186-53C4-EF93-8664-F0BA6310DFC5}"/>
                </a:ext>
              </a:extLst>
            </p:cNvPr>
            <p:cNvGrpSpPr/>
            <p:nvPr/>
          </p:nvGrpSpPr>
          <p:grpSpPr>
            <a:xfrm>
              <a:off x="1230896" y="5354394"/>
              <a:ext cx="4376709" cy="64792"/>
              <a:chOff x="874713" y="3511550"/>
              <a:chExt cx="3325811" cy="12064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861494E-7D72-F532-F500-2FF00DF5D99B}"/>
                  </a:ext>
                </a:extLst>
              </p:cNvPr>
              <p:cNvSpPr/>
              <p:nvPr/>
            </p:nvSpPr>
            <p:spPr>
              <a:xfrm>
                <a:off x="874713" y="3511550"/>
                <a:ext cx="3325811" cy="120648"/>
              </a:xfrm>
              <a:prstGeom prst="rect">
                <a:avLst/>
              </a:prstGeom>
              <a:solidFill>
                <a:schemeClr val="tx1">
                  <a:alpha val="8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5869712-969C-FD68-245A-8ABE525F7D61}"/>
                  </a:ext>
                </a:extLst>
              </p:cNvPr>
              <p:cNvSpPr/>
              <p:nvPr/>
            </p:nvSpPr>
            <p:spPr>
              <a:xfrm>
                <a:off x="874714" y="3511550"/>
                <a:ext cx="2359625" cy="120648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3D9C4E-C1CB-FE0A-348B-4A2FA8AE9C8F}"/>
                </a:ext>
              </a:extLst>
            </p:cNvPr>
            <p:cNvSpPr txBox="1"/>
            <p:nvPr/>
          </p:nvSpPr>
          <p:spPr>
            <a:xfrm>
              <a:off x="1135811" y="4163511"/>
              <a:ext cx="2823291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Mini Value Data Chart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C7A935-952D-4332-54E3-D6AFDE037098}"/>
                </a:ext>
              </a:extLst>
            </p:cNvPr>
            <p:cNvSpPr txBox="1"/>
            <p:nvPr/>
          </p:nvSpPr>
          <p:spPr>
            <a:xfrm>
              <a:off x="1135811" y="5074520"/>
              <a:ext cx="708229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75%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999AA6-E7BE-B20D-5676-FECC39147214}"/>
                </a:ext>
              </a:extLst>
            </p:cNvPr>
            <p:cNvSpPr txBox="1"/>
            <p:nvPr/>
          </p:nvSpPr>
          <p:spPr>
            <a:xfrm>
              <a:off x="1135811" y="4463938"/>
              <a:ext cx="44717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frameworks to provide a robust synopsis for high level. Leverage agile frameworks to provide.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2294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706832F1-BBBF-9214-1328-AA0882635BDE}"/>
              </a:ext>
            </a:extLst>
          </p:cNvPr>
          <p:cNvSpPr/>
          <p:nvPr/>
        </p:nvSpPr>
        <p:spPr>
          <a:xfrm>
            <a:off x="0" y="0"/>
            <a:ext cx="12192000" cy="29354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998DCE-884E-7C7A-30FA-DADF966BDFA4}"/>
              </a:ext>
            </a:extLst>
          </p:cNvPr>
          <p:cNvSpPr txBox="1"/>
          <p:nvPr/>
        </p:nvSpPr>
        <p:spPr>
          <a:xfrm>
            <a:off x="2459422" y="774753"/>
            <a:ext cx="727315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Create Simple Data Dashboard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EA2B57-BC33-FEC4-E124-88C69574EAF2}"/>
              </a:ext>
            </a:extLst>
          </p:cNvPr>
          <p:cNvSpPr/>
          <p:nvPr/>
        </p:nvSpPr>
        <p:spPr>
          <a:xfrm>
            <a:off x="838200" y="1829081"/>
            <a:ext cx="2485348" cy="39493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41BD8E-4DE1-5370-25AE-0AB3992BE8B8}"/>
              </a:ext>
            </a:extLst>
          </p:cNvPr>
          <p:cNvSpPr/>
          <p:nvPr/>
        </p:nvSpPr>
        <p:spPr>
          <a:xfrm>
            <a:off x="3514951" y="1829081"/>
            <a:ext cx="2485348" cy="18770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BD915-9231-37B3-AEA5-C3A0374F2FB4}"/>
              </a:ext>
            </a:extLst>
          </p:cNvPr>
          <p:cNvSpPr/>
          <p:nvPr/>
        </p:nvSpPr>
        <p:spPr>
          <a:xfrm>
            <a:off x="3514951" y="3901413"/>
            <a:ext cx="5162100" cy="18770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981B42-CFB9-CA37-5CA1-6E7792E4D69E}"/>
              </a:ext>
            </a:extLst>
          </p:cNvPr>
          <p:cNvSpPr/>
          <p:nvPr/>
        </p:nvSpPr>
        <p:spPr>
          <a:xfrm>
            <a:off x="6191703" y="1829081"/>
            <a:ext cx="2485348" cy="18770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44B065-169B-F822-DE59-3ADD5380C25A}"/>
              </a:ext>
            </a:extLst>
          </p:cNvPr>
          <p:cNvSpPr/>
          <p:nvPr/>
        </p:nvSpPr>
        <p:spPr>
          <a:xfrm>
            <a:off x="8868454" y="1829081"/>
            <a:ext cx="2485348" cy="39493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72B106-AA68-17E4-DF0D-CE779CC2981E}"/>
              </a:ext>
            </a:extLst>
          </p:cNvPr>
          <p:cNvGrpSpPr/>
          <p:nvPr/>
        </p:nvGrpSpPr>
        <p:grpSpPr>
          <a:xfrm>
            <a:off x="1050248" y="2167453"/>
            <a:ext cx="2061252" cy="3272622"/>
            <a:chOff x="1050248" y="2073581"/>
            <a:chExt cx="2061252" cy="3272622"/>
          </a:xfrm>
        </p:grpSpPr>
        <p:graphicFrame>
          <p:nvGraphicFramePr>
            <p:cNvPr id="11" name="Chart 4">
              <a:extLst>
                <a:ext uri="{FF2B5EF4-FFF2-40B4-BE49-F238E27FC236}">
                  <a16:creationId xmlns:a16="http://schemas.microsoft.com/office/drawing/2014/main" id="{96E0F641-2E2F-B6D4-8A14-CE27894791B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01912839"/>
                </p:ext>
              </p:extLst>
            </p:nvPr>
          </p:nvGraphicFramePr>
          <p:xfrm>
            <a:off x="1050248" y="2073581"/>
            <a:ext cx="2061252" cy="20715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086BAC-7A1F-8117-A5B9-CDA2F68F3E2E}"/>
                </a:ext>
              </a:extLst>
            </p:cNvPr>
            <p:cNvSpPr txBox="1"/>
            <p:nvPr/>
          </p:nvSpPr>
          <p:spPr>
            <a:xfrm>
              <a:off x="1529103" y="2841587"/>
              <a:ext cx="1103542" cy="5355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10%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3B522D-ACDF-75D5-B3D1-D71F3C50C154}"/>
                </a:ext>
              </a:extLst>
            </p:cNvPr>
            <p:cNvGrpSpPr/>
            <p:nvPr/>
          </p:nvGrpSpPr>
          <p:grpSpPr>
            <a:xfrm>
              <a:off x="1155669" y="4333656"/>
              <a:ext cx="1850410" cy="1012547"/>
              <a:chOff x="1127627" y="3758283"/>
              <a:chExt cx="3402596" cy="101254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864B2F-3712-D326-C184-F4DBCD82ECD7}"/>
                  </a:ext>
                </a:extLst>
              </p:cNvPr>
              <p:cNvSpPr txBox="1"/>
              <p:nvPr/>
            </p:nvSpPr>
            <p:spPr>
              <a:xfrm>
                <a:off x="1127627" y="3758283"/>
                <a:ext cx="3402596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Value Point A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90D430-B04A-1D7C-5D7D-0F82D2051790}"/>
                  </a:ext>
                </a:extLst>
              </p:cNvPr>
              <p:cNvSpPr txBox="1"/>
              <p:nvPr/>
            </p:nvSpPr>
            <p:spPr>
              <a:xfrm>
                <a:off x="1137801" y="4124499"/>
                <a:ext cx="33822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Leverage agile frameworks to provide a robust synopsis</a:t>
                </a:r>
                <a:endParaRPr lang="en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D626309-AA9A-46A3-1DA3-403D90D0E8FD}"/>
              </a:ext>
            </a:extLst>
          </p:cNvPr>
          <p:cNvGrpSpPr/>
          <p:nvPr/>
        </p:nvGrpSpPr>
        <p:grpSpPr>
          <a:xfrm>
            <a:off x="9080502" y="2167453"/>
            <a:ext cx="2061252" cy="3272622"/>
            <a:chOff x="1050248" y="2073581"/>
            <a:chExt cx="2061252" cy="3272622"/>
          </a:xfrm>
        </p:grpSpPr>
        <p:graphicFrame>
          <p:nvGraphicFramePr>
            <p:cNvPr id="18" name="Chart 4">
              <a:extLst>
                <a:ext uri="{FF2B5EF4-FFF2-40B4-BE49-F238E27FC236}">
                  <a16:creationId xmlns:a16="http://schemas.microsoft.com/office/drawing/2014/main" id="{82E2E3B6-9C09-E39E-1492-6D91B5B73BC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85889690"/>
                </p:ext>
              </p:extLst>
            </p:nvPr>
          </p:nvGraphicFramePr>
          <p:xfrm>
            <a:off x="1050248" y="2073581"/>
            <a:ext cx="2061252" cy="20715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1DED4B-FBC1-C514-73D8-94D3560DDCA0}"/>
                </a:ext>
              </a:extLst>
            </p:cNvPr>
            <p:cNvSpPr txBox="1"/>
            <p:nvPr/>
          </p:nvSpPr>
          <p:spPr>
            <a:xfrm>
              <a:off x="1529103" y="2841587"/>
              <a:ext cx="1103542" cy="5355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50%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076DA83-CAA7-BAA1-9BBF-A807E41FAD72}"/>
                </a:ext>
              </a:extLst>
            </p:cNvPr>
            <p:cNvGrpSpPr/>
            <p:nvPr/>
          </p:nvGrpSpPr>
          <p:grpSpPr>
            <a:xfrm>
              <a:off x="1155669" y="4333656"/>
              <a:ext cx="1850410" cy="1012547"/>
              <a:chOff x="1127627" y="3758283"/>
              <a:chExt cx="3402596" cy="101254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74667D-B317-6227-FB95-FF2E8CF3C610}"/>
                  </a:ext>
                </a:extLst>
              </p:cNvPr>
              <p:cNvSpPr txBox="1"/>
              <p:nvPr/>
            </p:nvSpPr>
            <p:spPr>
              <a:xfrm>
                <a:off x="1127627" y="3758283"/>
                <a:ext cx="3402596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Value Point B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5FC3C2-DE5F-4B7E-3E18-582943F0EBFE}"/>
                  </a:ext>
                </a:extLst>
              </p:cNvPr>
              <p:cNvSpPr txBox="1"/>
              <p:nvPr/>
            </p:nvSpPr>
            <p:spPr>
              <a:xfrm>
                <a:off x="1137801" y="4124499"/>
                <a:ext cx="33822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Leverage agile frameworks to provide a robust synopsis</a:t>
                </a:r>
                <a:endParaRPr lang="en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489C7CD-0CBB-DCD6-6E54-FE65005906F4}"/>
              </a:ext>
            </a:extLst>
          </p:cNvPr>
          <p:cNvGrpSpPr/>
          <p:nvPr/>
        </p:nvGrpSpPr>
        <p:grpSpPr>
          <a:xfrm>
            <a:off x="3743986" y="4202978"/>
            <a:ext cx="4704028" cy="1273905"/>
            <a:chOff x="3743986" y="4154281"/>
            <a:chExt cx="4704028" cy="127390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76EC075-2CBA-2DD4-19CC-BB211A01566B}"/>
                </a:ext>
              </a:extLst>
            </p:cNvPr>
            <p:cNvGrpSpPr/>
            <p:nvPr/>
          </p:nvGrpSpPr>
          <p:grpSpPr>
            <a:xfrm>
              <a:off x="3834305" y="4892859"/>
              <a:ext cx="4523393" cy="535327"/>
              <a:chOff x="3875540" y="4892859"/>
              <a:chExt cx="3810182" cy="535327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0F80F83-CB3C-9C96-298C-E1CB03A8EC6C}"/>
                  </a:ext>
                </a:extLst>
              </p:cNvPr>
              <p:cNvGrpSpPr/>
              <p:nvPr/>
            </p:nvGrpSpPr>
            <p:grpSpPr>
              <a:xfrm>
                <a:off x="3875540" y="4892859"/>
                <a:ext cx="3810182" cy="53466"/>
                <a:chOff x="874713" y="3511550"/>
                <a:chExt cx="3325811" cy="120648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A6280A0-B48C-677D-45ED-F667F210DC68}"/>
                    </a:ext>
                  </a:extLst>
                </p:cNvPr>
                <p:cNvSpPr/>
                <p:nvPr/>
              </p:nvSpPr>
              <p:spPr>
                <a:xfrm>
                  <a:off x="874713" y="3511550"/>
                  <a:ext cx="3325811" cy="120648"/>
                </a:xfrm>
                <a:prstGeom prst="rect">
                  <a:avLst/>
                </a:prstGeom>
                <a:solidFill>
                  <a:schemeClr val="tx1">
                    <a:alpha val="8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0B68184F-4216-7E57-78A9-E7D55386E17C}"/>
                    </a:ext>
                  </a:extLst>
                </p:cNvPr>
                <p:cNvSpPr/>
                <p:nvPr/>
              </p:nvSpPr>
              <p:spPr>
                <a:xfrm>
                  <a:off x="874714" y="3511550"/>
                  <a:ext cx="1894500" cy="1206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3592CABA-B660-CF85-0AEB-D418CA2A7B29}"/>
                  </a:ext>
                </a:extLst>
              </p:cNvPr>
              <p:cNvGrpSpPr/>
              <p:nvPr/>
            </p:nvGrpSpPr>
            <p:grpSpPr>
              <a:xfrm>
                <a:off x="3875540" y="5374720"/>
                <a:ext cx="3810182" cy="53466"/>
                <a:chOff x="874713" y="3511550"/>
                <a:chExt cx="3325811" cy="120648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AEF1B434-E077-00D3-D9EF-ABEE6F012F2D}"/>
                    </a:ext>
                  </a:extLst>
                </p:cNvPr>
                <p:cNvSpPr/>
                <p:nvPr/>
              </p:nvSpPr>
              <p:spPr>
                <a:xfrm>
                  <a:off x="874713" y="3511550"/>
                  <a:ext cx="3325811" cy="120648"/>
                </a:xfrm>
                <a:prstGeom prst="rect">
                  <a:avLst/>
                </a:prstGeom>
                <a:solidFill>
                  <a:schemeClr val="tx1">
                    <a:alpha val="8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F9331EEA-78D9-B9B5-0A1F-B287768F4790}"/>
                    </a:ext>
                  </a:extLst>
                </p:cNvPr>
                <p:cNvSpPr/>
                <p:nvPr/>
              </p:nvSpPr>
              <p:spPr>
                <a:xfrm>
                  <a:off x="874714" y="3511550"/>
                  <a:ext cx="1227402" cy="1206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1FFCF0-FAFD-4D76-ECD7-55089A6E8234}"/>
                </a:ext>
              </a:extLst>
            </p:cNvPr>
            <p:cNvSpPr txBox="1"/>
            <p:nvPr/>
          </p:nvSpPr>
          <p:spPr>
            <a:xfrm>
              <a:off x="3743986" y="4598344"/>
              <a:ext cx="1466512" cy="276999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rgbClr val="282F4E"/>
                  </a:solidFill>
                  <a:latin typeface="+mj-lt"/>
                  <a:cs typeface="Archivo" pitchFamily="2" charset="0"/>
                </a:defRPr>
              </a:lvl1pPr>
            </a:lstStyle>
            <a:p>
              <a:pPr algn="l"/>
              <a:r>
                <a:rPr 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Value Point 1</a:t>
              </a:r>
              <a:endParaRPr lang="id-ID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80A22C-2B6B-C2A3-63C5-E62AFC38EFBD}"/>
                </a:ext>
              </a:extLst>
            </p:cNvPr>
            <p:cNvSpPr txBox="1"/>
            <p:nvPr/>
          </p:nvSpPr>
          <p:spPr>
            <a:xfrm>
              <a:off x="7476008" y="4598344"/>
              <a:ext cx="972006" cy="276999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rgbClr val="282F4E"/>
                  </a:solidFill>
                  <a:latin typeface="+mj-lt"/>
                  <a:cs typeface="Archivo" pitchFamily="2" charset="0"/>
                </a:defRPr>
              </a:lvl1pPr>
            </a:lstStyle>
            <a:p>
              <a:pPr algn="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50%</a:t>
              </a:r>
              <a:endParaRPr lang="id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EC1B79F-112D-6FCB-E686-BCE10902689D}"/>
                </a:ext>
              </a:extLst>
            </p:cNvPr>
            <p:cNvSpPr txBox="1"/>
            <p:nvPr/>
          </p:nvSpPr>
          <p:spPr>
            <a:xfrm>
              <a:off x="3743986" y="5080205"/>
              <a:ext cx="1466512" cy="276999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rgbClr val="282F4E"/>
                  </a:solidFill>
                  <a:latin typeface="+mj-lt"/>
                  <a:cs typeface="Archivo" pitchFamily="2" charset="0"/>
                </a:defRPr>
              </a:lvl1pPr>
            </a:lstStyle>
            <a:p>
              <a:pPr algn="l"/>
              <a:r>
                <a:rPr 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Value Point 2</a:t>
              </a:r>
              <a:endParaRPr lang="id-ID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A816928-52FC-5562-121B-74F08A614798}"/>
                </a:ext>
              </a:extLst>
            </p:cNvPr>
            <p:cNvSpPr txBox="1"/>
            <p:nvPr/>
          </p:nvSpPr>
          <p:spPr>
            <a:xfrm>
              <a:off x="7476008" y="5080205"/>
              <a:ext cx="972006" cy="276999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rgbClr val="282F4E"/>
                  </a:solidFill>
                  <a:latin typeface="+mj-lt"/>
                  <a:cs typeface="Archivo" pitchFamily="2" charset="0"/>
                </a:defRPr>
              </a:lvl1pPr>
            </a:lstStyle>
            <a:p>
              <a:pPr algn="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35%</a:t>
              </a:r>
              <a:endParaRPr lang="id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8556458-1DD6-D350-746B-13B9F32F3754}"/>
                </a:ext>
              </a:extLst>
            </p:cNvPr>
            <p:cNvSpPr txBox="1"/>
            <p:nvPr/>
          </p:nvSpPr>
          <p:spPr>
            <a:xfrm>
              <a:off x="3743986" y="4154281"/>
              <a:ext cx="2823291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Mini Value Data Chart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01D0FF5-3EFB-E41F-DEDB-4A7824E439F5}"/>
              </a:ext>
            </a:extLst>
          </p:cNvPr>
          <p:cNvGrpSpPr/>
          <p:nvPr/>
        </p:nvGrpSpPr>
        <p:grpSpPr>
          <a:xfrm>
            <a:off x="3777685" y="2108992"/>
            <a:ext cx="1959881" cy="1317212"/>
            <a:chOff x="3777685" y="2095142"/>
            <a:chExt cx="1959881" cy="131721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9154929-BF5A-DD33-8973-E11C7DBCC4AC}"/>
                </a:ext>
              </a:extLst>
            </p:cNvPr>
            <p:cNvSpPr txBox="1"/>
            <p:nvPr/>
          </p:nvSpPr>
          <p:spPr>
            <a:xfrm>
              <a:off x="4142708" y="2987622"/>
              <a:ext cx="1291305" cy="4247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b="1" dirty="0">
                  <a:solidFill>
                    <a:schemeClr val="accent1"/>
                  </a:solidFill>
                  <a:latin typeface="+mj-lt"/>
                </a:rPr>
                <a:t>$10.00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977014D-B7DB-5F7B-CFD1-1D5DBFA4E3DF}"/>
                </a:ext>
              </a:extLst>
            </p:cNvPr>
            <p:cNvSpPr txBox="1"/>
            <p:nvPr/>
          </p:nvSpPr>
          <p:spPr>
            <a:xfrm>
              <a:off x="3777685" y="2095142"/>
              <a:ext cx="19598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Data Value A</a:t>
              </a:r>
              <a:endParaRPr lang="en-ID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4D998DF-3AA0-EC1E-CB00-5BD1D6D29A05}"/>
                </a:ext>
              </a:extLst>
            </p:cNvPr>
            <p:cNvSpPr txBox="1"/>
            <p:nvPr/>
          </p:nvSpPr>
          <p:spPr>
            <a:xfrm>
              <a:off x="3777686" y="2333315"/>
              <a:ext cx="1959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to a robust for level frameworks.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2ADC727F-009A-395E-0305-77E45BCF0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 flipV="1">
              <a:off x="3838577" y="3009598"/>
              <a:ext cx="342676" cy="342676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B5E2C30-34E7-3C8D-AE94-5DEB2343DD1F}"/>
              </a:ext>
            </a:extLst>
          </p:cNvPr>
          <p:cNvGrpSpPr/>
          <p:nvPr/>
        </p:nvGrpSpPr>
        <p:grpSpPr>
          <a:xfrm>
            <a:off x="6454437" y="2108992"/>
            <a:ext cx="1959881" cy="1317212"/>
            <a:chOff x="3777685" y="2095142"/>
            <a:chExt cx="1959881" cy="131721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D319ACB-355D-861D-9F90-ABB881684627}"/>
                </a:ext>
              </a:extLst>
            </p:cNvPr>
            <p:cNvSpPr txBox="1"/>
            <p:nvPr/>
          </p:nvSpPr>
          <p:spPr>
            <a:xfrm>
              <a:off x="4142708" y="2987622"/>
              <a:ext cx="1291305" cy="4247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b="1" dirty="0">
                  <a:solidFill>
                    <a:schemeClr val="accent2"/>
                  </a:solidFill>
                  <a:latin typeface="+mj-lt"/>
                </a:rPr>
                <a:t>$50.00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7E1934-4C2C-C813-E221-DB9A9ED10606}"/>
                </a:ext>
              </a:extLst>
            </p:cNvPr>
            <p:cNvSpPr txBox="1"/>
            <p:nvPr/>
          </p:nvSpPr>
          <p:spPr>
            <a:xfrm>
              <a:off x="3777685" y="2095142"/>
              <a:ext cx="19598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Data Value B</a:t>
              </a:r>
              <a:endParaRPr lang="en-ID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CF8ACEF-2AD4-CA29-F618-D318C0C8D8A1}"/>
                </a:ext>
              </a:extLst>
            </p:cNvPr>
            <p:cNvSpPr txBox="1"/>
            <p:nvPr/>
          </p:nvSpPr>
          <p:spPr>
            <a:xfrm>
              <a:off x="3777686" y="2333315"/>
              <a:ext cx="1959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to a robust for level frameworks.</a:t>
              </a:r>
            </a:p>
          </p:txBody>
        </p:sp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27560048-DB45-9134-49CB-253C5ED0B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3838577" y="3009598"/>
              <a:ext cx="342676" cy="3426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3652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0635702-41B3-DECC-A8B1-70F7D228D6D0}"/>
              </a:ext>
            </a:extLst>
          </p:cNvPr>
          <p:cNvSpPr/>
          <p:nvPr/>
        </p:nvSpPr>
        <p:spPr>
          <a:xfrm>
            <a:off x="0" y="0"/>
            <a:ext cx="12192000" cy="3219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E061F4-4A72-E080-C50A-F432C9C646A6}"/>
              </a:ext>
            </a:extLst>
          </p:cNvPr>
          <p:cNvSpPr/>
          <p:nvPr/>
        </p:nvSpPr>
        <p:spPr>
          <a:xfrm>
            <a:off x="676274" y="1571624"/>
            <a:ext cx="5324947" cy="33974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21FA8E-19BA-68AE-85EF-EF224515243F}"/>
              </a:ext>
            </a:extLst>
          </p:cNvPr>
          <p:cNvSpPr/>
          <p:nvPr/>
        </p:nvSpPr>
        <p:spPr>
          <a:xfrm>
            <a:off x="6190779" y="1571624"/>
            <a:ext cx="5324947" cy="33974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3C975-6C60-9C8C-1564-93E8CC82E3B4}"/>
              </a:ext>
            </a:extLst>
          </p:cNvPr>
          <p:cNvSpPr txBox="1"/>
          <p:nvPr/>
        </p:nvSpPr>
        <p:spPr>
          <a:xfrm>
            <a:off x="2459422" y="774753"/>
            <a:ext cx="727315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Create Simple Data Dashboard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01220E-0E9B-BB3F-50BD-C73DF1AC2516}"/>
              </a:ext>
            </a:extLst>
          </p:cNvPr>
          <p:cNvSpPr/>
          <p:nvPr/>
        </p:nvSpPr>
        <p:spPr>
          <a:xfrm>
            <a:off x="676275" y="5143500"/>
            <a:ext cx="2567694" cy="9397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E297B2-A7A8-54D8-9CD2-A1F69674779F}"/>
              </a:ext>
            </a:extLst>
          </p:cNvPr>
          <p:cNvSpPr/>
          <p:nvPr/>
        </p:nvSpPr>
        <p:spPr>
          <a:xfrm>
            <a:off x="3433528" y="5143500"/>
            <a:ext cx="2567694" cy="9397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0E3C19-77A6-B455-00C8-CEC64D714442}"/>
              </a:ext>
            </a:extLst>
          </p:cNvPr>
          <p:cNvSpPr/>
          <p:nvPr/>
        </p:nvSpPr>
        <p:spPr>
          <a:xfrm>
            <a:off x="6190780" y="5143500"/>
            <a:ext cx="2567694" cy="9397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F3C1AF-BD42-7B08-AC32-EFCCDD7A9A1B}"/>
              </a:ext>
            </a:extLst>
          </p:cNvPr>
          <p:cNvSpPr/>
          <p:nvPr/>
        </p:nvSpPr>
        <p:spPr>
          <a:xfrm>
            <a:off x="8948033" y="5143500"/>
            <a:ext cx="2567694" cy="9397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43063D44-3DD2-33DC-D15C-344A76CAD4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1106300"/>
              </p:ext>
            </p:extLst>
          </p:nvPr>
        </p:nvGraphicFramePr>
        <p:xfrm>
          <a:off x="914869" y="2779193"/>
          <a:ext cx="4847756" cy="1898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13DAF9D-7FF3-CAC1-D12E-05ACD5000744}"/>
              </a:ext>
            </a:extLst>
          </p:cNvPr>
          <p:cNvSpPr txBox="1"/>
          <p:nvPr/>
        </p:nvSpPr>
        <p:spPr>
          <a:xfrm>
            <a:off x="914869" y="1863323"/>
            <a:ext cx="282329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Mini Value Data Chart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2CC9A7-9FE8-C332-B7CB-8D0F63E6886C}"/>
              </a:ext>
            </a:extLst>
          </p:cNvPr>
          <p:cNvSpPr txBox="1"/>
          <p:nvPr/>
        </p:nvSpPr>
        <p:spPr>
          <a:xfrm>
            <a:off x="914869" y="2143129"/>
            <a:ext cx="4847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Leverage agile frameworks to provide a robust synopsis for high level overviews. Iterative approaches to corporate</a:t>
            </a:r>
            <a:endParaRPr lang="en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EFEDBC8B-88A4-894D-08B9-06787AA304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7390386"/>
              </p:ext>
            </p:extLst>
          </p:nvPr>
        </p:nvGraphicFramePr>
        <p:xfrm>
          <a:off x="6429374" y="2779193"/>
          <a:ext cx="4847756" cy="1898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3E39D0F-8235-2569-0623-022080077FF0}"/>
              </a:ext>
            </a:extLst>
          </p:cNvPr>
          <p:cNvSpPr txBox="1"/>
          <p:nvPr/>
        </p:nvSpPr>
        <p:spPr>
          <a:xfrm>
            <a:off x="6429374" y="1863323"/>
            <a:ext cx="282329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Mini Value Data Chart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2AE57F-7D8F-4D8A-68C2-ACA09B25F29B}"/>
              </a:ext>
            </a:extLst>
          </p:cNvPr>
          <p:cNvSpPr txBox="1"/>
          <p:nvPr/>
        </p:nvSpPr>
        <p:spPr>
          <a:xfrm>
            <a:off x="6429374" y="2143129"/>
            <a:ext cx="4847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Leverage agile frameworks to provide a robust synopsis for high level overviews. Iterative approaches to corporate</a:t>
            </a:r>
            <a:endParaRPr lang="en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750EE0-FCB4-0770-3DBD-8EE7CF2B9BBC}"/>
              </a:ext>
            </a:extLst>
          </p:cNvPr>
          <p:cNvGrpSpPr/>
          <p:nvPr/>
        </p:nvGrpSpPr>
        <p:grpSpPr>
          <a:xfrm>
            <a:off x="945944" y="5307973"/>
            <a:ext cx="2028356" cy="610801"/>
            <a:chOff x="945944" y="5286376"/>
            <a:chExt cx="2028356" cy="61080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2DE001-7D7F-DF0D-666B-41B30F45A2DF}"/>
                </a:ext>
              </a:extLst>
            </p:cNvPr>
            <p:cNvSpPr txBox="1"/>
            <p:nvPr/>
          </p:nvSpPr>
          <p:spPr>
            <a:xfrm>
              <a:off x="1072269" y="5286376"/>
              <a:ext cx="1775706" cy="4247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dirty="0">
                  <a:solidFill>
                    <a:schemeClr val="accent1"/>
                  </a:solidFill>
                  <a:latin typeface="+mj-lt"/>
                </a:rPr>
                <a:t>$10.00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B4AA80-AD8A-DE72-AE64-EF537621962D}"/>
                </a:ext>
              </a:extLst>
            </p:cNvPr>
            <p:cNvSpPr txBox="1"/>
            <p:nvPr/>
          </p:nvSpPr>
          <p:spPr>
            <a:xfrm>
              <a:off x="945944" y="5620178"/>
              <a:ext cx="2028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Insert your subtitle here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D1E0ED4-6AFC-F69B-8E26-6FF0D9D7FFF9}"/>
              </a:ext>
            </a:extLst>
          </p:cNvPr>
          <p:cNvGrpSpPr/>
          <p:nvPr/>
        </p:nvGrpSpPr>
        <p:grpSpPr>
          <a:xfrm>
            <a:off x="3703197" y="5307973"/>
            <a:ext cx="2028356" cy="610801"/>
            <a:chOff x="945944" y="5286376"/>
            <a:chExt cx="2028356" cy="61080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07889FF-96A8-495F-4F8F-A27EBD9CBE8E}"/>
                </a:ext>
              </a:extLst>
            </p:cNvPr>
            <p:cNvSpPr txBox="1"/>
            <p:nvPr/>
          </p:nvSpPr>
          <p:spPr>
            <a:xfrm>
              <a:off x="1072269" y="5286376"/>
              <a:ext cx="1775706" cy="4247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dirty="0">
                  <a:solidFill>
                    <a:schemeClr val="accent1"/>
                  </a:solidFill>
                  <a:latin typeface="+mj-lt"/>
                </a:rPr>
                <a:t>$20.00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3256401-E294-2BAB-F581-2F3C2BD111F9}"/>
                </a:ext>
              </a:extLst>
            </p:cNvPr>
            <p:cNvSpPr txBox="1"/>
            <p:nvPr/>
          </p:nvSpPr>
          <p:spPr>
            <a:xfrm>
              <a:off x="945944" y="5620178"/>
              <a:ext cx="2028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Insert your subtitle here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08E5AC-1678-B7CC-0A69-1C56D6CC35C0}"/>
              </a:ext>
            </a:extLst>
          </p:cNvPr>
          <p:cNvGrpSpPr/>
          <p:nvPr/>
        </p:nvGrpSpPr>
        <p:grpSpPr>
          <a:xfrm>
            <a:off x="9217702" y="5307973"/>
            <a:ext cx="2028356" cy="610801"/>
            <a:chOff x="945944" y="5286376"/>
            <a:chExt cx="2028356" cy="61080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343640D-9B31-BCA3-57B6-B4DEC28FD620}"/>
                </a:ext>
              </a:extLst>
            </p:cNvPr>
            <p:cNvSpPr txBox="1"/>
            <p:nvPr/>
          </p:nvSpPr>
          <p:spPr>
            <a:xfrm>
              <a:off x="1072269" y="5286376"/>
              <a:ext cx="1775706" cy="4247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dirty="0">
                  <a:solidFill>
                    <a:schemeClr val="accent2"/>
                  </a:solidFill>
                  <a:latin typeface="+mj-lt"/>
                </a:rPr>
                <a:t>$40.00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7C0CD1B-E0DB-4DF4-7B33-962787B13F9E}"/>
                </a:ext>
              </a:extLst>
            </p:cNvPr>
            <p:cNvSpPr txBox="1"/>
            <p:nvPr/>
          </p:nvSpPr>
          <p:spPr>
            <a:xfrm>
              <a:off x="945944" y="5620178"/>
              <a:ext cx="2028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Insert your subtitle here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50B29A9-7971-60F6-B018-9FAAA95833F0}"/>
              </a:ext>
            </a:extLst>
          </p:cNvPr>
          <p:cNvGrpSpPr/>
          <p:nvPr/>
        </p:nvGrpSpPr>
        <p:grpSpPr>
          <a:xfrm>
            <a:off x="6460449" y="5307973"/>
            <a:ext cx="2028356" cy="610801"/>
            <a:chOff x="945944" y="5286376"/>
            <a:chExt cx="2028356" cy="61080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927608B-3493-0D3A-4B54-BFEB7A351691}"/>
                </a:ext>
              </a:extLst>
            </p:cNvPr>
            <p:cNvSpPr txBox="1"/>
            <p:nvPr/>
          </p:nvSpPr>
          <p:spPr>
            <a:xfrm>
              <a:off x="1072269" y="5286376"/>
              <a:ext cx="1775706" cy="4247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dirty="0">
                  <a:solidFill>
                    <a:schemeClr val="accent2"/>
                  </a:solidFill>
                  <a:latin typeface="+mj-lt"/>
                </a:rPr>
                <a:t>$30.00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49ED052-6367-A4BC-74D2-EB8C4BE05078}"/>
                </a:ext>
              </a:extLst>
            </p:cNvPr>
            <p:cNvSpPr txBox="1"/>
            <p:nvPr/>
          </p:nvSpPr>
          <p:spPr>
            <a:xfrm>
              <a:off x="945944" y="5620178"/>
              <a:ext cx="2028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Insert your subtitle here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4B4658-A028-408C-E2BD-DFEE5BED8A0B}"/>
              </a:ext>
            </a:extLst>
          </p:cNvPr>
          <p:cNvGrpSpPr/>
          <p:nvPr/>
        </p:nvGrpSpPr>
        <p:grpSpPr>
          <a:xfrm>
            <a:off x="4345305" y="3042607"/>
            <a:ext cx="259080" cy="259080"/>
            <a:chOff x="4345305" y="3042607"/>
            <a:chExt cx="259080" cy="25908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5EF193F-B5D8-C7F4-EFB2-B38993BB7FB8}"/>
                </a:ext>
              </a:extLst>
            </p:cNvPr>
            <p:cNvSpPr/>
            <p:nvPr/>
          </p:nvSpPr>
          <p:spPr>
            <a:xfrm>
              <a:off x="4345305" y="3042607"/>
              <a:ext cx="259080" cy="259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D389BA8-615B-FDAA-499A-94A2AEBB709F}"/>
                </a:ext>
              </a:extLst>
            </p:cNvPr>
            <p:cNvSpPr/>
            <p:nvPr/>
          </p:nvSpPr>
          <p:spPr>
            <a:xfrm>
              <a:off x="4403086" y="3100388"/>
              <a:ext cx="143518" cy="1435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97330A-53D1-873B-4858-E70C524111FE}"/>
              </a:ext>
            </a:extLst>
          </p:cNvPr>
          <p:cNvGrpSpPr/>
          <p:nvPr/>
        </p:nvGrpSpPr>
        <p:grpSpPr>
          <a:xfrm>
            <a:off x="7592899" y="2930976"/>
            <a:ext cx="259080" cy="259080"/>
            <a:chOff x="4345305" y="3042607"/>
            <a:chExt cx="259080" cy="25908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B06DAED-8B2A-822D-1F6E-3FB8C925E9ED}"/>
                </a:ext>
              </a:extLst>
            </p:cNvPr>
            <p:cNvSpPr/>
            <p:nvPr/>
          </p:nvSpPr>
          <p:spPr>
            <a:xfrm>
              <a:off x="4345305" y="3042607"/>
              <a:ext cx="259080" cy="259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D1C938-6930-E887-D499-5271FBBC9490}"/>
                </a:ext>
              </a:extLst>
            </p:cNvPr>
            <p:cNvSpPr/>
            <p:nvPr/>
          </p:nvSpPr>
          <p:spPr>
            <a:xfrm>
              <a:off x="4403086" y="3100388"/>
              <a:ext cx="143518" cy="1435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343463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2D16504-8416-B684-8667-E4EBCA88C367}"/>
              </a:ext>
            </a:extLst>
          </p:cNvPr>
          <p:cNvSpPr/>
          <p:nvPr/>
        </p:nvSpPr>
        <p:spPr>
          <a:xfrm>
            <a:off x="10242080" y="0"/>
            <a:ext cx="194992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E00C90-A69D-8AFA-695A-8D90DEE654AE}"/>
              </a:ext>
            </a:extLst>
          </p:cNvPr>
          <p:cNvSpPr txBox="1"/>
          <p:nvPr/>
        </p:nvSpPr>
        <p:spPr>
          <a:xfrm>
            <a:off x="11205031" y="6424372"/>
            <a:ext cx="700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1000" b="1" i="0" strike="noStrike" spc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Roboto Condensed Light" panose="02000000000000000000" pitchFamily="2" charset="0"/>
                <a:cs typeface="Sora ExtraBold" pitchFamily="2" charset="0"/>
              </a:rPr>
              <a:pPr algn="r"/>
              <a:t>13</a:t>
            </a:fld>
            <a:endParaRPr lang="id-ID" sz="1000" b="1" i="0" strike="noStrike" spc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 Condensed Light" panose="02000000000000000000" pitchFamily="2" charset="0"/>
              <a:cs typeface="Sora Extra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447200-29E1-5CF3-CE8F-B415D2567980}"/>
              </a:ext>
            </a:extLst>
          </p:cNvPr>
          <p:cNvSpPr txBox="1"/>
          <p:nvPr/>
        </p:nvSpPr>
        <p:spPr>
          <a:xfrm>
            <a:off x="582997" y="774753"/>
            <a:ext cx="727315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Create Simple Data Dashboard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3F3F34-B5AF-B564-AB84-B1EAB1A281DB}"/>
              </a:ext>
            </a:extLst>
          </p:cNvPr>
          <p:cNvSpPr/>
          <p:nvPr/>
        </p:nvSpPr>
        <p:spPr>
          <a:xfrm>
            <a:off x="676274" y="1571624"/>
            <a:ext cx="8082200" cy="45116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3F816E-7EE4-FB90-54B3-7E87BB78A531}"/>
              </a:ext>
            </a:extLst>
          </p:cNvPr>
          <p:cNvSpPr/>
          <p:nvPr/>
        </p:nvSpPr>
        <p:spPr>
          <a:xfrm>
            <a:off x="8948033" y="4696623"/>
            <a:ext cx="2567694" cy="13866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6A0B54-F345-FE6D-4307-5E591825F561}"/>
              </a:ext>
            </a:extLst>
          </p:cNvPr>
          <p:cNvSpPr/>
          <p:nvPr/>
        </p:nvSpPr>
        <p:spPr>
          <a:xfrm>
            <a:off x="8948033" y="3122830"/>
            <a:ext cx="2567694" cy="13866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EB78C0-672B-366A-543D-B3B7609864CB}"/>
              </a:ext>
            </a:extLst>
          </p:cNvPr>
          <p:cNvSpPr/>
          <p:nvPr/>
        </p:nvSpPr>
        <p:spPr>
          <a:xfrm>
            <a:off x="8948033" y="1549035"/>
            <a:ext cx="2567694" cy="13866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1BB587D-B3DA-780A-5EB5-2C529C3E10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7788617"/>
              </p:ext>
            </p:extLst>
          </p:nvPr>
        </p:nvGraphicFramePr>
        <p:xfrm>
          <a:off x="919398" y="2630116"/>
          <a:ext cx="7595952" cy="3218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CF44C81-EA4A-E472-D44D-10233C575FC8}"/>
              </a:ext>
            </a:extLst>
          </p:cNvPr>
          <p:cNvSpPr txBox="1"/>
          <p:nvPr/>
        </p:nvSpPr>
        <p:spPr>
          <a:xfrm>
            <a:off x="3305729" y="1919782"/>
            <a:ext cx="282329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Mini Value Data Chart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C9D600-72ED-726A-4B0D-5F7ADCE7C205}"/>
              </a:ext>
            </a:extLst>
          </p:cNvPr>
          <p:cNvSpPr txBox="1"/>
          <p:nvPr/>
        </p:nvSpPr>
        <p:spPr>
          <a:xfrm>
            <a:off x="1954448" y="2243162"/>
            <a:ext cx="5525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Leverage agile frameworks to provide a robust synopsis for high level overviews. Iterative approaches to corporate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04B05B-E46A-D92B-29C8-79AF2C931C67}"/>
              </a:ext>
            </a:extLst>
          </p:cNvPr>
          <p:cNvGrpSpPr/>
          <p:nvPr/>
        </p:nvGrpSpPr>
        <p:grpSpPr>
          <a:xfrm>
            <a:off x="2790826" y="3249696"/>
            <a:ext cx="1428750" cy="452300"/>
            <a:chOff x="6648450" y="4162425"/>
            <a:chExt cx="1428750" cy="4523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5AB83C-9CC7-EAF3-3D8D-F6EF56A52E80}"/>
                </a:ext>
              </a:extLst>
            </p:cNvPr>
            <p:cNvSpPr/>
            <p:nvPr/>
          </p:nvSpPr>
          <p:spPr>
            <a:xfrm>
              <a:off x="6648450" y="4162425"/>
              <a:ext cx="1428750" cy="452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576B47C-33D0-1429-7B63-9E8A0BD18EED}"/>
                </a:ext>
              </a:extLst>
            </p:cNvPr>
            <p:cNvGrpSpPr/>
            <p:nvPr/>
          </p:nvGrpSpPr>
          <p:grpSpPr>
            <a:xfrm>
              <a:off x="6797902" y="4241133"/>
              <a:ext cx="1129846" cy="313932"/>
              <a:chOff x="6804802" y="4241133"/>
              <a:chExt cx="1129846" cy="313932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C0C10-DB66-E675-0243-D698EE5CBE8B}"/>
                  </a:ext>
                </a:extLst>
              </p:cNvPr>
              <p:cNvSpPr txBox="1"/>
              <p:nvPr/>
            </p:nvSpPr>
            <p:spPr>
              <a:xfrm>
                <a:off x="6970351" y="4241133"/>
                <a:ext cx="964297" cy="3139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solidFill>
                      <a:schemeClr val="accent2"/>
                    </a:solidFill>
                    <a:latin typeface="+mj-lt"/>
                  </a:rPr>
                  <a:t>$300.00</a:t>
                </a:r>
              </a:p>
            </p:txBody>
          </p:sp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BC3ECD38-25DF-B69A-2987-34E0E4C7AA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804802" y="4288632"/>
                <a:ext cx="199890" cy="199888"/>
              </a:xfrm>
              <a:prstGeom prst="rect">
                <a:avLst/>
              </a:prstGeom>
            </p:spPr>
          </p:pic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B1BF8E-CEAC-5C86-4A92-9C877B1B599D}"/>
              </a:ext>
            </a:extLst>
          </p:cNvPr>
          <p:cNvGrpSpPr/>
          <p:nvPr/>
        </p:nvGrpSpPr>
        <p:grpSpPr>
          <a:xfrm>
            <a:off x="5414645" y="4239233"/>
            <a:ext cx="1428750" cy="452300"/>
            <a:chOff x="6648450" y="4162425"/>
            <a:chExt cx="1428750" cy="4523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11DC7C-1F0B-396E-1BD6-C46FD6C44A02}"/>
                </a:ext>
              </a:extLst>
            </p:cNvPr>
            <p:cNvSpPr/>
            <p:nvPr/>
          </p:nvSpPr>
          <p:spPr>
            <a:xfrm>
              <a:off x="6648450" y="4162425"/>
              <a:ext cx="1428750" cy="452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F4EAE07-F9F7-E688-9624-69E18D4BC611}"/>
                </a:ext>
              </a:extLst>
            </p:cNvPr>
            <p:cNvGrpSpPr/>
            <p:nvPr/>
          </p:nvGrpSpPr>
          <p:grpSpPr>
            <a:xfrm>
              <a:off x="6797902" y="4241133"/>
              <a:ext cx="1129846" cy="313932"/>
              <a:chOff x="6804802" y="4241133"/>
              <a:chExt cx="1129846" cy="313932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ACDC44-B1D2-D996-6402-413850AC9E4F}"/>
                  </a:ext>
                </a:extLst>
              </p:cNvPr>
              <p:cNvSpPr txBox="1"/>
              <p:nvPr/>
            </p:nvSpPr>
            <p:spPr>
              <a:xfrm>
                <a:off x="6970351" y="4241133"/>
                <a:ext cx="964297" cy="3139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solidFill>
                      <a:schemeClr val="accent3"/>
                    </a:solidFill>
                    <a:latin typeface="+mj-lt"/>
                  </a:rPr>
                  <a:t>$400.00</a:t>
                </a:r>
              </a:p>
            </p:txBody>
          </p: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93AD63D5-86C5-8295-0486-3F54E475B6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804802" y="4288632"/>
                <a:ext cx="199890" cy="199888"/>
              </a:xfrm>
              <a:prstGeom prst="rect">
                <a:avLst/>
              </a:prstGeom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E3F05E-637A-CE95-00AB-57EED9E187D6}"/>
              </a:ext>
            </a:extLst>
          </p:cNvPr>
          <p:cNvGrpSpPr/>
          <p:nvPr/>
        </p:nvGrpSpPr>
        <p:grpSpPr>
          <a:xfrm>
            <a:off x="6356575" y="3249696"/>
            <a:ext cx="1428750" cy="452300"/>
            <a:chOff x="6648450" y="4162425"/>
            <a:chExt cx="1428750" cy="4523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97651A-C707-55C3-4D05-65B49E694551}"/>
                </a:ext>
              </a:extLst>
            </p:cNvPr>
            <p:cNvSpPr/>
            <p:nvPr/>
          </p:nvSpPr>
          <p:spPr>
            <a:xfrm>
              <a:off x="6648450" y="4162425"/>
              <a:ext cx="1428750" cy="452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10E0F96-358D-141F-67DC-54D4E2BD9885}"/>
                </a:ext>
              </a:extLst>
            </p:cNvPr>
            <p:cNvGrpSpPr/>
            <p:nvPr/>
          </p:nvGrpSpPr>
          <p:grpSpPr>
            <a:xfrm>
              <a:off x="6797902" y="4241133"/>
              <a:ext cx="1129846" cy="313932"/>
              <a:chOff x="6804802" y="4241133"/>
              <a:chExt cx="1129846" cy="313932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EA0489-A255-508D-FA54-857C60103BA9}"/>
                  </a:ext>
                </a:extLst>
              </p:cNvPr>
              <p:cNvSpPr txBox="1"/>
              <p:nvPr/>
            </p:nvSpPr>
            <p:spPr>
              <a:xfrm>
                <a:off x="6970351" y="4241133"/>
                <a:ext cx="964297" cy="3139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solidFill>
                      <a:schemeClr val="accent1"/>
                    </a:solidFill>
                    <a:latin typeface="+mj-lt"/>
                  </a:rPr>
                  <a:t>$200.00</a:t>
                </a:r>
              </a:p>
            </p:txBody>
          </p:sp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0EC04A0B-9352-273B-3216-6A49D00F1B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804802" y="4288632"/>
                <a:ext cx="199890" cy="199888"/>
              </a:xfrm>
              <a:prstGeom prst="rect">
                <a:avLst/>
              </a:prstGeom>
            </p:spPr>
          </p:pic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EDB0ED6-425B-8A06-D88E-3C5CDE00CB58}"/>
              </a:ext>
            </a:extLst>
          </p:cNvPr>
          <p:cNvGrpSpPr/>
          <p:nvPr/>
        </p:nvGrpSpPr>
        <p:grpSpPr>
          <a:xfrm>
            <a:off x="10888050" y="3298221"/>
            <a:ext cx="421970" cy="421970"/>
            <a:chOff x="13629216" y="1668984"/>
            <a:chExt cx="421970" cy="42197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F508478-9BB3-9F40-4CE0-27821C84F89B}"/>
                </a:ext>
              </a:extLst>
            </p:cNvPr>
            <p:cNvSpPr/>
            <p:nvPr/>
          </p:nvSpPr>
          <p:spPr>
            <a:xfrm>
              <a:off x="13629216" y="1668984"/>
              <a:ext cx="421970" cy="4219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9E5B4106-6D5D-152D-DE49-B8FBF765D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718742" y="1758510"/>
              <a:ext cx="242918" cy="242918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CABEEB7-5860-9B99-4289-8ACB6E2040E4}"/>
              </a:ext>
            </a:extLst>
          </p:cNvPr>
          <p:cNvGrpSpPr/>
          <p:nvPr/>
        </p:nvGrpSpPr>
        <p:grpSpPr>
          <a:xfrm>
            <a:off x="9153741" y="2010087"/>
            <a:ext cx="2027451" cy="750182"/>
            <a:chOff x="9245151" y="1903971"/>
            <a:chExt cx="2027451" cy="75018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5834B56-CDF2-371A-347B-3E0CAAE15E12}"/>
                </a:ext>
              </a:extLst>
            </p:cNvPr>
            <p:cNvSpPr txBox="1"/>
            <p:nvPr/>
          </p:nvSpPr>
          <p:spPr>
            <a:xfrm>
              <a:off x="9245151" y="1903971"/>
              <a:ext cx="1200599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b="1" dirty="0">
                  <a:solidFill>
                    <a:schemeClr val="accent1"/>
                  </a:solidFill>
                  <a:latin typeface="+mj-lt"/>
                </a:rPr>
                <a:t>20%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2D4BE9-DC56-A86B-77DC-A5430FA2A127}"/>
                </a:ext>
              </a:extLst>
            </p:cNvPr>
            <p:cNvSpPr txBox="1"/>
            <p:nvPr/>
          </p:nvSpPr>
          <p:spPr>
            <a:xfrm>
              <a:off x="9245151" y="2346376"/>
              <a:ext cx="20274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Simple Data Value A</a:t>
              </a:r>
              <a:endParaRPr lang="en-ID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F8D6D56-87EF-9708-9157-02E6BB4FE102}"/>
              </a:ext>
            </a:extLst>
          </p:cNvPr>
          <p:cNvGrpSpPr/>
          <p:nvPr/>
        </p:nvGrpSpPr>
        <p:grpSpPr>
          <a:xfrm>
            <a:off x="10888050" y="1724426"/>
            <a:ext cx="421970" cy="421970"/>
            <a:chOff x="10888050" y="1724426"/>
            <a:chExt cx="421970" cy="42197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13025CC-694F-2398-6E72-35FEEC0FEE59}"/>
                </a:ext>
              </a:extLst>
            </p:cNvPr>
            <p:cNvSpPr/>
            <p:nvPr/>
          </p:nvSpPr>
          <p:spPr>
            <a:xfrm>
              <a:off x="10888050" y="1724426"/>
              <a:ext cx="421970" cy="4219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4F936271-ADE4-C26A-E744-690B07562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977576" y="1813952"/>
              <a:ext cx="242918" cy="242918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B3B1843-59D4-2536-DFE4-69A768304D4C}"/>
              </a:ext>
            </a:extLst>
          </p:cNvPr>
          <p:cNvGrpSpPr/>
          <p:nvPr/>
        </p:nvGrpSpPr>
        <p:grpSpPr>
          <a:xfrm>
            <a:off x="10888050" y="4872014"/>
            <a:ext cx="421970" cy="421970"/>
            <a:chOff x="16305966" y="1668984"/>
            <a:chExt cx="421970" cy="42197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129DB71-E8EA-BC61-BB44-85DA4CC88ABA}"/>
                </a:ext>
              </a:extLst>
            </p:cNvPr>
            <p:cNvSpPr/>
            <p:nvPr/>
          </p:nvSpPr>
          <p:spPr>
            <a:xfrm>
              <a:off x="16305966" y="1668984"/>
              <a:ext cx="421970" cy="42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75851BBD-B1B8-F83C-6345-BEC85BD84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6395492" y="1758510"/>
              <a:ext cx="242918" cy="242918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FF95F7C-F8D6-27D5-504D-54115137AADE}"/>
              </a:ext>
            </a:extLst>
          </p:cNvPr>
          <p:cNvGrpSpPr/>
          <p:nvPr/>
        </p:nvGrpSpPr>
        <p:grpSpPr>
          <a:xfrm>
            <a:off x="9153741" y="3583882"/>
            <a:ext cx="2027451" cy="750182"/>
            <a:chOff x="9245151" y="1903971"/>
            <a:chExt cx="2027451" cy="75018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6A42633-83C3-10BA-D3D1-6B8C8B95E985}"/>
                </a:ext>
              </a:extLst>
            </p:cNvPr>
            <p:cNvSpPr txBox="1"/>
            <p:nvPr/>
          </p:nvSpPr>
          <p:spPr>
            <a:xfrm>
              <a:off x="9245151" y="1903971"/>
              <a:ext cx="1200599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b="1" dirty="0">
                  <a:solidFill>
                    <a:schemeClr val="accent2"/>
                  </a:solidFill>
                  <a:latin typeface="+mj-lt"/>
                </a:rPr>
                <a:t>35%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E7C7B51-40AC-6A0A-06F9-099990FB6DB8}"/>
                </a:ext>
              </a:extLst>
            </p:cNvPr>
            <p:cNvSpPr txBox="1"/>
            <p:nvPr/>
          </p:nvSpPr>
          <p:spPr>
            <a:xfrm>
              <a:off x="9245151" y="2346376"/>
              <a:ext cx="20274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Simple Data Value B</a:t>
              </a:r>
              <a:endParaRPr lang="en-ID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63C2340-3C18-BAB6-B0AF-1E8CB1FAC83A}"/>
              </a:ext>
            </a:extLst>
          </p:cNvPr>
          <p:cNvGrpSpPr/>
          <p:nvPr/>
        </p:nvGrpSpPr>
        <p:grpSpPr>
          <a:xfrm>
            <a:off x="9153741" y="5157675"/>
            <a:ext cx="2027451" cy="750182"/>
            <a:chOff x="9245151" y="1903971"/>
            <a:chExt cx="2027451" cy="75018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41AAAA4-A988-5212-088D-CA63FF2923FA}"/>
                </a:ext>
              </a:extLst>
            </p:cNvPr>
            <p:cNvSpPr txBox="1"/>
            <p:nvPr/>
          </p:nvSpPr>
          <p:spPr>
            <a:xfrm>
              <a:off x="9245151" y="1903971"/>
              <a:ext cx="1200599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b="1" dirty="0">
                  <a:solidFill>
                    <a:schemeClr val="accent3"/>
                  </a:solidFill>
                  <a:latin typeface="+mj-lt"/>
                </a:rPr>
                <a:t>45%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2BCC00A-F1DA-B1A6-FB9C-359D0FDAF869}"/>
                </a:ext>
              </a:extLst>
            </p:cNvPr>
            <p:cNvSpPr txBox="1"/>
            <p:nvPr/>
          </p:nvSpPr>
          <p:spPr>
            <a:xfrm>
              <a:off x="9245151" y="2346376"/>
              <a:ext cx="20274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Simple Data Value C</a:t>
              </a:r>
              <a:endParaRPr lang="en-ID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8457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7883B4B-E407-81F7-392C-6EACFFA4E83D}"/>
              </a:ext>
            </a:extLst>
          </p:cNvPr>
          <p:cNvSpPr/>
          <p:nvPr/>
        </p:nvSpPr>
        <p:spPr>
          <a:xfrm>
            <a:off x="0" y="4832094"/>
            <a:ext cx="12192000" cy="20259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218E22-7E1B-708D-1CBF-927A7FADC2A5}"/>
              </a:ext>
            </a:extLst>
          </p:cNvPr>
          <p:cNvSpPr txBox="1"/>
          <p:nvPr/>
        </p:nvSpPr>
        <p:spPr>
          <a:xfrm>
            <a:off x="2459421" y="774753"/>
            <a:ext cx="727315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Create Simple Data Dashboard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DA15B-0242-6981-33D6-61F201000CB3}"/>
              </a:ext>
            </a:extLst>
          </p:cNvPr>
          <p:cNvSpPr/>
          <p:nvPr/>
        </p:nvSpPr>
        <p:spPr>
          <a:xfrm>
            <a:off x="838200" y="1829081"/>
            <a:ext cx="5162098" cy="39493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6257F8-3DCD-8C50-ACBB-F75D6F843849}"/>
              </a:ext>
            </a:extLst>
          </p:cNvPr>
          <p:cNvSpPr/>
          <p:nvPr/>
        </p:nvSpPr>
        <p:spPr>
          <a:xfrm>
            <a:off x="6191702" y="1829081"/>
            <a:ext cx="5162097" cy="18770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40D9A-D91C-4BB8-E7E2-7331EE80A73B}"/>
              </a:ext>
            </a:extLst>
          </p:cNvPr>
          <p:cNvSpPr/>
          <p:nvPr/>
        </p:nvSpPr>
        <p:spPr>
          <a:xfrm>
            <a:off x="6191702" y="3901413"/>
            <a:ext cx="5162097" cy="18770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6D4F4BE-1999-8EF4-F1BB-22BC375AC3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738035"/>
              </p:ext>
            </p:extLst>
          </p:nvPr>
        </p:nvGraphicFramePr>
        <p:xfrm>
          <a:off x="1171124" y="2147291"/>
          <a:ext cx="4496252" cy="3312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884B872-9685-2397-3311-D3B28A042B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734056"/>
              </p:ext>
            </p:extLst>
          </p:nvPr>
        </p:nvGraphicFramePr>
        <p:xfrm>
          <a:off x="6491560" y="4128920"/>
          <a:ext cx="4562381" cy="1422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462829C7-2777-9F11-A733-5FAE490E9C7E}"/>
              </a:ext>
            </a:extLst>
          </p:cNvPr>
          <p:cNvGrpSpPr/>
          <p:nvPr/>
        </p:nvGrpSpPr>
        <p:grpSpPr>
          <a:xfrm>
            <a:off x="4023634" y="4128920"/>
            <a:ext cx="1428750" cy="452300"/>
            <a:chOff x="6648450" y="4162425"/>
            <a:chExt cx="1428750" cy="4523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5D0261-B3E5-1786-AE0B-264C1EAEA079}"/>
                </a:ext>
              </a:extLst>
            </p:cNvPr>
            <p:cNvSpPr/>
            <p:nvPr/>
          </p:nvSpPr>
          <p:spPr>
            <a:xfrm>
              <a:off x="6648450" y="4162425"/>
              <a:ext cx="1428750" cy="452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051A97-6A37-1242-BA02-22635E17E63F}"/>
                </a:ext>
              </a:extLst>
            </p:cNvPr>
            <p:cNvGrpSpPr/>
            <p:nvPr/>
          </p:nvGrpSpPr>
          <p:grpSpPr>
            <a:xfrm>
              <a:off x="6797902" y="4241133"/>
              <a:ext cx="1129846" cy="313932"/>
              <a:chOff x="6804802" y="4241133"/>
              <a:chExt cx="1129846" cy="31393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7EA80C-C0AD-D295-C72C-09DA4C4DA179}"/>
                  </a:ext>
                </a:extLst>
              </p:cNvPr>
              <p:cNvSpPr txBox="1"/>
              <p:nvPr/>
            </p:nvSpPr>
            <p:spPr>
              <a:xfrm>
                <a:off x="6970351" y="4241133"/>
                <a:ext cx="964297" cy="3139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solidFill>
                      <a:schemeClr val="accent1"/>
                    </a:solidFill>
                    <a:latin typeface="+mj-lt"/>
                  </a:rPr>
                  <a:t>$600.00</a:t>
                </a:r>
              </a:p>
            </p:txBody>
          </p:sp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AF06AF85-13F3-F059-4B84-CFE19F86C0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04802" y="4288632"/>
                <a:ext cx="199890" cy="199888"/>
              </a:xfrm>
              <a:prstGeom prst="rect">
                <a:avLst/>
              </a:prstGeom>
            </p:spPr>
          </p:pic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263A02-B036-9233-2F51-6F8D826C9681}"/>
              </a:ext>
            </a:extLst>
          </p:cNvPr>
          <p:cNvGrpSpPr/>
          <p:nvPr/>
        </p:nvGrpSpPr>
        <p:grpSpPr>
          <a:xfrm>
            <a:off x="1594759" y="2976700"/>
            <a:ext cx="1428750" cy="452300"/>
            <a:chOff x="6648450" y="4162425"/>
            <a:chExt cx="1428750" cy="4523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AE3A8D-FDD4-35C0-B1A2-1573004462A4}"/>
                </a:ext>
              </a:extLst>
            </p:cNvPr>
            <p:cNvSpPr/>
            <p:nvPr/>
          </p:nvSpPr>
          <p:spPr>
            <a:xfrm>
              <a:off x="6648450" y="4162425"/>
              <a:ext cx="1428750" cy="452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022452A-81E5-A28B-5602-019BF8A94B7E}"/>
                </a:ext>
              </a:extLst>
            </p:cNvPr>
            <p:cNvGrpSpPr/>
            <p:nvPr/>
          </p:nvGrpSpPr>
          <p:grpSpPr>
            <a:xfrm>
              <a:off x="6797902" y="4241133"/>
              <a:ext cx="1129846" cy="313932"/>
              <a:chOff x="6804802" y="4241133"/>
              <a:chExt cx="1129846" cy="313932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B97AA7-7462-717F-5061-1DD4EA0067EF}"/>
                  </a:ext>
                </a:extLst>
              </p:cNvPr>
              <p:cNvSpPr txBox="1"/>
              <p:nvPr/>
            </p:nvSpPr>
            <p:spPr>
              <a:xfrm>
                <a:off x="6970351" y="4241133"/>
                <a:ext cx="964297" cy="3139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solidFill>
                      <a:schemeClr val="accent3"/>
                    </a:solidFill>
                    <a:latin typeface="+mj-lt"/>
                  </a:rPr>
                  <a:t>$200.00</a:t>
                </a:r>
              </a:p>
            </p:txBody>
          </p:sp>
          <p:pic>
            <p:nvPicPr>
              <p:cNvPr id="20" name="Graphic 19">
                <a:extLst>
                  <a:ext uri="{FF2B5EF4-FFF2-40B4-BE49-F238E27FC236}">
                    <a16:creationId xmlns:a16="http://schemas.microsoft.com/office/drawing/2014/main" id="{7AA84581-6DEC-7190-A97E-7B4515D511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804802" y="4288632"/>
                <a:ext cx="199890" cy="199888"/>
              </a:xfrm>
              <a:prstGeom prst="rect">
                <a:avLst/>
              </a:prstGeom>
            </p:spPr>
          </p:pic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D6289C1-2E41-0C1A-A8F7-7D4D43AE3B5A}"/>
              </a:ext>
            </a:extLst>
          </p:cNvPr>
          <p:cNvSpPr txBox="1"/>
          <p:nvPr/>
        </p:nvSpPr>
        <p:spPr>
          <a:xfrm>
            <a:off x="2495100" y="3297616"/>
            <a:ext cx="1848300" cy="7571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80%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B2DC3E-61DA-F345-98F1-A763AB8247EC}"/>
              </a:ext>
            </a:extLst>
          </p:cNvPr>
          <p:cNvSpPr txBox="1"/>
          <p:nvPr/>
        </p:nvSpPr>
        <p:spPr>
          <a:xfrm>
            <a:off x="11205031" y="6424372"/>
            <a:ext cx="700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1000" b="1" i="0" strike="noStrike" spc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Roboto Condensed Light" panose="02000000000000000000" pitchFamily="2" charset="0"/>
                <a:cs typeface="Sora ExtraBold" pitchFamily="2" charset="0"/>
              </a:rPr>
              <a:pPr algn="r"/>
              <a:t>14</a:t>
            </a:fld>
            <a:endParaRPr lang="id-ID" sz="1000" b="1" i="0" strike="noStrike" spc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 Condensed Light" panose="02000000000000000000" pitchFamily="2" charset="0"/>
              <a:cs typeface="Sora ExtraBold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9D71E0-2C65-1FF4-CE06-487243275034}"/>
              </a:ext>
            </a:extLst>
          </p:cNvPr>
          <p:cNvSpPr txBox="1"/>
          <p:nvPr/>
        </p:nvSpPr>
        <p:spPr>
          <a:xfrm>
            <a:off x="286883" y="6424372"/>
            <a:ext cx="2549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ora ExtraBold" pitchFamily="2" charset="0"/>
              </a:rPr>
              <a:t>Dashboard Infographic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33C988-4AC6-4BBE-EA0F-2FF29E05AF07}"/>
              </a:ext>
            </a:extLst>
          </p:cNvPr>
          <p:cNvGrpSpPr/>
          <p:nvPr/>
        </p:nvGrpSpPr>
        <p:grpSpPr>
          <a:xfrm>
            <a:off x="6598731" y="2273617"/>
            <a:ext cx="4348039" cy="987963"/>
            <a:chOff x="6672837" y="2273617"/>
            <a:chExt cx="4348039" cy="98796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965689E-0A84-7DF3-64C3-DE9CE66F7EA4}"/>
                </a:ext>
              </a:extLst>
            </p:cNvPr>
            <p:cNvGrpSpPr/>
            <p:nvPr/>
          </p:nvGrpSpPr>
          <p:grpSpPr>
            <a:xfrm>
              <a:off x="7652228" y="2273617"/>
              <a:ext cx="3368648" cy="987963"/>
              <a:chOff x="6719414" y="2384122"/>
              <a:chExt cx="3368648" cy="987963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2489BD-5F12-4AC8-B7B1-39EDB63D89BD}"/>
                  </a:ext>
                </a:extLst>
              </p:cNvPr>
              <p:cNvSpPr txBox="1"/>
              <p:nvPr/>
            </p:nvSpPr>
            <p:spPr>
              <a:xfrm>
                <a:off x="6719414" y="2384122"/>
                <a:ext cx="2823291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Mini Value Data Chart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55FCAC-6752-2E01-20E0-0AF9CB8C8809}"/>
                  </a:ext>
                </a:extLst>
              </p:cNvPr>
              <p:cNvSpPr txBox="1"/>
              <p:nvPr/>
            </p:nvSpPr>
            <p:spPr>
              <a:xfrm>
                <a:off x="6719414" y="2725754"/>
                <a:ext cx="33686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Leverage agile frameworks to provide a robust synopsis for high level. Leverage agile frameworks to provide.</a:t>
                </a:r>
                <a:endParaRPr lang="en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C1D6DFC-3E8F-DEBF-BFDA-CC683D31F4F7}"/>
                </a:ext>
              </a:extLst>
            </p:cNvPr>
            <p:cNvGrpSpPr/>
            <p:nvPr/>
          </p:nvGrpSpPr>
          <p:grpSpPr>
            <a:xfrm>
              <a:off x="6672837" y="2353733"/>
              <a:ext cx="827730" cy="827730"/>
              <a:chOff x="5115874" y="1518235"/>
              <a:chExt cx="621692" cy="621692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650A259-AA5C-4262-5BC8-798DED57857F}"/>
                  </a:ext>
                </a:extLst>
              </p:cNvPr>
              <p:cNvSpPr/>
              <p:nvPr/>
            </p:nvSpPr>
            <p:spPr>
              <a:xfrm>
                <a:off x="5115874" y="1518235"/>
                <a:ext cx="621692" cy="62169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pic>
            <p:nvPicPr>
              <p:cNvPr id="33" name="Graphic 32">
                <a:extLst>
                  <a:ext uri="{FF2B5EF4-FFF2-40B4-BE49-F238E27FC236}">
                    <a16:creationId xmlns:a16="http://schemas.microsoft.com/office/drawing/2014/main" id="{86970531-DA22-94D9-E013-729BEA1470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247774" y="1650135"/>
                <a:ext cx="357892" cy="3578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59543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10128F6-5113-BEBB-4C55-FCAA540D440C}"/>
              </a:ext>
            </a:extLst>
          </p:cNvPr>
          <p:cNvSpPr/>
          <p:nvPr/>
        </p:nvSpPr>
        <p:spPr>
          <a:xfrm>
            <a:off x="0" y="0"/>
            <a:ext cx="12192000" cy="246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8A284B-2E49-082B-5661-81E13CFA5D26}"/>
              </a:ext>
            </a:extLst>
          </p:cNvPr>
          <p:cNvSpPr txBox="1"/>
          <p:nvPr/>
        </p:nvSpPr>
        <p:spPr>
          <a:xfrm>
            <a:off x="2459421" y="774753"/>
            <a:ext cx="727315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Create Simple Data 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52A887-9842-73BF-192C-9D178839E4B2}"/>
              </a:ext>
            </a:extLst>
          </p:cNvPr>
          <p:cNvSpPr/>
          <p:nvPr/>
        </p:nvSpPr>
        <p:spPr>
          <a:xfrm>
            <a:off x="838200" y="1829080"/>
            <a:ext cx="2485348" cy="39493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3720F-5C79-0DC3-B636-E6F509E717EB}"/>
              </a:ext>
            </a:extLst>
          </p:cNvPr>
          <p:cNvSpPr/>
          <p:nvPr/>
        </p:nvSpPr>
        <p:spPr>
          <a:xfrm>
            <a:off x="3514951" y="1829081"/>
            <a:ext cx="5162098" cy="39493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0DBC45-69B5-A816-AE8F-4AD4E5586BF8}"/>
              </a:ext>
            </a:extLst>
          </p:cNvPr>
          <p:cNvGrpSpPr/>
          <p:nvPr/>
        </p:nvGrpSpPr>
        <p:grpSpPr>
          <a:xfrm>
            <a:off x="4925368" y="3153680"/>
            <a:ext cx="2341264" cy="2341262"/>
            <a:chOff x="5844387" y="3289288"/>
            <a:chExt cx="1894966" cy="1894964"/>
          </a:xfrm>
        </p:grpSpPr>
        <p:sp>
          <p:nvSpPr>
            <p:cNvPr id="12" name="Partial Circle 11">
              <a:extLst>
                <a:ext uri="{FF2B5EF4-FFF2-40B4-BE49-F238E27FC236}">
                  <a16:creationId xmlns:a16="http://schemas.microsoft.com/office/drawing/2014/main" id="{1508C07A-B39E-1208-1FCB-752B50B7770A}"/>
                </a:ext>
              </a:extLst>
            </p:cNvPr>
            <p:cNvSpPr/>
            <p:nvPr/>
          </p:nvSpPr>
          <p:spPr>
            <a:xfrm>
              <a:off x="5915369" y="3360271"/>
              <a:ext cx="1753001" cy="1752999"/>
            </a:xfrm>
            <a:prstGeom prst="pie">
              <a:avLst>
                <a:gd name="adj1" fmla="val 11304766"/>
                <a:gd name="adj2" fmla="val 5378654"/>
              </a:avLst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Partial Circle 12">
              <a:extLst>
                <a:ext uri="{FF2B5EF4-FFF2-40B4-BE49-F238E27FC236}">
                  <a16:creationId xmlns:a16="http://schemas.microsoft.com/office/drawing/2014/main" id="{6B06CF34-9984-1970-547B-764D0C2BB87E}"/>
                </a:ext>
              </a:extLst>
            </p:cNvPr>
            <p:cNvSpPr/>
            <p:nvPr/>
          </p:nvSpPr>
          <p:spPr>
            <a:xfrm>
              <a:off x="5915369" y="3360271"/>
              <a:ext cx="1753001" cy="1752999"/>
            </a:xfrm>
            <a:prstGeom prst="pie">
              <a:avLst>
                <a:gd name="adj1" fmla="val 19632367"/>
                <a:gd name="adj2" fmla="val 12394011"/>
              </a:avLst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4DB100CF-B608-4FB0-605E-8FCF9653BB66}"/>
                </a:ext>
              </a:extLst>
            </p:cNvPr>
            <p:cNvSpPr/>
            <p:nvPr/>
          </p:nvSpPr>
          <p:spPr>
            <a:xfrm>
              <a:off x="6179301" y="3624202"/>
              <a:ext cx="1225139" cy="12251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0BD9DCF1-4838-C5EB-68ED-9D3EF8FF7580}"/>
                </a:ext>
              </a:extLst>
            </p:cNvPr>
            <p:cNvSpPr/>
            <p:nvPr/>
          </p:nvSpPr>
          <p:spPr>
            <a:xfrm>
              <a:off x="5844387" y="3289288"/>
              <a:ext cx="1894966" cy="1894964"/>
            </a:xfrm>
            <a:prstGeom prst="blockArc">
              <a:avLst>
                <a:gd name="adj1" fmla="val 16486643"/>
                <a:gd name="adj2" fmla="val 1879065"/>
                <a:gd name="adj3" fmla="val 1828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3B93CF78-BE45-5780-F256-AFEF553201F8}"/>
                </a:ext>
              </a:extLst>
            </p:cNvPr>
            <p:cNvSpPr/>
            <p:nvPr/>
          </p:nvSpPr>
          <p:spPr>
            <a:xfrm>
              <a:off x="6179301" y="3624201"/>
              <a:ext cx="1225139" cy="1225138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407B875-F9CF-D888-C6C0-7CD8AEB2FB06}"/>
              </a:ext>
            </a:extLst>
          </p:cNvPr>
          <p:cNvGrpSpPr/>
          <p:nvPr/>
        </p:nvGrpSpPr>
        <p:grpSpPr>
          <a:xfrm>
            <a:off x="6713941" y="3605980"/>
            <a:ext cx="1428750" cy="452300"/>
            <a:chOff x="6648450" y="4162425"/>
            <a:chExt cx="1428750" cy="4523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E2D3B1D-FE9B-DD50-8FC9-068BF3C5C22A}"/>
                </a:ext>
              </a:extLst>
            </p:cNvPr>
            <p:cNvSpPr/>
            <p:nvPr/>
          </p:nvSpPr>
          <p:spPr>
            <a:xfrm>
              <a:off x="6648450" y="4162425"/>
              <a:ext cx="1428750" cy="452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DE10A03-7ADC-176F-CB0F-F6D636FC39A4}"/>
                </a:ext>
              </a:extLst>
            </p:cNvPr>
            <p:cNvGrpSpPr/>
            <p:nvPr/>
          </p:nvGrpSpPr>
          <p:grpSpPr>
            <a:xfrm>
              <a:off x="6797902" y="4241133"/>
              <a:ext cx="1129846" cy="313932"/>
              <a:chOff x="6804802" y="4241133"/>
              <a:chExt cx="1129846" cy="3139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AE0A93-55BB-CEF4-39F2-B4294BAD1EF2}"/>
                  </a:ext>
                </a:extLst>
              </p:cNvPr>
              <p:cNvSpPr txBox="1"/>
              <p:nvPr/>
            </p:nvSpPr>
            <p:spPr>
              <a:xfrm>
                <a:off x="6970351" y="4241133"/>
                <a:ext cx="964297" cy="3139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solidFill>
                      <a:schemeClr val="accent1"/>
                    </a:solidFill>
                    <a:latin typeface="+mj-lt"/>
                  </a:rPr>
                  <a:t>$600.00</a:t>
                </a:r>
              </a:p>
            </p:txBody>
          </p:sp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89DB003D-3E70-AFD1-A23F-E22615E69B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804802" y="4288632"/>
                <a:ext cx="199890" cy="199888"/>
              </a:xfrm>
              <a:prstGeom prst="rect">
                <a:avLst/>
              </a:prstGeom>
            </p:spPr>
          </p:pic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604AF3-D30C-2E15-210D-092B98EDCD49}"/>
              </a:ext>
            </a:extLst>
          </p:cNvPr>
          <p:cNvGrpSpPr/>
          <p:nvPr/>
        </p:nvGrpSpPr>
        <p:grpSpPr>
          <a:xfrm>
            <a:off x="4298707" y="4661387"/>
            <a:ext cx="1428750" cy="452300"/>
            <a:chOff x="6648450" y="4162425"/>
            <a:chExt cx="1428750" cy="4523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CCA4262-5D52-66B7-4773-77059DFE8589}"/>
                </a:ext>
              </a:extLst>
            </p:cNvPr>
            <p:cNvSpPr/>
            <p:nvPr/>
          </p:nvSpPr>
          <p:spPr>
            <a:xfrm>
              <a:off x="6648450" y="4162425"/>
              <a:ext cx="1428750" cy="452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065D43-98F1-BD0D-882A-05929F436D79}"/>
                </a:ext>
              </a:extLst>
            </p:cNvPr>
            <p:cNvGrpSpPr/>
            <p:nvPr/>
          </p:nvGrpSpPr>
          <p:grpSpPr>
            <a:xfrm>
              <a:off x="6797902" y="4241133"/>
              <a:ext cx="1129846" cy="313932"/>
              <a:chOff x="6804802" y="4241133"/>
              <a:chExt cx="1129846" cy="31393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790F055-1C46-F15B-983B-AE2A553175AE}"/>
                  </a:ext>
                </a:extLst>
              </p:cNvPr>
              <p:cNvSpPr txBox="1"/>
              <p:nvPr/>
            </p:nvSpPr>
            <p:spPr>
              <a:xfrm>
                <a:off x="6970351" y="4241133"/>
                <a:ext cx="964297" cy="3139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solidFill>
                      <a:schemeClr val="accent2"/>
                    </a:solidFill>
                    <a:latin typeface="+mj-lt"/>
                  </a:rPr>
                  <a:t>$400.00</a:t>
                </a:r>
              </a:p>
            </p:txBody>
          </p:sp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69C38EDF-507A-A434-C7AA-CD9772580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04802" y="4288632"/>
                <a:ext cx="199890" cy="199888"/>
              </a:xfrm>
              <a:prstGeom prst="rect">
                <a:avLst/>
              </a:prstGeom>
            </p:spPr>
          </p:pic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6440BB9-940A-E22E-1DE3-828026B1F16A}"/>
              </a:ext>
            </a:extLst>
          </p:cNvPr>
          <p:cNvGrpSpPr/>
          <p:nvPr/>
        </p:nvGrpSpPr>
        <p:grpSpPr>
          <a:xfrm>
            <a:off x="4049310" y="3153680"/>
            <a:ext cx="1428750" cy="452300"/>
            <a:chOff x="6648450" y="4162425"/>
            <a:chExt cx="1428750" cy="4523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2EAAB6-E4BF-7468-967E-36BF6A33C19D}"/>
                </a:ext>
              </a:extLst>
            </p:cNvPr>
            <p:cNvSpPr/>
            <p:nvPr/>
          </p:nvSpPr>
          <p:spPr>
            <a:xfrm>
              <a:off x="6648450" y="4162425"/>
              <a:ext cx="1428750" cy="452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E888571-99D7-E8DD-F5F7-949E6FBC80F9}"/>
                </a:ext>
              </a:extLst>
            </p:cNvPr>
            <p:cNvGrpSpPr/>
            <p:nvPr/>
          </p:nvGrpSpPr>
          <p:grpSpPr>
            <a:xfrm>
              <a:off x="6797902" y="4241133"/>
              <a:ext cx="1129846" cy="313932"/>
              <a:chOff x="6804802" y="4241133"/>
              <a:chExt cx="1129846" cy="313932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39591F2-57CE-2560-2F6A-7147AE2A5B63}"/>
                  </a:ext>
                </a:extLst>
              </p:cNvPr>
              <p:cNvSpPr txBox="1"/>
              <p:nvPr/>
            </p:nvSpPr>
            <p:spPr>
              <a:xfrm>
                <a:off x="6970351" y="4241133"/>
                <a:ext cx="964297" cy="3139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solidFill>
                      <a:schemeClr val="accent3"/>
                    </a:solidFill>
                    <a:latin typeface="+mj-lt"/>
                  </a:rPr>
                  <a:t>$200.00</a:t>
                </a:r>
              </a:p>
            </p:txBody>
          </p: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5B5B2B53-B040-B902-A2A0-5F18B659D3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804802" y="4288632"/>
                <a:ext cx="199890" cy="199888"/>
              </a:xfrm>
              <a:prstGeom prst="rect">
                <a:avLst/>
              </a:prstGeom>
            </p:spPr>
          </p:pic>
        </p:grpSp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C6038411-2B4F-3C1E-74D6-ED1A4FA080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05440" y="3933751"/>
            <a:ext cx="781120" cy="7811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30C4B95-33B4-962B-2768-7E861188217B}"/>
              </a:ext>
            </a:extLst>
          </p:cNvPr>
          <p:cNvSpPr txBox="1"/>
          <p:nvPr/>
        </p:nvSpPr>
        <p:spPr>
          <a:xfrm>
            <a:off x="4684355" y="2112587"/>
            <a:ext cx="282329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Mini Value Data Chart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4ED050-5721-71B0-A117-C9A87ECDF543}"/>
              </a:ext>
            </a:extLst>
          </p:cNvPr>
          <p:cNvSpPr txBox="1"/>
          <p:nvPr/>
        </p:nvSpPr>
        <p:spPr>
          <a:xfrm>
            <a:off x="4037895" y="2423191"/>
            <a:ext cx="4116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Leverage agile frameworks to provide a robust synopsis for high level overviews.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2C497-B6A5-A4DF-85D2-58F11BD3B0A9}"/>
              </a:ext>
            </a:extLst>
          </p:cNvPr>
          <p:cNvSpPr/>
          <p:nvPr/>
        </p:nvSpPr>
        <p:spPr>
          <a:xfrm>
            <a:off x="8868452" y="1829081"/>
            <a:ext cx="2485348" cy="12169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42CA8F-2A7A-A318-831B-8880C66F8C72}"/>
              </a:ext>
            </a:extLst>
          </p:cNvPr>
          <p:cNvSpPr/>
          <p:nvPr/>
        </p:nvSpPr>
        <p:spPr>
          <a:xfrm>
            <a:off x="8868452" y="3195279"/>
            <a:ext cx="2485348" cy="12169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DBAE97C-417D-9B33-F14D-67F54879E20D}"/>
              </a:ext>
            </a:extLst>
          </p:cNvPr>
          <p:cNvSpPr/>
          <p:nvPr/>
        </p:nvSpPr>
        <p:spPr>
          <a:xfrm>
            <a:off x="8868452" y="4561477"/>
            <a:ext cx="2485348" cy="12169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6B548A9-E063-776D-FD61-3EE767A7A48D}"/>
              </a:ext>
            </a:extLst>
          </p:cNvPr>
          <p:cNvGrpSpPr/>
          <p:nvPr/>
        </p:nvGrpSpPr>
        <p:grpSpPr>
          <a:xfrm>
            <a:off x="995014" y="3731683"/>
            <a:ext cx="2171720" cy="340234"/>
            <a:chOff x="995014" y="3102881"/>
            <a:chExt cx="2171720" cy="34023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0AC846F-8647-B9F3-D15D-0FE27F00F324}"/>
                </a:ext>
              </a:extLst>
            </p:cNvPr>
            <p:cNvGrpSpPr/>
            <p:nvPr/>
          </p:nvGrpSpPr>
          <p:grpSpPr>
            <a:xfrm>
              <a:off x="1070151" y="3397396"/>
              <a:ext cx="2021447" cy="45719"/>
              <a:chOff x="874713" y="3511550"/>
              <a:chExt cx="3325811" cy="120648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BD2A205-D56D-421C-B3BE-FD5D07555437}"/>
                  </a:ext>
                </a:extLst>
              </p:cNvPr>
              <p:cNvSpPr/>
              <p:nvPr/>
            </p:nvSpPr>
            <p:spPr>
              <a:xfrm>
                <a:off x="874713" y="3511550"/>
                <a:ext cx="3325811" cy="120648"/>
              </a:xfrm>
              <a:prstGeom prst="rect">
                <a:avLst/>
              </a:prstGeom>
              <a:solidFill>
                <a:schemeClr val="tx1">
                  <a:alpha val="8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5DBD88E-90B6-463A-9D64-3ECF73C03521}"/>
                  </a:ext>
                </a:extLst>
              </p:cNvPr>
              <p:cNvSpPr/>
              <p:nvPr/>
            </p:nvSpPr>
            <p:spPr>
              <a:xfrm>
                <a:off x="874714" y="3511550"/>
                <a:ext cx="1894500" cy="120648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8A204C4-2258-8C4D-7F10-5B3E6475863B}"/>
                </a:ext>
              </a:extLst>
            </p:cNvPr>
            <p:cNvGrpSpPr/>
            <p:nvPr/>
          </p:nvGrpSpPr>
          <p:grpSpPr>
            <a:xfrm>
              <a:off x="995014" y="3102881"/>
              <a:ext cx="2171720" cy="276999"/>
              <a:chOff x="6759422" y="3166983"/>
              <a:chExt cx="2171720" cy="276999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C80A6BA-ADE3-5936-C2C1-4AF9DFC9FC49}"/>
                  </a:ext>
                </a:extLst>
              </p:cNvPr>
              <p:cNvSpPr txBox="1"/>
              <p:nvPr/>
            </p:nvSpPr>
            <p:spPr>
              <a:xfrm>
                <a:off x="6759422" y="3166983"/>
                <a:ext cx="1466512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solidFill>
                      <a:srgbClr val="282F4E"/>
                    </a:solidFill>
                    <a:latin typeface="+mj-lt"/>
                    <a:cs typeface="Archivo" pitchFamily="2" charset="0"/>
                  </a:defRPr>
                </a:lvl1pPr>
              </a:lstStyle>
              <a:p>
                <a:pPr algn="l"/>
                <a:r>
                  <a:rPr lang="en-US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Value Point 1</a:t>
                </a:r>
                <a:endParaRPr lang="id-ID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527FDA8-18CB-0C2D-6917-C191C8E68391}"/>
                  </a:ext>
                </a:extLst>
              </p:cNvPr>
              <p:cNvSpPr txBox="1"/>
              <p:nvPr/>
            </p:nvSpPr>
            <p:spPr>
              <a:xfrm>
                <a:off x="7959136" y="3166983"/>
                <a:ext cx="972006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solidFill>
                      <a:srgbClr val="282F4E"/>
                    </a:solidFill>
                    <a:latin typeface="+mj-lt"/>
                    <a:cs typeface="Archivo" pitchFamily="2" charset="0"/>
                  </a:defRPr>
                </a:lvl1pPr>
              </a:lstStyle>
              <a:p>
                <a:pPr algn="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50%</a:t>
                </a:r>
                <a:endParaRPr lang="id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48A531E-3F16-9925-A91B-ACF314DCF287}"/>
              </a:ext>
            </a:extLst>
          </p:cNvPr>
          <p:cNvGrpSpPr/>
          <p:nvPr/>
        </p:nvGrpSpPr>
        <p:grpSpPr>
          <a:xfrm>
            <a:off x="995014" y="4348643"/>
            <a:ext cx="2171720" cy="340234"/>
            <a:chOff x="995014" y="3102881"/>
            <a:chExt cx="2171720" cy="340234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8EDA019-CB9C-B572-165A-424DA86432C4}"/>
                </a:ext>
              </a:extLst>
            </p:cNvPr>
            <p:cNvGrpSpPr/>
            <p:nvPr/>
          </p:nvGrpSpPr>
          <p:grpSpPr>
            <a:xfrm>
              <a:off x="1070151" y="3397396"/>
              <a:ext cx="2021447" cy="45719"/>
              <a:chOff x="874713" y="3511550"/>
              <a:chExt cx="3325811" cy="120648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F762653-F5D1-F700-6BD4-90FF2666064A}"/>
                  </a:ext>
                </a:extLst>
              </p:cNvPr>
              <p:cNvSpPr/>
              <p:nvPr/>
            </p:nvSpPr>
            <p:spPr>
              <a:xfrm>
                <a:off x="874713" y="3511550"/>
                <a:ext cx="3325811" cy="120648"/>
              </a:xfrm>
              <a:prstGeom prst="rect">
                <a:avLst/>
              </a:prstGeom>
              <a:solidFill>
                <a:schemeClr val="tx1">
                  <a:alpha val="8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682762C-8524-62FB-E8BD-9981ECFD83FC}"/>
                  </a:ext>
                </a:extLst>
              </p:cNvPr>
              <p:cNvSpPr/>
              <p:nvPr/>
            </p:nvSpPr>
            <p:spPr>
              <a:xfrm>
                <a:off x="874715" y="3511550"/>
                <a:ext cx="891657" cy="12064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9610CD1-978A-74B8-4931-34DF955EEE03}"/>
                </a:ext>
              </a:extLst>
            </p:cNvPr>
            <p:cNvGrpSpPr/>
            <p:nvPr/>
          </p:nvGrpSpPr>
          <p:grpSpPr>
            <a:xfrm>
              <a:off x="995014" y="3102881"/>
              <a:ext cx="2171720" cy="276999"/>
              <a:chOff x="6759422" y="3166983"/>
              <a:chExt cx="2171720" cy="276999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BDB2AF1-1B1B-1335-BF85-4587033CC5D7}"/>
                  </a:ext>
                </a:extLst>
              </p:cNvPr>
              <p:cNvSpPr txBox="1"/>
              <p:nvPr/>
            </p:nvSpPr>
            <p:spPr>
              <a:xfrm>
                <a:off x="6759422" y="3166983"/>
                <a:ext cx="1466512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solidFill>
                      <a:srgbClr val="282F4E"/>
                    </a:solidFill>
                    <a:latin typeface="+mj-lt"/>
                    <a:cs typeface="Archivo" pitchFamily="2" charset="0"/>
                  </a:defRPr>
                </a:lvl1pPr>
              </a:lstStyle>
              <a:p>
                <a:pPr algn="l"/>
                <a:r>
                  <a:rPr lang="en-US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Value Point 2</a:t>
                </a:r>
                <a:endParaRPr lang="id-ID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A7C5AB1-51C4-3749-8DAC-F359A0DD15B4}"/>
                  </a:ext>
                </a:extLst>
              </p:cNvPr>
              <p:cNvSpPr txBox="1"/>
              <p:nvPr/>
            </p:nvSpPr>
            <p:spPr>
              <a:xfrm>
                <a:off x="7959136" y="3166983"/>
                <a:ext cx="972006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solidFill>
                      <a:srgbClr val="282F4E"/>
                    </a:solidFill>
                    <a:latin typeface="+mj-lt"/>
                    <a:cs typeface="Archivo" pitchFamily="2" charset="0"/>
                  </a:defRPr>
                </a:lvl1pPr>
              </a:lstStyle>
              <a:p>
                <a:pPr algn="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25%</a:t>
                </a:r>
                <a:endParaRPr lang="id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59DEF03-D3F2-3401-5FD2-A7E7CA5111CC}"/>
              </a:ext>
            </a:extLst>
          </p:cNvPr>
          <p:cNvGrpSpPr/>
          <p:nvPr/>
        </p:nvGrpSpPr>
        <p:grpSpPr>
          <a:xfrm>
            <a:off x="995014" y="4965604"/>
            <a:ext cx="2171720" cy="340234"/>
            <a:chOff x="995014" y="3102881"/>
            <a:chExt cx="2171720" cy="340234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B9444E8-7D34-DD35-6854-B663116D9B2F}"/>
                </a:ext>
              </a:extLst>
            </p:cNvPr>
            <p:cNvGrpSpPr/>
            <p:nvPr/>
          </p:nvGrpSpPr>
          <p:grpSpPr>
            <a:xfrm>
              <a:off x="1070151" y="3397396"/>
              <a:ext cx="2021447" cy="45719"/>
              <a:chOff x="874713" y="3511550"/>
              <a:chExt cx="3325811" cy="120648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5774C79-C537-188E-BD32-3F52089BCF24}"/>
                  </a:ext>
                </a:extLst>
              </p:cNvPr>
              <p:cNvSpPr/>
              <p:nvPr/>
            </p:nvSpPr>
            <p:spPr>
              <a:xfrm>
                <a:off x="874713" y="3511550"/>
                <a:ext cx="3325811" cy="120648"/>
              </a:xfrm>
              <a:prstGeom prst="rect">
                <a:avLst/>
              </a:prstGeom>
              <a:solidFill>
                <a:schemeClr val="tx1">
                  <a:alpha val="8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E1B7E55-7904-AF3A-0E34-189BA67224BB}"/>
                  </a:ext>
                </a:extLst>
              </p:cNvPr>
              <p:cNvSpPr/>
              <p:nvPr/>
            </p:nvSpPr>
            <p:spPr>
              <a:xfrm>
                <a:off x="874713" y="3511550"/>
                <a:ext cx="2372579" cy="120648"/>
              </a:xfrm>
              <a:prstGeom prst="rect">
                <a:avLst/>
              </a:prstGeom>
              <a:solidFill>
                <a:schemeClr val="accent3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D1C0DF4-4EA6-FC70-4F06-EFF8AB7C925B}"/>
                </a:ext>
              </a:extLst>
            </p:cNvPr>
            <p:cNvGrpSpPr/>
            <p:nvPr/>
          </p:nvGrpSpPr>
          <p:grpSpPr>
            <a:xfrm>
              <a:off x="995014" y="3102881"/>
              <a:ext cx="2171720" cy="276999"/>
              <a:chOff x="6759422" y="3166983"/>
              <a:chExt cx="2171720" cy="276999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40E5874-E53C-5638-AC92-A91546020B8A}"/>
                  </a:ext>
                </a:extLst>
              </p:cNvPr>
              <p:cNvSpPr txBox="1"/>
              <p:nvPr/>
            </p:nvSpPr>
            <p:spPr>
              <a:xfrm>
                <a:off x="6759422" y="3166983"/>
                <a:ext cx="1466512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solidFill>
                      <a:srgbClr val="282F4E"/>
                    </a:solidFill>
                    <a:latin typeface="+mj-lt"/>
                    <a:cs typeface="Archivo" pitchFamily="2" charset="0"/>
                  </a:defRPr>
                </a:lvl1pPr>
              </a:lstStyle>
              <a:p>
                <a:pPr algn="l"/>
                <a:r>
                  <a:rPr lang="en-US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Value Point 3</a:t>
                </a:r>
                <a:endParaRPr lang="id-ID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6006D4A-568C-15EA-CBA1-5D41A34F68AD}"/>
                  </a:ext>
                </a:extLst>
              </p:cNvPr>
              <p:cNvSpPr txBox="1"/>
              <p:nvPr/>
            </p:nvSpPr>
            <p:spPr>
              <a:xfrm>
                <a:off x="7959136" y="3166983"/>
                <a:ext cx="972006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solidFill>
                      <a:srgbClr val="282F4E"/>
                    </a:solidFill>
                    <a:latin typeface="+mj-lt"/>
                    <a:cs typeface="Archivo" pitchFamily="2" charset="0"/>
                  </a:defRPr>
                </a:lvl1pPr>
              </a:lstStyle>
              <a:p>
                <a:pPr algn="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75%</a:t>
                </a:r>
                <a:endParaRPr lang="id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2F05AB53-2F4A-F847-F04B-096E27D0DC61}"/>
              </a:ext>
            </a:extLst>
          </p:cNvPr>
          <p:cNvSpPr txBox="1"/>
          <p:nvPr/>
        </p:nvSpPr>
        <p:spPr>
          <a:xfrm>
            <a:off x="995015" y="2112587"/>
            <a:ext cx="186957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Mini Value Data Chart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3B7660-C5E1-A84C-C0EA-13A1C9B4E501}"/>
              </a:ext>
            </a:extLst>
          </p:cNvPr>
          <p:cNvSpPr txBox="1"/>
          <p:nvPr/>
        </p:nvSpPr>
        <p:spPr>
          <a:xfrm>
            <a:off x="995014" y="2753640"/>
            <a:ext cx="209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Leverage agile frameworks to provide a robust synopsis for high level.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55F7E82-DC24-9151-B32C-07A4D27A51F2}"/>
              </a:ext>
            </a:extLst>
          </p:cNvPr>
          <p:cNvGrpSpPr/>
          <p:nvPr/>
        </p:nvGrpSpPr>
        <p:grpSpPr>
          <a:xfrm>
            <a:off x="9097400" y="2070391"/>
            <a:ext cx="2027451" cy="734348"/>
            <a:chOff x="9029666" y="2116641"/>
            <a:chExt cx="2027451" cy="73434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0A5D6E5-908C-6CF7-46DB-4D80C492A90A}"/>
                </a:ext>
              </a:extLst>
            </p:cNvPr>
            <p:cNvGrpSpPr/>
            <p:nvPr/>
          </p:nvGrpSpPr>
          <p:grpSpPr>
            <a:xfrm>
              <a:off x="9108003" y="2426257"/>
              <a:ext cx="1595436" cy="424732"/>
              <a:chOff x="9323509" y="2210825"/>
              <a:chExt cx="1595436" cy="42473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374F619-A838-2D82-3550-2F554FE9453A}"/>
                  </a:ext>
                </a:extLst>
              </p:cNvPr>
              <p:cNvSpPr txBox="1"/>
              <p:nvPr/>
            </p:nvSpPr>
            <p:spPr>
              <a:xfrm>
                <a:off x="9627640" y="2210825"/>
                <a:ext cx="1291305" cy="4247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b="1" dirty="0">
                    <a:solidFill>
                      <a:schemeClr val="accent1"/>
                    </a:solidFill>
                    <a:latin typeface="+mj-lt"/>
                  </a:rPr>
                  <a:t>$10.00</a:t>
                </a:r>
              </a:p>
            </p:txBody>
          </p:sp>
          <p:pic>
            <p:nvPicPr>
              <p:cNvPr id="40" name="Graphic 39">
                <a:extLst>
                  <a:ext uri="{FF2B5EF4-FFF2-40B4-BE49-F238E27FC236}">
                    <a16:creationId xmlns:a16="http://schemas.microsoft.com/office/drawing/2014/main" id="{0404CAC3-2419-F7ED-BA4A-A99099DA56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5400000" flipV="1">
                <a:off x="9323509" y="2232801"/>
                <a:ext cx="342676" cy="342676"/>
              </a:xfrm>
              <a:prstGeom prst="rect">
                <a:avLst/>
              </a:prstGeom>
            </p:spPr>
          </p:pic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46B97B4-B52A-9851-DEB4-A5B6A48BA728}"/>
                </a:ext>
              </a:extLst>
            </p:cNvPr>
            <p:cNvSpPr txBox="1"/>
            <p:nvPr/>
          </p:nvSpPr>
          <p:spPr>
            <a:xfrm>
              <a:off x="9029666" y="2116641"/>
              <a:ext cx="20274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Simple Data Value A</a:t>
              </a:r>
              <a:endParaRPr lang="en-ID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582EF9F-FFCE-8857-4356-4F1BD9886A30}"/>
              </a:ext>
            </a:extLst>
          </p:cNvPr>
          <p:cNvGrpSpPr/>
          <p:nvPr/>
        </p:nvGrpSpPr>
        <p:grpSpPr>
          <a:xfrm>
            <a:off x="9097400" y="3436589"/>
            <a:ext cx="2027451" cy="734348"/>
            <a:chOff x="9029666" y="2116641"/>
            <a:chExt cx="2027451" cy="734348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010E353-CF59-F43F-31A7-11E1B1531F29}"/>
                </a:ext>
              </a:extLst>
            </p:cNvPr>
            <p:cNvGrpSpPr/>
            <p:nvPr/>
          </p:nvGrpSpPr>
          <p:grpSpPr>
            <a:xfrm>
              <a:off x="9108003" y="2426257"/>
              <a:ext cx="1595436" cy="424732"/>
              <a:chOff x="9323509" y="2210825"/>
              <a:chExt cx="1595436" cy="424732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0E0CE46-182D-636B-FF3B-CE69642F58FD}"/>
                  </a:ext>
                </a:extLst>
              </p:cNvPr>
              <p:cNvSpPr txBox="1"/>
              <p:nvPr/>
            </p:nvSpPr>
            <p:spPr>
              <a:xfrm>
                <a:off x="9627640" y="2210825"/>
                <a:ext cx="1291305" cy="4247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b="1" dirty="0">
                    <a:solidFill>
                      <a:schemeClr val="accent2"/>
                    </a:solidFill>
                    <a:latin typeface="+mj-lt"/>
                  </a:rPr>
                  <a:t>$30.00</a:t>
                </a:r>
              </a:p>
            </p:txBody>
          </p:sp>
          <p:pic>
            <p:nvPicPr>
              <p:cNvPr id="78" name="Graphic 77">
                <a:extLst>
                  <a:ext uri="{FF2B5EF4-FFF2-40B4-BE49-F238E27FC236}">
                    <a16:creationId xmlns:a16="http://schemas.microsoft.com/office/drawing/2014/main" id="{CD099BA6-EFEA-934D-C707-92DB45AD51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rot="16200000">
                <a:off x="9323509" y="2232801"/>
                <a:ext cx="342676" cy="342676"/>
              </a:xfrm>
              <a:prstGeom prst="rect">
                <a:avLst/>
              </a:prstGeom>
            </p:spPr>
          </p:pic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26A9494-435E-7C3E-2D3C-60A5FDBC5240}"/>
                </a:ext>
              </a:extLst>
            </p:cNvPr>
            <p:cNvSpPr txBox="1"/>
            <p:nvPr/>
          </p:nvSpPr>
          <p:spPr>
            <a:xfrm>
              <a:off x="9029666" y="2116641"/>
              <a:ext cx="20274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Simple Data Value B</a:t>
              </a:r>
              <a:endParaRPr lang="en-ID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C695EE3-7AA8-FB58-C57B-32EF6D00DD51}"/>
              </a:ext>
            </a:extLst>
          </p:cNvPr>
          <p:cNvGrpSpPr/>
          <p:nvPr/>
        </p:nvGrpSpPr>
        <p:grpSpPr>
          <a:xfrm>
            <a:off x="9097400" y="4802787"/>
            <a:ext cx="2027451" cy="734348"/>
            <a:chOff x="9029666" y="2116641"/>
            <a:chExt cx="2027451" cy="73434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FACE925-96A9-6836-7A14-AE018BC60377}"/>
                </a:ext>
              </a:extLst>
            </p:cNvPr>
            <p:cNvGrpSpPr/>
            <p:nvPr/>
          </p:nvGrpSpPr>
          <p:grpSpPr>
            <a:xfrm>
              <a:off x="9108003" y="2426257"/>
              <a:ext cx="1595436" cy="424732"/>
              <a:chOff x="9323509" y="2210825"/>
              <a:chExt cx="1595436" cy="424732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9AB8437-D662-BC5E-4F08-44F926CBC058}"/>
                  </a:ext>
                </a:extLst>
              </p:cNvPr>
              <p:cNvSpPr txBox="1"/>
              <p:nvPr/>
            </p:nvSpPr>
            <p:spPr>
              <a:xfrm>
                <a:off x="9627640" y="2210825"/>
                <a:ext cx="1291305" cy="4247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b="1" dirty="0">
                    <a:solidFill>
                      <a:schemeClr val="accent3"/>
                    </a:solidFill>
                    <a:latin typeface="+mj-lt"/>
                  </a:rPr>
                  <a:t>$15.00</a:t>
                </a:r>
              </a:p>
            </p:txBody>
          </p:sp>
          <p:pic>
            <p:nvPicPr>
              <p:cNvPr id="83" name="Graphic 82">
                <a:extLst>
                  <a:ext uri="{FF2B5EF4-FFF2-40B4-BE49-F238E27FC236}">
                    <a16:creationId xmlns:a16="http://schemas.microsoft.com/office/drawing/2014/main" id="{A59996E9-CF18-51C6-8D29-6B453B7199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 rot="5400000" flipV="1">
                <a:off x="9323509" y="2232801"/>
                <a:ext cx="342676" cy="342676"/>
              </a:xfrm>
              <a:prstGeom prst="rect">
                <a:avLst/>
              </a:prstGeom>
            </p:spPr>
          </p:pic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581DA71-7D45-C2E8-21DC-FB7D76DEE606}"/>
                </a:ext>
              </a:extLst>
            </p:cNvPr>
            <p:cNvSpPr txBox="1"/>
            <p:nvPr/>
          </p:nvSpPr>
          <p:spPr>
            <a:xfrm>
              <a:off x="9029666" y="2116641"/>
              <a:ext cx="20274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Simple Data Value C</a:t>
              </a:r>
              <a:endParaRPr lang="en-ID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0942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CDB0103-820A-CF24-3F22-3700BC33C9FC}"/>
              </a:ext>
            </a:extLst>
          </p:cNvPr>
          <p:cNvSpPr/>
          <p:nvPr/>
        </p:nvSpPr>
        <p:spPr>
          <a:xfrm>
            <a:off x="10242080" y="0"/>
            <a:ext cx="194992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81D04C-70A5-66E2-D36E-FD17CE4BAFA3}"/>
              </a:ext>
            </a:extLst>
          </p:cNvPr>
          <p:cNvSpPr txBox="1"/>
          <p:nvPr/>
        </p:nvSpPr>
        <p:spPr>
          <a:xfrm>
            <a:off x="11205031" y="6424372"/>
            <a:ext cx="700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1000" b="1" i="0" strike="noStrike" spc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Roboto Condensed Light" panose="02000000000000000000" pitchFamily="2" charset="0"/>
                <a:cs typeface="Sora ExtraBold" pitchFamily="2" charset="0"/>
              </a:rPr>
              <a:pPr algn="r"/>
              <a:t>16</a:t>
            </a:fld>
            <a:endParaRPr lang="id-ID" sz="1000" b="1" i="0" strike="noStrike" spc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 Condensed Light" panose="02000000000000000000" pitchFamily="2" charset="0"/>
              <a:cs typeface="Sora ExtraBold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96B187-DAF9-E2B5-8F9B-76ED0840E518}"/>
              </a:ext>
            </a:extLst>
          </p:cNvPr>
          <p:cNvGrpSpPr/>
          <p:nvPr/>
        </p:nvGrpSpPr>
        <p:grpSpPr>
          <a:xfrm>
            <a:off x="838199" y="1783820"/>
            <a:ext cx="2549669" cy="3290360"/>
            <a:chOff x="838199" y="1013908"/>
            <a:chExt cx="2549669" cy="329036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3C5D9BD-C3B8-C820-0BDF-5660FE00688C}"/>
                </a:ext>
              </a:extLst>
            </p:cNvPr>
            <p:cNvSpPr txBox="1"/>
            <p:nvPr/>
          </p:nvSpPr>
          <p:spPr>
            <a:xfrm>
              <a:off x="838199" y="1013908"/>
              <a:ext cx="2549669" cy="1421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Create Simple Data Dashboard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2CBD4CE-C4AD-9DFA-BEC0-0055D1D06AEB}"/>
                </a:ext>
              </a:extLst>
            </p:cNvPr>
            <p:cNvSpPr txBox="1"/>
            <p:nvPr/>
          </p:nvSpPr>
          <p:spPr>
            <a:xfrm>
              <a:off x="838199" y="2676386"/>
              <a:ext cx="2549669" cy="1627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frameworks to provide a robust synopsis for high level overviews. Iterative approaches to corporate strategy foster collaborative thinking to further the overall value proposition.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BFF6D06-6B92-F932-4891-EFDAD0E372CD}"/>
              </a:ext>
            </a:extLst>
          </p:cNvPr>
          <p:cNvSpPr/>
          <p:nvPr/>
        </p:nvSpPr>
        <p:spPr>
          <a:xfrm>
            <a:off x="3944028" y="895350"/>
            <a:ext cx="3618823" cy="1657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9B21E5-7459-E109-D020-D4023198CD21}"/>
              </a:ext>
            </a:extLst>
          </p:cNvPr>
          <p:cNvSpPr/>
          <p:nvPr/>
        </p:nvSpPr>
        <p:spPr>
          <a:xfrm>
            <a:off x="3944028" y="2724150"/>
            <a:ext cx="3618823" cy="3238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66CF72-090D-63E9-0D58-7BB59017D227}"/>
              </a:ext>
            </a:extLst>
          </p:cNvPr>
          <p:cNvSpPr/>
          <p:nvPr/>
        </p:nvSpPr>
        <p:spPr>
          <a:xfrm>
            <a:off x="7734978" y="895350"/>
            <a:ext cx="3618823" cy="3238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8297B3-49A0-CA89-0C8C-008FAFB8497B}"/>
              </a:ext>
            </a:extLst>
          </p:cNvPr>
          <p:cNvSpPr/>
          <p:nvPr/>
        </p:nvSpPr>
        <p:spPr>
          <a:xfrm>
            <a:off x="7734978" y="4305300"/>
            <a:ext cx="3618823" cy="1657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77BC150A-2733-45DE-88D5-2F8CEC1391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8008555"/>
              </p:ext>
            </p:extLst>
          </p:nvPr>
        </p:nvGraphicFramePr>
        <p:xfrm>
          <a:off x="4340046" y="3138804"/>
          <a:ext cx="2826786" cy="2409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85E1DFBC-1262-00B0-A3C2-6220D7038BD3}"/>
              </a:ext>
            </a:extLst>
          </p:cNvPr>
          <p:cNvGrpSpPr/>
          <p:nvPr/>
        </p:nvGrpSpPr>
        <p:grpSpPr>
          <a:xfrm>
            <a:off x="6938913" y="1049665"/>
            <a:ext cx="421970" cy="421970"/>
            <a:chOff x="10888050" y="1724426"/>
            <a:chExt cx="421970" cy="42197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75E63DD-5A43-D484-1468-A8F857121748}"/>
                </a:ext>
              </a:extLst>
            </p:cNvPr>
            <p:cNvSpPr/>
            <p:nvPr/>
          </p:nvSpPr>
          <p:spPr>
            <a:xfrm>
              <a:off x="10888050" y="1724426"/>
              <a:ext cx="421970" cy="4219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0356F8E2-4D9A-4EAA-3BE8-8C0F1049A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977576" y="1813952"/>
              <a:ext cx="242918" cy="242918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DD22E5E-C51C-D35F-6E7E-17D8927F71DC}"/>
              </a:ext>
            </a:extLst>
          </p:cNvPr>
          <p:cNvGrpSpPr/>
          <p:nvPr/>
        </p:nvGrpSpPr>
        <p:grpSpPr>
          <a:xfrm>
            <a:off x="4270550" y="1139702"/>
            <a:ext cx="2896282" cy="1168646"/>
            <a:chOff x="4270550" y="1260619"/>
            <a:chExt cx="2896282" cy="116864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74478C9-3105-6585-7A80-B2ECC5D91B98}"/>
                </a:ext>
              </a:extLst>
            </p:cNvPr>
            <p:cNvGrpSpPr/>
            <p:nvPr/>
          </p:nvGrpSpPr>
          <p:grpSpPr>
            <a:xfrm>
              <a:off x="4270550" y="1260619"/>
              <a:ext cx="2027451" cy="737434"/>
              <a:chOff x="9245151" y="1903971"/>
              <a:chExt cx="2027451" cy="737434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1BACDF-83D6-921A-AC72-51703E7F927B}"/>
                  </a:ext>
                </a:extLst>
              </p:cNvPr>
              <p:cNvSpPr txBox="1"/>
              <p:nvPr/>
            </p:nvSpPr>
            <p:spPr>
              <a:xfrm>
                <a:off x="9245151" y="1903971"/>
                <a:ext cx="1200599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3200" b="1" dirty="0">
                    <a:solidFill>
                      <a:schemeClr val="accent1"/>
                    </a:solidFill>
                    <a:latin typeface="+mj-lt"/>
                  </a:rPr>
                  <a:t>20%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509395-093D-F652-4311-F58A4AE14421}"/>
                  </a:ext>
                </a:extLst>
              </p:cNvPr>
              <p:cNvSpPr txBox="1"/>
              <p:nvPr/>
            </p:nvSpPr>
            <p:spPr>
              <a:xfrm>
                <a:off x="9245151" y="2333628"/>
                <a:ext cx="20274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Simple Data Value A</a:t>
                </a:r>
                <a:endParaRPr lang="en-ID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A24033-4D31-8763-A657-E3D9B0ABF001}"/>
                </a:ext>
              </a:extLst>
            </p:cNvPr>
            <p:cNvSpPr txBox="1"/>
            <p:nvPr/>
          </p:nvSpPr>
          <p:spPr>
            <a:xfrm>
              <a:off x="4270550" y="1967600"/>
              <a:ext cx="28962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frameworks to provide a robust synopsis for high level.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C967C91-E6F1-DC40-FC19-EDC726868F45}"/>
              </a:ext>
            </a:extLst>
          </p:cNvPr>
          <p:cNvGrpSpPr/>
          <p:nvPr/>
        </p:nvGrpSpPr>
        <p:grpSpPr>
          <a:xfrm>
            <a:off x="5936092" y="3504033"/>
            <a:ext cx="1428750" cy="452300"/>
            <a:chOff x="6648450" y="4162425"/>
            <a:chExt cx="1428750" cy="4523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4748448-38AD-BDFA-97FB-CB43CB377A62}"/>
                </a:ext>
              </a:extLst>
            </p:cNvPr>
            <p:cNvSpPr/>
            <p:nvPr/>
          </p:nvSpPr>
          <p:spPr>
            <a:xfrm>
              <a:off x="6648450" y="4162425"/>
              <a:ext cx="1428750" cy="452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58F2F63-3FFF-F0B6-656D-474DD6850D7A}"/>
                </a:ext>
              </a:extLst>
            </p:cNvPr>
            <p:cNvGrpSpPr/>
            <p:nvPr/>
          </p:nvGrpSpPr>
          <p:grpSpPr>
            <a:xfrm>
              <a:off x="6797902" y="4241133"/>
              <a:ext cx="1129846" cy="313932"/>
              <a:chOff x="6804802" y="4241133"/>
              <a:chExt cx="1129846" cy="313932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8B939E5-2841-F54A-1725-BAF32CFC398A}"/>
                  </a:ext>
                </a:extLst>
              </p:cNvPr>
              <p:cNvSpPr txBox="1"/>
              <p:nvPr/>
            </p:nvSpPr>
            <p:spPr>
              <a:xfrm>
                <a:off x="6970351" y="4241133"/>
                <a:ext cx="964297" cy="3139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solidFill>
                      <a:schemeClr val="accent1"/>
                    </a:solidFill>
                    <a:latin typeface="+mj-lt"/>
                  </a:rPr>
                  <a:t>$600.00</a:t>
                </a:r>
              </a:p>
            </p:txBody>
          </p:sp>
          <p:pic>
            <p:nvPicPr>
              <p:cNvPr id="41" name="Graphic 40">
                <a:extLst>
                  <a:ext uri="{FF2B5EF4-FFF2-40B4-BE49-F238E27FC236}">
                    <a16:creationId xmlns:a16="http://schemas.microsoft.com/office/drawing/2014/main" id="{740B4586-5B6D-2B5C-C448-52C5B63CB5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804802" y="4288632"/>
                <a:ext cx="199890" cy="199888"/>
              </a:xfrm>
              <a:prstGeom prst="rect">
                <a:avLst/>
              </a:prstGeom>
            </p:spPr>
          </p:pic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C0EFEB7-7EB8-84CF-426C-060415A75103}"/>
              </a:ext>
            </a:extLst>
          </p:cNvPr>
          <p:cNvGrpSpPr/>
          <p:nvPr/>
        </p:nvGrpSpPr>
        <p:grpSpPr>
          <a:xfrm>
            <a:off x="8055985" y="4641615"/>
            <a:ext cx="1291305" cy="984721"/>
            <a:chOff x="9029667" y="2116641"/>
            <a:chExt cx="1291305" cy="98472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E7AC300-DA46-9342-DDA2-D5D0E403CE6C}"/>
                </a:ext>
              </a:extLst>
            </p:cNvPr>
            <p:cNvSpPr txBox="1"/>
            <p:nvPr/>
          </p:nvSpPr>
          <p:spPr>
            <a:xfrm>
              <a:off x="9029667" y="2676630"/>
              <a:ext cx="1291305" cy="4247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b="1" dirty="0">
                  <a:solidFill>
                    <a:schemeClr val="accent1"/>
                  </a:solidFill>
                  <a:latin typeface="+mj-lt"/>
                </a:rPr>
                <a:t>$10.00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75928B-194B-A67C-527C-A0FB01475CAE}"/>
                </a:ext>
              </a:extLst>
            </p:cNvPr>
            <p:cNvSpPr txBox="1"/>
            <p:nvPr/>
          </p:nvSpPr>
          <p:spPr>
            <a:xfrm>
              <a:off x="9029667" y="2116641"/>
              <a:ext cx="1172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Simple Data Value A</a:t>
              </a:r>
              <a:endParaRPr lang="en-ID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641F652-1A6C-A2EE-CE6E-C5FD55EE6DD6}"/>
              </a:ext>
            </a:extLst>
          </p:cNvPr>
          <p:cNvGrpSpPr/>
          <p:nvPr/>
        </p:nvGrpSpPr>
        <p:grpSpPr>
          <a:xfrm>
            <a:off x="9741488" y="4641615"/>
            <a:ext cx="1291305" cy="984721"/>
            <a:chOff x="9148837" y="2116641"/>
            <a:chExt cx="1291305" cy="9847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3ED944-71DB-F8B2-1097-3C315BC5AC2C}"/>
                </a:ext>
              </a:extLst>
            </p:cNvPr>
            <p:cNvSpPr txBox="1"/>
            <p:nvPr/>
          </p:nvSpPr>
          <p:spPr>
            <a:xfrm>
              <a:off x="9148837" y="2676630"/>
              <a:ext cx="1291305" cy="4247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b="1" dirty="0">
                  <a:solidFill>
                    <a:schemeClr val="accent2"/>
                  </a:solidFill>
                  <a:latin typeface="+mj-lt"/>
                </a:rPr>
                <a:t>$20.00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6A4C27-4003-7516-39A4-AEFCFE63CA99}"/>
                </a:ext>
              </a:extLst>
            </p:cNvPr>
            <p:cNvSpPr txBox="1"/>
            <p:nvPr/>
          </p:nvSpPr>
          <p:spPr>
            <a:xfrm>
              <a:off x="9148837" y="2116641"/>
              <a:ext cx="1172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Simple Data Value B</a:t>
              </a:r>
              <a:endParaRPr lang="en-ID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2517019-78BC-5B80-2F84-2B1A670F8628}"/>
              </a:ext>
            </a:extLst>
          </p:cNvPr>
          <p:cNvCxnSpPr>
            <a:cxnSpLocks/>
          </p:cNvCxnSpPr>
          <p:nvPr/>
        </p:nvCxnSpPr>
        <p:spPr>
          <a:xfrm>
            <a:off x="9484804" y="4602574"/>
            <a:ext cx="0" cy="106280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D5B34F4-6BB6-4430-EB9D-E97067B6CF5E}"/>
              </a:ext>
            </a:extLst>
          </p:cNvPr>
          <p:cNvGrpSpPr/>
          <p:nvPr/>
        </p:nvGrpSpPr>
        <p:grpSpPr>
          <a:xfrm>
            <a:off x="4302924" y="4305300"/>
            <a:ext cx="1428750" cy="452300"/>
            <a:chOff x="6648450" y="4162425"/>
            <a:chExt cx="1428750" cy="4523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F796354-A2F0-55B1-C0DA-293636E7D1C4}"/>
                </a:ext>
              </a:extLst>
            </p:cNvPr>
            <p:cNvSpPr/>
            <p:nvPr/>
          </p:nvSpPr>
          <p:spPr>
            <a:xfrm>
              <a:off x="6648450" y="4162425"/>
              <a:ext cx="1428750" cy="452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FA1EC2D-BD79-6EDE-D258-6F94377840A7}"/>
                </a:ext>
              </a:extLst>
            </p:cNvPr>
            <p:cNvGrpSpPr/>
            <p:nvPr/>
          </p:nvGrpSpPr>
          <p:grpSpPr>
            <a:xfrm>
              <a:off x="6797902" y="4241133"/>
              <a:ext cx="1129846" cy="313932"/>
              <a:chOff x="6804802" y="4241133"/>
              <a:chExt cx="1129846" cy="313932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AA86891-244D-5C73-AB4C-7B2243FFD1F3}"/>
                  </a:ext>
                </a:extLst>
              </p:cNvPr>
              <p:cNvSpPr txBox="1"/>
              <p:nvPr/>
            </p:nvSpPr>
            <p:spPr>
              <a:xfrm>
                <a:off x="6970351" y="4241133"/>
                <a:ext cx="964297" cy="3139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solidFill>
                      <a:schemeClr val="accent2"/>
                    </a:solidFill>
                    <a:latin typeface="+mj-lt"/>
                  </a:rPr>
                  <a:t>$400.00</a:t>
                </a:r>
              </a:p>
            </p:txBody>
          </p:sp>
          <p:pic>
            <p:nvPicPr>
              <p:cNvPr id="46" name="Graphic 45">
                <a:extLst>
                  <a:ext uri="{FF2B5EF4-FFF2-40B4-BE49-F238E27FC236}">
                    <a16:creationId xmlns:a16="http://schemas.microsoft.com/office/drawing/2014/main" id="{186A8222-7357-58A0-E8D7-42F510A22B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804802" y="4288632"/>
                <a:ext cx="199890" cy="199888"/>
              </a:xfrm>
              <a:prstGeom prst="rect">
                <a:avLst/>
              </a:prstGeom>
            </p:spPr>
          </p:pic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974552E-90FF-7F46-6A44-E7F10F6FB9F3}"/>
              </a:ext>
            </a:extLst>
          </p:cNvPr>
          <p:cNvSpPr txBox="1"/>
          <p:nvPr/>
        </p:nvSpPr>
        <p:spPr>
          <a:xfrm>
            <a:off x="8132744" y="1231664"/>
            <a:ext cx="282329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Mini Value Data Chart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257F7A-0FF4-74B7-BDBD-59F35B71DFA6}"/>
              </a:ext>
            </a:extLst>
          </p:cNvPr>
          <p:cNvSpPr txBox="1"/>
          <p:nvPr/>
        </p:nvSpPr>
        <p:spPr>
          <a:xfrm>
            <a:off x="8068353" y="1542268"/>
            <a:ext cx="2952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Leverage agile frameworks to provide a robust synopsis for high.</a:t>
            </a:r>
          </a:p>
        </p:txBody>
      </p:sp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id="{45949634-04EA-0D0E-586E-E1B6E7C8BB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9496861"/>
              </p:ext>
            </p:extLst>
          </p:nvPr>
        </p:nvGraphicFramePr>
        <p:xfrm>
          <a:off x="7956345" y="2175383"/>
          <a:ext cx="3176089" cy="1721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594870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32FFEC5-8B85-BEEB-0E6E-58D29889728D}"/>
              </a:ext>
            </a:extLst>
          </p:cNvPr>
          <p:cNvSpPr/>
          <p:nvPr/>
        </p:nvSpPr>
        <p:spPr>
          <a:xfrm>
            <a:off x="0" y="0"/>
            <a:ext cx="12192000" cy="3676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D4ECFE-0FAB-2D04-32E9-F7C09DE43CE2}"/>
              </a:ext>
            </a:extLst>
          </p:cNvPr>
          <p:cNvSpPr txBox="1"/>
          <p:nvPr/>
        </p:nvSpPr>
        <p:spPr>
          <a:xfrm>
            <a:off x="2490952" y="656585"/>
            <a:ext cx="721009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Create Simple Data Dashboard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C0FE9-E367-0C2F-A1A3-30ADA529B4A3}"/>
              </a:ext>
            </a:extLst>
          </p:cNvPr>
          <p:cNvSpPr txBox="1"/>
          <p:nvPr/>
        </p:nvSpPr>
        <p:spPr>
          <a:xfrm>
            <a:off x="1613340" y="1192116"/>
            <a:ext cx="8965322" cy="519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Leverage agile frameworks to provide a robust synopsis for high level overviews. Iterative approaches to corporate strategy foster collaborative thinking to further the overall value proposition.</a:t>
            </a:r>
            <a:endParaRPr lang="en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EA862C-EF5C-C2DD-5098-5A31F7A9F480}"/>
              </a:ext>
            </a:extLst>
          </p:cNvPr>
          <p:cNvSpPr/>
          <p:nvPr/>
        </p:nvSpPr>
        <p:spPr>
          <a:xfrm>
            <a:off x="604345" y="2054115"/>
            <a:ext cx="5366945" cy="23917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CFD5BA-C938-43FC-308F-AA2AAF58CD2F}"/>
              </a:ext>
            </a:extLst>
          </p:cNvPr>
          <p:cNvSpPr/>
          <p:nvPr/>
        </p:nvSpPr>
        <p:spPr>
          <a:xfrm>
            <a:off x="6220710" y="2054115"/>
            <a:ext cx="5366945" cy="23917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20D3F5-2D2A-BD55-6FD0-45F0FB515BCF}"/>
              </a:ext>
            </a:extLst>
          </p:cNvPr>
          <p:cNvSpPr/>
          <p:nvPr/>
        </p:nvSpPr>
        <p:spPr>
          <a:xfrm>
            <a:off x="604345" y="4658506"/>
            <a:ext cx="10983310" cy="14184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F9E0AB37-CBB3-A9F6-2088-78FDA09D86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2891026"/>
              </p:ext>
            </p:extLst>
          </p:nvPr>
        </p:nvGraphicFramePr>
        <p:xfrm>
          <a:off x="604345" y="2659563"/>
          <a:ext cx="4740166" cy="1538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245034C-9C87-70F8-2FBF-B5BDCB4B64F6}"/>
              </a:ext>
            </a:extLst>
          </p:cNvPr>
          <p:cNvSpPr txBox="1"/>
          <p:nvPr/>
        </p:nvSpPr>
        <p:spPr>
          <a:xfrm>
            <a:off x="1200177" y="2412125"/>
            <a:ext cx="337182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Mini Value Data Chart 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B29EF-D786-E037-2700-176CF13ACB52}"/>
              </a:ext>
            </a:extLst>
          </p:cNvPr>
          <p:cNvSpPr txBox="1"/>
          <p:nvPr/>
        </p:nvSpPr>
        <p:spPr>
          <a:xfrm>
            <a:off x="6816543" y="2412125"/>
            <a:ext cx="337182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Mini Value Data Chart Two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BB5C9C4-BD7F-F07D-3783-76CAD1CAB1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2076073"/>
              </p:ext>
            </p:extLst>
          </p:nvPr>
        </p:nvGraphicFramePr>
        <p:xfrm>
          <a:off x="6220710" y="2659564"/>
          <a:ext cx="4740165" cy="1538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8FEF31E1-FE4E-E8C7-840F-6AC2930D2F7B}"/>
              </a:ext>
            </a:extLst>
          </p:cNvPr>
          <p:cNvGrpSpPr/>
          <p:nvPr/>
        </p:nvGrpSpPr>
        <p:grpSpPr>
          <a:xfrm>
            <a:off x="8773844" y="5363202"/>
            <a:ext cx="2171720" cy="340234"/>
            <a:chOff x="995014" y="3102881"/>
            <a:chExt cx="2171720" cy="34023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6ACA438-0A5D-6D33-724E-31B50588AB23}"/>
                </a:ext>
              </a:extLst>
            </p:cNvPr>
            <p:cNvGrpSpPr/>
            <p:nvPr/>
          </p:nvGrpSpPr>
          <p:grpSpPr>
            <a:xfrm>
              <a:off x="1070151" y="3397396"/>
              <a:ext cx="2021447" cy="45719"/>
              <a:chOff x="874713" y="3511550"/>
              <a:chExt cx="3325811" cy="120648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5845219-20DD-20DB-430D-5F7EBE30951B}"/>
                  </a:ext>
                </a:extLst>
              </p:cNvPr>
              <p:cNvSpPr/>
              <p:nvPr/>
            </p:nvSpPr>
            <p:spPr>
              <a:xfrm>
                <a:off x="874713" y="3511550"/>
                <a:ext cx="3325811" cy="120648"/>
              </a:xfrm>
              <a:prstGeom prst="rect">
                <a:avLst/>
              </a:prstGeom>
              <a:solidFill>
                <a:schemeClr val="tx1">
                  <a:alpha val="8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C098A0D-D2F7-909E-01AD-19E378892C91}"/>
                  </a:ext>
                </a:extLst>
              </p:cNvPr>
              <p:cNvSpPr/>
              <p:nvPr/>
            </p:nvSpPr>
            <p:spPr>
              <a:xfrm>
                <a:off x="874714" y="3511550"/>
                <a:ext cx="1894500" cy="120648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752CEAC-471C-7068-F95C-F961824C5ACB}"/>
                </a:ext>
              </a:extLst>
            </p:cNvPr>
            <p:cNvGrpSpPr/>
            <p:nvPr/>
          </p:nvGrpSpPr>
          <p:grpSpPr>
            <a:xfrm>
              <a:off x="995014" y="3102881"/>
              <a:ext cx="2171720" cy="276999"/>
              <a:chOff x="6759422" y="3166983"/>
              <a:chExt cx="2171720" cy="276999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D026C20-F482-F2DD-9936-5EB3B9C83465}"/>
                  </a:ext>
                </a:extLst>
              </p:cNvPr>
              <p:cNvSpPr txBox="1"/>
              <p:nvPr/>
            </p:nvSpPr>
            <p:spPr>
              <a:xfrm>
                <a:off x="6759422" y="3166983"/>
                <a:ext cx="1466512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solidFill>
                      <a:srgbClr val="282F4E"/>
                    </a:solidFill>
                    <a:latin typeface="+mj-lt"/>
                    <a:cs typeface="Archivo" pitchFamily="2" charset="0"/>
                  </a:defRPr>
                </a:lvl1pPr>
              </a:lstStyle>
              <a:p>
                <a:pPr algn="l"/>
                <a:r>
                  <a:rPr lang="en-US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Value Point 4</a:t>
                </a:r>
                <a:endParaRPr lang="id-ID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70CFD54-8CA8-4F7F-36F6-59AEDDA5EE7E}"/>
                  </a:ext>
                </a:extLst>
              </p:cNvPr>
              <p:cNvSpPr txBox="1"/>
              <p:nvPr/>
            </p:nvSpPr>
            <p:spPr>
              <a:xfrm>
                <a:off x="7959136" y="3166983"/>
                <a:ext cx="972006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solidFill>
                      <a:srgbClr val="282F4E"/>
                    </a:solidFill>
                    <a:latin typeface="+mj-lt"/>
                    <a:cs typeface="Archivo" pitchFamily="2" charset="0"/>
                  </a:defRPr>
                </a:lvl1pPr>
              </a:lstStyle>
              <a:p>
                <a:pPr algn="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50%</a:t>
                </a:r>
                <a:endParaRPr lang="id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A17F8C-F2F8-9275-31EF-F7105132FA9F}"/>
              </a:ext>
            </a:extLst>
          </p:cNvPr>
          <p:cNvGrpSpPr/>
          <p:nvPr/>
        </p:nvGrpSpPr>
        <p:grpSpPr>
          <a:xfrm>
            <a:off x="8773844" y="4867902"/>
            <a:ext cx="2171720" cy="340234"/>
            <a:chOff x="995014" y="3102881"/>
            <a:chExt cx="2171720" cy="34023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555796E-15DC-2218-1CBA-075353FBE94A}"/>
                </a:ext>
              </a:extLst>
            </p:cNvPr>
            <p:cNvGrpSpPr/>
            <p:nvPr/>
          </p:nvGrpSpPr>
          <p:grpSpPr>
            <a:xfrm>
              <a:off x="1070151" y="3397396"/>
              <a:ext cx="2021447" cy="45719"/>
              <a:chOff x="874713" y="3511550"/>
              <a:chExt cx="3325811" cy="12064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CA5AFA9-E7F0-602A-B5D7-123B183A1337}"/>
                  </a:ext>
                </a:extLst>
              </p:cNvPr>
              <p:cNvSpPr/>
              <p:nvPr/>
            </p:nvSpPr>
            <p:spPr>
              <a:xfrm>
                <a:off x="874713" y="3511550"/>
                <a:ext cx="3325811" cy="120648"/>
              </a:xfrm>
              <a:prstGeom prst="rect">
                <a:avLst/>
              </a:prstGeom>
              <a:solidFill>
                <a:schemeClr val="tx1">
                  <a:alpha val="8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5EF6B65-904E-490F-FF4B-08F8CA3A9B31}"/>
                  </a:ext>
                </a:extLst>
              </p:cNvPr>
              <p:cNvSpPr/>
              <p:nvPr/>
            </p:nvSpPr>
            <p:spPr>
              <a:xfrm>
                <a:off x="874715" y="3511550"/>
                <a:ext cx="955516" cy="120648"/>
              </a:xfrm>
              <a:prstGeom prst="rect">
                <a:avLst/>
              </a:prstGeom>
              <a:solidFill>
                <a:schemeClr val="accent3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BF01263-F362-9A83-0087-3087B54BF60B}"/>
                </a:ext>
              </a:extLst>
            </p:cNvPr>
            <p:cNvGrpSpPr/>
            <p:nvPr/>
          </p:nvGrpSpPr>
          <p:grpSpPr>
            <a:xfrm>
              <a:off x="995014" y="3102881"/>
              <a:ext cx="2171720" cy="276999"/>
              <a:chOff x="6759422" y="3166983"/>
              <a:chExt cx="2171720" cy="276999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7A4F32-F95F-BEF1-14B3-D2BAD155B00C}"/>
                  </a:ext>
                </a:extLst>
              </p:cNvPr>
              <p:cNvSpPr txBox="1"/>
              <p:nvPr/>
            </p:nvSpPr>
            <p:spPr>
              <a:xfrm>
                <a:off x="6759422" y="3166983"/>
                <a:ext cx="1466512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solidFill>
                      <a:srgbClr val="282F4E"/>
                    </a:solidFill>
                    <a:latin typeface="+mj-lt"/>
                    <a:cs typeface="Archivo" pitchFamily="2" charset="0"/>
                  </a:defRPr>
                </a:lvl1pPr>
              </a:lstStyle>
              <a:p>
                <a:pPr algn="l"/>
                <a:r>
                  <a:rPr lang="en-US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Value Point 3</a:t>
                </a:r>
                <a:endParaRPr lang="id-ID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1F7341-0D05-B11C-09C3-566F468F413E}"/>
                  </a:ext>
                </a:extLst>
              </p:cNvPr>
              <p:cNvSpPr txBox="1"/>
              <p:nvPr/>
            </p:nvSpPr>
            <p:spPr>
              <a:xfrm>
                <a:off x="7959136" y="3166983"/>
                <a:ext cx="972006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solidFill>
                      <a:srgbClr val="282F4E"/>
                    </a:solidFill>
                    <a:latin typeface="+mj-lt"/>
                    <a:cs typeface="Archivo" pitchFamily="2" charset="0"/>
                  </a:defRPr>
                </a:lvl1pPr>
              </a:lstStyle>
              <a:p>
                <a:pPr algn="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25%</a:t>
                </a:r>
                <a:endParaRPr lang="id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0C3C267-384E-C107-6072-F24DCE7709A1}"/>
              </a:ext>
            </a:extLst>
          </p:cNvPr>
          <p:cNvGrpSpPr/>
          <p:nvPr/>
        </p:nvGrpSpPr>
        <p:grpSpPr>
          <a:xfrm>
            <a:off x="5983019" y="5363202"/>
            <a:ext cx="2171720" cy="340234"/>
            <a:chOff x="995014" y="3102881"/>
            <a:chExt cx="2171720" cy="34023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EB81AD-4248-74A6-7CE7-C03E0535B41D}"/>
                </a:ext>
              </a:extLst>
            </p:cNvPr>
            <p:cNvGrpSpPr/>
            <p:nvPr/>
          </p:nvGrpSpPr>
          <p:grpSpPr>
            <a:xfrm>
              <a:off x="1070151" y="3397396"/>
              <a:ext cx="2021447" cy="45719"/>
              <a:chOff x="874713" y="3511550"/>
              <a:chExt cx="3325811" cy="120648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064EA72-2813-07CD-1073-A8AE4B4B9E99}"/>
                  </a:ext>
                </a:extLst>
              </p:cNvPr>
              <p:cNvSpPr/>
              <p:nvPr/>
            </p:nvSpPr>
            <p:spPr>
              <a:xfrm>
                <a:off x="874713" y="3511550"/>
                <a:ext cx="3325811" cy="120648"/>
              </a:xfrm>
              <a:prstGeom prst="rect">
                <a:avLst/>
              </a:prstGeom>
              <a:solidFill>
                <a:schemeClr val="tx1">
                  <a:alpha val="8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8ACC656-E1EC-4861-221E-3470B647FBDD}"/>
                  </a:ext>
                </a:extLst>
              </p:cNvPr>
              <p:cNvSpPr/>
              <p:nvPr/>
            </p:nvSpPr>
            <p:spPr>
              <a:xfrm>
                <a:off x="874715" y="3511550"/>
                <a:ext cx="939845" cy="12064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D343D16-5B0F-20EA-AA90-79DD6B26CED3}"/>
                </a:ext>
              </a:extLst>
            </p:cNvPr>
            <p:cNvGrpSpPr/>
            <p:nvPr/>
          </p:nvGrpSpPr>
          <p:grpSpPr>
            <a:xfrm>
              <a:off x="995014" y="3102881"/>
              <a:ext cx="2171720" cy="276999"/>
              <a:chOff x="6759422" y="3166983"/>
              <a:chExt cx="2171720" cy="276999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1418743-E9A1-832C-0F7C-72B913D22857}"/>
                  </a:ext>
                </a:extLst>
              </p:cNvPr>
              <p:cNvSpPr txBox="1"/>
              <p:nvPr/>
            </p:nvSpPr>
            <p:spPr>
              <a:xfrm>
                <a:off x="6759422" y="3166983"/>
                <a:ext cx="1466512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solidFill>
                      <a:srgbClr val="282F4E"/>
                    </a:solidFill>
                    <a:latin typeface="+mj-lt"/>
                    <a:cs typeface="Archivo" pitchFamily="2" charset="0"/>
                  </a:defRPr>
                </a:lvl1pPr>
              </a:lstStyle>
              <a:p>
                <a:pPr algn="l"/>
                <a:r>
                  <a:rPr lang="en-US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Value Point 2</a:t>
                </a:r>
                <a:endParaRPr lang="id-ID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C9DEE86-E9CB-5361-369C-95A424BD766C}"/>
                  </a:ext>
                </a:extLst>
              </p:cNvPr>
              <p:cNvSpPr txBox="1"/>
              <p:nvPr/>
            </p:nvSpPr>
            <p:spPr>
              <a:xfrm>
                <a:off x="7959136" y="3166983"/>
                <a:ext cx="972006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solidFill>
                      <a:srgbClr val="282F4E"/>
                    </a:solidFill>
                    <a:latin typeface="+mj-lt"/>
                    <a:cs typeface="Archivo" pitchFamily="2" charset="0"/>
                  </a:defRPr>
                </a:lvl1pPr>
              </a:lstStyle>
              <a:p>
                <a:pPr algn="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25%</a:t>
                </a:r>
                <a:endParaRPr lang="id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67A6FE1-5E55-BC0B-9B36-D89CB2D76F01}"/>
              </a:ext>
            </a:extLst>
          </p:cNvPr>
          <p:cNvGrpSpPr/>
          <p:nvPr/>
        </p:nvGrpSpPr>
        <p:grpSpPr>
          <a:xfrm>
            <a:off x="5983019" y="4867902"/>
            <a:ext cx="2171720" cy="340234"/>
            <a:chOff x="995014" y="3102881"/>
            <a:chExt cx="2171720" cy="34023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CDF1A1F-5AE5-240A-0A54-584D9612921A}"/>
                </a:ext>
              </a:extLst>
            </p:cNvPr>
            <p:cNvGrpSpPr/>
            <p:nvPr/>
          </p:nvGrpSpPr>
          <p:grpSpPr>
            <a:xfrm>
              <a:off x="1070151" y="3397396"/>
              <a:ext cx="2021447" cy="45719"/>
              <a:chOff x="874713" y="3511550"/>
              <a:chExt cx="3325811" cy="120648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9149270-BF51-5CE5-68D1-44DB210345A6}"/>
                  </a:ext>
                </a:extLst>
              </p:cNvPr>
              <p:cNvSpPr/>
              <p:nvPr/>
            </p:nvSpPr>
            <p:spPr>
              <a:xfrm>
                <a:off x="874713" y="3511550"/>
                <a:ext cx="3325811" cy="120648"/>
              </a:xfrm>
              <a:prstGeom prst="rect">
                <a:avLst/>
              </a:prstGeom>
              <a:solidFill>
                <a:schemeClr val="tx1">
                  <a:alpha val="8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9542285-CB4A-BD41-F760-E8E8C9382600}"/>
                  </a:ext>
                </a:extLst>
              </p:cNvPr>
              <p:cNvSpPr/>
              <p:nvPr/>
            </p:nvSpPr>
            <p:spPr>
              <a:xfrm>
                <a:off x="874714" y="3511550"/>
                <a:ext cx="1894500" cy="120648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48E6C34-4785-30BF-7C35-B2F7A1A93614}"/>
                </a:ext>
              </a:extLst>
            </p:cNvPr>
            <p:cNvGrpSpPr/>
            <p:nvPr/>
          </p:nvGrpSpPr>
          <p:grpSpPr>
            <a:xfrm>
              <a:off x="995014" y="3102881"/>
              <a:ext cx="2171720" cy="276999"/>
              <a:chOff x="6759422" y="3166983"/>
              <a:chExt cx="2171720" cy="276999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5EA4297-EA42-8136-D947-44BE4741BD17}"/>
                  </a:ext>
                </a:extLst>
              </p:cNvPr>
              <p:cNvSpPr txBox="1"/>
              <p:nvPr/>
            </p:nvSpPr>
            <p:spPr>
              <a:xfrm>
                <a:off x="6759422" y="3166983"/>
                <a:ext cx="1466512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solidFill>
                      <a:srgbClr val="282F4E"/>
                    </a:solidFill>
                    <a:latin typeface="+mj-lt"/>
                    <a:cs typeface="Archivo" pitchFamily="2" charset="0"/>
                  </a:defRPr>
                </a:lvl1pPr>
              </a:lstStyle>
              <a:p>
                <a:pPr algn="l"/>
                <a:r>
                  <a:rPr lang="en-US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Value Point 1</a:t>
                </a:r>
                <a:endParaRPr lang="id-ID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AAF7AA-B7FA-F3C8-9D18-C64E6A3BEED3}"/>
                  </a:ext>
                </a:extLst>
              </p:cNvPr>
              <p:cNvSpPr txBox="1"/>
              <p:nvPr/>
            </p:nvSpPr>
            <p:spPr>
              <a:xfrm>
                <a:off x="7959136" y="3166983"/>
                <a:ext cx="972006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solidFill>
                      <a:srgbClr val="282F4E"/>
                    </a:solidFill>
                    <a:latin typeface="+mj-lt"/>
                    <a:cs typeface="Archivo" pitchFamily="2" charset="0"/>
                  </a:defRPr>
                </a:lvl1pPr>
              </a:lstStyle>
              <a:p>
                <a:pPr algn="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50%</a:t>
                </a:r>
                <a:endParaRPr lang="id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44E38A5-BEAF-FBA4-3F0F-2C703A23BD7A}"/>
              </a:ext>
            </a:extLst>
          </p:cNvPr>
          <p:cNvGrpSpPr/>
          <p:nvPr/>
        </p:nvGrpSpPr>
        <p:grpSpPr>
          <a:xfrm>
            <a:off x="2225828" y="4966080"/>
            <a:ext cx="3127120" cy="803297"/>
            <a:chOff x="6719414" y="2384122"/>
            <a:chExt cx="3127120" cy="80329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36FDE68-DE34-4F08-71CA-26639F4527BB}"/>
                </a:ext>
              </a:extLst>
            </p:cNvPr>
            <p:cNvSpPr txBox="1"/>
            <p:nvPr/>
          </p:nvSpPr>
          <p:spPr>
            <a:xfrm>
              <a:off x="6719414" y="2384122"/>
              <a:ext cx="2823291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Mini Value Data Chart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A0AE197-B896-469E-FF52-BC5DE7E7098A}"/>
                </a:ext>
              </a:extLst>
            </p:cNvPr>
            <p:cNvSpPr txBox="1"/>
            <p:nvPr/>
          </p:nvSpPr>
          <p:spPr>
            <a:xfrm>
              <a:off x="6719414" y="2725754"/>
              <a:ext cx="3127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frameworks to provide a robust synopsis for high level. 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AB994DF-F2F6-540F-CF77-0B55588CCE8D}"/>
              </a:ext>
            </a:extLst>
          </p:cNvPr>
          <p:cNvGrpSpPr/>
          <p:nvPr/>
        </p:nvGrpSpPr>
        <p:grpSpPr>
          <a:xfrm>
            <a:off x="1246437" y="4953863"/>
            <a:ext cx="827730" cy="827730"/>
            <a:chOff x="5115874" y="1518235"/>
            <a:chExt cx="621692" cy="621692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3A64225-501E-2D7F-B35E-49E68FB69037}"/>
                </a:ext>
              </a:extLst>
            </p:cNvPr>
            <p:cNvSpPr/>
            <p:nvPr/>
          </p:nvSpPr>
          <p:spPr>
            <a:xfrm>
              <a:off x="5115874" y="1518235"/>
              <a:ext cx="621692" cy="6216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BD7894E9-3B62-35BD-914C-9F9427475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47774" y="1650135"/>
              <a:ext cx="357892" cy="3578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254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2696F4F2-C72E-2616-B237-48522674C5DC}"/>
              </a:ext>
            </a:extLst>
          </p:cNvPr>
          <p:cNvSpPr/>
          <p:nvPr/>
        </p:nvSpPr>
        <p:spPr>
          <a:xfrm>
            <a:off x="10242080" y="0"/>
            <a:ext cx="194992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30152B6-B845-2EB2-7E51-D3F47CB173B3}"/>
              </a:ext>
            </a:extLst>
          </p:cNvPr>
          <p:cNvSpPr txBox="1"/>
          <p:nvPr/>
        </p:nvSpPr>
        <p:spPr>
          <a:xfrm>
            <a:off x="11205031" y="6424372"/>
            <a:ext cx="700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1000" b="1" i="0" strike="noStrike" spc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Roboto Condensed Light" panose="02000000000000000000" pitchFamily="2" charset="0"/>
                <a:cs typeface="Sora ExtraBold" pitchFamily="2" charset="0"/>
              </a:rPr>
              <a:pPr algn="r"/>
              <a:t>18</a:t>
            </a:fld>
            <a:endParaRPr lang="id-ID" sz="1000" b="1" i="0" strike="noStrike" spc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 Condensed Light" panose="02000000000000000000" pitchFamily="2" charset="0"/>
              <a:cs typeface="Sora Extra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17F07F-9DF0-9626-812A-7AC711868824}"/>
              </a:ext>
            </a:extLst>
          </p:cNvPr>
          <p:cNvSpPr/>
          <p:nvPr/>
        </p:nvSpPr>
        <p:spPr>
          <a:xfrm>
            <a:off x="6188025" y="991735"/>
            <a:ext cx="5399629" cy="32040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0A14D45-A6D1-5676-9466-B3CBF7D6C6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6643443"/>
              </p:ext>
            </p:extLst>
          </p:nvPr>
        </p:nvGraphicFramePr>
        <p:xfrm>
          <a:off x="6684208" y="1448807"/>
          <a:ext cx="2453396" cy="2289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010909FA-ACFA-A15A-A76F-2D21527BDA9B}"/>
              </a:ext>
            </a:extLst>
          </p:cNvPr>
          <p:cNvGrpSpPr/>
          <p:nvPr/>
        </p:nvGrpSpPr>
        <p:grpSpPr>
          <a:xfrm>
            <a:off x="9463253" y="1652377"/>
            <a:ext cx="1628217" cy="1237262"/>
            <a:chOff x="9368709" y="1886051"/>
            <a:chExt cx="1628217" cy="123726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4A6001-79E6-A4C9-639C-C6E22005A32E}"/>
                </a:ext>
              </a:extLst>
            </p:cNvPr>
            <p:cNvSpPr txBox="1"/>
            <p:nvPr/>
          </p:nvSpPr>
          <p:spPr>
            <a:xfrm>
              <a:off x="9368710" y="1886051"/>
              <a:ext cx="1628216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Mini Value Data Chart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040123-4925-DABC-CF8C-CB4FD118B474}"/>
                </a:ext>
              </a:extLst>
            </p:cNvPr>
            <p:cNvSpPr txBox="1"/>
            <p:nvPr/>
          </p:nvSpPr>
          <p:spPr>
            <a:xfrm>
              <a:off x="9368709" y="2476982"/>
              <a:ext cx="1628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to provide a robust for high level. 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29732C-CD23-2D94-F0BE-7081DC54CE6F}"/>
              </a:ext>
            </a:extLst>
          </p:cNvPr>
          <p:cNvGrpSpPr/>
          <p:nvPr/>
        </p:nvGrpSpPr>
        <p:grpSpPr>
          <a:xfrm>
            <a:off x="8081440" y="3062512"/>
            <a:ext cx="1428750" cy="452300"/>
            <a:chOff x="6648450" y="4162425"/>
            <a:chExt cx="1428750" cy="4523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DF59B2A-D10A-9526-7482-5973A667669F}"/>
                </a:ext>
              </a:extLst>
            </p:cNvPr>
            <p:cNvSpPr/>
            <p:nvPr/>
          </p:nvSpPr>
          <p:spPr>
            <a:xfrm>
              <a:off x="6648450" y="4162425"/>
              <a:ext cx="1428750" cy="452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BA68811-AB58-F932-57B3-F5D0C0558B9B}"/>
                </a:ext>
              </a:extLst>
            </p:cNvPr>
            <p:cNvGrpSpPr/>
            <p:nvPr/>
          </p:nvGrpSpPr>
          <p:grpSpPr>
            <a:xfrm>
              <a:off x="6797902" y="4241133"/>
              <a:ext cx="1129846" cy="313932"/>
              <a:chOff x="6804802" y="4241133"/>
              <a:chExt cx="1129846" cy="3139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92980E-3864-0F28-822A-535889294CF2}"/>
                  </a:ext>
                </a:extLst>
              </p:cNvPr>
              <p:cNvSpPr txBox="1"/>
              <p:nvPr/>
            </p:nvSpPr>
            <p:spPr>
              <a:xfrm>
                <a:off x="6970351" y="4241133"/>
                <a:ext cx="964297" cy="3139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solidFill>
                      <a:schemeClr val="accent1"/>
                    </a:solidFill>
                    <a:latin typeface="+mj-lt"/>
                  </a:rPr>
                  <a:t>$600.00</a:t>
                </a:r>
              </a:p>
            </p:txBody>
          </p:sp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ED9117AE-3EEB-E9A3-AA6A-0DDFBE47C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804802" y="4288632"/>
                <a:ext cx="199890" cy="199888"/>
              </a:xfrm>
              <a:prstGeom prst="rect">
                <a:avLst/>
              </a:prstGeom>
            </p:spPr>
          </p:pic>
        </p:grpSp>
      </p:grpSp>
      <p:pic>
        <p:nvPicPr>
          <p:cNvPr id="22" name="Graphic 21">
            <a:extLst>
              <a:ext uri="{FF2B5EF4-FFF2-40B4-BE49-F238E27FC236}">
                <a16:creationId xmlns:a16="http://schemas.microsoft.com/office/drawing/2014/main" id="{075B4DBD-35B1-45F7-78C3-AC863155DF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03642" y="2214151"/>
            <a:ext cx="675488" cy="67548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65F6CBFE-7F39-B376-E427-B144D68FC942}"/>
              </a:ext>
            </a:extLst>
          </p:cNvPr>
          <p:cNvGrpSpPr/>
          <p:nvPr/>
        </p:nvGrpSpPr>
        <p:grpSpPr>
          <a:xfrm>
            <a:off x="604346" y="4449366"/>
            <a:ext cx="2607790" cy="1416900"/>
            <a:chOff x="604346" y="4449366"/>
            <a:chExt cx="2607790" cy="14169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0EA1F60-F798-9738-E739-FAF0C601B71A}"/>
                </a:ext>
              </a:extLst>
            </p:cNvPr>
            <p:cNvSpPr/>
            <p:nvPr/>
          </p:nvSpPr>
          <p:spPr>
            <a:xfrm>
              <a:off x="604346" y="4449366"/>
              <a:ext cx="2607790" cy="1416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F821459-7108-C2EF-7718-6DB91745CBDB}"/>
                </a:ext>
              </a:extLst>
            </p:cNvPr>
            <p:cNvGrpSpPr/>
            <p:nvPr/>
          </p:nvGrpSpPr>
          <p:grpSpPr>
            <a:xfrm>
              <a:off x="742192" y="4596497"/>
              <a:ext cx="2332098" cy="1122639"/>
              <a:chOff x="742192" y="4580260"/>
              <a:chExt cx="2332098" cy="1122639"/>
            </a:xfrm>
          </p:grpSpPr>
          <p:graphicFrame>
            <p:nvGraphicFramePr>
              <p:cNvPr id="24" name="Chart 23">
                <a:extLst>
                  <a:ext uri="{FF2B5EF4-FFF2-40B4-BE49-F238E27FC236}">
                    <a16:creationId xmlns:a16="http://schemas.microsoft.com/office/drawing/2014/main" id="{DDA70A3D-CA27-87D5-A095-7E10A69B021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70587136"/>
                  </p:ext>
                </p:extLst>
              </p:nvPr>
            </p:nvGraphicFramePr>
            <p:xfrm>
              <a:off x="742192" y="4805418"/>
              <a:ext cx="2332098" cy="89748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C2696AE-19A3-9E55-EE3E-596FFF3FE141}"/>
                  </a:ext>
                </a:extLst>
              </p:cNvPr>
              <p:cNvGrpSpPr/>
              <p:nvPr/>
            </p:nvGrpSpPr>
            <p:grpSpPr>
              <a:xfrm>
                <a:off x="742192" y="4580260"/>
                <a:ext cx="1941904" cy="495515"/>
                <a:chOff x="742192" y="4596135"/>
                <a:chExt cx="1941904" cy="495515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6C26A01-1C8F-D8BD-7780-1EEE5C273384}"/>
                    </a:ext>
                  </a:extLst>
                </p:cNvPr>
                <p:cNvSpPr txBox="1"/>
                <p:nvPr/>
              </p:nvSpPr>
              <p:spPr>
                <a:xfrm>
                  <a:off x="742193" y="4805418"/>
                  <a:ext cx="858008" cy="2862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400" b="1" dirty="0">
                      <a:solidFill>
                        <a:schemeClr val="accent1"/>
                      </a:solidFill>
                      <a:latin typeface="+mj-lt"/>
                    </a:rPr>
                    <a:t>$10.00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EED1339-7B85-21F6-271A-B249B7B1AA60}"/>
                    </a:ext>
                  </a:extLst>
                </p:cNvPr>
                <p:cNvSpPr txBox="1"/>
                <p:nvPr/>
              </p:nvSpPr>
              <p:spPr>
                <a:xfrm>
                  <a:off x="742192" y="4596135"/>
                  <a:ext cx="19419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j-lt"/>
                    </a:rPr>
                    <a:t>Data Value A</a:t>
                  </a:r>
                  <a:endParaRPr lang="en-ID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endParaRPr>
                </a:p>
              </p:txBody>
            </p:sp>
          </p:grpSp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1441738A-57FD-A18C-0E22-23F1328500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5400000" flipV="1">
                <a:off x="2605440" y="4656679"/>
                <a:ext cx="342676" cy="342676"/>
              </a:xfrm>
              <a:prstGeom prst="rect">
                <a:avLst/>
              </a:prstGeom>
            </p:spPr>
          </p:pic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2695F95-16A2-8E15-F7E3-4F1535302428}"/>
              </a:ext>
            </a:extLst>
          </p:cNvPr>
          <p:cNvGrpSpPr/>
          <p:nvPr/>
        </p:nvGrpSpPr>
        <p:grpSpPr>
          <a:xfrm>
            <a:off x="3396185" y="4449366"/>
            <a:ext cx="2607790" cy="1416900"/>
            <a:chOff x="604346" y="4449366"/>
            <a:chExt cx="2607790" cy="14169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A1AC038-0278-9147-31BC-15D61C3D9AFF}"/>
                </a:ext>
              </a:extLst>
            </p:cNvPr>
            <p:cNvSpPr/>
            <p:nvPr/>
          </p:nvSpPr>
          <p:spPr>
            <a:xfrm>
              <a:off x="604346" y="4449366"/>
              <a:ext cx="2607790" cy="1416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BD787D2-9E26-D00A-093D-41A076B2B931}"/>
                </a:ext>
              </a:extLst>
            </p:cNvPr>
            <p:cNvGrpSpPr/>
            <p:nvPr/>
          </p:nvGrpSpPr>
          <p:grpSpPr>
            <a:xfrm>
              <a:off x="742192" y="4596497"/>
              <a:ext cx="2332098" cy="1122639"/>
              <a:chOff x="742192" y="4580260"/>
              <a:chExt cx="2332098" cy="1122639"/>
            </a:xfrm>
          </p:grpSpPr>
          <p:graphicFrame>
            <p:nvGraphicFramePr>
              <p:cNvPr id="39" name="Chart 38">
                <a:extLst>
                  <a:ext uri="{FF2B5EF4-FFF2-40B4-BE49-F238E27FC236}">
                    <a16:creationId xmlns:a16="http://schemas.microsoft.com/office/drawing/2014/main" id="{805138A7-BB3C-59BD-8F73-5B6FFA8423E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11765569"/>
                  </p:ext>
                </p:extLst>
              </p:nvPr>
            </p:nvGraphicFramePr>
            <p:xfrm>
              <a:off x="742192" y="4805418"/>
              <a:ext cx="2332098" cy="89748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0"/>
              </a:graphicData>
            </a:graphic>
          </p:graphicFrame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2E18C28-B563-6A83-78B0-9BD1D82AD26A}"/>
                  </a:ext>
                </a:extLst>
              </p:cNvPr>
              <p:cNvGrpSpPr/>
              <p:nvPr/>
            </p:nvGrpSpPr>
            <p:grpSpPr>
              <a:xfrm>
                <a:off x="742192" y="4580260"/>
                <a:ext cx="1941904" cy="495515"/>
                <a:chOff x="742192" y="4596135"/>
                <a:chExt cx="1941904" cy="495515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E7CA06F-5C2B-4001-C37B-FD8FE90F5455}"/>
                    </a:ext>
                  </a:extLst>
                </p:cNvPr>
                <p:cNvSpPr txBox="1"/>
                <p:nvPr/>
              </p:nvSpPr>
              <p:spPr>
                <a:xfrm>
                  <a:off x="742193" y="4805418"/>
                  <a:ext cx="858008" cy="2862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400" b="1" dirty="0">
                      <a:solidFill>
                        <a:schemeClr val="accent2"/>
                      </a:solidFill>
                      <a:latin typeface="+mj-lt"/>
                    </a:rPr>
                    <a:t>$20.00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7345BE4-DE18-4FAD-6FDA-BCD121579DA9}"/>
                    </a:ext>
                  </a:extLst>
                </p:cNvPr>
                <p:cNvSpPr txBox="1"/>
                <p:nvPr/>
              </p:nvSpPr>
              <p:spPr>
                <a:xfrm>
                  <a:off x="742192" y="4596135"/>
                  <a:ext cx="19419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j-lt"/>
                    </a:rPr>
                    <a:t>Data Value B</a:t>
                  </a:r>
                  <a:endParaRPr lang="en-ID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endParaRPr>
                </a:p>
              </p:txBody>
            </p:sp>
          </p:grpSp>
          <p:pic>
            <p:nvPicPr>
              <p:cNvPr id="41" name="Graphic 40">
                <a:extLst>
                  <a:ext uri="{FF2B5EF4-FFF2-40B4-BE49-F238E27FC236}">
                    <a16:creationId xmlns:a16="http://schemas.microsoft.com/office/drawing/2014/main" id="{13F601E6-581E-FCA4-D4EA-1CC6D245EC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rot="16200000">
                <a:off x="2605440" y="4656679"/>
                <a:ext cx="342676" cy="342676"/>
              </a:xfrm>
              <a:prstGeom prst="rect">
                <a:avLst/>
              </a:prstGeom>
            </p:spPr>
          </p:pic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6002E8A-8C85-DEF8-A34D-B97B77DC1318}"/>
              </a:ext>
            </a:extLst>
          </p:cNvPr>
          <p:cNvGrpSpPr/>
          <p:nvPr/>
        </p:nvGrpSpPr>
        <p:grpSpPr>
          <a:xfrm>
            <a:off x="6188024" y="4449366"/>
            <a:ext cx="2607790" cy="1416900"/>
            <a:chOff x="604346" y="4449366"/>
            <a:chExt cx="2607790" cy="14169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A71754F-B206-88A5-B5EE-FD18EA33FE0C}"/>
                </a:ext>
              </a:extLst>
            </p:cNvPr>
            <p:cNvSpPr/>
            <p:nvPr/>
          </p:nvSpPr>
          <p:spPr>
            <a:xfrm>
              <a:off x="604346" y="4449366"/>
              <a:ext cx="2607790" cy="1416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5D6F58F-585A-CF0F-4DB9-A6B2F5025DB7}"/>
                </a:ext>
              </a:extLst>
            </p:cNvPr>
            <p:cNvGrpSpPr/>
            <p:nvPr/>
          </p:nvGrpSpPr>
          <p:grpSpPr>
            <a:xfrm>
              <a:off x="742192" y="4596497"/>
              <a:ext cx="2332098" cy="1122639"/>
              <a:chOff x="742192" y="4580260"/>
              <a:chExt cx="2332098" cy="1122639"/>
            </a:xfrm>
          </p:grpSpPr>
          <p:graphicFrame>
            <p:nvGraphicFramePr>
              <p:cNvPr id="47" name="Chart 46">
                <a:extLst>
                  <a:ext uri="{FF2B5EF4-FFF2-40B4-BE49-F238E27FC236}">
                    <a16:creationId xmlns:a16="http://schemas.microsoft.com/office/drawing/2014/main" id="{7617EB1F-0D8F-8CAF-F9C2-92E9925018F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44893406"/>
                  </p:ext>
                </p:extLst>
              </p:nvPr>
            </p:nvGraphicFramePr>
            <p:xfrm>
              <a:off x="742192" y="4805418"/>
              <a:ext cx="2332098" cy="89748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3"/>
              </a:graphicData>
            </a:graphic>
          </p:graphicFrame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8F916B0-1CE1-01CF-02E3-96EE7B0F7307}"/>
                  </a:ext>
                </a:extLst>
              </p:cNvPr>
              <p:cNvGrpSpPr/>
              <p:nvPr/>
            </p:nvGrpSpPr>
            <p:grpSpPr>
              <a:xfrm>
                <a:off x="742192" y="4580260"/>
                <a:ext cx="1941904" cy="495515"/>
                <a:chOff x="742192" y="4596135"/>
                <a:chExt cx="1941904" cy="495515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160E9FD-5247-B8B5-1968-B842A09A446C}"/>
                    </a:ext>
                  </a:extLst>
                </p:cNvPr>
                <p:cNvSpPr txBox="1"/>
                <p:nvPr/>
              </p:nvSpPr>
              <p:spPr>
                <a:xfrm>
                  <a:off x="742193" y="4805418"/>
                  <a:ext cx="858008" cy="2862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400" b="1" dirty="0">
                      <a:solidFill>
                        <a:schemeClr val="accent3"/>
                      </a:solidFill>
                      <a:latin typeface="+mj-lt"/>
                    </a:rPr>
                    <a:t>$30.00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18F6126-79AD-A22B-D93F-B67F1047D518}"/>
                    </a:ext>
                  </a:extLst>
                </p:cNvPr>
                <p:cNvSpPr txBox="1"/>
                <p:nvPr/>
              </p:nvSpPr>
              <p:spPr>
                <a:xfrm>
                  <a:off x="742192" y="4596135"/>
                  <a:ext cx="19419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j-lt"/>
                    </a:rPr>
                    <a:t>Data Value C</a:t>
                  </a:r>
                  <a:endParaRPr lang="en-ID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endParaRPr>
                </a:p>
              </p:txBody>
            </p:sp>
          </p:grp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BCA74E6B-03F6-A3F9-3D57-73001B5212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 rot="5400000" flipV="1">
                <a:off x="2605440" y="4656679"/>
                <a:ext cx="342676" cy="342676"/>
              </a:xfrm>
              <a:prstGeom prst="rect">
                <a:avLst/>
              </a:prstGeom>
            </p:spPr>
          </p:pic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BB43C4A-3289-7BD1-859A-868BC8822B4D}"/>
              </a:ext>
            </a:extLst>
          </p:cNvPr>
          <p:cNvGrpSpPr/>
          <p:nvPr/>
        </p:nvGrpSpPr>
        <p:grpSpPr>
          <a:xfrm>
            <a:off x="8979864" y="4449366"/>
            <a:ext cx="2607790" cy="1416900"/>
            <a:chOff x="604346" y="4449366"/>
            <a:chExt cx="2607790" cy="14169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9821876-04D6-C080-FFF6-E7716A1EA2D6}"/>
                </a:ext>
              </a:extLst>
            </p:cNvPr>
            <p:cNvSpPr/>
            <p:nvPr/>
          </p:nvSpPr>
          <p:spPr>
            <a:xfrm>
              <a:off x="604346" y="4449366"/>
              <a:ext cx="2607790" cy="1416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1D658F7-BFA3-3AA4-BCF2-8FFDB67B6518}"/>
                </a:ext>
              </a:extLst>
            </p:cNvPr>
            <p:cNvGrpSpPr/>
            <p:nvPr/>
          </p:nvGrpSpPr>
          <p:grpSpPr>
            <a:xfrm>
              <a:off x="742192" y="4596497"/>
              <a:ext cx="2332098" cy="1122639"/>
              <a:chOff x="742192" y="4580260"/>
              <a:chExt cx="2332098" cy="1122639"/>
            </a:xfrm>
          </p:grpSpPr>
          <p:graphicFrame>
            <p:nvGraphicFramePr>
              <p:cNvPr id="55" name="Chart 54">
                <a:extLst>
                  <a:ext uri="{FF2B5EF4-FFF2-40B4-BE49-F238E27FC236}">
                    <a16:creationId xmlns:a16="http://schemas.microsoft.com/office/drawing/2014/main" id="{AD876D3A-DBA1-C4B4-8452-EB59472CF23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52626339"/>
                  </p:ext>
                </p:extLst>
              </p:nvPr>
            </p:nvGraphicFramePr>
            <p:xfrm>
              <a:off x="742192" y="4805418"/>
              <a:ext cx="2332098" cy="89748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6"/>
              </a:graphicData>
            </a:graphic>
          </p:graphicFrame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77983C88-2086-EFB2-2193-01B33C4F574C}"/>
                  </a:ext>
                </a:extLst>
              </p:cNvPr>
              <p:cNvGrpSpPr/>
              <p:nvPr/>
            </p:nvGrpSpPr>
            <p:grpSpPr>
              <a:xfrm>
                <a:off x="742192" y="4580260"/>
                <a:ext cx="1941904" cy="495515"/>
                <a:chOff x="742192" y="4596135"/>
                <a:chExt cx="1941904" cy="495515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121F1BF-18FC-AE42-2568-13399D9B4A50}"/>
                    </a:ext>
                  </a:extLst>
                </p:cNvPr>
                <p:cNvSpPr txBox="1"/>
                <p:nvPr/>
              </p:nvSpPr>
              <p:spPr>
                <a:xfrm>
                  <a:off x="742193" y="4805418"/>
                  <a:ext cx="858008" cy="2862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400" b="1" dirty="0">
                      <a:solidFill>
                        <a:schemeClr val="accent4"/>
                      </a:solidFill>
                      <a:latin typeface="+mj-lt"/>
                    </a:rPr>
                    <a:t>$40.00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71F2DD-6172-991F-09D1-3405C9C5F82C}"/>
                    </a:ext>
                  </a:extLst>
                </p:cNvPr>
                <p:cNvSpPr txBox="1"/>
                <p:nvPr/>
              </p:nvSpPr>
              <p:spPr>
                <a:xfrm>
                  <a:off x="742192" y="4596135"/>
                  <a:ext cx="19419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j-lt"/>
                    </a:rPr>
                    <a:t>Data Value D</a:t>
                  </a:r>
                  <a:endParaRPr lang="en-ID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endParaRPr>
                </a:p>
              </p:txBody>
            </p:sp>
          </p:grpSp>
          <p:pic>
            <p:nvPicPr>
              <p:cNvPr id="57" name="Graphic 56">
                <a:extLst>
                  <a:ext uri="{FF2B5EF4-FFF2-40B4-BE49-F238E27FC236}">
                    <a16:creationId xmlns:a16="http://schemas.microsoft.com/office/drawing/2014/main" id="{93DCCD5F-C17B-1A58-EA3B-A2C2E4FD9A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 rot="16200000">
                <a:off x="2605440" y="4656679"/>
                <a:ext cx="342676" cy="342676"/>
              </a:xfrm>
              <a:prstGeom prst="rect">
                <a:avLst/>
              </a:prstGeom>
            </p:spPr>
          </p:pic>
        </p:grp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FF556F8A-D308-C5C4-12D9-B82399EBEDE4}"/>
              </a:ext>
            </a:extLst>
          </p:cNvPr>
          <p:cNvSpPr/>
          <p:nvPr/>
        </p:nvSpPr>
        <p:spPr>
          <a:xfrm>
            <a:off x="604346" y="991735"/>
            <a:ext cx="5399629" cy="32040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B820D5E-C509-C2A0-CA04-48556364D426}"/>
              </a:ext>
            </a:extLst>
          </p:cNvPr>
          <p:cNvGrpSpPr/>
          <p:nvPr/>
        </p:nvGrpSpPr>
        <p:grpSpPr>
          <a:xfrm>
            <a:off x="1195075" y="1420390"/>
            <a:ext cx="4034122" cy="2346719"/>
            <a:chOff x="1195075" y="1535066"/>
            <a:chExt cx="4034122" cy="234671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F9DB43A-57A1-3D5A-6569-131DD9B75EAD}"/>
                </a:ext>
              </a:extLst>
            </p:cNvPr>
            <p:cNvGrpSpPr/>
            <p:nvPr/>
          </p:nvGrpSpPr>
          <p:grpSpPr>
            <a:xfrm>
              <a:off x="1195075" y="1535066"/>
              <a:ext cx="4034122" cy="1785868"/>
              <a:chOff x="1307135" y="1615020"/>
              <a:chExt cx="4034122" cy="1785868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047D25-D58C-F0C7-70A4-86A37AE13F75}"/>
                  </a:ext>
                </a:extLst>
              </p:cNvPr>
              <p:cNvSpPr txBox="1"/>
              <p:nvPr/>
            </p:nvSpPr>
            <p:spPr>
              <a:xfrm>
                <a:off x="1307135" y="1615020"/>
                <a:ext cx="4034122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3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Create Simple Data Dashboard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8AD355-D357-9EB0-DDAD-B369B723FCE2}"/>
                  </a:ext>
                </a:extLst>
              </p:cNvPr>
              <p:cNvSpPr txBox="1"/>
              <p:nvPr/>
            </p:nvSpPr>
            <p:spPr>
              <a:xfrm>
                <a:off x="1307135" y="2659403"/>
                <a:ext cx="4034122" cy="741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Leverage agile frameworks to provide a robust synopsis for high level overviews. Iterative approaches to corporate strategy foster collaborative</a:t>
                </a:r>
                <a:endParaRPr lang="en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50D6687-0EE6-CEA7-1E5A-CBFA60EB42ED}"/>
                </a:ext>
              </a:extLst>
            </p:cNvPr>
            <p:cNvSpPr/>
            <p:nvPr/>
          </p:nvSpPr>
          <p:spPr>
            <a:xfrm>
              <a:off x="1296560" y="3463627"/>
              <a:ext cx="1542638" cy="4181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+mj-lt"/>
                </a:rPr>
                <a:t>Dashboard</a:t>
              </a:r>
              <a:endParaRPr lang="en-ID" sz="1400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0092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DCD5E48-6B59-D84D-637F-2BC7AFC4D26B}"/>
              </a:ext>
            </a:extLst>
          </p:cNvPr>
          <p:cNvSpPr/>
          <p:nvPr/>
        </p:nvSpPr>
        <p:spPr>
          <a:xfrm>
            <a:off x="0" y="0"/>
            <a:ext cx="50292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5FE3E3-7762-78A4-3D66-FD4DDA613BEA}"/>
              </a:ext>
            </a:extLst>
          </p:cNvPr>
          <p:cNvSpPr txBox="1"/>
          <p:nvPr/>
        </p:nvSpPr>
        <p:spPr>
          <a:xfrm>
            <a:off x="286883" y="6424372"/>
            <a:ext cx="2549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ora ExtraBold" pitchFamily="2" charset="0"/>
              </a:rPr>
              <a:t>Dashboard Infographic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1FA7A2-68D2-958A-88AC-9B17B66719CB}"/>
              </a:ext>
            </a:extLst>
          </p:cNvPr>
          <p:cNvGrpSpPr/>
          <p:nvPr/>
        </p:nvGrpSpPr>
        <p:grpSpPr>
          <a:xfrm>
            <a:off x="838199" y="1783820"/>
            <a:ext cx="2549669" cy="3290360"/>
            <a:chOff x="838199" y="1013908"/>
            <a:chExt cx="2549669" cy="329036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BC6AA3-1696-78D4-BB34-3691A11BE307}"/>
                </a:ext>
              </a:extLst>
            </p:cNvPr>
            <p:cNvSpPr txBox="1"/>
            <p:nvPr/>
          </p:nvSpPr>
          <p:spPr>
            <a:xfrm>
              <a:off x="838199" y="1013908"/>
              <a:ext cx="2549669" cy="1421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Create Simple Data Dashboard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18C8F2-E718-D4D1-D87B-BCF508FFD106}"/>
                </a:ext>
              </a:extLst>
            </p:cNvPr>
            <p:cNvSpPr txBox="1"/>
            <p:nvPr/>
          </p:nvSpPr>
          <p:spPr>
            <a:xfrm>
              <a:off x="838199" y="2676386"/>
              <a:ext cx="2549669" cy="1627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frameworks to provide a robust synopsis for high level overviews. Iterative approaches to corporate strategy foster collaborative thinking to further the overall value proposition.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8E4FE33-EDBA-D37E-6239-AE86D9ED0B82}"/>
              </a:ext>
            </a:extLst>
          </p:cNvPr>
          <p:cNvSpPr/>
          <p:nvPr/>
        </p:nvSpPr>
        <p:spPr>
          <a:xfrm>
            <a:off x="3800475" y="876300"/>
            <a:ext cx="7787180" cy="35294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D356E8-4FEE-A92D-8C5E-44A6E1F0A159}"/>
              </a:ext>
            </a:extLst>
          </p:cNvPr>
          <p:cNvSpPr/>
          <p:nvPr/>
        </p:nvSpPr>
        <p:spPr>
          <a:xfrm>
            <a:off x="3800475" y="4702985"/>
            <a:ext cx="7787180" cy="12787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ysClr val="windowText" lastClr="000000"/>
              </a:solidFill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78D0FF36-22C7-E5D3-8A0F-915A4A8F50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7450476"/>
              </p:ext>
            </p:extLst>
          </p:nvPr>
        </p:nvGraphicFramePr>
        <p:xfrm>
          <a:off x="4186730" y="1986202"/>
          <a:ext cx="7014670" cy="2090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1BF1DADE-0A30-21BB-3C94-3FC2B59FCBC5}"/>
              </a:ext>
            </a:extLst>
          </p:cNvPr>
          <p:cNvGrpSpPr/>
          <p:nvPr/>
        </p:nvGrpSpPr>
        <p:grpSpPr>
          <a:xfrm>
            <a:off x="4119728" y="1249195"/>
            <a:ext cx="4624222" cy="552341"/>
            <a:chOff x="9368709" y="1886051"/>
            <a:chExt cx="4624222" cy="55234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D97A71-F422-8C9E-3B5B-1B73CAE2A58D}"/>
                </a:ext>
              </a:extLst>
            </p:cNvPr>
            <p:cNvSpPr txBox="1"/>
            <p:nvPr/>
          </p:nvSpPr>
          <p:spPr>
            <a:xfrm>
              <a:off x="9368710" y="1886051"/>
              <a:ext cx="2442996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Mini Value Data Chart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416593-49A5-196A-4966-17B274E6FD61}"/>
                </a:ext>
              </a:extLst>
            </p:cNvPr>
            <p:cNvSpPr txBox="1"/>
            <p:nvPr/>
          </p:nvSpPr>
          <p:spPr>
            <a:xfrm>
              <a:off x="9368709" y="2161393"/>
              <a:ext cx="4624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to provide a robust for high level leverage.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C4EA08-E5AF-2EDE-E180-64C1215EB635}"/>
              </a:ext>
            </a:extLst>
          </p:cNvPr>
          <p:cNvGrpSpPr/>
          <p:nvPr/>
        </p:nvGrpSpPr>
        <p:grpSpPr>
          <a:xfrm>
            <a:off x="6922540" y="2679934"/>
            <a:ext cx="1428750" cy="452300"/>
            <a:chOff x="6648450" y="4162425"/>
            <a:chExt cx="1428750" cy="4523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FE038D1-3A38-1C8A-05BD-0ACDF9D7CB01}"/>
                </a:ext>
              </a:extLst>
            </p:cNvPr>
            <p:cNvSpPr/>
            <p:nvPr/>
          </p:nvSpPr>
          <p:spPr>
            <a:xfrm>
              <a:off x="6648450" y="4162425"/>
              <a:ext cx="1428750" cy="452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A4FC2FA-6FF6-5A1E-5250-FF739A26417D}"/>
                </a:ext>
              </a:extLst>
            </p:cNvPr>
            <p:cNvGrpSpPr/>
            <p:nvPr/>
          </p:nvGrpSpPr>
          <p:grpSpPr>
            <a:xfrm>
              <a:off x="6797902" y="4241133"/>
              <a:ext cx="1129846" cy="313932"/>
              <a:chOff x="6804802" y="4241133"/>
              <a:chExt cx="1129846" cy="313932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248AF0-FDDF-DFE9-A062-CBE79B7035C2}"/>
                  </a:ext>
                </a:extLst>
              </p:cNvPr>
              <p:cNvSpPr txBox="1"/>
              <p:nvPr/>
            </p:nvSpPr>
            <p:spPr>
              <a:xfrm>
                <a:off x="6970351" y="4241133"/>
                <a:ext cx="964297" cy="3139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solidFill>
                      <a:schemeClr val="accent1"/>
                    </a:solidFill>
                    <a:latin typeface="+mj-lt"/>
                  </a:rPr>
                  <a:t>$400.00</a:t>
                </a:r>
              </a:p>
            </p:txBody>
          </p:sp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88EABDE1-887C-96D1-A2E1-FAB7FEA15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804802" y="4288632"/>
                <a:ext cx="199890" cy="199888"/>
              </a:xfrm>
              <a:prstGeom prst="rect">
                <a:avLst/>
              </a:prstGeom>
            </p:spPr>
          </p:pic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32D38D-7E4A-7D09-375F-BD4B726EE75D}"/>
              </a:ext>
            </a:extLst>
          </p:cNvPr>
          <p:cNvGrpSpPr/>
          <p:nvPr/>
        </p:nvGrpSpPr>
        <p:grpSpPr>
          <a:xfrm>
            <a:off x="9062515" y="1986202"/>
            <a:ext cx="1428750" cy="452300"/>
            <a:chOff x="6648450" y="4162425"/>
            <a:chExt cx="1428750" cy="4523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D5B9F8-E869-7816-134A-32C9A6E30E74}"/>
                </a:ext>
              </a:extLst>
            </p:cNvPr>
            <p:cNvSpPr/>
            <p:nvPr/>
          </p:nvSpPr>
          <p:spPr>
            <a:xfrm>
              <a:off x="6648450" y="4162425"/>
              <a:ext cx="1428750" cy="452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7D8F93C-B2F9-34A5-979B-8B92A8241207}"/>
                </a:ext>
              </a:extLst>
            </p:cNvPr>
            <p:cNvGrpSpPr/>
            <p:nvPr/>
          </p:nvGrpSpPr>
          <p:grpSpPr>
            <a:xfrm>
              <a:off x="6797902" y="4241133"/>
              <a:ext cx="1129846" cy="313932"/>
              <a:chOff x="6804802" y="4241133"/>
              <a:chExt cx="1129846" cy="313932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3E5B42-E1D6-DD73-B311-8CE5D295217C}"/>
                  </a:ext>
                </a:extLst>
              </p:cNvPr>
              <p:cNvSpPr txBox="1"/>
              <p:nvPr/>
            </p:nvSpPr>
            <p:spPr>
              <a:xfrm>
                <a:off x="6970351" y="4241133"/>
                <a:ext cx="964297" cy="3139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solidFill>
                      <a:schemeClr val="accent4"/>
                    </a:solidFill>
                    <a:latin typeface="+mj-lt"/>
                  </a:rPr>
                  <a:t>$600.00</a:t>
                </a:r>
              </a:p>
            </p:txBody>
          </p: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29E0C8E3-8746-03D4-A5BF-22E22454CC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804802" y="4288632"/>
                <a:ext cx="199890" cy="199888"/>
              </a:xfrm>
              <a:prstGeom prst="rect">
                <a:avLst/>
              </a:prstGeom>
            </p:spPr>
          </p:pic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90B7AD-16F6-2B25-88D3-33EC8E7F84B2}"/>
              </a:ext>
            </a:extLst>
          </p:cNvPr>
          <p:cNvGrpSpPr/>
          <p:nvPr/>
        </p:nvGrpSpPr>
        <p:grpSpPr>
          <a:xfrm>
            <a:off x="10341813" y="687414"/>
            <a:ext cx="827730" cy="827730"/>
            <a:chOff x="1246437" y="4953863"/>
            <a:chExt cx="827730" cy="82773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F4A622D-9ED4-8313-2FD0-5AFB47004CE1}"/>
                </a:ext>
              </a:extLst>
            </p:cNvPr>
            <p:cNvSpPr/>
            <p:nvPr/>
          </p:nvSpPr>
          <p:spPr>
            <a:xfrm>
              <a:off x="1246437" y="4953863"/>
              <a:ext cx="827730" cy="82773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039C2EE7-62DF-DCCA-CF35-F596E5434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422051" y="5129477"/>
              <a:ext cx="476503" cy="476503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570F41-AB72-4D28-8ED4-7564CEFFD2EB}"/>
              </a:ext>
            </a:extLst>
          </p:cNvPr>
          <p:cNvGrpSpPr/>
          <p:nvPr/>
        </p:nvGrpSpPr>
        <p:grpSpPr>
          <a:xfrm>
            <a:off x="4314827" y="4973558"/>
            <a:ext cx="2027451" cy="734348"/>
            <a:chOff x="9029666" y="2116641"/>
            <a:chExt cx="2027451" cy="73434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5D6128C-5FEA-91F7-70DA-B6C32907E463}"/>
                </a:ext>
              </a:extLst>
            </p:cNvPr>
            <p:cNvGrpSpPr/>
            <p:nvPr/>
          </p:nvGrpSpPr>
          <p:grpSpPr>
            <a:xfrm>
              <a:off x="9108003" y="2426257"/>
              <a:ext cx="1595436" cy="424732"/>
              <a:chOff x="9323509" y="2210825"/>
              <a:chExt cx="1595436" cy="424732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9F352E9-E2EA-961C-7D3E-F48BA6F399F2}"/>
                  </a:ext>
                </a:extLst>
              </p:cNvPr>
              <p:cNvSpPr txBox="1"/>
              <p:nvPr/>
            </p:nvSpPr>
            <p:spPr>
              <a:xfrm>
                <a:off x="9627640" y="2210825"/>
                <a:ext cx="1291305" cy="4247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b="1" dirty="0">
                    <a:solidFill>
                      <a:schemeClr val="accent1"/>
                    </a:solidFill>
                    <a:latin typeface="+mj-lt"/>
                  </a:rPr>
                  <a:t>$10.00</a:t>
                </a:r>
              </a:p>
            </p:txBody>
          </p:sp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E93FBEA3-5AF3-BB2D-30C5-EC9568111E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 rot="5400000" flipV="1">
                <a:off x="9323509" y="2232801"/>
                <a:ext cx="342676" cy="342676"/>
              </a:xfrm>
              <a:prstGeom prst="rect">
                <a:avLst/>
              </a:prstGeom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720961-4FC8-00DD-84E8-368D7AF19998}"/>
                </a:ext>
              </a:extLst>
            </p:cNvPr>
            <p:cNvSpPr txBox="1"/>
            <p:nvPr/>
          </p:nvSpPr>
          <p:spPr>
            <a:xfrm>
              <a:off x="9029666" y="2116641"/>
              <a:ext cx="20274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Simple Data Value A</a:t>
              </a:r>
              <a:endParaRPr lang="en-ID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B50DB87-F438-C262-61A9-CDA41CD91EB8}"/>
              </a:ext>
            </a:extLst>
          </p:cNvPr>
          <p:cNvGrpSpPr/>
          <p:nvPr/>
        </p:nvGrpSpPr>
        <p:grpSpPr>
          <a:xfrm>
            <a:off x="6680340" y="4973558"/>
            <a:ext cx="2027451" cy="734348"/>
            <a:chOff x="9029666" y="2116641"/>
            <a:chExt cx="2027451" cy="73434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E9123AC-7514-F53E-1FC5-5FCDCD1BF40F}"/>
                </a:ext>
              </a:extLst>
            </p:cNvPr>
            <p:cNvGrpSpPr/>
            <p:nvPr/>
          </p:nvGrpSpPr>
          <p:grpSpPr>
            <a:xfrm>
              <a:off x="9108003" y="2426257"/>
              <a:ext cx="1595436" cy="424732"/>
              <a:chOff x="9323509" y="2210825"/>
              <a:chExt cx="1595436" cy="42473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2CD05F3-165F-F40F-DDA5-E17B919E6349}"/>
                  </a:ext>
                </a:extLst>
              </p:cNvPr>
              <p:cNvSpPr txBox="1"/>
              <p:nvPr/>
            </p:nvSpPr>
            <p:spPr>
              <a:xfrm>
                <a:off x="9627640" y="2210825"/>
                <a:ext cx="1291305" cy="4247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b="1" dirty="0">
                    <a:solidFill>
                      <a:schemeClr val="accent2"/>
                    </a:solidFill>
                    <a:latin typeface="+mj-lt"/>
                  </a:rPr>
                  <a:t>$30.00</a:t>
                </a:r>
              </a:p>
            </p:txBody>
          </p:sp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F03A1FE7-36D4-EABF-F555-BE3BB83860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rot="16200000">
                <a:off x="9323509" y="2232801"/>
                <a:ext cx="342676" cy="342676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FC11B5-42D7-DAE4-E62C-3A2DB341582E}"/>
                </a:ext>
              </a:extLst>
            </p:cNvPr>
            <p:cNvSpPr txBox="1"/>
            <p:nvPr/>
          </p:nvSpPr>
          <p:spPr>
            <a:xfrm>
              <a:off x="9029666" y="2116641"/>
              <a:ext cx="20274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Simple Data Value B</a:t>
              </a:r>
              <a:endParaRPr lang="en-ID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90F5FD5-F54D-62A2-AC79-447596A9C912}"/>
              </a:ext>
            </a:extLst>
          </p:cNvPr>
          <p:cNvGrpSpPr/>
          <p:nvPr/>
        </p:nvGrpSpPr>
        <p:grpSpPr>
          <a:xfrm>
            <a:off x="9045853" y="4973558"/>
            <a:ext cx="2027451" cy="734348"/>
            <a:chOff x="9029666" y="2116641"/>
            <a:chExt cx="2027451" cy="73434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745E712-3150-D0AE-BE93-8A6158E8BA0D}"/>
                </a:ext>
              </a:extLst>
            </p:cNvPr>
            <p:cNvGrpSpPr/>
            <p:nvPr/>
          </p:nvGrpSpPr>
          <p:grpSpPr>
            <a:xfrm>
              <a:off x="9108003" y="2426257"/>
              <a:ext cx="1595436" cy="424732"/>
              <a:chOff x="9323509" y="2210825"/>
              <a:chExt cx="1595436" cy="42473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74AC40C-F6A7-4B2E-2953-FF383913DA57}"/>
                  </a:ext>
                </a:extLst>
              </p:cNvPr>
              <p:cNvSpPr txBox="1"/>
              <p:nvPr/>
            </p:nvSpPr>
            <p:spPr>
              <a:xfrm>
                <a:off x="9627640" y="2210825"/>
                <a:ext cx="1291305" cy="4247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b="1" dirty="0">
                    <a:solidFill>
                      <a:schemeClr val="accent3"/>
                    </a:solidFill>
                    <a:latin typeface="+mj-lt"/>
                  </a:rPr>
                  <a:t>$20.00</a:t>
                </a:r>
              </a:p>
            </p:txBody>
          </p:sp>
          <p:pic>
            <p:nvPicPr>
              <p:cNvPr id="40" name="Graphic 39">
                <a:extLst>
                  <a:ext uri="{FF2B5EF4-FFF2-40B4-BE49-F238E27FC236}">
                    <a16:creationId xmlns:a16="http://schemas.microsoft.com/office/drawing/2014/main" id="{692B6BDA-81C5-E948-8672-A898DE3B2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rot="5400000" flipV="1">
                <a:off x="9323509" y="2232801"/>
                <a:ext cx="342676" cy="342676"/>
              </a:xfrm>
              <a:prstGeom prst="rect">
                <a:avLst/>
              </a:prstGeom>
            </p:spPr>
          </p:pic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C7948C9-CBC0-BD11-F1B5-A2B1DE6A3388}"/>
                </a:ext>
              </a:extLst>
            </p:cNvPr>
            <p:cNvSpPr txBox="1"/>
            <p:nvPr/>
          </p:nvSpPr>
          <p:spPr>
            <a:xfrm>
              <a:off x="9029666" y="2116641"/>
              <a:ext cx="20274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Simple Data Value C</a:t>
              </a:r>
              <a:endParaRPr lang="en-ID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BE5B9B-6FC2-99FD-84A4-34A2519E46D6}"/>
              </a:ext>
            </a:extLst>
          </p:cNvPr>
          <p:cNvCxnSpPr>
            <a:cxnSpLocks/>
          </p:cNvCxnSpPr>
          <p:nvPr/>
        </p:nvCxnSpPr>
        <p:spPr>
          <a:xfrm>
            <a:off x="8743950" y="4961157"/>
            <a:ext cx="0" cy="7623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BC070E8-228E-9BAE-0855-6630243204ED}"/>
              </a:ext>
            </a:extLst>
          </p:cNvPr>
          <p:cNvCxnSpPr>
            <a:cxnSpLocks/>
          </p:cNvCxnSpPr>
          <p:nvPr/>
        </p:nvCxnSpPr>
        <p:spPr>
          <a:xfrm>
            <a:off x="6366510" y="4961157"/>
            <a:ext cx="0" cy="7623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62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9DC000B5-11E1-AFF3-5EF4-6818393FC150}"/>
              </a:ext>
            </a:extLst>
          </p:cNvPr>
          <p:cNvSpPr/>
          <p:nvPr/>
        </p:nvSpPr>
        <p:spPr>
          <a:xfrm>
            <a:off x="0" y="4815456"/>
            <a:ext cx="12192000" cy="2042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0F7316-3B10-39B5-3E3D-2E73C608E75E}"/>
              </a:ext>
            </a:extLst>
          </p:cNvPr>
          <p:cNvSpPr txBox="1"/>
          <p:nvPr/>
        </p:nvSpPr>
        <p:spPr>
          <a:xfrm>
            <a:off x="1100933" y="774753"/>
            <a:ext cx="669169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Create Simple Data Dashboard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0B062E-F4D2-95D0-6805-1498ECB80D15}"/>
              </a:ext>
            </a:extLst>
          </p:cNvPr>
          <p:cNvSpPr/>
          <p:nvPr/>
        </p:nvSpPr>
        <p:spPr>
          <a:xfrm>
            <a:off x="838200" y="1829081"/>
            <a:ext cx="2485348" cy="18770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C6F3B-3F9F-0A31-4AE0-909ABD42B64D}"/>
              </a:ext>
            </a:extLst>
          </p:cNvPr>
          <p:cNvSpPr/>
          <p:nvPr/>
        </p:nvSpPr>
        <p:spPr>
          <a:xfrm>
            <a:off x="3514951" y="1829081"/>
            <a:ext cx="2485348" cy="18770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0BBB08-319F-6789-4F14-7EE93235A136}"/>
              </a:ext>
            </a:extLst>
          </p:cNvPr>
          <p:cNvSpPr/>
          <p:nvPr/>
        </p:nvSpPr>
        <p:spPr>
          <a:xfrm>
            <a:off x="6191701" y="1829081"/>
            <a:ext cx="2485348" cy="18770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510656-47C3-A71E-B8E5-51B87D0CB978}"/>
              </a:ext>
            </a:extLst>
          </p:cNvPr>
          <p:cNvSpPr/>
          <p:nvPr/>
        </p:nvSpPr>
        <p:spPr>
          <a:xfrm>
            <a:off x="8868452" y="1829081"/>
            <a:ext cx="2485348" cy="18770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5C65E-694D-52E3-3D29-3D3F7AA9A845}"/>
              </a:ext>
            </a:extLst>
          </p:cNvPr>
          <p:cNvSpPr/>
          <p:nvPr/>
        </p:nvSpPr>
        <p:spPr>
          <a:xfrm>
            <a:off x="838200" y="3901413"/>
            <a:ext cx="5162099" cy="18770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001D628-EE76-99ED-50D7-96A9C33160DA}"/>
              </a:ext>
            </a:extLst>
          </p:cNvPr>
          <p:cNvGrpSpPr/>
          <p:nvPr/>
        </p:nvGrpSpPr>
        <p:grpSpPr>
          <a:xfrm>
            <a:off x="1100933" y="2347878"/>
            <a:ext cx="1959881" cy="1090927"/>
            <a:chOff x="1164318" y="2478752"/>
            <a:chExt cx="1959881" cy="109092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8B485E-038E-5D3B-D105-2ED927DE4F17}"/>
                </a:ext>
              </a:extLst>
            </p:cNvPr>
            <p:cNvSpPr txBox="1"/>
            <p:nvPr/>
          </p:nvSpPr>
          <p:spPr>
            <a:xfrm>
              <a:off x="1164318" y="2478752"/>
              <a:ext cx="1636032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$150.00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1E38E0-2E46-AE33-B897-711F7ABECEFC}"/>
                </a:ext>
              </a:extLst>
            </p:cNvPr>
            <p:cNvSpPr txBox="1"/>
            <p:nvPr/>
          </p:nvSpPr>
          <p:spPr>
            <a:xfrm>
              <a:off x="1164318" y="2923348"/>
              <a:ext cx="19598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to a robust synopsis for high level overviews.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78B3660-80FE-D7D3-6FCF-E43992148C7E}"/>
              </a:ext>
            </a:extLst>
          </p:cNvPr>
          <p:cNvGrpSpPr/>
          <p:nvPr/>
        </p:nvGrpSpPr>
        <p:grpSpPr>
          <a:xfrm>
            <a:off x="3777685" y="2347878"/>
            <a:ext cx="1959881" cy="1090927"/>
            <a:chOff x="1164318" y="2478752"/>
            <a:chExt cx="1959881" cy="109092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088AF5-A007-4AE0-F82D-C05D1FAA18A1}"/>
                </a:ext>
              </a:extLst>
            </p:cNvPr>
            <p:cNvSpPr txBox="1"/>
            <p:nvPr/>
          </p:nvSpPr>
          <p:spPr>
            <a:xfrm>
              <a:off x="1164318" y="2478752"/>
              <a:ext cx="1636032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$250.00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3B76F4-7C11-BE44-76A1-2DD14D4A9D60}"/>
                </a:ext>
              </a:extLst>
            </p:cNvPr>
            <p:cNvSpPr txBox="1"/>
            <p:nvPr/>
          </p:nvSpPr>
          <p:spPr>
            <a:xfrm>
              <a:off x="1164318" y="2923348"/>
              <a:ext cx="19598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to a robust synopsis for high level overviews.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D6DBFB0-F936-7B7B-4916-C4B258C1A68B}"/>
              </a:ext>
            </a:extLst>
          </p:cNvPr>
          <p:cNvGrpSpPr/>
          <p:nvPr/>
        </p:nvGrpSpPr>
        <p:grpSpPr>
          <a:xfrm>
            <a:off x="6454435" y="2347878"/>
            <a:ext cx="1959881" cy="1090927"/>
            <a:chOff x="1164318" y="2478752"/>
            <a:chExt cx="1959881" cy="109092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AEE2923-33D5-B5CC-5480-36B5025F213B}"/>
                </a:ext>
              </a:extLst>
            </p:cNvPr>
            <p:cNvSpPr txBox="1"/>
            <p:nvPr/>
          </p:nvSpPr>
          <p:spPr>
            <a:xfrm>
              <a:off x="1164318" y="2478752"/>
              <a:ext cx="1636032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$300.00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F212230-9143-BD1B-6C49-CF6D72352425}"/>
                </a:ext>
              </a:extLst>
            </p:cNvPr>
            <p:cNvSpPr txBox="1"/>
            <p:nvPr/>
          </p:nvSpPr>
          <p:spPr>
            <a:xfrm>
              <a:off x="1164318" y="2923348"/>
              <a:ext cx="19598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to a robust synopsis for high level overviews.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2837DD7-C59B-60C8-EF2C-AEA8E1D8AA5F}"/>
              </a:ext>
            </a:extLst>
          </p:cNvPr>
          <p:cNvGrpSpPr/>
          <p:nvPr/>
        </p:nvGrpSpPr>
        <p:grpSpPr>
          <a:xfrm>
            <a:off x="9131186" y="2347878"/>
            <a:ext cx="1959881" cy="1090927"/>
            <a:chOff x="1164318" y="2478752"/>
            <a:chExt cx="1959881" cy="109092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40E4274-7D59-4042-106A-8B052B023CEC}"/>
                </a:ext>
              </a:extLst>
            </p:cNvPr>
            <p:cNvSpPr txBox="1"/>
            <p:nvPr/>
          </p:nvSpPr>
          <p:spPr>
            <a:xfrm>
              <a:off x="1164318" y="2478752"/>
              <a:ext cx="1636032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$350.00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073E509-056D-E8A9-2BE1-CF468C02E0A8}"/>
                </a:ext>
              </a:extLst>
            </p:cNvPr>
            <p:cNvSpPr txBox="1"/>
            <p:nvPr/>
          </p:nvSpPr>
          <p:spPr>
            <a:xfrm>
              <a:off x="1164318" y="2923348"/>
              <a:ext cx="19598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to a robust synopsis for high level overviews.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57332ACC-5268-31E7-4D05-7B0C092483AC}"/>
              </a:ext>
            </a:extLst>
          </p:cNvPr>
          <p:cNvSpPr/>
          <p:nvPr/>
        </p:nvSpPr>
        <p:spPr>
          <a:xfrm>
            <a:off x="2439122" y="1518235"/>
            <a:ext cx="621692" cy="6216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207394-4B98-E251-EF6D-137DD70C7F2B}"/>
              </a:ext>
            </a:extLst>
          </p:cNvPr>
          <p:cNvSpPr/>
          <p:nvPr/>
        </p:nvSpPr>
        <p:spPr>
          <a:xfrm>
            <a:off x="5115874" y="1518235"/>
            <a:ext cx="621692" cy="6216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2281DAE-5256-33A2-7161-ACFDC7E012F6}"/>
              </a:ext>
            </a:extLst>
          </p:cNvPr>
          <p:cNvSpPr/>
          <p:nvPr/>
        </p:nvSpPr>
        <p:spPr>
          <a:xfrm>
            <a:off x="7792624" y="1518235"/>
            <a:ext cx="621692" cy="6216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D50527-DB96-2D2A-D3D3-F7D2CE2E3B1F}"/>
              </a:ext>
            </a:extLst>
          </p:cNvPr>
          <p:cNvSpPr/>
          <p:nvPr/>
        </p:nvSpPr>
        <p:spPr>
          <a:xfrm>
            <a:off x="10469375" y="1518235"/>
            <a:ext cx="621692" cy="6216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92FEA19-B142-4D97-D332-EB52261A4389}"/>
              </a:ext>
            </a:extLst>
          </p:cNvPr>
          <p:cNvGrpSpPr/>
          <p:nvPr/>
        </p:nvGrpSpPr>
        <p:grpSpPr>
          <a:xfrm>
            <a:off x="2890278" y="4446125"/>
            <a:ext cx="2676752" cy="787611"/>
            <a:chOff x="2890278" y="4369645"/>
            <a:chExt cx="2676752" cy="78761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35C5FC7-BDB2-526B-85A1-F98382FFB248}"/>
                </a:ext>
              </a:extLst>
            </p:cNvPr>
            <p:cNvSpPr txBox="1"/>
            <p:nvPr/>
          </p:nvSpPr>
          <p:spPr>
            <a:xfrm>
              <a:off x="2890278" y="4369645"/>
              <a:ext cx="2676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Data of August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CEB8B22-697B-D32B-8AE7-DB8405E345BA}"/>
                </a:ext>
              </a:extLst>
            </p:cNvPr>
            <p:cNvSpPr txBox="1"/>
            <p:nvPr/>
          </p:nvSpPr>
          <p:spPr>
            <a:xfrm>
              <a:off x="2890278" y="4695591"/>
              <a:ext cx="26767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to a robust synopsis for high level overviews.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51B6D1-CA89-141F-0F54-9043BF857071}"/>
              </a:ext>
            </a:extLst>
          </p:cNvPr>
          <p:cNvGrpSpPr/>
          <p:nvPr/>
        </p:nvGrpSpPr>
        <p:grpSpPr>
          <a:xfrm>
            <a:off x="919270" y="4049537"/>
            <a:ext cx="1999357" cy="1580787"/>
            <a:chOff x="919270" y="3973057"/>
            <a:chExt cx="1999357" cy="1580787"/>
          </a:xfrm>
        </p:grpSpPr>
        <p:graphicFrame>
          <p:nvGraphicFramePr>
            <p:cNvPr id="39" name="Chart 4">
              <a:extLst>
                <a:ext uri="{FF2B5EF4-FFF2-40B4-BE49-F238E27FC236}">
                  <a16:creationId xmlns:a16="http://schemas.microsoft.com/office/drawing/2014/main" id="{CC24C616-074F-1768-B548-6D14344276F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82260259"/>
                </p:ext>
              </p:extLst>
            </p:nvPr>
          </p:nvGraphicFramePr>
          <p:xfrm>
            <a:off x="919270" y="3973057"/>
            <a:ext cx="1999357" cy="158078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810221-0941-4457-E1C0-DCF452C60612}"/>
                </a:ext>
              </a:extLst>
            </p:cNvPr>
            <p:cNvSpPr txBox="1"/>
            <p:nvPr/>
          </p:nvSpPr>
          <p:spPr>
            <a:xfrm>
              <a:off x="1398775" y="4551084"/>
              <a:ext cx="1040348" cy="4247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70%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89E5E572-F783-966F-93CD-5FEDE766825D}"/>
              </a:ext>
            </a:extLst>
          </p:cNvPr>
          <p:cNvSpPr/>
          <p:nvPr/>
        </p:nvSpPr>
        <p:spPr>
          <a:xfrm>
            <a:off x="6191701" y="3901413"/>
            <a:ext cx="5162099" cy="18770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98A06CE-C961-A794-BFC3-80272ED68645}"/>
              </a:ext>
            </a:extLst>
          </p:cNvPr>
          <p:cNvGrpSpPr/>
          <p:nvPr/>
        </p:nvGrpSpPr>
        <p:grpSpPr>
          <a:xfrm>
            <a:off x="8243779" y="4446125"/>
            <a:ext cx="2676752" cy="787611"/>
            <a:chOff x="2890278" y="4369645"/>
            <a:chExt cx="2676752" cy="78761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737446B-F874-70B2-D855-D0EE57E3D0D1}"/>
                </a:ext>
              </a:extLst>
            </p:cNvPr>
            <p:cNvSpPr txBox="1"/>
            <p:nvPr/>
          </p:nvSpPr>
          <p:spPr>
            <a:xfrm>
              <a:off x="2890278" y="4369645"/>
              <a:ext cx="2676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Data of October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1D35B8-2C5E-8276-DD65-E2512EBA65B6}"/>
                </a:ext>
              </a:extLst>
            </p:cNvPr>
            <p:cNvSpPr txBox="1"/>
            <p:nvPr/>
          </p:nvSpPr>
          <p:spPr>
            <a:xfrm>
              <a:off x="2890278" y="4695591"/>
              <a:ext cx="26767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to a robust synopsis for high level overviews.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B27F8BF-829E-BF0B-7534-F95AA6F10518}"/>
              </a:ext>
            </a:extLst>
          </p:cNvPr>
          <p:cNvGrpSpPr/>
          <p:nvPr/>
        </p:nvGrpSpPr>
        <p:grpSpPr>
          <a:xfrm>
            <a:off x="6272771" y="4049537"/>
            <a:ext cx="1999357" cy="1580787"/>
            <a:chOff x="6272771" y="4049537"/>
            <a:chExt cx="1999357" cy="1580787"/>
          </a:xfrm>
        </p:grpSpPr>
        <p:graphicFrame>
          <p:nvGraphicFramePr>
            <p:cNvPr id="59" name="Chart 4">
              <a:extLst>
                <a:ext uri="{FF2B5EF4-FFF2-40B4-BE49-F238E27FC236}">
                  <a16:creationId xmlns:a16="http://schemas.microsoft.com/office/drawing/2014/main" id="{0DE20586-E6E2-051E-31CC-EFB354043BD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72046734"/>
                </p:ext>
              </p:extLst>
            </p:nvPr>
          </p:nvGraphicFramePr>
          <p:xfrm>
            <a:off x="6272771" y="4049537"/>
            <a:ext cx="1999357" cy="158078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ED6E85-0371-3673-E41B-99CFF99F4473}"/>
                </a:ext>
              </a:extLst>
            </p:cNvPr>
            <p:cNvSpPr txBox="1"/>
            <p:nvPr/>
          </p:nvSpPr>
          <p:spPr>
            <a:xfrm>
              <a:off x="6752276" y="4627564"/>
              <a:ext cx="1040348" cy="4247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90%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23D1E6B-988D-0E04-9270-A191933F42EA}"/>
              </a:ext>
            </a:extLst>
          </p:cNvPr>
          <p:cNvSpPr txBox="1"/>
          <p:nvPr/>
        </p:nvSpPr>
        <p:spPr>
          <a:xfrm>
            <a:off x="11205031" y="6424372"/>
            <a:ext cx="700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1000" b="1" i="0" strike="noStrike" spc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Roboto Condensed Light" panose="02000000000000000000" pitchFamily="2" charset="0"/>
                <a:cs typeface="Sora ExtraBold" pitchFamily="2" charset="0"/>
              </a:rPr>
              <a:pPr algn="r"/>
              <a:t>2</a:t>
            </a:fld>
            <a:endParaRPr lang="id-ID" sz="1000" b="1" i="0" strike="noStrike" spc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 Condensed Light" panose="02000000000000000000" pitchFamily="2" charset="0"/>
              <a:cs typeface="Sora ExtraBold" pitchFamily="2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01DF81-29F9-920C-7E05-8DBA4396CA13}"/>
              </a:ext>
            </a:extLst>
          </p:cNvPr>
          <p:cNvSpPr txBox="1"/>
          <p:nvPr/>
        </p:nvSpPr>
        <p:spPr>
          <a:xfrm>
            <a:off x="286883" y="6424372"/>
            <a:ext cx="2549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ora ExtraBold" pitchFamily="2" charset="0"/>
              </a:rPr>
              <a:t>Dashboard Infographic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4F64183B-8425-2B7E-7FA6-51BF7796D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7774" y="1650135"/>
            <a:ext cx="357892" cy="357892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8F2FAE07-A024-D087-C892-A98C2EEFDB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1022" y="1650135"/>
            <a:ext cx="357892" cy="357892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A1F59CB2-78DA-A10A-55B2-CCC303591C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01275" y="1650135"/>
            <a:ext cx="357892" cy="357892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3AFFFAD0-F782-CA1A-09D0-DBAA133468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24524" y="1650135"/>
            <a:ext cx="357892" cy="35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5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44C85F03-D7B1-755D-5178-4F8562D9B8D8}"/>
              </a:ext>
            </a:extLst>
          </p:cNvPr>
          <p:cNvSpPr/>
          <p:nvPr/>
        </p:nvSpPr>
        <p:spPr>
          <a:xfrm>
            <a:off x="0" y="0"/>
            <a:ext cx="12192000" cy="30538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642C7F-70AE-4F2F-26ED-C45BC6664239}"/>
              </a:ext>
            </a:extLst>
          </p:cNvPr>
          <p:cNvSpPr txBox="1"/>
          <p:nvPr/>
        </p:nvSpPr>
        <p:spPr>
          <a:xfrm>
            <a:off x="2490952" y="656585"/>
            <a:ext cx="721009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Create Simple Data Dashboard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06757-4149-BF1F-8E66-1785ADEE535E}"/>
              </a:ext>
            </a:extLst>
          </p:cNvPr>
          <p:cNvSpPr txBox="1"/>
          <p:nvPr/>
        </p:nvSpPr>
        <p:spPr>
          <a:xfrm>
            <a:off x="1790702" y="1192116"/>
            <a:ext cx="8610598" cy="519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Leverage agile frameworks to provide a robust synopsis for high level overviews. Iterative approaches to corporate strategy foster collaborative thinking to further the overall value proposition.</a:t>
            </a:r>
            <a:endParaRPr lang="en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537C2A-C7F9-C92B-7BED-5B04F36EC97F}"/>
              </a:ext>
            </a:extLst>
          </p:cNvPr>
          <p:cNvSpPr/>
          <p:nvPr/>
        </p:nvSpPr>
        <p:spPr>
          <a:xfrm>
            <a:off x="800099" y="2152283"/>
            <a:ext cx="2485348" cy="1764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667B48-D874-93FF-B6EC-24BC57730285}"/>
              </a:ext>
            </a:extLst>
          </p:cNvPr>
          <p:cNvSpPr/>
          <p:nvPr/>
        </p:nvSpPr>
        <p:spPr>
          <a:xfrm>
            <a:off x="3514950" y="2152283"/>
            <a:ext cx="2485348" cy="1764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720CC0-E8D8-24DF-A570-D0C044C0E3F1}"/>
              </a:ext>
            </a:extLst>
          </p:cNvPr>
          <p:cNvSpPr/>
          <p:nvPr/>
        </p:nvSpPr>
        <p:spPr>
          <a:xfrm>
            <a:off x="800098" y="4140984"/>
            <a:ext cx="5200200" cy="1764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2018C4-4C11-85A1-39D5-4F57271744DA}"/>
              </a:ext>
            </a:extLst>
          </p:cNvPr>
          <p:cNvSpPr/>
          <p:nvPr/>
        </p:nvSpPr>
        <p:spPr>
          <a:xfrm>
            <a:off x="6191702" y="4140984"/>
            <a:ext cx="5200200" cy="1764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5F0F61-4689-3288-41CE-862D71B57042}"/>
              </a:ext>
            </a:extLst>
          </p:cNvPr>
          <p:cNvSpPr/>
          <p:nvPr/>
        </p:nvSpPr>
        <p:spPr>
          <a:xfrm>
            <a:off x="6191702" y="2152283"/>
            <a:ext cx="5200200" cy="1764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94E07D-A02E-AC4C-3888-09E4E2F2F5F9}"/>
              </a:ext>
            </a:extLst>
          </p:cNvPr>
          <p:cNvGrpSpPr/>
          <p:nvPr/>
        </p:nvGrpSpPr>
        <p:grpSpPr>
          <a:xfrm>
            <a:off x="1081882" y="2757741"/>
            <a:ext cx="1959881" cy="906261"/>
            <a:chOff x="1164318" y="2478752"/>
            <a:chExt cx="1959881" cy="90626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BB951C-F130-7AD8-F04E-E3D622386793}"/>
                </a:ext>
              </a:extLst>
            </p:cNvPr>
            <p:cNvSpPr txBox="1"/>
            <p:nvPr/>
          </p:nvSpPr>
          <p:spPr>
            <a:xfrm>
              <a:off x="1164318" y="2478752"/>
              <a:ext cx="1636032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$150.00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64528C-5B94-DCE4-922C-4F1C3D6D1318}"/>
                </a:ext>
              </a:extLst>
            </p:cNvPr>
            <p:cNvSpPr txBox="1"/>
            <p:nvPr/>
          </p:nvSpPr>
          <p:spPr>
            <a:xfrm>
              <a:off x="1164318" y="2923348"/>
              <a:ext cx="19598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robust synopsis for high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E2D80C-266E-D3CD-64B7-AC70919E4E50}"/>
              </a:ext>
            </a:extLst>
          </p:cNvPr>
          <p:cNvGrpSpPr/>
          <p:nvPr/>
        </p:nvGrpSpPr>
        <p:grpSpPr>
          <a:xfrm>
            <a:off x="3758634" y="2757741"/>
            <a:ext cx="1959881" cy="906261"/>
            <a:chOff x="1164318" y="2478752"/>
            <a:chExt cx="1959881" cy="90626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0633C9-7216-97B9-44EF-AE460E987C9F}"/>
                </a:ext>
              </a:extLst>
            </p:cNvPr>
            <p:cNvSpPr txBox="1"/>
            <p:nvPr/>
          </p:nvSpPr>
          <p:spPr>
            <a:xfrm>
              <a:off x="1164318" y="2478752"/>
              <a:ext cx="1636032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$250.00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69A976A-7325-F676-F0C0-6AA060FF7303}"/>
                </a:ext>
              </a:extLst>
            </p:cNvPr>
            <p:cNvSpPr txBox="1"/>
            <p:nvPr/>
          </p:nvSpPr>
          <p:spPr>
            <a:xfrm>
              <a:off x="1164318" y="2923348"/>
              <a:ext cx="19598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robust synopsis for high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CE91AD3-0F4E-90A3-5E6B-310FF1BB9C19}"/>
              </a:ext>
            </a:extLst>
          </p:cNvPr>
          <p:cNvSpPr/>
          <p:nvPr/>
        </p:nvSpPr>
        <p:spPr>
          <a:xfrm>
            <a:off x="2420071" y="1928098"/>
            <a:ext cx="621692" cy="6216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E81A19-72EB-DE9A-5E31-7EF6B1F38A98}"/>
              </a:ext>
            </a:extLst>
          </p:cNvPr>
          <p:cNvSpPr/>
          <p:nvPr/>
        </p:nvSpPr>
        <p:spPr>
          <a:xfrm>
            <a:off x="5096823" y="1928098"/>
            <a:ext cx="621692" cy="6216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6467C642-DD52-C08C-0264-00BE068FC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8723" y="2059998"/>
            <a:ext cx="357892" cy="357892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9671235D-BA84-316C-CE84-F84EBD4F7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1971" y="2059998"/>
            <a:ext cx="357892" cy="357892"/>
          </a:xfrm>
          <a:prstGeom prst="rect">
            <a:avLst/>
          </a:prstGeom>
        </p:spPr>
      </p:pic>
      <p:graphicFrame>
        <p:nvGraphicFramePr>
          <p:cNvPr id="27" name="Chart 4">
            <a:extLst>
              <a:ext uri="{FF2B5EF4-FFF2-40B4-BE49-F238E27FC236}">
                <a16:creationId xmlns:a16="http://schemas.microsoft.com/office/drawing/2014/main" id="{09AEC643-CDCC-8F6F-ED00-8F9739BE7C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4969145"/>
              </p:ext>
            </p:extLst>
          </p:nvPr>
        </p:nvGraphicFramePr>
        <p:xfrm>
          <a:off x="6459996" y="2300794"/>
          <a:ext cx="1460204" cy="1467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3" name="Chart 4">
            <a:extLst>
              <a:ext uri="{FF2B5EF4-FFF2-40B4-BE49-F238E27FC236}">
                <a16:creationId xmlns:a16="http://schemas.microsoft.com/office/drawing/2014/main" id="{FD4C8DF6-408E-9EE2-EB76-D71380F694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0172922"/>
              </p:ext>
            </p:extLst>
          </p:nvPr>
        </p:nvGraphicFramePr>
        <p:xfrm>
          <a:off x="6459996" y="4289495"/>
          <a:ext cx="1460204" cy="1467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B435998-3604-04A7-47B8-AA1CD0BE1E4C}"/>
              </a:ext>
            </a:extLst>
          </p:cNvPr>
          <p:cNvSpPr txBox="1"/>
          <p:nvPr/>
        </p:nvSpPr>
        <p:spPr>
          <a:xfrm>
            <a:off x="6779246" y="2849875"/>
            <a:ext cx="82170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10%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0B7474-0539-DA0F-521C-F33B41B29196}"/>
              </a:ext>
            </a:extLst>
          </p:cNvPr>
          <p:cNvSpPr txBox="1"/>
          <p:nvPr/>
        </p:nvSpPr>
        <p:spPr>
          <a:xfrm>
            <a:off x="6779246" y="4838576"/>
            <a:ext cx="82170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50%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B1A88DA-1B12-1070-D143-ACAAA0746EE4}"/>
              </a:ext>
            </a:extLst>
          </p:cNvPr>
          <p:cNvGrpSpPr/>
          <p:nvPr/>
        </p:nvGrpSpPr>
        <p:grpSpPr>
          <a:xfrm>
            <a:off x="8055357" y="2620601"/>
            <a:ext cx="2888867" cy="827881"/>
            <a:chOff x="8055357" y="2549790"/>
            <a:chExt cx="2888867" cy="82788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2415CB-91DE-6460-E74F-65BA1D90627B}"/>
                </a:ext>
              </a:extLst>
            </p:cNvPr>
            <p:cNvSpPr txBox="1"/>
            <p:nvPr/>
          </p:nvSpPr>
          <p:spPr>
            <a:xfrm>
              <a:off x="8055358" y="2549790"/>
              <a:ext cx="185041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Value Point A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343AA21-3726-B1CA-68C3-09885343E253}"/>
                </a:ext>
              </a:extLst>
            </p:cNvPr>
            <p:cNvSpPr txBox="1"/>
            <p:nvPr/>
          </p:nvSpPr>
          <p:spPr>
            <a:xfrm>
              <a:off x="8055357" y="2916006"/>
              <a:ext cx="2888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frameworks to provide a robust synopsis leverage.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78BE5AF-792F-1BBE-3255-59BF21244AEE}"/>
              </a:ext>
            </a:extLst>
          </p:cNvPr>
          <p:cNvGrpSpPr/>
          <p:nvPr/>
        </p:nvGrpSpPr>
        <p:grpSpPr>
          <a:xfrm>
            <a:off x="8055357" y="4609302"/>
            <a:ext cx="2888867" cy="827881"/>
            <a:chOff x="8055357" y="2549790"/>
            <a:chExt cx="2888867" cy="82788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F292CE9-DB58-7342-0417-10D5E3411B26}"/>
                </a:ext>
              </a:extLst>
            </p:cNvPr>
            <p:cNvSpPr txBox="1"/>
            <p:nvPr/>
          </p:nvSpPr>
          <p:spPr>
            <a:xfrm>
              <a:off x="8055358" y="2549790"/>
              <a:ext cx="185041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Value Point B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10A2ADF-AB69-FCB0-A210-16CB5D69B897}"/>
                </a:ext>
              </a:extLst>
            </p:cNvPr>
            <p:cNvSpPr txBox="1"/>
            <p:nvPr/>
          </p:nvSpPr>
          <p:spPr>
            <a:xfrm>
              <a:off x="8055357" y="2916006"/>
              <a:ext cx="2888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frameworks to provide a robust synopsis leverage.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aphicFrame>
        <p:nvGraphicFramePr>
          <p:cNvPr id="46" name="2D Column Chart">
            <a:extLst>
              <a:ext uri="{FF2B5EF4-FFF2-40B4-BE49-F238E27FC236}">
                <a16:creationId xmlns:a16="http://schemas.microsoft.com/office/drawing/2014/main" id="{195B1594-F771-3122-9A17-FE94B2E74D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3140265"/>
              </p:ext>
            </p:extLst>
          </p:nvPr>
        </p:nvGraphicFramePr>
        <p:xfrm>
          <a:off x="1180646" y="4378144"/>
          <a:ext cx="4439104" cy="1290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539378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2A9AF43-E051-605E-4E2F-840631F07338}"/>
              </a:ext>
            </a:extLst>
          </p:cNvPr>
          <p:cNvSpPr/>
          <p:nvPr/>
        </p:nvSpPr>
        <p:spPr>
          <a:xfrm>
            <a:off x="10242080" y="0"/>
            <a:ext cx="194992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2F6BD4-FB2F-FEED-B9C1-71732C10D8CC}"/>
              </a:ext>
            </a:extLst>
          </p:cNvPr>
          <p:cNvSpPr txBox="1"/>
          <p:nvPr/>
        </p:nvSpPr>
        <p:spPr>
          <a:xfrm>
            <a:off x="11205031" y="6424372"/>
            <a:ext cx="700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1000" b="1" i="0" strike="noStrike" spc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Roboto Condensed Light" panose="02000000000000000000" pitchFamily="2" charset="0"/>
                <a:cs typeface="Sora ExtraBold" pitchFamily="2" charset="0"/>
              </a:rPr>
              <a:pPr algn="r"/>
              <a:t>21</a:t>
            </a:fld>
            <a:endParaRPr lang="id-ID" sz="1000" b="1" i="0" strike="noStrike" spc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 Condensed Light" panose="02000000000000000000" pitchFamily="2" charset="0"/>
              <a:cs typeface="Sora ExtraBol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BE7C1A-5F89-2D24-40A9-823CD2BACFEA}"/>
              </a:ext>
            </a:extLst>
          </p:cNvPr>
          <p:cNvSpPr txBox="1"/>
          <p:nvPr/>
        </p:nvSpPr>
        <p:spPr>
          <a:xfrm>
            <a:off x="582997" y="774753"/>
            <a:ext cx="727315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Create Simple Data Dashboard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D484ED-6A51-8804-7CBD-3A3C7013A5FE}"/>
              </a:ext>
            </a:extLst>
          </p:cNvPr>
          <p:cNvSpPr/>
          <p:nvPr/>
        </p:nvSpPr>
        <p:spPr>
          <a:xfrm>
            <a:off x="7463776" y="3089577"/>
            <a:ext cx="4123881" cy="28159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B48B1C-2A7F-726C-7C81-4AD9F333E0F5}"/>
              </a:ext>
            </a:extLst>
          </p:cNvPr>
          <p:cNvSpPr/>
          <p:nvPr/>
        </p:nvSpPr>
        <p:spPr>
          <a:xfrm>
            <a:off x="3244659" y="3089577"/>
            <a:ext cx="4123881" cy="28159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11A8A3-563C-8F25-4845-B1D427F842B4}"/>
              </a:ext>
            </a:extLst>
          </p:cNvPr>
          <p:cNvSpPr/>
          <p:nvPr/>
        </p:nvSpPr>
        <p:spPr>
          <a:xfrm>
            <a:off x="604345" y="4555309"/>
            <a:ext cx="2545076" cy="1350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4BD698-016C-6784-AC45-B2784707B05B}"/>
              </a:ext>
            </a:extLst>
          </p:cNvPr>
          <p:cNvSpPr/>
          <p:nvPr/>
        </p:nvSpPr>
        <p:spPr>
          <a:xfrm>
            <a:off x="604345" y="3089578"/>
            <a:ext cx="2545076" cy="1350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0ABA13-BF92-8D5A-2E5C-EED4202DEC58}"/>
              </a:ext>
            </a:extLst>
          </p:cNvPr>
          <p:cNvSpPr/>
          <p:nvPr/>
        </p:nvSpPr>
        <p:spPr>
          <a:xfrm>
            <a:off x="604345" y="1623848"/>
            <a:ext cx="2545076" cy="1350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ADEF3-023D-9D6D-3078-4196F90FD5E1}"/>
              </a:ext>
            </a:extLst>
          </p:cNvPr>
          <p:cNvSpPr/>
          <p:nvPr/>
        </p:nvSpPr>
        <p:spPr>
          <a:xfrm>
            <a:off x="7463776" y="1623848"/>
            <a:ext cx="4123881" cy="1350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190916-4408-ACB8-9AAF-3C88A8E66D4E}"/>
              </a:ext>
            </a:extLst>
          </p:cNvPr>
          <p:cNvSpPr/>
          <p:nvPr/>
        </p:nvSpPr>
        <p:spPr>
          <a:xfrm>
            <a:off x="3244659" y="1623848"/>
            <a:ext cx="4123881" cy="1350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0985BE-5257-3CD9-8486-3036738B7962}"/>
              </a:ext>
            </a:extLst>
          </p:cNvPr>
          <p:cNvGrpSpPr/>
          <p:nvPr/>
        </p:nvGrpSpPr>
        <p:grpSpPr>
          <a:xfrm>
            <a:off x="851514" y="1988097"/>
            <a:ext cx="621692" cy="621692"/>
            <a:chOff x="2439122" y="1518235"/>
            <a:chExt cx="621692" cy="62169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CDF649D-493C-8F08-E6F9-674DDDFF581A}"/>
                </a:ext>
              </a:extLst>
            </p:cNvPr>
            <p:cNvSpPr/>
            <p:nvPr/>
          </p:nvSpPr>
          <p:spPr>
            <a:xfrm>
              <a:off x="2439122" y="1518235"/>
              <a:ext cx="621692" cy="6216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652D2D4A-F29E-84B4-6A97-8F7A2D3E9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71022" y="1650135"/>
              <a:ext cx="357892" cy="357892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BF65276-B176-52D5-4C12-B55518D4ECFE}"/>
              </a:ext>
            </a:extLst>
          </p:cNvPr>
          <p:cNvGrpSpPr/>
          <p:nvPr/>
        </p:nvGrpSpPr>
        <p:grpSpPr>
          <a:xfrm>
            <a:off x="851514" y="3453828"/>
            <a:ext cx="621692" cy="621692"/>
            <a:chOff x="4238433" y="3818077"/>
            <a:chExt cx="621692" cy="621692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2D57518-BC09-4948-0AF6-C37388635094}"/>
                </a:ext>
              </a:extLst>
            </p:cNvPr>
            <p:cNvSpPr/>
            <p:nvPr/>
          </p:nvSpPr>
          <p:spPr>
            <a:xfrm>
              <a:off x="4238433" y="3818077"/>
              <a:ext cx="621692" cy="6216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018294B3-4597-6C34-91F3-4A9ECBA6D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70333" y="3949977"/>
              <a:ext cx="357892" cy="357892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C9B33FA-D7F9-1B19-9EED-5F52D6A8425A}"/>
              </a:ext>
            </a:extLst>
          </p:cNvPr>
          <p:cNvGrpSpPr/>
          <p:nvPr/>
        </p:nvGrpSpPr>
        <p:grpSpPr>
          <a:xfrm>
            <a:off x="851514" y="4919558"/>
            <a:ext cx="621692" cy="621692"/>
            <a:chOff x="6915183" y="3818077"/>
            <a:chExt cx="621692" cy="621692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E7842B9-6EAC-4043-BCC2-154254B2390C}"/>
                </a:ext>
              </a:extLst>
            </p:cNvPr>
            <p:cNvSpPr/>
            <p:nvPr/>
          </p:nvSpPr>
          <p:spPr>
            <a:xfrm>
              <a:off x="6915183" y="3818077"/>
              <a:ext cx="621692" cy="6216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117661FD-0439-3EAF-81D2-9151FE051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47083" y="3949977"/>
              <a:ext cx="357892" cy="357892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2D73A58-0353-4F19-8B52-BE7EFD0B5B83}"/>
              </a:ext>
            </a:extLst>
          </p:cNvPr>
          <p:cNvGrpSpPr/>
          <p:nvPr/>
        </p:nvGrpSpPr>
        <p:grpSpPr>
          <a:xfrm>
            <a:off x="3500068" y="1911581"/>
            <a:ext cx="3359365" cy="774725"/>
            <a:chOff x="8055357" y="2549790"/>
            <a:chExt cx="3359365" cy="77472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0C6B198-5C4A-99B0-B5D8-C2254C3F43AE}"/>
                </a:ext>
              </a:extLst>
            </p:cNvPr>
            <p:cNvSpPr txBox="1"/>
            <p:nvPr/>
          </p:nvSpPr>
          <p:spPr>
            <a:xfrm>
              <a:off x="8055358" y="2549790"/>
              <a:ext cx="185041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Value Point A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3379C22-46CB-A4D5-BE9F-BFCFB8ABCAF3}"/>
                </a:ext>
              </a:extLst>
            </p:cNvPr>
            <p:cNvSpPr txBox="1"/>
            <p:nvPr/>
          </p:nvSpPr>
          <p:spPr>
            <a:xfrm>
              <a:off x="8055357" y="2862850"/>
              <a:ext cx="33593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frameworks to provide a robust synopsis for high level. 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2CAB762-10C6-AA1B-9524-5884F51C4B48}"/>
              </a:ext>
            </a:extLst>
          </p:cNvPr>
          <p:cNvGrpSpPr/>
          <p:nvPr/>
        </p:nvGrpSpPr>
        <p:grpSpPr>
          <a:xfrm>
            <a:off x="7719185" y="1911581"/>
            <a:ext cx="3359365" cy="774725"/>
            <a:chOff x="8055357" y="2549790"/>
            <a:chExt cx="3359365" cy="77472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1FC9891-21E2-F859-EA78-31B193B24D05}"/>
                </a:ext>
              </a:extLst>
            </p:cNvPr>
            <p:cNvSpPr txBox="1"/>
            <p:nvPr/>
          </p:nvSpPr>
          <p:spPr>
            <a:xfrm>
              <a:off x="8055358" y="2549790"/>
              <a:ext cx="185041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Value Point B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20F6C5C-B010-5D49-599D-94A1F6342557}"/>
                </a:ext>
              </a:extLst>
            </p:cNvPr>
            <p:cNvSpPr txBox="1"/>
            <p:nvPr/>
          </p:nvSpPr>
          <p:spPr>
            <a:xfrm>
              <a:off x="8055357" y="2862850"/>
              <a:ext cx="33593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frameworks to provide a robust synopsis for high level. </a:t>
              </a:r>
            </a:p>
          </p:txBody>
        </p:sp>
      </p:grpSp>
      <p:graphicFrame>
        <p:nvGraphicFramePr>
          <p:cNvPr id="76" name="Chart 75">
            <a:extLst>
              <a:ext uri="{FF2B5EF4-FFF2-40B4-BE49-F238E27FC236}">
                <a16:creationId xmlns:a16="http://schemas.microsoft.com/office/drawing/2014/main" id="{E6E8BF16-5D7C-908B-6E0F-125A695EAE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672636"/>
              </p:ext>
            </p:extLst>
          </p:nvPr>
        </p:nvGraphicFramePr>
        <p:xfrm>
          <a:off x="3586790" y="3861008"/>
          <a:ext cx="3439618" cy="1798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57531661-9971-7E20-5BA3-15A24DC2BA85}"/>
              </a:ext>
            </a:extLst>
          </p:cNvPr>
          <p:cNvSpPr txBox="1"/>
          <p:nvPr/>
        </p:nvSpPr>
        <p:spPr>
          <a:xfrm>
            <a:off x="3500069" y="3403838"/>
            <a:ext cx="244299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Mini Value Data Chart</a:t>
            </a:r>
          </a:p>
        </p:txBody>
      </p:sp>
      <p:graphicFrame>
        <p:nvGraphicFramePr>
          <p:cNvPr id="84" name="Chart 83">
            <a:extLst>
              <a:ext uri="{FF2B5EF4-FFF2-40B4-BE49-F238E27FC236}">
                <a16:creationId xmlns:a16="http://schemas.microsoft.com/office/drawing/2014/main" id="{0A514214-9E38-7E32-75F4-EBC693ADB5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0572843"/>
              </p:ext>
            </p:extLst>
          </p:nvPr>
        </p:nvGraphicFramePr>
        <p:xfrm>
          <a:off x="7805907" y="3861008"/>
          <a:ext cx="3439618" cy="1798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3F8A7FAD-9741-D201-6FE8-DA1EB33CE1CB}"/>
              </a:ext>
            </a:extLst>
          </p:cNvPr>
          <p:cNvSpPr txBox="1"/>
          <p:nvPr/>
        </p:nvSpPr>
        <p:spPr>
          <a:xfrm>
            <a:off x="7719186" y="3403838"/>
            <a:ext cx="244299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Mini Value Data Chart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BFC4CFB-CB07-C372-8055-C7DDB04A9080}"/>
              </a:ext>
            </a:extLst>
          </p:cNvPr>
          <p:cNvGrpSpPr/>
          <p:nvPr/>
        </p:nvGrpSpPr>
        <p:grpSpPr>
          <a:xfrm>
            <a:off x="1509965" y="1998820"/>
            <a:ext cx="1392288" cy="600247"/>
            <a:chOff x="1509965" y="1911062"/>
            <a:chExt cx="1392288" cy="60024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814256-33E4-0166-09B6-E68503114E5C}"/>
                </a:ext>
              </a:extLst>
            </p:cNvPr>
            <p:cNvSpPr txBox="1"/>
            <p:nvPr/>
          </p:nvSpPr>
          <p:spPr>
            <a:xfrm>
              <a:off x="1509965" y="2086577"/>
              <a:ext cx="1392288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$150.00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36598AE-99CA-5BAE-70CE-704C671015B2}"/>
                </a:ext>
              </a:extLst>
            </p:cNvPr>
            <p:cNvSpPr txBox="1"/>
            <p:nvPr/>
          </p:nvSpPr>
          <p:spPr>
            <a:xfrm>
              <a:off x="1509965" y="1911062"/>
              <a:ext cx="11998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Subtitle Text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E057D0D-8C4F-AA44-77BF-B2FC3796DDD4}"/>
              </a:ext>
            </a:extLst>
          </p:cNvPr>
          <p:cNvGrpSpPr/>
          <p:nvPr/>
        </p:nvGrpSpPr>
        <p:grpSpPr>
          <a:xfrm>
            <a:off x="1509965" y="3464550"/>
            <a:ext cx="1392288" cy="600247"/>
            <a:chOff x="1509965" y="1911062"/>
            <a:chExt cx="1392288" cy="60024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F789BDE-96DB-8F84-EA0E-4A88155A8794}"/>
                </a:ext>
              </a:extLst>
            </p:cNvPr>
            <p:cNvSpPr txBox="1"/>
            <p:nvPr/>
          </p:nvSpPr>
          <p:spPr>
            <a:xfrm>
              <a:off x="1509965" y="2086577"/>
              <a:ext cx="1392288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$250.00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9C61292-E51E-8F1C-B308-352E055AAA9A}"/>
                </a:ext>
              </a:extLst>
            </p:cNvPr>
            <p:cNvSpPr txBox="1"/>
            <p:nvPr/>
          </p:nvSpPr>
          <p:spPr>
            <a:xfrm>
              <a:off x="1509965" y="1911062"/>
              <a:ext cx="11998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Subtitle Text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1BFCBDC-A26D-5A6D-12ED-88A60861E400}"/>
              </a:ext>
            </a:extLst>
          </p:cNvPr>
          <p:cNvGrpSpPr/>
          <p:nvPr/>
        </p:nvGrpSpPr>
        <p:grpSpPr>
          <a:xfrm>
            <a:off x="1509965" y="4930281"/>
            <a:ext cx="1392288" cy="600247"/>
            <a:chOff x="1509965" y="1911062"/>
            <a:chExt cx="1392288" cy="600247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CE5D4B5-039A-F63A-6773-BD0F24D43513}"/>
                </a:ext>
              </a:extLst>
            </p:cNvPr>
            <p:cNvSpPr txBox="1"/>
            <p:nvPr/>
          </p:nvSpPr>
          <p:spPr>
            <a:xfrm>
              <a:off x="1509965" y="2086577"/>
              <a:ext cx="1392288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$350.00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F109094-94BC-40A1-75CC-2876D1E8C348}"/>
                </a:ext>
              </a:extLst>
            </p:cNvPr>
            <p:cNvSpPr txBox="1"/>
            <p:nvPr/>
          </p:nvSpPr>
          <p:spPr>
            <a:xfrm>
              <a:off x="1509965" y="1911062"/>
              <a:ext cx="11998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Subtitle Text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477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DED0842-2EA8-171B-CB60-4C0C05262F33}"/>
              </a:ext>
            </a:extLst>
          </p:cNvPr>
          <p:cNvSpPr/>
          <p:nvPr/>
        </p:nvSpPr>
        <p:spPr>
          <a:xfrm>
            <a:off x="0" y="0"/>
            <a:ext cx="12192000" cy="2740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3E9703-FDF3-8DBA-2939-FC0A97ECED02}"/>
              </a:ext>
            </a:extLst>
          </p:cNvPr>
          <p:cNvSpPr txBox="1"/>
          <p:nvPr/>
        </p:nvSpPr>
        <p:spPr>
          <a:xfrm>
            <a:off x="2459421" y="774753"/>
            <a:ext cx="727315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Create Simple Data Dashboard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292FE-5097-C8CD-DCBD-0CC9BBDBFDC2}"/>
              </a:ext>
            </a:extLst>
          </p:cNvPr>
          <p:cNvSpPr txBox="1"/>
          <p:nvPr/>
        </p:nvSpPr>
        <p:spPr>
          <a:xfrm>
            <a:off x="4328717" y="538975"/>
            <a:ext cx="3534567" cy="29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 your subtitle text 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CDEFBB-9D3E-AB01-36A9-BECFA710C497}"/>
              </a:ext>
            </a:extLst>
          </p:cNvPr>
          <p:cNvSpPr/>
          <p:nvPr/>
        </p:nvSpPr>
        <p:spPr>
          <a:xfrm>
            <a:off x="800099" y="1783081"/>
            <a:ext cx="2485348" cy="19145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A20819-AB04-B8E7-8619-028CFD323B86}"/>
              </a:ext>
            </a:extLst>
          </p:cNvPr>
          <p:cNvSpPr/>
          <p:nvPr/>
        </p:nvSpPr>
        <p:spPr>
          <a:xfrm>
            <a:off x="3467100" y="1783081"/>
            <a:ext cx="7924802" cy="19145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11536-13FD-B20C-C2C1-174EA941F5AB}"/>
              </a:ext>
            </a:extLst>
          </p:cNvPr>
          <p:cNvSpPr/>
          <p:nvPr/>
        </p:nvSpPr>
        <p:spPr>
          <a:xfrm>
            <a:off x="800099" y="3899527"/>
            <a:ext cx="2485348" cy="19145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ACC81B-C46F-EFCD-3932-724B810CE9AB}"/>
              </a:ext>
            </a:extLst>
          </p:cNvPr>
          <p:cNvSpPr/>
          <p:nvPr/>
        </p:nvSpPr>
        <p:spPr>
          <a:xfrm>
            <a:off x="3467100" y="3899527"/>
            <a:ext cx="7924802" cy="19145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C719C9-15BC-2DE4-8A45-761785C0314F}"/>
              </a:ext>
            </a:extLst>
          </p:cNvPr>
          <p:cNvGrpSpPr/>
          <p:nvPr/>
        </p:nvGrpSpPr>
        <p:grpSpPr>
          <a:xfrm>
            <a:off x="939811" y="1974926"/>
            <a:ext cx="2205924" cy="1530844"/>
            <a:chOff x="939811" y="1981976"/>
            <a:chExt cx="2205924" cy="1530844"/>
          </a:xfrm>
        </p:grpSpPr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D3158E9C-B79A-E3E8-0175-C82E8A203BE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08942247"/>
                </p:ext>
              </p:extLst>
            </p:nvPr>
          </p:nvGraphicFramePr>
          <p:xfrm>
            <a:off x="939811" y="2155370"/>
            <a:ext cx="2205924" cy="13574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AE6D774-C92C-449B-DB97-42F2EFDCCD7A}"/>
                </a:ext>
              </a:extLst>
            </p:cNvPr>
            <p:cNvGrpSpPr/>
            <p:nvPr/>
          </p:nvGrpSpPr>
          <p:grpSpPr>
            <a:xfrm>
              <a:off x="1043808" y="1981976"/>
              <a:ext cx="1997931" cy="495515"/>
              <a:chOff x="1026916" y="1930212"/>
              <a:chExt cx="1997931" cy="495515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B2281EE-88BC-2231-1231-803B9B7615A8}"/>
                  </a:ext>
                </a:extLst>
              </p:cNvPr>
              <p:cNvGrpSpPr/>
              <p:nvPr/>
            </p:nvGrpSpPr>
            <p:grpSpPr>
              <a:xfrm>
                <a:off x="1026916" y="1930212"/>
                <a:ext cx="1392505" cy="495515"/>
                <a:chOff x="742192" y="4596135"/>
                <a:chExt cx="1392505" cy="495515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6220581-C59C-3A46-B0D1-E9828E70EB30}"/>
                    </a:ext>
                  </a:extLst>
                </p:cNvPr>
                <p:cNvSpPr txBox="1"/>
                <p:nvPr/>
              </p:nvSpPr>
              <p:spPr>
                <a:xfrm>
                  <a:off x="742193" y="4805418"/>
                  <a:ext cx="858008" cy="2862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400" b="1" dirty="0">
                      <a:solidFill>
                        <a:schemeClr val="accent1"/>
                      </a:solidFill>
                      <a:latin typeface="+mj-lt"/>
                    </a:rPr>
                    <a:t>$10.00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0BBB429-BF36-50BE-485B-313A6698E33C}"/>
                    </a:ext>
                  </a:extLst>
                </p:cNvPr>
                <p:cNvSpPr txBox="1"/>
                <p:nvPr/>
              </p:nvSpPr>
              <p:spPr>
                <a:xfrm>
                  <a:off x="742192" y="4596135"/>
                  <a:ext cx="139250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j-lt"/>
                    </a:rPr>
                    <a:t>Data Value A</a:t>
                  </a:r>
                  <a:endParaRPr lang="en-ID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endParaRPr>
                </a:p>
              </p:txBody>
            </p:sp>
          </p:grpSp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05B87073-50D0-1553-0052-F1223A4D04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5400000" flipV="1">
                <a:off x="2682171" y="2006631"/>
                <a:ext cx="342676" cy="342676"/>
              </a:xfrm>
              <a:prstGeom prst="rect">
                <a:avLst/>
              </a:prstGeom>
            </p:spPr>
          </p:pic>
        </p:grpSp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7BC56919-E253-3E1A-A9CA-EE99C83415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318013"/>
              </p:ext>
            </p:extLst>
          </p:nvPr>
        </p:nvGraphicFramePr>
        <p:xfrm>
          <a:off x="939811" y="4264767"/>
          <a:ext cx="2205924" cy="1357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C3222F70-1449-384F-2C9E-0F48EF3F1830}"/>
              </a:ext>
            </a:extLst>
          </p:cNvPr>
          <p:cNvGrpSpPr/>
          <p:nvPr/>
        </p:nvGrpSpPr>
        <p:grpSpPr>
          <a:xfrm>
            <a:off x="1043808" y="4091372"/>
            <a:ext cx="1997931" cy="495515"/>
            <a:chOff x="1026916" y="1930212"/>
            <a:chExt cx="1997931" cy="49551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C0E06AF-A867-0198-C896-2ABABAF8CA17}"/>
                </a:ext>
              </a:extLst>
            </p:cNvPr>
            <p:cNvGrpSpPr/>
            <p:nvPr/>
          </p:nvGrpSpPr>
          <p:grpSpPr>
            <a:xfrm>
              <a:off x="1026916" y="1930212"/>
              <a:ext cx="1392505" cy="495515"/>
              <a:chOff x="742192" y="4596135"/>
              <a:chExt cx="1392505" cy="495515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286C78-B530-DBC0-DF7D-62507A60B07F}"/>
                  </a:ext>
                </a:extLst>
              </p:cNvPr>
              <p:cNvSpPr txBox="1"/>
              <p:nvPr/>
            </p:nvSpPr>
            <p:spPr>
              <a:xfrm>
                <a:off x="742193" y="4805418"/>
                <a:ext cx="858008" cy="2862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400" b="1" dirty="0">
                    <a:solidFill>
                      <a:schemeClr val="accent2"/>
                    </a:solidFill>
                    <a:latin typeface="+mj-lt"/>
                  </a:rPr>
                  <a:t>$20.00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3FCABC2-EA98-E507-9D87-A2FFD4B47E86}"/>
                  </a:ext>
                </a:extLst>
              </p:cNvPr>
              <p:cNvSpPr txBox="1"/>
              <p:nvPr/>
            </p:nvSpPr>
            <p:spPr>
              <a:xfrm>
                <a:off x="742192" y="4596135"/>
                <a:ext cx="13925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Data Value B</a:t>
                </a:r>
                <a:endParaRPr lang="en-ID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endParaRPr>
              </a:p>
            </p:txBody>
          </p:sp>
        </p:grp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ACB0DC2A-A615-0A0E-4C77-803E64CC5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2682171" y="2006631"/>
              <a:ext cx="342676" cy="342676"/>
            </a:xfrm>
            <a:prstGeom prst="rect">
              <a:avLst/>
            </a:prstGeom>
          </p:spPr>
        </p:pic>
      </p:grp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DFA5E3C5-49E5-BDCE-CCB5-52ECD1BAB4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2043268"/>
              </p:ext>
            </p:extLst>
          </p:nvPr>
        </p:nvGraphicFramePr>
        <p:xfrm>
          <a:off x="6096000" y="1954837"/>
          <a:ext cx="4847756" cy="1571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4489017D-20A0-2081-6593-AE9360E9BF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6952969"/>
              </p:ext>
            </p:extLst>
          </p:nvPr>
        </p:nvGraphicFramePr>
        <p:xfrm>
          <a:off x="6096000" y="4071283"/>
          <a:ext cx="4847756" cy="1571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A5DE947F-65F9-5E8C-F516-7D3E5940FCC2}"/>
              </a:ext>
            </a:extLst>
          </p:cNvPr>
          <p:cNvGrpSpPr/>
          <p:nvPr/>
        </p:nvGrpSpPr>
        <p:grpSpPr>
          <a:xfrm>
            <a:off x="3851469" y="2326408"/>
            <a:ext cx="1850410" cy="827881"/>
            <a:chOff x="8055358" y="2549790"/>
            <a:chExt cx="1850410" cy="82788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CA96011-1395-CC53-B292-B141929AB504}"/>
                </a:ext>
              </a:extLst>
            </p:cNvPr>
            <p:cNvSpPr txBox="1"/>
            <p:nvPr/>
          </p:nvSpPr>
          <p:spPr>
            <a:xfrm>
              <a:off x="8055358" y="2549790"/>
              <a:ext cx="185041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Value Point 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E5F70F-3A8E-F3D2-F1DF-DA694AC1B2BC}"/>
                </a:ext>
              </a:extLst>
            </p:cNvPr>
            <p:cNvSpPr txBox="1"/>
            <p:nvPr/>
          </p:nvSpPr>
          <p:spPr>
            <a:xfrm>
              <a:off x="8055358" y="2916006"/>
              <a:ext cx="18504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provide a robust synopsis.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1F0F34-06B5-E730-5697-A2E9C9EFD24D}"/>
              </a:ext>
            </a:extLst>
          </p:cNvPr>
          <p:cNvGrpSpPr/>
          <p:nvPr/>
        </p:nvGrpSpPr>
        <p:grpSpPr>
          <a:xfrm>
            <a:off x="3851469" y="4442854"/>
            <a:ext cx="1850410" cy="827881"/>
            <a:chOff x="8055358" y="2549790"/>
            <a:chExt cx="1850410" cy="82788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F2D2D7F-7617-94A6-18CB-BCEBACC90B69}"/>
                </a:ext>
              </a:extLst>
            </p:cNvPr>
            <p:cNvSpPr txBox="1"/>
            <p:nvPr/>
          </p:nvSpPr>
          <p:spPr>
            <a:xfrm>
              <a:off x="8055358" y="2549790"/>
              <a:ext cx="185041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Value Point B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B09FEE-74D6-8718-8864-7B97842A3748}"/>
                </a:ext>
              </a:extLst>
            </p:cNvPr>
            <p:cNvSpPr txBox="1"/>
            <p:nvPr/>
          </p:nvSpPr>
          <p:spPr>
            <a:xfrm>
              <a:off x="8055358" y="2916006"/>
              <a:ext cx="18504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provide a robust synopsis.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313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D93A734-4EFE-A389-29A9-D142F39E5942}"/>
              </a:ext>
            </a:extLst>
          </p:cNvPr>
          <p:cNvSpPr/>
          <p:nvPr/>
        </p:nvSpPr>
        <p:spPr>
          <a:xfrm>
            <a:off x="10242080" y="0"/>
            <a:ext cx="194992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BB28B4-7DAD-FB6B-6ACB-5DC9385CBCF7}"/>
              </a:ext>
            </a:extLst>
          </p:cNvPr>
          <p:cNvSpPr txBox="1"/>
          <p:nvPr/>
        </p:nvSpPr>
        <p:spPr>
          <a:xfrm>
            <a:off x="11205031" y="6424372"/>
            <a:ext cx="700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1000" b="1" i="0" strike="noStrike" spc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Roboto Condensed Light" panose="02000000000000000000" pitchFamily="2" charset="0"/>
                <a:cs typeface="Sora ExtraBold" pitchFamily="2" charset="0"/>
              </a:rPr>
              <a:pPr algn="r"/>
              <a:t>23</a:t>
            </a:fld>
            <a:endParaRPr lang="id-ID" sz="1000" b="1" i="0" strike="noStrike" spc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 Condensed Light" panose="02000000000000000000" pitchFamily="2" charset="0"/>
              <a:cs typeface="Sora Extra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D3A258-8A85-D213-F4C6-AF38F4A0A36B}"/>
              </a:ext>
            </a:extLst>
          </p:cNvPr>
          <p:cNvSpPr txBox="1"/>
          <p:nvPr/>
        </p:nvSpPr>
        <p:spPr>
          <a:xfrm>
            <a:off x="1038224" y="1146496"/>
            <a:ext cx="3524251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Create Simple Data Dashboard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D61A8-2699-6415-374F-447DADA3216F}"/>
              </a:ext>
            </a:extLst>
          </p:cNvPr>
          <p:cNvSpPr txBox="1"/>
          <p:nvPr/>
        </p:nvSpPr>
        <p:spPr>
          <a:xfrm>
            <a:off x="1038224" y="2125225"/>
            <a:ext cx="3524251" cy="519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Leverage agile frameworks to provide a robust synopsis for high level overviews.</a:t>
            </a:r>
            <a:endParaRPr lang="en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ABCE91-65BB-6493-51B3-AEC04B9F3376}"/>
              </a:ext>
            </a:extLst>
          </p:cNvPr>
          <p:cNvSpPr/>
          <p:nvPr/>
        </p:nvSpPr>
        <p:spPr>
          <a:xfrm>
            <a:off x="985343" y="2981826"/>
            <a:ext cx="3630012" cy="29044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D2FFDB-A7D6-FBAC-E343-3FE0E05D93FB}"/>
              </a:ext>
            </a:extLst>
          </p:cNvPr>
          <p:cNvSpPr/>
          <p:nvPr/>
        </p:nvSpPr>
        <p:spPr>
          <a:xfrm>
            <a:off x="4751989" y="2981826"/>
            <a:ext cx="6454668" cy="29044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360F0958-72FB-163E-6E5D-392F81BDCA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5124258"/>
              </p:ext>
            </p:extLst>
          </p:nvPr>
        </p:nvGraphicFramePr>
        <p:xfrm>
          <a:off x="5009494" y="3619036"/>
          <a:ext cx="5939658" cy="1988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7F0CBE4-85B8-04FA-E662-DA11C031E680}"/>
              </a:ext>
            </a:extLst>
          </p:cNvPr>
          <p:cNvSpPr txBox="1"/>
          <p:nvPr/>
        </p:nvSpPr>
        <p:spPr>
          <a:xfrm>
            <a:off x="6278025" y="3206217"/>
            <a:ext cx="340259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Mini Value Data Chart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05039F-7838-2297-C15E-03AFD231C224}"/>
              </a:ext>
            </a:extLst>
          </p:cNvPr>
          <p:cNvSpPr/>
          <p:nvPr/>
        </p:nvSpPr>
        <p:spPr>
          <a:xfrm>
            <a:off x="4751990" y="1192215"/>
            <a:ext cx="2070678" cy="16276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72A23D-8DDF-5876-2D7E-0BFCA164478C}"/>
              </a:ext>
            </a:extLst>
          </p:cNvPr>
          <p:cNvSpPr/>
          <p:nvPr/>
        </p:nvSpPr>
        <p:spPr>
          <a:xfrm>
            <a:off x="6943172" y="1192215"/>
            <a:ext cx="2070678" cy="16276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BCC6426-B599-F30C-C0BB-743DFA90B83F}"/>
              </a:ext>
            </a:extLst>
          </p:cNvPr>
          <p:cNvSpPr/>
          <p:nvPr/>
        </p:nvSpPr>
        <p:spPr>
          <a:xfrm>
            <a:off x="9134353" y="1192215"/>
            <a:ext cx="2070678" cy="16276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C3930C57-A826-7BE6-151B-C65D1C7396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5562729"/>
              </p:ext>
            </p:extLst>
          </p:nvPr>
        </p:nvGraphicFramePr>
        <p:xfrm>
          <a:off x="1692514" y="3276138"/>
          <a:ext cx="2215671" cy="1744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129BF6E4-E523-6692-6AC5-2904A842146F}"/>
              </a:ext>
            </a:extLst>
          </p:cNvPr>
          <p:cNvGrpSpPr/>
          <p:nvPr/>
        </p:nvGrpSpPr>
        <p:grpSpPr>
          <a:xfrm>
            <a:off x="2800349" y="4356389"/>
            <a:ext cx="1428750" cy="452300"/>
            <a:chOff x="6648450" y="4162425"/>
            <a:chExt cx="1428750" cy="4523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A8DA092-5ECF-3820-733A-CF1D1BB9A14A}"/>
                </a:ext>
              </a:extLst>
            </p:cNvPr>
            <p:cNvSpPr/>
            <p:nvPr/>
          </p:nvSpPr>
          <p:spPr>
            <a:xfrm>
              <a:off x="6648450" y="4162425"/>
              <a:ext cx="1428750" cy="452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43FD9C9-08A6-FD64-C505-C438350ED591}"/>
                </a:ext>
              </a:extLst>
            </p:cNvPr>
            <p:cNvGrpSpPr/>
            <p:nvPr/>
          </p:nvGrpSpPr>
          <p:grpSpPr>
            <a:xfrm>
              <a:off x="6797902" y="4241133"/>
              <a:ext cx="1129846" cy="313932"/>
              <a:chOff x="6804802" y="4241133"/>
              <a:chExt cx="1129846" cy="31393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4A3445-B93A-D32B-DA77-48F3920EC8C6}"/>
                  </a:ext>
                </a:extLst>
              </p:cNvPr>
              <p:cNvSpPr txBox="1"/>
              <p:nvPr/>
            </p:nvSpPr>
            <p:spPr>
              <a:xfrm>
                <a:off x="6970351" y="4241133"/>
                <a:ext cx="964297" cy="3139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solidFill>
                      <a:schemeClr val="accent1"/>
                    </a:solidFill>
                    <a:latin typeface="+mj-lt"/>
                  </a:rPr>
                  <a:t>$600.00</a:t>
                </a:r>
              </a:p>
            </p:txBody>
          </p: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243ADDFC-6BEA-DB8D-1008-26442F8283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04802" y="4288632"/>
                <a:ext cx="199890" cy="199888"/>
              </a:xfrm>
              <a:prstGeom prst="rect">
                <a:avLst/>
              </a:prstGeom>
            </p:spPr>
          </p:pic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DCAC803-5EC0-6C3B-1F58-CB79E39C6BA3}"/>
              </a:ext>
            </a:extLst>
          </p:cNvPr>
          <p:cNvGrpSpPr/>
          <p:nvPr/>
        </p:nvGrpSpPr>
        <p:grpSpPr>
          <a:xfrm>
            <a:off x="1357659" y="3701939"/>
            <a:ext cx="1428750" cy="452300"/>
            <a:chOff x="6648450" y="4162425"/>
            <a:chExt cx="1428750" cy="4523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F44FD8F-4DE8-EE6F-56FC-F443E95B4CB7}"/>
                </a:ext>
              </a:extLst>
            </p:cNvPr>
            <p:cNvSpPr/>
            <p:nvPr/>
          </p:nvSpPr>
          <p:spPr>
            <a:xfrm>
              <a:off x="6648450" y="4162425"/>
              <a:ext cx="1428750" cy="452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8C92837-161B-6FBC-292B-26A53BF38459}"/>
                </a:ext>
              </a:extLst>
            </p:cNvPr>
            <p:cNvGrpSpPr/>
            <p:nvPr/>
          </p:nvGrpSpPr>
          <p:grpSpPr>
            <a:xfrm>
              <a:off x="6797902" y="4241133"/>
              <a:ext cx="1129846" cy="313932"/>
              <a:chOff x="6804802" y="4241133"/>
              <a:chExt cx="1129846" cy="31393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106B7ED-92A6-B2A4-3C77-D980B3336C5A}"/>
                  </a:ext>
                </a:extLst>
              </p:cNvPr>
              <p:cNvSpPr txBox="1"/>
              <p:nvPr/>
            </p:nvSpPr>
            <p:spPr>
              <a:xfrm>
                <a:off x="6970351" y="4241133"/>
                <a:ext cx="964297" cy="3139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solidFill>
                      <a:schemeClr val="accent2"/>
                    </a:solidFill>
                    <a:latin typeface="+mj-lt"/>
                  </a:rPr>
                  <a:t>$150.00</a:t>
                </a:r>
              </a:p>
            </p:txBody>
          </p:sp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D0014D13-2217-B47E-9D0C-DF573122E0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804802" y="4288632"/>
                <a:ext cx="199890" cy="199888"/>
              </a:xfrm>
              <a:prstGeom prst="rect">
                <a:avLst/>
              </a:prstGeom>
            </p:spPr>
          </p:pic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9D8D4FE-EB7F-DF71-498F-63129B30B70D}"/>
              </a:ext>
            </a:extLst>
          </p:cNvPr>
          <p:cNvSpPr txBox="1"/>
          <p:nvPr/>
        </p:nvSpPr>
        <p:spPr>
          <a:xfrm>
            <a:off x="1314303" y="5130301"/>
            <a:ext cx="2972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Leverage agile frameworks to provide a robust synopsis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3EB0C1-066F-A9E2-8F15-F6AEBE346853}"/>
              </a:ext>
            </a:extLst>
          </p:cNvPr>
          <p:cNvGrpSpPr/>
          <p:nvPr/>
        </p:nvGrpSpPr>
        <p:grpSpPr>
          <a:xfrm>
            <a:off x="4878180" y="1470454"/>
            <a:ext cx="1818298" cy="1071192"/>
            <a:chOff x="4888702" y="1321928"/>
            <a:chExt cx="1818298" cy="1071192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BD80037-90CA-27B9-BA4B-BFFFAE579A3A}"/>
                </a:ext>
              </a:extLst>
            </p:cNvPr>
            <p:cNvGrpSpPr/>
            <p:nvPr/>
          </p:nvGrpSpPr>
          <p:grpSpPr>
            <a:xfrm>
              <a:off x="4976223" y="2339449"/>
              <a:ext cx="1622212" cy="53671"/>
              <a:chOff x="874713" y="3511550"/>
              <a:chExt cx="3325811" cy="120648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82F8410-B8E8-D854-0179-01439294F717}"/>
                  </a:ext>
                </a:extLst>
              </p:cNvPr>
              <p:cNvSpPr/>
              <p:nvPr/>
            </p:nvSpPr>
            <p:spPr>
              <a:xfrm>
                <a:off x="874713" y="3511550"/>
                <a:ext cx="3325811" cy="120648"/>
              </a:xfrm>
              <a:prstGeom prst="rect">
                <a:avLst/>
              </a:prstGeom>
              <a:solidFill>
                <a:schemeClr val="tx1">
                  <a:alpha val="8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2AE3A47-4F42-B045-1514-3EBCF0B3DF0F}"/>
                  </a:ext>
                </a:extLst>
              </p:cNvPr>
              <p:cNvSpPr/>
              <p:nvPr/>
            </p:nvSpPr>
            <p:spPr>
              <a:xfrm>
                <a:off x="874714" y="3511550"/>
                <a:ext cx="1894500" cy="120648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BF969B8-232F-2260-AF3A-FB7471693A7D}"/>
                </a:ext>
              </a:extLst>
            </p:cNvPr>
            <p:cNvGrpSpPr/>
            <p:nvPr/>
          </p:nvGrpSpPr>
          <p:grpSpPr>
            <a:xfrm>
              <a:off x="4888702" y="2044934"/>
              <a:ext cx="1818298" cy="276999"/>
              <a:chOff x="6759422" y="3166983"/>
              <a:chExt cx="1818298" cy="276999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B7BEE09-B8F2-B0F2-86B0-6898D318E49B}"/>
                  </a:ext>
                </a:extLst>
              </p:cNvPr>
              <p:cNvSpPr txBox="1"/>
              <p:nvPr/>
            </p:nvSpPr>
            <p:spPr>
              <a:xfrm>
                <a:off x="6759422" y="3166983"/>
                <a:ext cx="590068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solidFill>
                      <a:srgbClr val="282F4E"/>
                    </a:solidFill>
                    <a:latin typeface="+mj-lt"/>
                    <a:cs typeface="Archivo" pitchFamily="2" charset="0"/>
                  </a:defRPr>
                </a:lvl1pPr>
              </a:lstStyle>
              <a:p>
                <a:pPr algn="l"/>
                <a:r>
                  <a:rPr lang="en-US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Value</a:t>
                </a:r>
                <a:endParaRPr lang="id-ID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C167B65-D00E-D55A-473C-D9975C8758AD}"/>
                  </a:ext>
                </a:extLst>
              </p:cNvPr>
              <p:cNvSpPr txBox="1"/>
              <p:nvPr/>
            </p:nvSpPr>
            <p:spPr>
              <a:xfrm>
                <a:off x="7605714" y="3166983"/>
                <a:ext cx="972006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solidFill>
                      <a:srgbClr val="282F4E"/>
                    </a:solidFill>
                    <a:latin typeface="+mj-lt"/>
                    <a:cs typeface="Archivo" pitchFamily="2" charset="0"/>
                  </a:defRPr>
                </a:lvl1pPr>
              </a:lstStyle>
              <a:p>
                <a:pPr algn="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50%</a:t>
                </a:r>
                <a:endParaRPr lang="id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424D5F4-9199-7196-9CEC-36946BCD15A6}"/>
                </a:ext>
              </a:extLst>
            </p:cNvPr>
            <p:cNvSpPr txBox="1"/>
            <p:nvPr/>
          </p:nvSpPr>
          <p:spPr>
            <a:xfrm>
              <a:off x="4888702" y="1321928"/>
              <a:ext cx="1307311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Mini Value Data 01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1F3355A-8A8D-12E9-C07F-40616505BCA2}"/>
              </a:ext>
            </a:extLst>
          </p:cNvPr>
          <p:cNvGrpSpPr/>
          <p:nvPr/>
        </p:nvGrpSpPr>
        <p:grpSpPr>
          <a:xfrm>
            <a:off x="7069362" y="1470454"/>
            <a:ext cx="1818298" cy="1071192"/>
            <a:chOff x="4888702" y="1321928"/>
            <a:chExt cx="1818298" cy="1071192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16B207B-EA9A-B4FB-9561-AB49D3D1BB8E}"/>
                </a:ext>
              </a:extLst>
            </p:cNvPr>
            <p:cNvGrpSpPr/>
            <p:nvPr/>
          </p:nvGrpSpPr>
          <p:grpSpPr>
            <a:xfrm>
              <a:off x="4976223" y="2339449"/>
              <a:ext cx="1622212" cy="53671"/>
              <a:chOff x="874713" y="3511550"/>
              <a:chExt cx="3325811" cy="120648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EBF64DB-E48B-414A-F4E3-488055AD798F}"/>
                  </a:ext>
                </a:extLst>
              </p:cNvPr>
              <p:cNvSpPr/>
              <p:nvPr/>
            </p:nvSpPr>
            <p:spPr>
              <a:xfrm>
                <a:off x="874713" y="3511550"/>
                <a:ext cx="3325811" cy="120648"/>
              </a:xfrm>
              <a:prstGeom prst="rect">
                <a:avLst/>
              </a:prstGeom>
              <a:solidFill>
                <a:schemeClr val="tx1">
                  <a:alpha val="8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5FD20A6-5224-5C78-393F-DEBFECD48F91}"/>
                  </a:ext>
                </a:extLst>
              </p:cNvPr>
              <p:cNvSpPr/>
              <p:nvPr/>
            </p:nvSpPr>
            <p:spPr>
              <a:xfrm>
                <a:off x="874713" y="3511550"/>
                <a:ext cx="2500777" cy="12064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CE99CFA-7AF5-2BDE-9245-E9D02289B6AE}"/>
                </a:ext>
              </a:extLst>
            </p:cNvPr>
            <p:cNvGrpSpPr/>
            <p:nvPr/>
          </p:nvGrpSpPr>
          <p:grpSpPr>
            <a:xfrm>
              <a:off x="4888702" y="2044934"/>
              <a:ext cx="1818298" cy="276999"/>
              <a:chOff x="6759422" y="3166983"/>
              <a:chExt cx="1818298" cy="276999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A388E2F-D556-5CBF-7882-AEA2E4AABA63}"/>
                  </a:ext>
                </a:extLst>
              </p:cNvPr>
              <p:cNvSpPr txBox="1"/>
              <p:nvPr/>
            </p:nvSpPr>
            <p:spPr>
              <a:xfrm>
                <a:off x="6759422" y="3166983"/>
                <a:ext cx="590068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solidFill>
                      <a:srgbClr val="282F4E"/>
                    </a:solidFill>
                    <a:latin typeface="+mj-lt"/>
                    <a:cs typeface="Archivo" pitchFamily="2" charset="0"/>
                  </a:defRPr>
                </a:lvl1pPr>
              </a:lstStyle>
              <a:p>
                <a:pPr algn="l"/>
                <a:r>
                  <a:rPr lang="en-US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Value</a:t>
                </a:r>
                <a:endParaRPr lang="id-ID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8DD7F55-D345-90B5-7C5E-55647288C15C}"/>
                  </a:ext>
                </a:extLst>
              </p:cNvPr>
              <p:cNvSpPr txBox="1"/>
              <p:nvPr/>
            </p:nvSpPr>
            <p:spPr>
              <a:xfrm>
                <a:off x="7605714" y="3166983"/>
                <a:ext cx="972006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solidFill>
                      <a:srgbClr val="282F4E"/>
                    </a:solidFill>
                    <a:latin typeface="+mj-lt"/>
                    <a:cs typeface="Archivo" pitchFamily="2" charset="0"/>
                  </a:defRPr>
                </a:lvl1pPr>
              </a:lstStyle>
              <a:p>
                <a:pPr algn="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75%</a:t>
                </a:r>
                <a:endParaRPr lang="id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AC7ED1A-822F-5073-7F8E-F57655DB29B0}"/>
                </a:ext>
              </a:extLst>
            </p:cNvPr>
            <p:cNvSpPr txBox="1"/>
            <p:nvPr/>
          </p:nvSpPr>
          <p:spPr>
            <a:xfrm>
              <a:off x="4888702" y="1321928"/>
              <a:ext cx="1307311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Mini Value Data 02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598D3A4-F2B5-D0B3-030D-3070EED20CB7}"/>
              </a:ext>
            </a:extLst>
          </p:cNvPr>
          <p:cNvGrpSpPr/>
          <p:nvPr/>
        </p:nvGrpSpPr>
        <p:grpSpPr>
          <a:xfrm>
            <a:off x="9260543" y="1470454"/>
            <a:ext cx="1818298" cy="1071192"/>
            <a:chOff x="4888702" y="1321928"/>
            <a:chExt cx="1818298" cy="1071192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5F48BE3-19F2-2099-51CE-FDE5274C34D9}"/>
                </a:ext>
              </a:extLst>
            </p:cNvPr>
            <p:cNvGrpSpPr/>
            <p:nvPr/>
          </p:nvGrpSpPr>
          <p:grpSpPr>
            <a:xfrm>
              <a:off x="4976223" y="2339449"/>
              <a:ext cx="1622212" cy="53671"/>
              <a:chOff x="874713" y="3511550"/>
              <a:chExt cx="3325811" cy="120648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45C6B35-5955-DE94-AE40-FFF87CE8A8E1}"/>
                  </a:ext>
                </a:extLst>
              </p:cNvPr>
              <p:cNvSpPr/>
              <p:nvPr/>
            </p:nvSpPr>
            <p:spPr>
              <a:xfrm>
                <a:off x="874713" y="3511550"/>
                <a:ext cx="3325811" cy="120648"/>
              </a:xfrm>
              <a:prstGeom prst="rect">
                <a:avLst/>
              </a:prstGeom>
              <a:solidFill>
                <a:schemeClr val="tx1">
                  <a:alpha val="8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86FF98A-C83B-98FE-5A69-C5FE19D8F2E3}"/>
                  </a:ext>
                </a:extLst>
              </p:cNvPr>
              <p:cNvSpPr/>
              <p:nvPr/>
            </p:nvSpPr>
            <p:spPr>
              <a:xfrm>
                <a:off x="874713" y="3511550"/>
                <a:ext cx="1209740" cy="120648"/>
              </a:xfrm>
              <a:prstGeom prst="rect">
                <a:avLst/>
              </a:prstGeom>
              <a:solidFill>
                <a:schemeClr val="accent3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A39D650-663F-7B1B-C2A6-37DD6928084C}"/>
                </a:ext>
              </a:extLst>
            </p:cNvPr>
            <p:cNvGrpSpPr/>
            <p:nvPr/>
          </p:nvGrpSpPr>
          <p:grpSpPr>
            <a:xfrm>
              <a:off x="4888702" y="2044934"/>
              <a:ext cx="1818298" cy="276999"/>
              <a:chOff x="6759422" y="3166983"/>
              <a:chExt cx="1818298" cy="27699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32553B6-191A-9EB8-1164-4FD0817C79BB}"/>
                  </a:ext>
                </a:extLst>
              </p:cNvPr>
              <p:cNvSpPr txBox="1"/>
              <p:nvPr/>
            </p:nvSpPr>
            <p:spPr>
              <a:xfrm>
                <a:off x="6759422" y="3166983"/>
                <a:ext cx="590068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solidFill>
                      <a:srgbClr val="282F4E"/>
                    </a:solidFill>
                    <a:latin typeface="+mj-lt"/>
                    <a:cs typeface="Archivo" pitchFamily="2" charset="0"/>
                  </a:defRPr>
                </a:lvl1pPr>
              </a:lstStyle>
              <a:p>
                <a:pPr algn="l"/>
                <a:r>
                  <a:rPr lang="en-US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Value</a:t>
                </a:r>
                <a:endParaRPr lang="id-ID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1069D7F-3B96-5C48-87C2-4E51BF54E402}"/>
                  </a:ext>
                </a:extLst>
              </p:cNvPr>
              <p:cNvSpPr txBox="1"/>
              <p:nvPr/>
            </p:nvSpPr>
            <p:spPr>
              <a:xfrm>
                <a:off x="7605714" y="3166983"/>
                <a:ext cx="972006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solidFill>
                      <a:srgbClr val="282F4E"/>
                    </a:solidFill>
                    <a:latin typeface="+mj-lt"/>
                    <a:cs typeface="Archivo" pitchFamily="2" charset="0"/>
                  </a:defRPr>
                </a:lvl1pPr>
              </a:lstStyle>
              <a:p>
                <a:pPr algn="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30%</a:t>
                </a:r>
                <a:endParaRPr lang="id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141AFC0-3798-87AB-E2B0-58CC0BD124C1}"/>
                </a:ext>
              </a:extLst>
            </p:cNvPr>
            <p:cNvSpPr txBox="1"/>
            <p:nvPr/>
          </p:nvSpPr>
          <p:spPr>
            <a:xfrm>
              <a:off x="4888702" y="1321928"/>
              <a:ext cx="1307311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Mini Value Data 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427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E9C2AEA9-4474-E82A-2616-3C680CA24547}"/>
              </a:ext>
            </a:extLst>
          </p:cNvPr>
          <p:cNvSpPr/>
          <p:nvPr/>
        </p:nvSpPr>
        <p:spPr>
          <a:xfrm>
            <a:off x="10242080" y="0"/>
            <a:ext cx="194992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05ECCD4-7555-4C04-CC8B-76F2AE0622CA}"/>
              </a:ext>
            </a:extLst>
          </p:cNvPr>
          <p:cNvSpPr txBox="1"/>
          <p:nvPr/>
        </p:nvSpPr>
        <p:spPr>
          <a:xfrm>
            <a:off x="11205031" y="6424372"/>
            <a:ext cx="700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1000" b="1" i="0" strike="noStrike" spc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Roboto Condensed Light" panose="02000000000000000000" pitchFamily="2" charset="0"/>
                <a:cs typeface="Sora ExtraBold" pitchFamily="2" charset="0"/>
              </a:rPr>
              <a:pPr algn="r"/>
              <a:t>24</a:t>
            </a:fld>
            <a:endParaRPr lang="id-ID" sz="1000" b="1" i="0" strike="noStrike" spc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 Condensed Light" panose="02000000000000000000" pitchFamily="2" charset="0"/>
              <a:cs typeface="Sora ExtraBold" pitchFamily="2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3F1C737-73A2-00B5-C244-D7A067628239}"/>
              </a:ext>
            </a:extLst>
          </p:cNvPr>
          <p:cNvGrpSpPr/>
          <p:nvPr/>
        </p:nvGrpSpPr>
        <p:grpSpPr>
          <a:xfrm>
            <a:off x="1423658" y="1146496"/>
            <a:ext cx="2753383" cy="2256684"/>
            <a:chOff x="1038224" y="1146496"/>
            <a:chExt cx="2753383" cy="225668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EC695DC-92C7-1E1E-76E6-399F14A0DD81}"/>
                </a:ext>
              </a:extLst>
            </p:cNvPr>
            <p:cNvSpPr txBox="1"/>
            <p:nvPr/>
          </p:nvSpPr>
          <p:spPr>
            <a:xfrm>
              <a:off x="1038224" y="1146496"/>
              <a:ext cx="2753383" cy="1421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Create Simple Data Dashboard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7156B28-7598-231D-6CA7-D156AA813F2A}"/>
                </a:ext>
              </a:extLst>
            </p:cNvPr>
            <p:cNvSpPr txBox="1"/>
            <p:nvPr/>
          </p:nvSpPr>
          <p:spPr>
            <a:xfrm>
              <a:off x="1038224" y="2661695"/>
              <a:ext cx="2753383" cy="741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frameworks to provide a robust synopsis for high level overviews. 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0006512-DD35-68C3-E8B8-5A4D06EBDA52}"/>
              </a:ext>
            </a:extLst>
          </p:cNvPr>
          <p:cNvSpPr/>
          <p:nvPr/>
        </p:nvSpPr>
        <p:spPr>
          <a:xfrm>
            <a:off x="4751989" y="971721"/>
            <a:ext cx="4399894" cy="49145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602CEF-BC41-9CB4-C334-24D820B8C806}"/>
              </a:ext>
            </a:extLst>
          </p:cNvPr>
          <p:cNvSpPr/>
          <p:nvPr/>
        </p:nvSpPr>
        <p:spPr>
          <a:xfrm>
            <a:off x="985343" y="3783723"/>
            <a:ext cx="3630012" cy="21025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408853-50EA-244A-BDAF-B6C4F11CE509}"/>
              </a:ext>
            </a:extLst>
          </p:cNvPr>
          <p:cNvSpPr/>
          <p:nvPr/>
        </p:nvSpPr>
        <p:spPr>
          <a:xfrm>
            <a:off x="9288517" y="970366"/>
            <a:ext cx="2065283" cy="15383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7D6FD9-4B23-26A2-DC67-10AA1CB68637}"/>
              </a:ext>
            </a:extLst>
          </p:cNvPr>
          <p:cNvSpPr/>
          <p:nvPr/>
        </p:nvSpPr>
        <p:spPr>
          <a:xfrm>
            <a:off x="9288517" y="2658493"/>
            <a:ext cx="2065283" cy="15383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87AE1A-ECE2-CB5F-C6E6-DB9EBDD4425C}"/>
              </a:ext>
            </a:extLst>
          </p:cNvPr>
          <p:cNvSpPr/>
          <p:nvPr/>
        </p:nvSpPr>
        <p:spPr>
          <a:xfrm>
            <a:off x="9288517" y="4346622"/>
            <a:ext cx="2065283" cy="15383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20" name="2D Column Chart">
            <a:extLst>
              <a:ext uri="{FF2B5EF4-FFF2-40B4-BE49-F238E27FC236}">
                <a16:creationId xmlns:a16="http://schemas.microsoft.com/office/drawing/2014/main" id="{2D37C746-98A4-1C96-E153-20275A02D8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2596441"/>
              </p:ext>
            </p:extLst>
          </p:nvPr>
        </p:nvGraphicFramePr>
        <p:xfrm>
          <a:off x="4973363" y="1785511"/>
          <a:ext cx="3957146" cy="3735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98CB1BA6-B280-C97E-9A69-DA8C7017D865}"/>
              </a:ext>
            </a:extLst>
          </p:cNvPr>
          <p:cNvGrpSpPr/>
          <p:nvPr/>
        </p:nvGrpSpPr>
        <p:grpSpPr>
          <a:xfrm>
            <a:off x="5096203" y="1337245"/>
            <a:ext cx="2794438" cy="771757"/>
            <a:chOff x="9368708" y="1886051"/>
            <a:chExt cx="2794438" cy="7717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09901B-99CE-467B-96A1-005138818C95}"/>
                </a:ext>
              </a:extLst>
            </p:cNvPr>
            <p:cNvSpPr txBox="1"/>
            <p:nvPr/>
          </p:nvSpPr>
          <p:spPr>
            <a:xfrm>
              <a:off x="9368710" y="1886051"/>
              <a:ext cx="2794436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Mini Value Data Chart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6FCDD9D-11E9-AEF7-6CC5-261C31BEB2E3}"/>
                </a:ext>
              </a:extLst>
            </p:cNvPr>
            <p:cNvSpPr txBox="1"/>
            <p:nvPr/>
          </p:nvSpPr>
          <p:spPr>
            <a:xfrm>
              <a:off x="9368708" y="2196143"/>
              <a:ext cx="27944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to provide a robust for high level. 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D92F17F-E050-BECC-8CD7-230C815D8C8D}"/>
              </a:ext>
            </a:extLst>
          </p:cNvPr>
          <p:cNvGrpSpPr/>
          <p:nvPr/>
        </p:nvGrpSpPr>
        <p:grpSpPr>
          <a:xfrm>
            <a:off x="9544351" y="1267044"/>
            <a:ext cx="1553615" cy="944947"/>
            <a:chOff x="9539453" y="1337245"/>
            <a:chExt cx="1553615" cy="94494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415355E-6320-22B3-D6F8-3289F49FAAD4}"/>
                </a:ext>
              </a:extLst>
            </p:cNvPr>
            <p:cNvGrpSpPr/>
            <p:nvPr/>
          </p:nvGrpSpPr>
          <p:grpSpPr>
            <a:xfrm>
              <a:off x="9601914" y="1857460"/>
              <a:ext cx="1491154" cy="424732"/>
              <a:chOff x="9323509" y="2210825"/>
              <a:chExt cx="1491154" cy="4247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5FED10-8804-BB91-25DA-ECB7795D1BA4}"/>
                  </a:ext>
                </a:extLst>
              </p:cNvPr>
              <p:cNvSpPr txBox="1"/>
              <p:nvPr/>
            </p:nvSpPr>
            <p:spPr>
              <a:xfrm>
                <a:off x="9627640" y="2210825"/>
                <a:ext cx="1187023" cy="4247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b="1" dirty="0">
                    <a:solidFill>
                      <a:schemeClr val="accent1"/>
                    </a:solidFill>
                    <a:latin typeface="+mj-lt"/>
                  </a:rPr>
                  <a:t>$10.00</a:t>
                </a:r>
              </a:p>
            </p:txBody>
          </p:sp>
          <p:pic>
            <p:nvPicPr>
              <p:cNvPr id="32" name="Graphic 31">
                <a:extLst>
                  <a:ext uri="{FF2B5EF4-FFF2-40B4-BE49-F238E27FC236}">
                    <a16:creationId xmlns:a16="http://schemas.microsoft.com/office/drawing/2014/main" id="{0EE1F265-2CA8-3631-A71A-5065EDF189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5400000" flipV="1">
                <a:off x="9323509" y="2232801"/>
                <a:ext cx="342676" cy="342676"/>
              </a:xfrm>
              <a:prstGeom prst="rect">
                <a:avLst/>
              </a:prstGeom>
            </p:spPr>
          </p:pic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2A3627-C92F-F1A9-C6B8-200D9089961D}"/>
                </a:ext>
              </a:extLst>
            </p:cNvPr>
            <p:cNvSpPr txBox="1"/>
            <p:nvPr/>
          </p:nvSpPr>
          <p:spPr>
            <a:xfrm>
              <a:off x="9539453" y="1337245"/>
              <a:ext cx="1245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Simple Data Value A</a:t>
              </a:r>
              <a:endParaRPr lang="en-ID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E7CF0A-CAFD-C47C-29C1-9F303002EDF7}"/>
              </a:ext>
            </a:extLst>
          </p:cNvPr>
          <p:cNvGrpSpPr/>
          <p:nvPr/>
        </p:nvGrpSpPr>
        <p:grpSpPr>
          <a:xfrm>
            <a:off x="9544351" y="2955171"/>
            <a:ext cx="1553615" cy="944947"/>
            <a:chOff x="9539453" y="1337245"/>
            <a:chExt cx="1553615" cy="94494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D87FE46-8841-04CC-2662-9F55CBC24856}"/>
                </a:ext>
              </a:extLst>
            </p:cNvPr>
            <p:cNvGrpSpPr/>
            <p:nvPr/>
          </p:nvGrpSpPr>
          <p:grpSpPr>
            <a:xfrm>
              <a:off x="9601914" y="1857460"/>
              <a:ext cx="1491154" cy="424732"/>
              <a:chOff x="9323509" y="2210825"/>
              <a:chExt cx="1491154" cy="42473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A9145B1-FBEC-4DEC-A19E-7B0533AFC91D}"/>
                  </a:ext>
                </a:extLst>
              </p:cNvPr>
              <p:cNvSpPr txBox="1"/>
              <p:nvPr/>
            </p:nvSpPr>
            <p:spPr>
              <a:xfrm>
                <a:off x="9627640" y="2210825"/>
                <a:ext cx="1187023" cy="4247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b="1" dirty="0">
                    <a:solidFill>
                      <a:schemeClr val="accent2"/>
                    </a:solidFill>
                    <a:latin typeface="+mj-lt"/>
                  </a:rPr>
                  <a:t>$15.00</a:t>
                </a:r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A4937656-5537-045D-2ABF-D17B47DAE5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 flipV="1">
                <a:off x="9323509" y="2232801"/>
                <a:ext cx="342676" cy="342676"/>
              </a:xfrm>
              <a:prstGeom prst="rect">
                <a:avLst/>
              </a:prstGeom>
            </p:spPr>
          </p:pic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19684D6-CF7F-9EAC-432A-97916A90EB33}"/>
                </a:ext>
              </a:extLst>
            </p:cNvPr>
            <p:cNvSpPr txBox="1"/>
            <p:nvPr/>
          </p:nvSpPr>
          <p:spPr>
            <a:xfrm>
              <a:off x="9539453" y="1337245"/>
              <a:ext cx="1245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Simple Data Value B</a:t>
              </a:r>
              <a:endParaRPr lang="en-ID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71E8E78-F657-F360-8255-7C7353482E8C}"/>
              </a:ext>
            </a:extLst>
          </p:cNvPr>
          <p:cNvGrpSpPr/>
          <p:nvPr/>
        </p:nvGrpSpPr>
        <p:grpSpPr>
          <a:xfrm>
            <a:off x="9544351" y="4643300"/>
            <a:ext cx="1553615" cy="944947"/>
            <a:chOff x="9539453" y="1337245"/>
            <a:chExt cx="1553615" cy="94494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C24F26E-1678-3D5E-8C9E-05AEE944A9BA}"/>
                </a:ext>
              </a:extLst>
            </p:cNvPr>
            <p:cNvGrpSpPr/>
            <p:nvPr/>
          </p:nvGrpSpPr>
          <p:grpSpPr>
            <a:xfrm>
              <a:off x="9601914" y="1857460"/>
              <a:ext cx="1491154" cy="424732"/>
              <a:chOff x="9323509" y="2210825"/>
              <a:chExt cx="1491154" cy="4247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6221B89-CCD8-6787-2891-F94B902DB216}"/>
                  </a:ext>
                </a:extLst>
              </p:cNvPr>
              <p:cNvSpPr txBox="1"/>
              <p:nvPr/>
            </p:nvSpPr>
            <p:spPr>
              <a:xfrm>
                <a:off x="9627640" y="2210825"/>
                <a:ext cx="1187023" cy="4247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b="1" dirty="0">
                    <a:solidFill>
                      <a:schemeClr val="accent3"/>
                    </a:solidFill>
                    <a:latin typeface="+mj-lt"/>
                  </a:rPr>
                  <a:t>$30.00</a:t>
                </a:r>
              </a:p>
            </p:txBody>
          </p:sp>
          <p:pic>
            <p:nvPicPr>
              <p:cNvPr id="43" name="Graphic 42">
                <a:extLst>
                  <a:ext uri="{FF2B5EF4-FFF2-40B4-BE49-F238E27FC236}">
                    <a16:creationId xmlns:a16="http://schemas.microsoft.com/office/drawing/2014/main" id="{190CE513-4BFF-423A-73C4-3BE80ECDFD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6200000">
                <a:off x="9323509" y="2232801"/>
                <a:ext cx="342676" cy="342676"/>
              </a:xfrm>
              <a:prstGeom prst="rect">
                <a:avLst/>
              </a:prstGeom>
            </p:spPr>
          </p:pic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A1BB1BF-FCF7-673C-A2A2-93D9F6821D7F}"/>
                </a:ext>
              </a:extLst>
            </p:cNvPr>
            <p:cNvSpPr txBox="1"/>
            <p:nvPr/>
          </p:nvSpPr>
          <p:spPr>
            <a:xfrm>
              <a:off x="9539453" y="1337245"/>
              <a:ext cx="1245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Simple Data Value C</a:t>
              </a:r>
              <a:endParaRPr lang="en-ID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85FC4F-38A1-BF80-3386-D8C6B38CBF53}"/>
              </a:ext>
            </a:extLst>
          </p:cNvPr>
          <p:cNvGrpSpPr/>
          <p:nvPr/>
        </p:nvGrpSpPr>
        <p:grpSpPr>
          <a:xfrm>
            <a:off x="1337661" y="4137706"/>
            <a:ext cx="2925376" cy="1394589"/>
            <a:chOff x="1337661" y="4196795"/>
            <a:chExt cx="2925376" cy="1394589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427B02B-6F1D-C00A-2EAE-C6382BFB5C54}"/>
                </a:ext>
              </a:extLst>
            </p:cNvPr>
            <p:cNvGrpSpPr/>
            <p:nvPr/>
          </p:nvGrpSpPr>
          <p:grpSpPr>
            <a:xfrm>
              <a:off x="1337661" y="4196795"/>
              <a:ext cx="2925376" cy="774725"/>
              <a:chOff x="8055358" y="2549790"/>
              <a:chExt cx="2925376" cy="774725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3B5D301-CA04-5902-EC4D-A67B6FBF6F2B}"/>
                  </a:ext>
                </a:extLst>
              </p:cNvPr>
              <p:cNvSpPr txBox="1"/>
              <p:nvPr/>
            </p:nvSpPr>
            <p:spPr>
              <a:xfrm>
                <a:off x="8055358" y="2549790"/>
                <a:ext cx="2248502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Value Point Data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7E71B49-665B-257A-1DCA-148AEAB3C4B6}"/>
                  </a:ext>
                </a:extLst>
              </p:cNvPr>
              <p:cNvSpPr txBox="1"/>
              <p:nvPr/>
            </p:nvSpPr>
            <p:spPr>
              <a:xfrm>
                <a:off x="8055358" y="2862850"/>
                <a:ext cx="29253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Leverage agile frameworks to provide a robust synopsis for high level. 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B6E19-BFD4-BF50-D8EB-CF91E85C0458}"/>
                </a:ext>
              </a:extLst>
            </p:cNvPr>
            <p:cNvSpPr txBox="1"/>
            <p:nvPr/>
          </p:nvSpPr>
          <p:spPr>
            <a:xfrm>
              <a:off x="1337662" y="5151403"/>
              <a:ext cx="771528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b="1" dirty="0">
                  <a:solidFill>
                    <a:schemeClr val="accent1"/>
                  </a:solidFill>
                  <a:latin typeface="+mj-lt"/>
                </a:rPr>
                <a:t>25%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B5B11F0-A817-DB64-9B7C-17C1778CCA5A}"/>
                </a:ext>
              </a:extLst>
            </p:cNvPr>
            <p:cNvSpPr txBox="1"/>
            <p:nvPr/>
          </p:nvSpPr>
          <p:spPr>
            <a:xfrm>
              <a:off x="2414586" y="5151403"/>
              <a:ext cx="771528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b="1" dirty="0">
                  <a:solidFill>
                    <a:schemeClr val="accent2"/>
                  </a:solidFill>
                  <a:latin typeface="+mj-lt"/>
                </a:rPr>
                <a:t>25%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96C1804-2E5E-BB05-D231-8771DCF597D2}"/>
                </a:ext>
              </a:extLst>
            </p:cNvPr>
            <p:cNvSpPr txBox="1"/>
            <p:nvPr/>
          </p:nvSpPr>
          <p:spPr>
            <a:xfrm>
              <a:off x="3491509" y="5151403"/>
              <a:ext cx="771528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b="1" dirty="0">
                  <a:solidFill>
                    <a:schemeClr val="accent3"/>
                  </a:solidFill>
                  <a:latin typeface="+mj-lt"/>
                </a:rPr>
                <a:t>50%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82E1327-9C58-E35B-953F-89A496A9FED1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88" y="5136154"/>
              <a:ext cx="0" cy="45523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6880D21-58F0-3525-1323-261734BB7FF2}"/>
                </a:ext>
              </a:extLst>
            </p:cNvPr>
            <p:cNvCxnSpPr>
              <a:cxnSpLocks/>
            </p:cNvCxnSpPr>
            <p:nvPr/>
          </p:nvCxnSpPr>
          <p:spPr>
            <a:xfrm>
              <a:off x="3338812" y="5136154"/>
              <a:ext cx="0" cy="45523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3139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D8BECA-B823-C95E-747E-ACDE9A323176}"/>
              </a:ext>
            </a:extLst>
          </p:cNvPr>
          <p:cNvSpPr/>
          <p:nvPr/>
        </p:nvSpPr>
        <p:spPr>
          <a:xfrm>
            <a:off x="-4871" y="4117652"/>
            <a:ext cx="12192000" cy="2740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ABC5C9-33F2-2715-41F6-1FA23EFD985A}"/>
              </a:ext>
            </a:extLst>
          </p:cNvPr>
          <p:cNvSpPr txBox="1"/>
          <p:nvPr/>
        </p:nvSpPr>
        <p:spPr>
          <a:xfrm>
            <a:off x="1040442" y="1197618"/>
            <a:ext cx="387224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Create Simple Data Dashboard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860A4B-BABE-E3BF-E96A-26CA63201CAE}"/>
              </a:ext>
            </a:extLst>
          </p:cNvPr>
          <p:cNvSpPr/>
          <p:nvPr/>
        </p:nvSpPr>
        <p:spPr>
          <a:xfrm>
            <a:off x="5133976" y="971722"/>
            <a:ext cx="6017584" cy="1430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1335BA-E472-C2DC-36CC-B2F1705C616D}"/>
              </a:ext>
            </a:extLst>
          </p:cNvPr>
          <p:cNvSpPr/>
          <p:nvPr/>
        </p:nvSpPr>
        <p:spPr>
          <a:xfrm>
            <a:off x="1040441" y="2581275"/>
            <a:ext cx="10111118" cy="33050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2387BA-35F8-F0B8-7685-4189672BCB3B}"/>
              </a:ext>
            </a:extLst>
          </p:cNvPr>
          <p:cNvSpPr txBox="1"/>
          <p:nvPr/>
        </p:nvSpPr>
        <p:spPr>
          <a:xfrm>
            <a:off x="11205031" y="6424372"/>
            <a:ext cx="700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1000" b="1" i="0" strike="noStrike" spc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Roboto Condensed Light" panose="02000000000000000000" pitchFamily="2" charset="0"/>
                <a:cs typeface="Sora ExtraBold" pitchFamily="2" charset="0"/>
              </a:rPr>
              <a:pPr algn="r"/>
              <a:t>25</a:t>
            </a:fld>
            <a:endParaRPr lang="id-ID" sz="1000" b="1" i="0" strike="noStrike" spc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 Condensed Light" panose="02000000000000000000" pitchFamily="2" charset="0"/>
              <a:cs typeface="Sora ExtraBol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BF10FD-2982-08F4-7991-5035C474E3DE}"/>
              </a:ext>
            </a:extLst>
          </p:cNvPr>
          <p:cNvSpPr txBox="1"/>
          <p:nvPr/>
        </p:nvSpPr>
        <p:spPr>
          <a:xfrm>
            <a:off x="286883" y="6424372"/>
            <a:ext cx="2549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ora ExtraBold" pitchFamily="2" charset="0"/>
              </a:rPr>
              <a:t>Dashboard Infographic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4501CB-82ED-C08B-8F0B-E2218D256B1F}"/>
              </a:ext>
            </a:extLst>
          </p:cNvPr>
          <p:cNvCxnSpPr>
            <a:cxnSpLocks/>
          </p:cNvCxnSpPr>
          <p:nvPr/>
        </p:nvCxnSpPr>
        <p:spPr>
          <a:xfrm>
            <a:off x="1482019" y="3218659"/>
            <a:ext cx="92279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B079093-D205-0017-9102-AF5001D8099F}"/>
              </a:ext>
            </a:extLst>
          </p:cNvPr>
          <p:cNvGrpSpPr/>
          <p:nvPr/>
        </p:nvGrpSpPr>
        <p:grpSpPr>
          <a:xfrm>
            <a:off x="1607961" y="2957049"/>
            <a:ext cx="8522570" cy="261610"/>
            <a:chOff x="1607961" y="2957049"/>
            <a:chExt cx="8522570" cy="2616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B713F3-772C-307A-BB80-B042AC4E57FC}"/>
                </a:ext>
              </a:extLst>
            </p:cNvPr>
            <p:cNvSpPr txBox="1"/>
            <p:nvPr/>
          </p:nvSpPr>
          <p:spPr>
            <a:xfrm>
              <a:off x="1607961" y="2957049"/>
              <a:ext cx="1228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Name Project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CFDD089-C5CA-3CEE-483D-E91F83498476}"/>
                </a:ext>
              </a:extLst>
            </p:cNvPr>
            <p:cNvSpPr txBox="1"/>
            <p:nvPr/>
          </p:nvSpPr>
          <p:spPr>
            <a:xfrm>
              <a:off x="4819524" y="2957049"/>
              <a:ext cx="5196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Type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E36743C-6967-E406-8F45-B9B302DE5328}"/>
                </a:ext>
              </a:extLst>
            </p:cNvPr>
            <p:cNvSpPr txBox="1"/>
            <p:nvPr/>
          </p:nvSpPr>
          <p:spPr>
            <a:xfrm>
              <a:off x="6358920" y="2957049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Value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06D0E5-5591-ADF6-7799-AFD2AF0A6DDC}"/>
                </a:ext>
              </a:extLst>
            </p:cNvPr>
            <p:cNvSpPr txBox="1"/>
            <p:nvPr/>
          </p:nvSpPr>
          <p:spPr>
            <a:xfrm>
              <a:off x="7959230" y="2957049"/>
              <a:ext cx="5196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5E526F-F6E3-E7BB-008F-10A01A254F47}"/>
                </a:ext>
              </a:extLst>
            </p:cNvPr>
            <p:cNvSpPr txBox="1"/>
            <p:nvPr/>
          </p:nvSpPr>
          <p:spPr>
            <a:xfrm>
              <a:off x="9498627" y="2957049"/>
              <a:ext cx="6319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Status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21A9362-A54B-0F81-75F8-F7E50C885FCB}"/>
              </a:ext>
            </a:extLst>
          </p:cNvPr>
          <p:cNvGrpSpPr/>
          <p:nvPr/>
        </p:nvGrpSpPr>
        <p:grpSpPr>
          <a:xfrm>
            <a:off x="1607961" y="3390779"/>
            <a:ext cx="8702688" cy="417840"/>
            <a:chOff x="1607961" y="3390779"/>
            <a:chExt cx="8702688" cy="41784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90DCB61-00A8-E297-A87A-D9B29A0DEEA0}"/>
                </a:ext>
              </a:extLst>
            </p:cNvPr>
            <p:cNvGrpSpPr/>
            <p:nvPr/>
          </p:nvGrpSpPr>
          <p:grpSpPr>
            <a:xfrm>
              <a:off x="1607961" y="3390779"/>
              <a:ext cx="2192514" cy="417840"/>
              <a:chOff x="1607961" y="3442655"/>
              <a:chExt cx="2192514" cy="417840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39DFDD-39F6-46DA-5CEB-BB072D833418}"/>
                  </a:ext>
                </a:extLst>
              </p:cNvPr>
              <p:cNvSpPr txBox="1"/>
              <p:nvPr/>
            </p:nvSpPr>
            <p:spPr>
              <a:xfrm>
                <a:off x="1607961" y="3442655"/>
                <a:ext cx="219251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Leverage agile frameworks 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AF5A89-7FD1-7903-FF8D-15BED8A9C8F8}"/>
                  </a:ext>
                </a:extLst>
              </p:cNvPr>
              <p:cNvSpPr txBox="1"/>
              <p:nvPr/>
            </p:nvSpPr>
            <p:spPr>
              <a:xfrm>
                <a:off x="1607961" y="3614274"/>
                <a:ext cx="12285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25 Aug 2024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C8C473-ED1D-1B35-D28E-30425DC42691}"/>
                </a:ext>
              </a:extLst>
            </p:cNvPr>
            <p:cNvSpPr txBox="1"/>
            <p:nvPr/>
          </p:nvSpPr>
          <p:spPr>
            <a:xfrm>
              <a:off x="4521276" y="3468894"/>
              <a:ext cx="11161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#2894HDNKS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B50F330-4A3D-4FD9-968A-BA13041876F4}"/>
                </a:ext>
              </a:extLst>
            </p:cNvPr>
            <p:cNvSpPr txBox="1"/>
            <p:nvPr/>
          </p:nvSpPr>
          <p:spPr>
            <a:xfrm>
              <a:off x="6091129" y="3468894"/>
              <a:ext cx="11161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2382 0932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908C63E-F6C5-51FB-A515-444FE4088030}"/>
                </a:ext>
              </a:extLst>
            </p:cNvPr>
            <p:cNvSpPr txBox="1"/>
            <p:nvPr/>
          </p:nvSpPr>
          <p:spPr>
            <a:xfrm>
              <a:off x="7660982" y="3468894"/>
              <a:ext cx="11161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15.000K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8DFD25C-72AE-3D31-39A1-22B6CC492E8A}"/>
                </a:ext>
              </a:extLst>
            </p:cNvPr>
            <p:cNvSpPr txBox="1"/>
            <p:nvPr/>
          </p:nvSpPr>
          <p:spPr>
            <a:xfrm>
              <a:off x="9329133" y="3459235"/>
              <a:ext cx="981516" cy="28092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READY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34C404F-AA9E-DE58-7CE8-A5E08A93452E}"/>
              </a:ext>
            </a:extLst>
          </p:cNvPr>
          <p:cNvGrpSpPr/>
          <p:nvPr/>
        </p:nvGrpSpPr>
        <p:grpSpPr>
          <a:xfrm>
            <a:off x="1607961" y="3957273"/>
            <a:ext cx="8702688" cy="417840"/>
            <a:chOff x="1607961" y="3390779"/>
            <a:chExt cx="8702688" cy="41784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23FF76D-5555-33D7-DA77-34F0FA00980E}"/>
                </a:ext>
              </a:extLst>
            </p:cNvPr>
            <p:cNvGrpSpPr/>
            <p:nvPr/>
          </p:nvGrpSpPr>
          <p:grpSpPr>
            <a:xfrm>
              <a:off x="1607961" y="3390779"/>
              <a:ext cx="2192514" cy="417840"/>
              <a:chOff x="1607961" y="3442655"/>
              <a:chExt cx="2192514" cy="417840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88F04FC-D7CC-7BF6-1682-9CBC131D7E35}"/>
                  </a:ext>
                </a:extLst>
              </p:cNvPr>
              <p:cNvSpPr txBox="1"/>
              <p:nvPr/>
            </p:nvSpPr>
            <p:spPr>
              <a:xfrm>
                <a:off x="1607961" y="3442655"/>
                <a:ext cx="219251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Leverage agile frameworks 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5828144-CCBB-2C6A-3FFA-AF2D37D3DB56}"/>
                  </a:ext>
                </a:extLst>
              </p:cNvPr>
              <p:cNvSpPr txBox="1"/>
              <p:nvPr/>
            </p:nvSpPr>
            <p:spPr>
              <a:xfrm>
                <a:off x="1607961" y="3614274"/>
                <a:ext cx="12285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25 Aug 2024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AA42939-35FF-19C1-915A-89460A9E9FEE}"/>
                </a:ext>
              </a:extLst>
            </p:cNvPr>
            <p:cNvSpPr txBox="1"/>
            <p:nvPr/>
          </p:nvSpPr>
          <p:spPr>
            <a:xfrm>
              <a:off x="4521276" y="3468894"/>
              <a:ext cx="11161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#2894HDNKS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675E476-B15A-4A48-9D56-A05D4EA0D14C}"/>
                </a:ext>
              </a:extLst>
            </p:cNvPr>
            <p:cNvSpPr txBox="1"/>
            <p:nvPr/>
          </p:nvSpPr>
          <p:spPr>
            <a:xfrm>
              <a:off x="6091129" y="3468894"/>
              <a:ext cx="11161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2382 0932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FAD64B6-A555-98FF-D678-8A1ECF21A5C2}"/>
                </a:ext>
              </a:extLst>
            </p:cNvPr>
            <p:cNvSpPr txBox="1"/>
            <p:nvPr/>
          </p:nvSpPr>
          <p:spPr>
            <a:xfrm>
              <a:off x="7660982" y="3468894"/>
              <a:ext cx="11161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10.000K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287A426-0B54-3998-F89C-7F44B8BBC54C}"/>
                </a:ext>
              </a:extLst>
            </p:cNvPr>
            <p:cNvSpPr txBox="1"/>
            <p:nvPr/>
          </p:nvSpPr>
          <p:spPr>
            <a:xfrm>
              <a:off x="9329133" y="3459235"/>
              <a:ext cx="981516" cy="28092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CLOSE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CD00DFA-015A-7575-72BC-3C86CD14A41F}"/>
              </a:ext>
            </a:extLst>
          </p:cNvPr>
          <p:cNvGrpSpPr/>
          <p:nvPr/>
        </p:nvGrpSpPr>
        <p:grpSpPr>
          <a:xfrm>
            <a:off x="1607961" y="4523767"/>
            <a:ext cx="8702688" cy="417840"/>
            <a:chOff x="1607961" y="3390779"/>
            <a:chExt cx="8702688" cy="41784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D508EA4-734F-210B-982C-D2B30304C3DC}"/>
                </a:ext>
              </a:extLst>
            </p:cNvPr>
            <p:cNvGrpSpPr/>
            <p:nvPr/>
          </p:nvGrpSpPr>
          <p:grpSpPr>
            <a:xfrm>
              <a:off x="1607961" y="3390779"/>
              <a:ext cx="2192514" cy="417840"/>
              <a:chOff x="1607961" y="3442655"/>
              <a:chExt cx="2192514" cy="417840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DBA101-59B8-9D0A-0E12-73C12043C41B}"/>
                  </a:ext>
                </a:extLst>
              </p:cNvPr>
              <p:cNvSpPr txBox="1"/>
              <p:nvPr/>
            </p:nvSpPr>
            <p:spPr>
              <a:xfrm>
                <a:off x="1607961" y="3442655"/>
                <a:ext cx="219251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Leverage agile frameworks 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CD96DAD-033E-FD7A-54DF-84D214B7A3BE}"/>
                  </a:ext>
                </a:extLst>
              </p:cNvPr>
              <p:cNvSpPr txBox="1"/>
              <p:nvPr/>
            </p:nvSpPr>
            <p:spPr>
              <a:xfrm>
                <a:off x="1607961" y="3614274"/>
                <a:ext cx="12285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25 Aug 2024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B13CFAD-FBD5-44B5-E807-25426887718D}"/>
                </a:ext>
              </a:extLst>
            </p:cNvPr>
            <p:cNvSpPr txBox="1"/>
            <p:nvPr/>
          </p:nvSpPr>
          <p:spPr>
            <a:xfrm>
              <a:off x="4521276" y="3468894"/>
              <a:ext cx="11161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#2894HDNKS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CAF5ECA-8150-BBF2-AE0F-12F005A6E386}"/>
                </a:ext>
              </a:extLst>
            </p:cNvPr>
            <p:cNvSpPr txBox="1"/>
            <p:nvPr/>
          </p:nvSpPr>
          <p:spPr>
            <a:xfrm>
              <a:off x="6091129" y="3468894"/>
              <a:ext cx="11161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2382 0932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EC0AB5A-D03A-17FD-362A-1D1360621960}"/>
                </a:ext>
              </a:extLst>
            </p:cNvPr>
            <p:cNvSpPr txBox="1"/>
            <p:nvPr/>
          </p:nvSpPr>
          <p:spPr>
            <a:xfrm>
              <a:off x="7660982" y="3468894"/>
              <a:ext cx="11161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15.000K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16BE64C-4054-4EDD-046B-3651D3101E77}"/>
                </a:ext>
              </a:extLst>
            </p:cNvPr>
            <p:cNvSpPr txBox="1"/>
            <p:nvPr/>
          </p:nvSpPr>
          <p:spPr>
            <a:xfrm>
              <a:off x="9329133" y="3459235"/>
              <a:ext cx="981516" cy="28092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000" b="1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READY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143AB99-43DC-A542-2348-9331FDC10E0B}"/>
              </a:ext>
            </a:extLst>
          </p:cNvPr>
          <p:cNvGrpSpPr/>
          <p:nvPr/>
        </p:nvGrpSpPr>
        <p:grpSpPr>
          <a:xfrm>
            <a:off x="1607961" y="5090262"/>
            <a:ext cx="8702688" cy="417840"/>
            <a:chOff x="1607961" y="3390779"/>
            <a:chExt cx="8702688" cy="41784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0E81D65-1AC4-5E62-5642-E8335655BBDD}"/>
                </a:ext>
              </a:extLst>
            </p:cNvPr>
            <p:cNvGrpSpPr/>
            <p:nvPr/>
          </p:nvGrpSpPr>
          <p:grpSpPr>
            <a:xfrm>
              <a:off x="1607961" y="3390779"/>
              <a:ext cx="2192514" cy="417840"/>
              <a:chOff x="1607961" y="3442655"/>
              <a:chExt cx="2192514" cy="417840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0D95E37-4EDF-88BC-CE28-C1599853BA2E}"/>
                  </a:ext>
                </a:extLst>
              </p:cNvPr>
              <p:cNvSpPr txBox="1"/>
              <p:nvPr/>
            </p:nvSpPr>
            <p:spPr>
              <a:xfrm>
                <a:off x="1607961" y="3442655"/>
                <a:ext cx="219251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Leverage agile frameworks 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44B241D-A817-4D1A-91D0-07F1429FD672}"/>
                  </a:ext>
                </a:extLst>
              </p:cNvPr>
              <p:cNvSpPr txBox="1"/>
              <p:nvPr/>
            </p:nvSpPr>
            <p:spPr>
              <a:xfrm>
                <a:off x="1607961" y="3614274"/>
                <a:ext cx="12285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25 Aug 2024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E132D2E-D774-2204-4452-AA42D56B8D29}"/>
                </a:ext>
              </a:extLst>
            </p:cNvPr>
            <p:cNvSpPr txBox="1"/>
            <p:nvPr/>
          </p:nvSpPr>
          <p:spPr>
            <a:xfrm>
              <a:off x="4521276" y="3468894"/>
              <a:ext cx="11161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#2894HDNKS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282ADFE-8DF5-21C6-CB7A-00089D8A16E4}"/>
                </a:ext>
              </a:extLst>
            </p:cNvPr>
            <p:cNvSpPr txBox="1"/>
            <p:nvPr/>
          </p:nvSpPr>
          <p:spPr>
            <a:xfrm>
              <a:off x="6091129" y="3468894"/>
              <a:ext cx="11161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2382 0932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C0822EB-36E7-8BE6-24A6-7BE28208372C}"/>
                </a:ext>
              </a:extLst>
            </p:cNvPr>
            <p:cNvSpPr txBox="1"/>
            <p:nvPr/>
          </p:nvSpPr>
          <p:spPr>
            <a:xfrm>
              <a:off x="7660982" y="3468894"/>
              <a:ext cx="11161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10.000K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F242253-9381-769B-A62E-78325E2F2EF9}"/>
                </a:ext>
              </a:extLst>
            </p:cNvPr>
            <p:cNvSpPr txBox="1"/>
            <p:nvPr/>
          </p:nvSpPr>
          <p:spPr>
            <a:xfrm>
              <a:off x="9329133" y="3459235"/>
              <a:ext cx="981516" cy="28092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000" b="1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CLOSE</a:t>
              </a:r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1DDD39-E5B4-0443-3BDB-7CC3B5172D41}"/>
              </a:ext>
            </a:extLst>
          </p:cNvPr>
          <p:cNvCxnSpPr>
            <a:cxnSpLocks/>
          </p:cNvCxnSpPr>
          <p:nvPr/>
        </p:nvCxnSpPr>
        <p:spPr>
          <a:xfrm>
            <a:off x="1482019" y="3882946"/>
            <a:ext cx="922796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0F3D986-74F8-77F1-A8E1-D9AEC4A16FA7}"/>
              </a:ext>
            </a:extLst>
          </p:cNvPr>
          <p:cNvCxnSpPr>
            <a:cxnSpLocks/>
          </p:cNvCxnSpPr>
          <p:nvPr/>
        </p:nvCxnSpPr>
        <p:spPr>
          <a:xfrm>
            <a:off x="1482019" y="4449440"/>
            <a:ext cx="922796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8112049-F992-1BF0-D7D0-52B92CFD8D5F}"/>
              </a:ext>
            </a:extLst>
          </p:cNvPr>
          <p:cNvCxnSpPr>
            <a:cxnSpLocks/>
          </p:cNvCxnSpPr>
          <p:nvPr/>
        </p:nvCxnSpPr>
        <p:spPr>
          <a:xfrm>
            <a:off x="1482019" y="5015934"/>
            <a:ext cx="922796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3C27365-0306-B4E8-B8E0-9841116B4329}"/>
              </a:ext>
            </a:extLst>
          </p:cNvPr>
          <p:cNvGrpSpPr/>
          <p:nvPr/>
        </p:nvGrpSpPr>
        <p:grpSpPr>
          <a:xfrm>
            <a:off x="8359812" y="1764515"/>
            <a:ext cx="2171720" cy="340234"/>
            <a:chOff x="995014" y="3102881"/>
            <a:chExt cx="2171720" cy="340234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48D04E2-D320-1DCD-C9E7-7B3E9493C1A5}"/>
                </a:ext>
              </a:extLst>
            </p:cNvPr>
            <p:cNvGrpSpPr/>
            <p:nvPr/>
          </p:nvGrpSpPr>
          <p:grpSpPr>
            <a:xfrm>
              <a:off x="1070151" y="3397396"/>
              <a:ext cx="2021447" cy="45719"/>
              <a:chOff x="874713" y="3511550"/>
              <a:chExt cx="3325811" cy="120648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465F6BE-5340-21F9-ED4D-9511404D343B}"/>
                  </a:ext>
                </a:extLst>
              </p:cNvPr>
              <p:cNvSpPr/>
              <p:nvPr/>
            </p:nvSpPr>
            <p:spPr>
              <a:xfrm>
                <a:off x="874713" y="3511550"/>
                <a:ext cx="3325811" cy="120648"/>
              </a:xfrm>
              <a:prstGeom prst="rect">
                <a:avLst/>
              </a:prstGeom>
              <a:solidFill>
                <a:schemeClr val="tx1">
                  <a:alpha val="8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72B46FA3-381C-8BF6-C2DF-C907412A9248}"/>
                  </a:ext>
                </a:extLst>
              </p:cNvPr>
              <p:cNvSpPr/>
              <p:nvPr/>
            </p:nvSpPr>
            <p:spPr>
              <a:xfrm>
                <a:off x="874715" y="3511550"/>
                <a:ext cx="939845" cy="120648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ACE2CF9-518E-370D-27A5-20130897B338}"/>
                </a:ext>
              </a:extLst>
            </p:cNvPr>
            <p:cNvGrpSpPr/>
            <p:nvPr/>
          </p:nvGrpSpPr>
          <p:grpSpPr>
            <a:xfrm>
              <a:off x="995014" y="3102881"/>
              <a:ext cx="2171720" cy="276999"/>
              <a:chOff x="6759422" y="3166983"/>
              <a:chExt cx="2171720" cy="276999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72C52C8-747E-35D6-B305-4EF1E167F997}"/>
                  </a:ext>
                </a:extLst>
              </p:cNvPr>
              <p:cNvSpPr txBox="1"/>
              <p:nvPr/>
            </p:nvSpPr>
            <p:spPr>
              <a:xfrm>
                <a:off x="6759422" y="3166983"/>
                <a:ext cx="1466512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solidFill>
                      <a:srgbClr val="282F4E"/>
                    </a:solidFill>
                    <a:latin typeface="+mj-lt"/>
                    <a:cs typeface="Archivo" pitchFamily="2" charset="0"/>
                  </a:defRPr>
                </a:lvl1pPr>
              </a:lstStyle>
              <a:p>
                <a:pPr algn="l"/>
                <a:r>
                  <a:rPr lang="en-US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Statistic Close</a:t>
                </a:r>
                <a:endParaRPr lang="id-ID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0B9BE84-EF17-538A-D092-2C05940E7B96}"/>
                  </a:ext>
                </a:extLst>
              </p:cNvPr>
              <p:cNvSpPr txBox="1"/>
              <p:nvPr/>
            </p:nvSpPr>
            <p:spPr>
              <a:xfrm>
                <a:off x="7959136" y="3166983"/>
                <a:ext cx="972006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solidFill>
                      <a:srgbClr val="282F4E"/>
                    </a:solidFill>
                    <a:latin typeface="+mj-lt"/>
                    <a:cs typeface="Archivo" pitchFamily="2" charset="0"/>
                  </a:defRPr>
                </a:lvl1pPr>
              </a:lstStyle>
              <a:p>
                <a:pPr algn="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25%</a:t>
                </a:r>
                <a:endParaRPr lang="id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E686965-8C5F-5FCF-93B6-8F0BF4C76A3F}"/>
              </a:ext>
            </a:extLst>
          </p:cNvPr>
          <p:cNvGrpSpPr/>
          <p:nvPr/>
        </p:nvGrpSpPr>
        <p:grpSpPr>
          <a:xfrm>
            <a:off x="8359812" y="1269215"/>
            <a:ext cx="2171720" cy="340234"/>
            <a:chOff x="995014" y="3102881"/>
            <a:chExt cx="2171720" cy="34023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F663659-C316-0A3B-DF8D-D66BC230D290}"/>
                </a:ext>
              </a:extLst>
            </p:cNvPr>
            <p:cNvGrpSpPr/>
            <p:nvPr/>
          </p:nvGrpSpPr>
          <p:grpSpPr>
            <a:xfrm>
              <a:off x="1070151" y="3397396"/>
              <a:ext cx="2021447" cy="45719"/>
              <a:chOff x="874713" y="3511550"/>
              <a:chExt cx="3325811" cy="120648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9B4AFA9-AD7F-3864-AAD6-657733052638}"/>
                  </a:ext>
                </a:extLst>
              </p:cNvPr>
              <p:cNvSpPr/>
              <p:nvPr/>
            </p:nvSpPr>
            <p:spPr>
              <a:xfrm>
                <a:off x="874713" y="3511550"/>
                <a:ext cx="3325811" cy="120648"/>
              </a:xfrm>
              <a:prstGeom prst="rect">
                <a:avLst/>
              </a:prstGeom>
              <a:solidFill>
                <a:schemeClr val="tx1">
                  <a:alpha val="8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CC2A122-48BF-4E9B-1BC4-0D24CF262D38}"/>
                  </a:ext>
                </a:extLst>
              </p:cNvPr>
              <p:cNvSpPr/>
              <p:nvPr/>
            </p:nvSpPr>
            <p:spPr>
              <a:xfrm>
                <a:off x="874714" y="3511550"/>
                <a:ext cx="1894500" cy="12064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3105B8A-387C-1558-705C-C17026BA2EAA}"/>
                </a:ext>
              </a:extLst>
            </p:cNvPr>
            <p:cNvGrpSpPr/>
            <p:nvPr/>
          </p:nvGrpSpPr>
          <p:grpSpPr>
            <a:xfrm>
              <a:off x="995014" y="3102881"/>
              <a:ext cx="2171720" cy="276999"/>
              <a:chOff x="6759422" y="3166983"/>
              <a:chExt cx="2171720" cy="276999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02C96F4-DAD5-5FC0-9A06-15BC292DF4E9}"/>
                  </a:ext>
                </a:extLst>
              </p:cNvPr>
              <p:cNvSpPr txBox="1"/>
              <p:nvPr/>
            </p:nvSpPr>
            <p:spPr>
              <a:xfrm>
                <a:off x="6759422" y="3166983"/>
                <a:ext cx="1466512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solidFill>
                      <a:srgbClr val="282F4E"/>
                    </a:solidFill>
                    <a:latin typeface="+mj-lt"/>
                    <a:cs typeface="Archivo" pitchFamily="2" charset="0"/>
                  </a:defRPr>
                </a:lvl1pPr>
              </a:lstStyle>
              <a:p>
                <a:pPr algn="l"/>
                <a:r>
                  <a:rPr lang="en-US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Statistic Ready</a:t>
                </a:r>
                <a:endParaRPr lang="id-ID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3F3AB76-8344-B7C7-A6F5-395E258DFE36}"/>
                  </a:ext>
                </a:extLst>
              </p:cNvPr>
              <p:cNvSpPr txBox="1"/>
              <p:nvPr/>
            </p:nvSpPr>
            <p:spPr>
              <a:xfrm>
                <a:off x="7959136" y="3166983"/>
                <a:ext cx="972006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solidFill>
                      <a:srgbClr val="282F4E"/>
                    </a:solidFill>
                    <a:latin typeface="+mj-lt"/>
                    <a:cs typeface="Archivo" pitchFamily="2" charset="0"/>
                  </a:defRPr>
                </a:lvl1pPr>
              </a:lstStyle>
              <a:p>
                <a:pPr algn="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50%</a:t>
                </a:r>
                <a:endParaRPr lang="id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9BEE6FD-16BC-30E8-D1F5-BDEC5D100A9B}"/>
              </a:ext>
            </a:extLst>
          </p:cNvPr>
          <p:cNvGrpSpPr/>
          <p:nvPr/>
        </p:nvGrpSpPr>
        <p:grpSpPr>
          <a:xfrm>
            <a:off x="5611658" y="1285334"/>
            <a:ext cx="2823291" cy="803297"/>
            <a:chOff x="6719414" y="2384122"/>
            <a:chExt cx="2823291" cy="80329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B791219-C3CA-5F42-97BA-10CD0689A724}"/>
                </a:ext>
              </a:extLst>
            </p:cNvPr>
            <p:cNvSpPr txBox="1"/>
            <p:nvPr/>
          </p:nvSpPr>
          <p:spPr>
            <a:xfrm>
              <a:off x="6719414" y="2384122"/>
              <a:ext cx="2823291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Mini Value Data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E3D22E5-C5F9-E317-6202-3DA032F047AE}"/>
                </a:ext>
              </a:extLst>
            </p:cNvPr>
            <p:cNvSpPr txBox="1"/>
            <p:nvPr/>
          </p:nvSpPr>
          <p:spPr>
            <a:xfrm>
              <a:off x="6719414" y="2725754"/>
              <a:ext cx="244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frameworks to provide a robust synopsis.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4166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861931-F9E3-4D32-C2F3-ED10CE7B290F}"/>
              </a:ext>
            </a:extLst>
          </p:cNvPr>
          <p:cNvSpPr/>
          <p:nvPr/>
        </p:nvSpPr>
        <p:spPr>
          <a:xfrm>
            <a:off x="10242080" y="0"/>
            <a:ext cx="194992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E79D56-A282-33BD-662E-3DEB1E44132B}"/>
              </a:ext>
            </a:extLst>
          </p:cNvPr>
          <p:cNvSpPr txBox="1"/>
          <p:nvPr/>
        </p:nvSpPr>
        <p:spPr>
          <a:xfrm>
            <a:off x="11205031" y="6424372"/>
            <a:ext cx="700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1000" b="1" i="0" strike="noStrike" spc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Roboto Condensed Light" panose="02000000000000000000" pitchFamily="2" charset="0"/>
                <a:cs typeface="Sora ExtraBold" pitchFamily="2" charset="0"/>
              </a:rPr>
              <a:pPr algn="r"/>
              <a:t>26</a:t>
            </a:fld>
            <a:endParaRPr lang="id-ID" sz="1000" b="1" i="0" strike="noStrike" spc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 Condensed Light" panose="02000000000000000000" pitchFamily="2" charset="0"/>
              <a:cs typeface="Sora ExtraBold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B08FB4-7CE9-1E26-FFC3-D300F97B9C90}"/>
              </a:ext>
            </a:extLst>
          </p:cNvPr>
          <p:cNvGrpSpPr/>
          <p:nvPr/>
        </p:nvGrpSpPr>
        <p:grpSpPr>
          <a:xfrm>
            <a:off x="1347611" y="1146496"/>
            <a:ext cx="4302462" cy="1498615"/>
            <a:chOff x="904874" y="1146496"/>
            <a:chExt cx="4302462" cy="149861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06E798E-F5BB-F605-B146-7E5F9A2C4764}"/>
                </a:ext>
              </a:extLst>
            </p:cNvPr>
            <p:cNvSpPr txBox="1"/>
            <p:nvPr/>
          </p:nvSpPr>
          <p:spPr>
            <a:xfrm>
              <a:off x="904874" y="1146496"/>
              <a:ext cx="3748417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Create Simple Data Dashboard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8680D6-49B3-82D0-89D8-D54FBC99F96D}"/>
                </a:ext>
              </a:extLst>
            </p:cNvPr>
            <p:cNvSpPr txBox="1"/>
            <p:nvPr/>
          </p:nvSpPr>
          <p:spPr>
            <a:xfrm>
              <a:off x="904874" y="2125225"/>
              <a:ext cx="4302462" cy="519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frameworks to provide a robust synopsis for high level overviews. Iterative approaches to.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75CA84A-5B52-B995-693F-8239F21978CB}"/>
              </a:ext>
            </a:extLst>
          </p:cNvPr>
          <p:cNvSpPr/>
          <p:nvPr/>
        </p:nvSpPr>
        <p:spPr>
          <a:xfrm>
            <a:off x="1026154" y="3052598"/>
            <a:ext cx="2385704" cy="1350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5A8783-28DD-0C6D-67F7-BCED68E37135}"/>
              </a:ext>
            </a:extLst>
          </p:cNvPr>
          <p:cNvSpPr/>
          <p:nvPr/>
        </p:nvSpPr>
        <p:spPr>
          <a:xfrm>
            <a:off x="3526147" y="3052598"/>
            <a:ext cx="2385704" cy="1350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91A0A8-02F2-B7C2-7163-1287C8A49A35}"/>
              </a:ext>
            </a:extLst>
          </p:cNvPr>
          <p:cNvSpPr/>
          <p:nvPr/>
        </p:nvSpPr>
        <p:spPr>
          <a:xfrm>
            <a:off x="1026154" y="4548023"/>
            <a:ext cx="4885697" cy="1350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FEC309-18D4-6927-89FF-02966492FA94}"/>
              </a:ext>
            </a:extLst>
          </p:cNvPr>
          <p:cNvSpPr/>
          <p:nvPr/>
        </p:nvSpPr>
        <p:spPr>
          <a:xfrm>
            <a:off x="6026140" y="959787"/>
            <a:ext cx="5139706" cy="49384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C3E9B6AB-2390-464C-04C3-C3E90779ED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0085688"/>
              </p:ext>
            </p:extLst>
          </p:nvPr>
        </p:nvGraphicFramePr>
        <p:xfrm>
          <a:off x="6861733" y="1335961"/>
          <a:ext cx="3468521" cy="3312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7C42073-7BDD-F1C4-176A-26021EE399E6}"/>
              </a:ext>
            </a:extLst>
          </p:cNvPr>
          <p:cNvSpPr txBox="1"/>
          <p:nvPr/>
        </p:nvSpPr>
        <p:spPr>
          <a:xfrm>
            <a:off x="7858160" y="2516869"/>
            <a:ext cx="1475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Mini Value Data Chart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1615A0-1F97-C005-1382-222B73F87146}"/>
              </a:ext>
            </a:extLst>
          </p:cNvPr>
          <p:cNvGrpSpPr/>
          <p:nvPr/>
        </p:nvGrpSpPr>
        <p:grpSpPr>
          <a:xfrm>
            <a:off x="8691774" y="5102614"/>
            <a:ext cx="2171720" cy="340234"/>
            <a:chOff x="995014" y="3102881"/>
            <a:chExt cx="2171720" cy="34023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0E65541-95F2-B871-771C-079B11CEDDB2}"/>
                </a:ext>
              </a:extLst>
            </p:cNvPr>
            <p:cNvGrpSpPr/>
            <p:nvPr/>
          </p:nvGrpSpPr>
          <p:grpSpPr>
            <a:xfrm>
              <a:off x="1070151" y="3397396"/>
              <a:ext cx="2021447" cy="45719"/>
              <a:chOff x="874713" y="3511550"/>
              <a:chExt cx="3325811" cy="120648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45D5F76-2D77-77E2-CB64-C493F8417FE6}"/>
                  </a:ext>
                </a:extLst>
              </p:cNvPr>
              <p:cNvSpPr/>
              <p:nvPr/>
            </p:nvSpPr>
            <p:spPr>
              <a:xfrm>
                <a:off x="874713" y="3511550"/>
                <a:ext cx="3325811" cy="120648"/>
              </a:xfrm>
              <a:prstGeom prst="rect">
                <a:avLst/>
              </a:prstGeom>
              <a:solidFill>
                <a:schemeClr val="tx1">
                  <a:alpha val="8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1CDF304-14B9-7770-3FDF-06B518FCF2C2}"/>
                  </a:ext>
                </a:extLst>
              </p:cNvPr>
              <p:cNvSpPr/>
              <p:nvPr/>
            </p:nvSpPr>
            <p:spPr>
              <a:xfrm>
                <a:off x="874714" y="3511550"/>
                <a:ext cx="1894500" cy="120648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FC6E83D-58B0-93C5-A4A5-B4DFCD972697}"/>
                </a:ext>
              </a:extLst>
            </p:cNvPr>
            <p:cNvGrpSpPr/>
            <p:nvPr/>
          </p:nvGrpSpPr>
          <p:grpSpPr>
            <a:xfrm>
              <a:off x="995014" y="3102881"/>
              <a:ext cx="2171720" cy="276999"/>
              <a:chOff x="6759422" y="3166983"/>
              <a:chExt cx="2171720" cy="276999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ACD835-905E-111D-67F6-8633FE426E45}"/>
                  </a:ext>
                </a:extLst>
              </p:cNvPr>
              <p:cNvSpPr txBox="1"/>
              <p:nvPr/>
            </p:nvSpPr>
            <p:spPr>
              <a:xfrm>
                <a:off x="6759422" y="3166983"/>
                <a:ext cx="1466512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solidFill>
                      <a:srgbClr val="282F4E"/>
                    </a:solidFill>
                    <a:latin typeface="+mj-lt"/>
                    <a:cs typeface="Archivo" pitchFamily="2" charset="0"/>
                  </a:defRPr>
                </a:lvl1pPr>
              </a:lstStyle>
              <a:p>
                <a:pPr algn="l"/>
                <a:r>
                  <a:rPr lang="en-US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Value Point 4</a:t>
                </a:r>
                <a:endParaRPr lang="id-ID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0D22069-4A55-52C4-6A15-B4CF41F18915}"/>
                  </a:ext>
                </a:extLst>
              </p:cNvPr>
              <p:cNvSpPr txBox="1"/>
              <p:nvPr/>
            </p:nvSpPr>
            <p:spPr>
              <a:xfrm>
                <a:off x="7959136" y="3166983"/>
                <a:ext cx="972006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solidFill>
                      <a:srgbClr val="282F4E"/>
                    </a:solidFill>
                    <a:latin typeface="+mj-lt"/>
                    <a:cs typeface="Archivo" pitchFamily="2" charset="0"/>
                  </a:defRPr>
                </a:lvl1pPr>
              </a:lstStyle>
              <a:p>
                <a:pPr algn="r"/>
                <a:r>
                  <a:rPr lang="en-US" sz="1200" dirty="0"/>
                  <a:t>50%</a:t>
                </a:r>
                <a:endParaRPr lang="id-ID" sz="1200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90CE9F-B037-0B83-08DB-D687C5D0DDE4}"/>
              </a:ext>
            </a:extLst>
          </p:cNvPr>
          <p:cNvGrpSpPr/>
          <p:nvPr/>
        </p:nvGrpSpPr>
        <p:grpSpPr>
          <a:xfrm>
            <a:off x="8691774" y="4607314"/>
            <a:ext cx="2171720" cy="340234"/>
            <a:chOff x="995014" y="3102881"/>
            <a:chExt cx="2171720" cy="34023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6CCED79-3448-2C82-64C3-22B5FFB3F6C3}"/>
                </a:ext>
              </a:extLst>
            </p:cNvPr>
            <p:cNvGrpSpPr/>
            <p:nvPr/>
          </p:nvGrpSpPr>
          <p:grpSpPr>
            <a:xfrm>
              <a:off x="1070151" y="3397396"/>
              <a:ext cx="2021447" cy="45719"/>
              <a:chOff x="874713" y="3511550"/>
              <a:chExt cx="3325811" cy="12064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B156023-92AD-4ACB-50C9-D96145F36A75}"/>
                  </a:ext>
                </a:extLst>
              </p:cNvPr>
              <p:cNvSpPr/>
              <p:nvPr/>
            </p:nvSpPr>
            <p:spPr>
              <a:xfrm>
                <a:off x="874713" y="3511550"/>
                <a:ext cx="3325811" cy="120648"/>
              </a:xfrm>
              <a:prstGeom prst="rect">
                <a:avLst/>
              </a:prstGeom>
              <a:solidFill>
                <a:schemeClr val="tx1">
                  <a:alpha val="8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4E87B9B-E237-B2D2-F799-A1942C6BF21E}"/>
                  </a:ext>
                </a:extLst>
              </p:cNvPr>
              <p:cNvSpPr/>
              <p:nvPr/>
            </p:nvSpPr>
            <p:spPr>
              <a:xfrm>
                <a:off x="874715" y="3511550"/>
                <a:ext cx="955516" cy="120648"/>
              </a:xfrm>
              <a:prstGeom prst="rect">
                <a:avLst/>
              </a:prstGeom>
              <a:solidFill>
                <a:schemeClr val="accent3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7BA3695-3833-3482-BE01-90445CFB6E5F}"/>
                </a:ext>
              </a:extLst>
            </p:cNvPr>
            <p:cNvGrpSpPr/>
            <p:nvPr/>
          </p:nvGrpSpPr>
          <p:grpSpPr>
            <a:xfrm>
              <a:off x="995014" y="3102881"/>
              <a:ext cx="2171720" cy="276999"/>
              <a:chOff x="6759422" y="3166983"/>
              <a:chExt cx="2171720" cy="276999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9E0A58-3CA6-D69B-5FEF-42CD42D20E20}"/>
                  </a:ext>
                </a:extLst>
              </p:cNvPr>
              <p:cNvSpPr txBox="1"/>
              <p:nvPr/>
            </p:nvSpPr>
            <p:spPr>
              <a:xfrm>
                <a:off x="6759422" y="3166983"/>
                <a:ext cx="1466512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solidFill>
                      <a:srgbClr val="282F4E"/>
                    </a:solidFill>
                    <a:latin typeface="+mj-lt"/>
                    <a:cs typeface="Archivo" pitchFamily="2" charset="0"/>
                  </a:defRPr>
                </a:lvl1pPr>
              </a:lstStyle>
              <a:p>
                <a:pPr algn="l"/>
                <a:r>
                  <a:rPr lang="en-US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Value Point 3</a:t>
                </a:r>
                <a:endParaRPr lang="id-ID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E921BB-8EF5-70BE-1A89-598139E8B48E}"/>
                  </a:ext>
                </a:extLst>
              </p:cNvPr>
              <p:cNvSpPr txBox="1"/>
              <p:nvPr/>
            </p:nvSpPr>
            <p:spPr>
              <a:xfrm>
                <a:off x="7959136" y="3166983"/>
                <a:ext cx="972006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solidFill>
                      <a:srgbClr val="282F4E"/>
                    </a:solidFill>
                    <a:latin typeface="+mj-lt"/>
                    <a:cs typeface="Archivo" pitchFamily="2" charset="0"/>
                  </a:defRPr>
                </a:lvl1pPr>
              </a:lstStyle>
              <a:p>
                <a:pPr algn="r"/>
                <a:r>
                  <a:rPr lang="en-US" sz="1200" dirty="0"/>
                  <a:t>25%</a:t>
                </a:r>
                <a:endParaRPr lang="id-ID" sz="1200" dirty="0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02F76E-9A2F-87B4-32D9-E64D7DE91560}"/>
              </a:ext>
            </a:extLst>
          </p:cNvPr>
          <p:cNvGrpSpPr/>
          <p:nvPr/>
        </p:nvGrpSpPr>
        <p:grpSpPr>
          <a:xfrm>
            <a:off x="6328493" y="5102614"/>
            <a:ext cx="2171720" cy="340234"/>
            <a:chOff x="995014" y="3102881"/>
            <a:chExt cx="2171720" cy="34023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86EE81B-75E5-2899-04D9-BA769A9E6D1E}"/>
                </a:ext>
              </a:extLst>
            </p:cNvPr>
            <p:cNvGrpSpPr/>
            <p:nvPr/>
          </p:nvGrpSpPr>
          <p:grpSpPr>
            <a:xfrm>
              <a:off x="1070151" y="3397396"/>
              <a:ext cx="2021447" cy="45719"/>
              <a:chOff x="874713" y="3511550"/>
              <a:chExt cx="3325811" cy="120648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62554FD-C24C-C93E-35B3-830347EF0A99}"/>
                  </a:ext>
                </a:extLst>
              </p:cNvPr>
              <p:cNvSpPr/>
              <p:nvPr/>
            </p:nvSpPr>
            <p:spPr>
              <a:xfrm>
                <a:off x="874713" y="3511550"/>
                <a:ext cx="3325811" cy="120648"/>
              </a:xfrm>
              <a:prstGeom prst="rect">
                <a:avLst/>
              </a:prstGeom>
              <a:solidFill>
                <a:schemeClr val="tx1">
                  <a:alpha val="8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2A0DF7E-E419-2926-19E4-1942F8C4016F}"/>
                  </a:ext>
                </a:extLst>
              </p:cNvPr>
              <p:cNvSpPr/>
              <p:nvPr/>
            </p:nvSpPr>
            <p:spPr>
              <a:xfrm>
                <a:off x="874715" y="3511550"/>
                <a:ext cx="939845" cy="12064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F585061-5553-347D-00BF-08693C10C118}"/>
                </a:ext>
              </a:extLst>
            </p:cNvPr>
            <p:cNvGrpSpPr/>
            <p:nvPr/>
          </p:nvGrpSpPr>
          <p:grpSpPr>
            <a:xfrm>
              <a:off x="995014" y="3102881"/>
              <a:ext cx="2171720" cy="276999"/>
              <a:chOff x="6759422" y="3166983"/>
              <a:chExt cx="2171720" cy="276999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1511AF0-2AD0-C41F-7633-A33BDD207157}"/>
                  </a:ext>
                </a:extLst>
              </p:cNvPr>
              <p:cNvSpPr txBox="1"/>
              <p:nvPr/>
            </p:nvSpPr>
            <p:spPr>
              <a:xfrm>
                <a:off x="6759422" y="3166983"/>
                <a:ext cx="1466512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solidFill>
                      <a:srgbClr val="282F4E"/>
                    </a:solidFill>
                    <a:latin typeface="+mj-lt"/>
                    <a:cs typeface="Archivo" pitchFamily="2" charset="0"/>
                  </a:defRPr>
                </a:lvl1pPr>
              </a:lstStyle>
              <a:p>
                <a:pPr algn="l"/>
                <a:r>
                  <a:rPr lang="en-US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Value Point 2</a:t>
                </a:r>
                <a:endParaRPr lang="id-ID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E323E55-176E-B1FF-9566-A4C47EBE5B59}"/>
                  </a:ext>
                </a:extLst>
              </p:cNvPr>
              <p:cNvSpPr txBox="1"/>
              <p:nvPr/>
            </p:nvSpPr>
            <p:spPr>
              <a:xfrm>
                <a:off x="7959136" y="3166983"/>
                <a:ext cx="972006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solidFill>
                      <a:srgbClr val="282F4E"/>
                    </a:solidFill>
                    <a:latin typeface="+mj-lt"/>
                    <a:cs typeface="Archivo" pitchFamily="2" charset="0"/>
                  </a:defRPr>
                </a:lvl1pPr>
              </a:lstStyle>
              <a:p>
                <a:pPr algn="r"/>
                <a:r>
                  <a:rPr lang="en-US" sz="1200" dirty="0"/>
                  <a:t>25%</a:t>
                </a:r>
                <a:endParaRPr lang="id-ID" sz="1200" dirty="0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DF7FA4D-6150-0941-5BEE-FA3F9B590EF1}"/>
              </a:ext>
            </a:extLst>
          </p:cNvPr>
          <p:cNvGrpSpPr/>
          <p:nvPr/>
        </p:nvGrpSpPr>
        <p:grpSpPr>
          <a:xfrm>
            <a:off x="6328493" y="4607314"/>
            <a:ext cx="2171720" cy="340234"/>
            <a:chOff x="995014" y="3102881"/>
            <a:chExt cx="2171720" cy="34023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AFBF0FB-2AD9-BAC2-40DA-9552E1296B99}"/>
                </a:ext>
              </a:extLst>
            </p:cNvPr>
            <p:cNvGrpSpPr/>
            <p:nvPr/>
          </p:nvGrpSpPr>
          <p:grpSpPr>
            <a:xfrm>
              <a:off x="1070151" y="3397396"/>
              <a:ext cx="2021447" cy="45719"/>
              <a:chOff x="874713" y="3511550"/>
              <a:chExt cx="3325811" cy="12064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8ABEDC4-94E9-DEDD-1669-87FCD37424A8}"/>
                  </a:ext>
                </a:extLst>
              </p:cNvPr>
              <p:cNvSpPr/>
              <p:nvPr/>
            </p:nvSpPr>
            <p:spPr>
              <a:xfrm>
                <a:off x="874713" y="3511550"/>
                <a:ext cx="3325811" cy="120648"/>
              </a:xfrm>
              <a:prstGeom prst="rect">
                <a:avLst/>
              </a:prstGeom>
              <a:solidFill>
                <a:schemeClr val="tx1">
                  <a:alpha val="8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A440CAF-13C3-7AE0-60CF-3A817E519C4A}"/>
                  </a:ext>
                </a:extLst>
              </p:cNvPr>
              <p:cNvSpPr/>
              <p:nvPr/>
            </p:nvSpPr>
            <p:spPr>
              <a:xfrm>
                <a:off x="874714" y="3511550"/>
                <a:ext cx="1894500" cy="120648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7A61C3C-F33A-29CB-9C10-048AD0EEC5B2}"/>
                </a:ext>
              </a:extLst>
            </p:cNvPr>
            <p:cNvGrpSpPr/>
            <p:nvPr/>
          </p:nvGrpSpPr>
          <p:grpSpPr>
            <a:xfrm>
              <a:off x="995014" y="3102881"/>
              <a:ext cx="2171720" cy="276999"/>
              <a:chOff x="6759422" y="3166983"/>
              <a:chExt cx="2171720" cy="276999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4562D2E-B22C-B30F-C26C-4A83D0E7A393}"/>
                  </a:ext>
                </a:extLst>
              </p:cNvPr>
              <p:cNvSpPr txBox="1"/>
              <p:nvPr/>
            </p:nvSpPr>
            <p:spPr>
              <a:xfrm>
                <a:off x="6759422" y="3166983"/>
                <a:ext cx="1466512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solidFill>
                      <a:srgbClr val="282F4E"/>
                    </a:solidFill>
                    <a:latin typeface="+mj-lt"/>
                    <a:cs typeface="Archivo" pitchFamily="2" charset="0"/>
                  </a:defRPr>
                </a:lvl1pPr>
              </a:lstStyle>
              <a:p>
                <a:pPr algn="l"/>
                <a:r>
                  <a:rPr lang="en-US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Value Point 1</a:t>
                </a:r>
                <a:endParaRPr lang="id-ID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5E416A6-E209-2D7E-6A5F-B7B8D6135E9D}"/>
                  </a:ext>
                </a:extLst>
              </p:cNvPr>
              <p:cNvSpPr txBox="1"/>
              <p:nvPr/>
            </p:nvSpPr>
            <p:spPr>
              <a:xfrm>
                <a:off x="7959136" y="3166983"/>
                <a:ext cx="972006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solidFill>
                      <a:srgbClr val="282F4E"/>
                    </a:solidFill>
                    <a:latin typeface="+mj-lt"/>
                    <a:cs typeface="Archivo" pitchFamily="2" charset="0"/>
                  </a:defRPr>
                </a:lvl1pPr>
              </a:lstStyle>
              <a:p>
                <a:pPr algn="r"/>
                <a:r>
                  <a:rPr lang="en-US" sz="1200" dirty="0"/>
                  <a:t>50%</a:t>
                </a:r>
                <a:endParaRPr lang="id-ID" sz="1200" dirty="0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15F0170-826C-2576-8388-A7AF2EFB0308}"/>
              </a:ext>
            </a:extLst>
          </p:cNvPr>
          <p:cNvGrpSpPr/>
          <p:nvPr/>
        </p:nvGrpSpPr>
        <p:grpSpPr>
          <a:xfrm>
            <a:off x="8901504" y="3364690"/>
            <a:ext cx="1428750" cy="452300"/>
            <a:chOff x="6648450" y="4162425"/>
            <a:chExt cx="1428750" cy="4523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AC7EBE6-6B72-8D6E-D302-99B22C4E235B}"/>
                </a:ext>
              </a:extLst>
            </p:cNvPr>
            <p:cNvSpPr/>
            <p:nvPr/>
          </p:nvSpPr>
          <p:spPr>
            <a:xfrm>
              <a:off x="6648450" y="4162425"/>
              <a:ext cx="1428750" cy="452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C8ADE23-0BF3-4309-A6D3-6A446180893A}"/>
                </a:ext>
              </a:extLst>
            </p:cNvPr>
            <p:cNvGrpSpPr/>
            <p:nvPr/>
          </p:nvGrpSpPr>
          <p:grpSpPr>
            <a:xfrm>
              <a:off x="6797902" y="4241133"/>
              <a:ext cx="1129846" cy="313932"/>
              <a:chOff x="6804802" y="4241133"/>
              <a:chExt cx="1129846" cy="313932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1617CE9-03CA-AF2A-988B-3483347DC6C5}"/>
                  </a:ext>
                </a:extLst>
              </p:cNvPr>
              <p:cNvSpPr txBox="1"/>
              <p:nvPr/>
            </p:nvSpPr>
            <p:spPr>
              <a:xfrm>
                <a:off x="6970351" y="4241133"/>
                <a:ext cx="964297" cy="3139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solidFill>
                      <a:schemeClr val="accent1"/>
                    </a:solidFill>
                    <a:latin typeface="+mj-lt"/>
                  </a:rPr>
                  <a:t>$600.00</a:t>
                </a:r>
              </a:p>
            </p:txBody>
          </p:sp>
          <p:pic>
            <p:nvPicPr>
              <p:cNvPr id="51" name="Graphic 50">
                <a:extLst>
                  <a:ext uri="{FF2B5EF4-FFF2-40B4-BE49-F238E27FC236}">
                    <a16:creationId xmlns:a16="http://schemas.microsoft.com/office/drawing/2014/main" id="{179FAA7F-733D-6716-2413-2C5F780DD8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804802" y="4288632"/>
                <a:ext cx="199890" cy="199888"/>
              </a:xfrm>
              <a:prstGeom prst="rect">
                <a:avLst/>
              </a:prstGeom>
            </p:spPr>
          </p:pic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0EEF262-E078-2D1E-B352-A7A8B9082D72}"/>
              </a:ext>
            </a:extLst>
          </p:cNvPr>
          <p:cNvGrpSpPr/>
          <p:nvPr/>
        </p:nvGrpSpPr>
        <p:grpSpPr>
          <a:xfrm>
            <a:off x="1263162" y="3340331"/>
            <a:ext cx="1911689" cy="774725"/>
            <a:chOff x="8055357" y="2549790"/>
            <a:chExt cx="1911689" cy="77472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257E85-FBC5-AE71-A972-6E1D1340567A}"/>
                </a:ext>
              </a:extLst>
            </p:cNvPr>
            <p:cNvSpPr txBox="1"/>
            <p:nvPr/>
          </p:nvSpPr>
          <p:spPr>
            <a:xfrm>
              <a:off x="8055358" y="2549790"/>
              <a:ext cx="185041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Value Point 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16B6C70-F331-89C5-9604-F0B3DDA11B24}"/>
                </a:ext>
              </a:extLst>
            </p:cNvPr>
            <p:cNvSpPr txBox="1"/>
            <p:nvPr/>
          </p:nvSpPr>
          <p:spPr>
            <a:xfrm>
              <a:off x="8055357" y="2862850"/>
              <a:ext cx="19116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to a robust synopsis for high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A8D34BF-14DA-5B2D-2749-86FD8B970894}"/>
              </a:ext>
            </a:extLst>
          </p:cNvPr>
          <p:cNvGrpSpPr/>
          <p:nvPr/>
        </p:nvGrpSpPr>
        <p:grpSpPr>
          <a:xfrm>
            <a:off x="3763155" y="3340331"/>
            <a:ext cx="1911689" cy="774725"/>
            <a:chOff x="8055357" y="2549790"/>
            <a:chExt cx="1911689" cy="77472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DE3FF35-6673-90FA-936C-B52E88C834EE}"/>
                </a:ext>
              </a:extLst>
            </p:cNvPr>
            <p:cNvSpPr txBox="1"/>
            <p:nvPr/>
          </p:nvSpPr>
          <p:spPr>
            <a:xfrm>
              <a:off x="8055358" y="2549790"/>
              <a:ext cx="185041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Value Point B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659287C-5290-2E66-9E1B-91229DAAEF31}"/>
                </a:ext>
              </a:extLst>
            </p:cNvPr>
            <p:cNvSpPr txBox="1"/>
            <p:nvPr/>
          </p:nvSpPr>
          <p:spPr>
            <a:xfrm>
              <a:off x="8055357" y="2862850"/>
              <a:ext cx="19116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to a robust synopsis for high</a:t>
              </a:r>
            </a:p>
          </p:txBody>
        </p:sp>
      </p:grpSp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86B0D62E-4CA6-576F-C609-32F936EA40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3507906"/>
              </p:ext>
            </p:extLst>
          </p:nvPr>
        </p:nvGraphicFramePr>
        <p:xfrm>
          <a:off x="1318254" y="4667251"/>
          <a:ext cx="4301496" cy="1111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34986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1AC67C8F-6827-49EC-0414-81B92C5F8124}"/>
              </a:ext>
            </a:extLst>
          </p:cNvPr>
          <p:cNvSpPr/>
          <p:nvPr/>
        </p:nvSpPr>
        <p:spPr>
          <a:xfrm>
            <a:off x="0" y="0"/>
            <a:ext cx="2696456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C4C996-4559-81B2-0E4B-B676383DA4DC}"/>
              </a:ext>
            </a:extLst>
          </p:cNvPr>
          <p:cNvSpPr/>
          <p:nvPr/>
        </p:nvSpPr>
        <p:spPr>
          <a:xfrm>
            <a:off x="1026154" y="1971675"/>
            <a:ext cx="4270385" cy="39265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786A8A-F998-E63D-71D9-80A1DD671E72}"/>
              </a:ext>
            </a:extLst>
          </p:cNvPr>
          <p:cNvSpPr/>
          <p:nvPr/>
        </p:nvSpPr>
        <p:spPr>
          <a:xfrm>
            <a:off x="1026154" y="959785"/>
            <a:ext cx="4270385" cy="8964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4473D4-EF99-8D0D-1E31-BE50F9485C98}"/>
              </a:ext>
            </a:extLst>
          </p:cNvPr>
          <p:cNvSpPr/>
          <p:nvPr/>
        </p:nvSpPr>
        <p:spPr>
          <a:xfrm>
            <a:off x="5455279" y="3895725"/>
            <a:ext cx="5710567" cy="20024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B9F03D-805E-92B1-B024-C418FE009017}"/>
              </a:ext>
            </a:extLst>
          </p:cNvPr>
          <p:cNvSpPr txBox="1"/>
          <p:nvPr/>
        </p:nvSpPr>
        <p:spPr>
          <a:xfrm>
            <a:off x="5960977" y="1630302"/>
            <a:ext cx="3748417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Create Simple Data Dashboard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7F4F4-B324-9C90-0F6F-4A1088727531}"/>
              </a:ext>
            </a:extLst>
          </p:cNvPr>
          <p:cNvSpPr txBox="1"/>
          <p:nvPr/>
        </p:nvSpPr>
        <p:spPr>
          <a:xfrm>
            <a:off x="5960977" y="2609031"/>
            <a:ext cx="4699170" cy="74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Leverage agile frameworks to provide a robust synopsis for high level overviews. Iterative approaches to corporate strategy foster collaborative thinking to further the overall.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56AAC4-1DA4-A72F-BA16-495A7025BD01}"/>
              </a:ext>
            </a:extLst>
          </p:cNvPr>
          <p:cNvSpPr txBox="1"/>
          <p:nvPr/>
        </p:nvSpPr>
        <p:spPr>
          <a:xfrm>
            <a:off x="5960977" y="1360395"/>
            <a:ext cx="3534567" cy="29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 your subtitle text here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17A61B4-9757-8FD9-C8F1-E95CC8E7600C}"/>
              </a:ext>
            </a:extLst>
          </p:cNvPr>
          <p:cNvGrpSpPr/>
          <p:nvPr/>
        </p:nvGrpSpPr>
        <p:grpSpPr>
          <a:xfrm>
            <a:off x="8496978" y="5220060"/>
            <a:ext cx="2171720" cy="340234"/>
            <a:chOff x="995014" y="3102881"/>
            <a:chExt cx="2171720" cy="34023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7053973-D95C-A80E-8B3D-9FFB264329E5}"/>
                </a:ext>
              </a:extLst>
            </p:cNvPr>
            <p:cNvGrpSpPr/>
            <p:nvPr/>
          </p:nvGrpSpPr>
          <p:grpSpPr>
            <a:xfrm>
              <a:off x="1070151" y="3397396"/>
              <a:ext cx="2021447" cy="45719"/>
              <a:chOff x="874713" y="3511550"/>
              <a:chExt cx="3325811" cy="120648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53F0E60-3B4A-18E5-884C-0688C2C6EF07}"/>
                  </a:ext>
                </a:extLst>
              </p:cNvPr>
              <p:cNvSpPr/>
              <p:nvPr/>
            </p:nvSpPr>
            <p:spPr>
              <a:xfrm>
                <a:off x="874713" y="3511550"/>
                <a:ext cx="3325811" cy="120648"/>
              </a:xfrm>
              <a:prstGeom prst="rect">
                <a:avLst/>
              </a:prstGeom>
              <a:solidFill>
                <a:schemeClr val="tx1">
                  <a:alpha val="8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D5A7D0E-47B8-12A5-0FDC-E73C24678922}"/>
                  </a:ext>
                </a:extLst>
              </p:cNvPr>
              <p:cNvSpPr/>
              <p:nvPr/>
            </p:nvSpPr>
            <p:spPr>
              <a:xfrm>
                <a:off x="874714" y="3511550"/>
                <a:ext cx="1894500" cy="120648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C23A6BE-F9E2-FBB2-6D7E-3B374088EDEA}"/>
                </a:ext>
              </a:extLst>
            </p:cNvPr>
            <p:cNvGrpSpPr/>
            <p:nvPr/>
          </p:nvGrpSpPr>
          <p:grpSpPr>
            <a:xfrm>
              <a:off x="995014" y="3102881"/>
              <a:ext cx="2171720" cy="276999"/>
              <a:chOff x="6759422" y="3166983"/>
              <a:chExt cx="2171720" cy="276999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9275C43-349B-2632-F512-3851F562B8DB}"/>
                  </a:ext>
                </a:extLst>
              </p:cNvPr>
              <p:cNvSpPr txBox="1"/>
              <p:nvPr/>
            </p:nvSpPr>
            <p:spPr>
              <a:xfrm>
                <a:off x="6759422" y="3166983"/>
                <a:ext cx="1466512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solidFill>
                      <a:srgbClr val="282F4E"/>
                    </a:solidFill>
                    <a:latin typeface="+mj-lt"/>
                    <a:cs typeface="Archivo" pitchFamily="2" charset="0"/>
                  </a:defRPr>
                </a:lvl1pPr>
              </a:lstStyle>
              <a:p>
                <a:pPr algn="l"/>
                <a:r>
                  <a:rPr lang="en-US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Value Point 4</a:t>
                </a:r>
                <a:endParaRPr lang="id-ID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16DF4E5-8BAC-5A2E-DB40-AC18BC0560EB}"/>
                  </a:ext>
                </a:extLst>
              </p:cNvPr>
              <p:cNvSpPr txBox="1"/>
              <p:nvPr/>
            </p:nvSpPr>
            <p:spPr>
              <a:xfrm>
                <a:off x="7959136" y="3166983"/>
                <a:ext cx="972006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solidFill>
                      <a:srgbClr val="282F4E"/>
                    </a:solidFill>
                    <a:latin typeface="+mj-lt"/>
                    <a:cs typeface="Archivo" pitchFamily="2" charset="0"/>
                  </a:defRPr>
                </a:lvl1pPr>
              </a:lstStyle>
              <a:p>
                <a:pPr algn="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50%</a:t>
                </a:r>
                <a:endParaRPr lang="id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8FB0FA0-DC49-853A-BD80-A6BFA80AFA3E}"/>
              </a:ext>
            </a:extLst>
          </p:cNvPr>
          <p:cNvGrpSpPr/>
          <p:nvPr/>
        </p:nvGrpSpPr>
        <p:grpSpPr>
          <a:xfrm>
            <a:off x="8496978" y="4724760"/>
            <a:ext cx="2171720" cy="340234"/>
            <a:chOff x="995014" y="3102881"/>
            <a:chExt cx="2171720" cy="340234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8424161-3129-75BD-9D33-E8D0202B08F2}"/>
                </a:ext>
              </a:extLst>
            </p:cNvPr>
            <p:cNvGrpSpPr/>
            <p:nvPr/>
          </p:nvGrpSpPr>
          <p:grpSpPr>
            <a:xfrm>
              <a:off x="1070151" y="3397396"/>
              <a:ext cx="2021447" cy="45719"/>
              <a:chOff x="874713" y="3511550"/>
              <a:chExt cx="3325811" cy="12064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B1D30EE-507C-1633-1649-CD9CD93F8DA7}"/>
                  </a:ext>
                </a:extLst>
              </p:cNvPr>
              <p:cNvSpPr/>
              <p:nvPr/>
            </p:nvSpPr>
            <p:spPr>
              <a:xfrm>
                <a:off x="874713" y="3511550"/>
                <a:ext cx="3325811" cy="120648"/>
              </a:xfrm>
              <a:prstGeom prst="rect">
                <a:avLst/>
              </a:prstGeom>
              <a:solidFill>
                <a:schemeClr val="tx1">
                  <a:alpha val="8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740BE67-AEDB-0D2B-E19A-2D820A588DAD}"/>
                  </a:ext>
                </a:extLst>
              </p:cNvPr>
              <p:cNvSpPr/>
              <p:nvPr/>
            </p:nvSpPr>
            <p:spPr>
              <a:xfrm>
                <a:off x="874715" y="3511550"/>
                <a:ext cx="955516" cy="120648"/>
              </a:xfrm>
              <a:prstGeom prst="rect">
                <a:avLst/>
              </a:prstGeom>
              <a:solidFill>
                <a:schemeClr val="accent3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8059B60-0111-7D75-9E1C-77E2550818B0}"/>
                </a:ext>
              </a:extLst>
            </p:cNvPr>
            <p:cNvGrpSpPr/>
            <p:nvPr/>
          </p:nvGrpSpPr>
          <p:grpSpPr>
            <a:xfrm>
              <a:off x="995014" y="3102881"/>
              <a:ext cx="2171720" cy="276999"/>
              <a:chOff x="6759422" y="3166983"/>
              <a:chExt cx="2171720" cy="27699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8996307-592C-ECC7-F3D7-2BDAD320A070}"/>
                  </a:ext>
                </a:extLst>
              </p:cNvPr>
              <p:cNvSpPr txBox="1"/>
              <p:nvPr/>
            </p:nvSpPr>
            <p:spPr>
              <a:xfrm>
                <a:off x="6759422" y="3166983"/>
                <a:ext cx="1466512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solidFill>
                      <a:srgbClr val="282F4E"/>
                    </a:solidFill>
                    <a:latin typeface="+mj-lt"/>
                    <a:cs typeface="Archivo" pitchFamily="2" charset="0"/>
                  </a:defRPr>
                </a:lvl1pPr>
              </a:lstStyle>
              <a:p>
                <a:pPr algn="l"/>
                <a:r>
                  <a:rPr lang="en-US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Value Point 3</a:t>
                </a:r>
                <a:endParaRPr lang="id-ID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3D406F7-AEE0-AD7A-4E02-C407F14F5A24}"/>
                  </a:ext>
                </a:extLst>
              </p:cNvPr>
              <p:cNvSpPr txBox="1"/>
              <p:nvPr/>
            </p:nvSpPr>
            <p:spPr>
              <a:xfrm>
                <a:off x="7959136" y="3166983"/>
                <a:ext cx="972006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solidFill>
                      <a:srgbClr val="282F4E"/>
                    </a:solidFill>
                    <a:latin typeface="+mj-lt"/>
                    <a:cs typeface="Archivo" pitchFamily="2" charset="0"/>
                  </a:defRPr>
                </a:lvl1pPr>
              </a:lstStyle>
              <a:p>
                <a:pPr algn="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25%</a:t>
                </a:r>
                <a:endParaRPr lang="id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13E35F-E24D-7637-F3E4-9CCB2B416F23}"/>
              </a:ext>
            </a:extLst>
          </p:cNvPr>
          <p:cNvGrpSpPr/>
          <p:nvPr/>
        </p:nvGrpSpPr>
        <p:grpSpPr>
          <a:xfrm>
            <a:off x="5952427" y="5220060"/>
            <a:ext cx="2171720" cy="340234"/>
            <a:chOff x="995014" y="3102881"/>
            <a:chExt cx="2171720" cy="34023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107E868-1037-6F78-3950-133488787CC0}"/>
                </a:ext>
              </a:extLst>
            </p:cNvPr>
            <p:cNvGrpSpPr/>
            <p:nvPr/>
          </p:nvGrpSpPr>
          <p:grpSpPr>
            <a:xfrm>
              <a:off x="1070151" y="3397396"/>
              <a:ext cx="2021447" cy="45719"/>
              <a:chOff x="874713" y="3511550"/>
              <a:chExt cx="3325811" cy="120648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BF2210E-42CF-22D9-C0C8-298AF0E0F3B4}"/>
                  </a:ext>
                </a:extLst>
              </p:cNvPr>
              <p:cNvSpPr/>
              <p:nvPr/>
            </p:nvSpPr>
            <p:spPr>
              <a:xfrm>
                <a:off x="874713" y="3511550"/>
                <a:ext cx="3325811" cy="120648"/>
              </a:xfrm>
              <a:prstGeom prst="rect">
                <a:avLst/>
              </a:prstGeom>
              <a:solidFill>
                <a:schemeClr val="tx1">
                  <a:alpha val="8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9375A10-50B3-DD62-88AA-B7FF0CE09C28}"/>
                  </a:ext>
                </a:extLst>
              </p:cNvPr>
              <p:cNvSpPr/>
              <p:nvPr/>
            </p:nvSpPr>
            <p:spPr>
              <a:xfrm>
                <a:off x="874715" y="3511550"/>
                <a:ext cx="939845" cy="12064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3B032D6-8610-B6F1-5682-93268ABEEB90}"/>
                </a:ext>
              </a:extLst>
            </p:cNvPr>
            <p:cNvGrpSpPr/>
            <p:nvPr/>
          </p:nvGrpSpPr>
          <p:grpSpPr>
            <a:xfrm>
              <a:off x="995014" y="3102881"/>
              <a:ext cx="2171720" cy="276999"/>
              <a:chOff x="6759422" y="3166983"/>
              <a:chExt cx="2171720" cy="276999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62423E-37A6-C793-98F9-878F35EC68C9}"/>
                  </a:ext>
                </a:extLst>
              </p:cNvPr>
              <p:cNvSpPr txBox="1"/>
              <p:nvPr/>
            </p:nvSpPr>
            <p:spPr>
              <a:xfrm>
                <a:off x="6759422" y="3166983"/>
                <a:ext cx="1466512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solidFill>
                      <a:srgbClr val="282F4E"/>
                    </a:solidFill>
                    <a:latin typeface="+mj-lt"/>
                    <a:cs typeface="Archivo" pitchFamily="2" charset="0"/>
                  </a:defRPr>
                </a:lvl1pPr>
              </a:lstStyle>
              <a:p>
                <a:pPr algn="l"/>
                <a:r>
                  <a:rPr lang="en-US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Value Point 2</a:t>
                </a:r>
                <a:endParaRPr lang="id-ID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1AAEDCE-19CC-80A2-15C7-5760440617C8}"/>
                  </a:ext>
                </a:extLst>
              </p:cNvPr>
              <p:cNvSpPr txBox="1"/>
              <p:nvPr/>
            </p:nvSpPr>
            <p:spPr>
              <a:xfrm>
                <a:off x="7959136" y="3166983"/>
                <a:ext cx="972006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solidFill>
                      <a:srgbClr val="282F4E"/>
                    </a:solidFill>
                    <a:latin typeface="+mj-lt"/>
                    <a:cs typeface="Archivo" pitchFamily="2" charset="0"/>
                  </a:defRPr>
                </a:lvl1pPr>
              </a:lstStyle>
              <a:p>
                <a:pPr algn="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25%</a:t>
                </a:r>
                <a:endParaRPr lang="id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629D6D2-4C4A-D266-EAE2-C8622476557B}"/>
              </a:ext>
            </a:extLst>
          </p:cNvPr>
          <p:cNvGrpSpPr/>
          <p:nvPr/>
        </p:nvGrpSpPr>
        <p:grpSpPr>
          <a:xfrm>
            <a:off x="5952427" y="4724760"/>
            <a:ext cx="2171720" cy="340234"/>
            <a:chOff x="995014" y="3102881"/>
            <a:chExt cx="2171720" cy="34023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63EE025-B14D-2A7C-A9B6-FE4D333E4901}"/>
                </a:ext>
              </a:extLst>
            </p:cNvPr>
            <p:cNvGrpSpPr/>
            <p:nvPr/>
          </p:nvGrpSpPr>
          <p:grpSpPr>
            <a:xfrm>
              <a:off x="1070151" y="3397396"/>
              <a:ext cx="2021447" cy="45719"/>
              <a:chOff x="874713" y="3511550"/>
              <a:chExt cx="3325811" cy="12064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9495203-245A-5D36-280E-20E823308DE2}"/>
                  </a:ext>
                </a:extLst>
              </p:cNvPr>
              <p:cNvSpPr/>
              <p:nvPr/>
            </p:nvSpPr>
            <p:spPr>
              <a:xfrm>
                <a:off x="874713" y="3511550"/>
                <a:ext cx="3325811" cy="120648"/>
              </a:xfrm>
              <a:prstGeom prst="rect">
                <a:avLst/>
              </a:prstGeom>
              <a:solidFill>
                <a:schemeClr val="tx1">
                  <a:alpha val="8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5B43451-FF41-A885-BD43-CE204E048E0E}"/>
                  </a:ext>
                </a:extLst>
              </p:cNvPr>
              <p:cNvSpPr/>
              <p:nvPr/>
            </p:nvSpPr>
            <p:spPr>
              <a:xfrm>
                <a:off x="874714" y="3511550"/>
                <a:ext cx="1894500" cy="120648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D839E1-3A19-06AA-0CD3-9655832DDC81}"/>
                </a:ext>
              </a:extLst>
            </p:cNvPr>
            <p:cNvGrpSpPr/>
            <p:nvPr/>
          </p:nvGrpSpPr>
          <p:grpSpPr>
            <a:xfrm>
              <a:off x="995014" y="3102881"/>
              <a:ext cx="2171720" cy="276999"/>
              <a:chOff x="6759422" y="3166983"/>
              <a:chExt cx="2171720" cy="276999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485077-875D-A094-CF1A-C5350A2B1E8F}"/>
                  </a:ext>
                </a:extLst>
              </p:cNvPr>
              <p:cNvSpPr txBox="1"/>
              <p:nvPr/>
            </p:nvSpPr>
            <p:spPr>
              <a:xfrm>
                <a:off x="6759422" y="3166983"/>
                <a:ext cx="1466512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solidFill>
                      <a:srgbClr val="282F4E"/>
                    </a:solidFill>
                    <a:latin typeface="+mj-lt"/>
                    <a:cs typeface="Archivo" pitchFamily="2" charset="0"/>
                  </a:defRPr>
                </a:lvl1pPr>
              </a:lstStyle>
              <a:p>
                <a:pPr algn="l"/>
                <a:r>
                  <a:rPr lang="en-US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Value Point 1</a:t>
                </a:r>
                <a:endParaRPr lang="id-ID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DA4A325-CA23-AB33-AC18-80573E3ABCC7}"/>
                  </a:ext>
                </a:extLst>
              </p:cNvPr>
              <p:cNvSpPr txBox="1"/>
              <p:nvPr/>
            </p:nvSpPr>
            <p:spPr>
              <a:xfrm>
                <a:off x="7959136" y="3166983"/>
                <a:ext cx="972006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solidFill>
                      <a:srgbClr val="282F4E"/>
                    </a:solidFill>
                    <a:latin typeface="+mj-lt"/>
                    <a:cs typeface="Archivo" pitchFamily="2" charset="0"/>
                  </a:defRPr>
                </a:lvl1pPr>
              </a:lstStyle>
              <a:p>
                <a:pPr algn="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50%</a:t>
                </a:r>
                <a:endParaRPr lang="id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82AC03B-70ED-3379-4552-78C2F980D12B}"/>
              </a:ext>
            </a:extLst>
          </p:cNvPr>
          <p:cNvSpPr txBox="1"/>
          <p:nvPr/>
        </p:nvSpPr>
        <p:spPr>
          <a:xfrm>
            <a:off x="5952427" y="4233645"/>
            <a:ext cx="280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Mini Value Data Chart</a:t>
            </a:r>
          </a:p>
        </p:txBody>
      </p:sp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37601CCE-4C4A-DF89-AC28-119C37BB21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2664749"/>
              </p:ext>
            </p:extLst>
          </p:nvPr>
        </p:nvGraphicFramePr>
        <p:xfrm>
          <a:off x="1293492" y="2379128"/>
          <a:ext cx="3735707" cy="1538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id="{DB7E26DC-7ADD-3C08-E5A2-CC92833E13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0942565"/>
              </p:ext>
            </p:extLst>
          </p:nvPr>
        </p:nvGraphicFramePr>
        <p:xfrm>
          <a:off x="1293493" y="3951887"/>
          <a:ext cx="3735707" cy="1538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9" name="Group 58">
            <a:extLst>
              <a:ext uri="{FF2B5EF4-FFF2-40B4-BE49-F238E27FC236}">
                <a16:creationId xmlns:a16="http://schemas.microsoft.com/office/drawing/2014/main" id="{F26B6B4F-5C39-9539-5EC4-DC859E5634BE}"/>
              </a:ext>
            </a:extLst>
          </p:cNvPr>
          <p:cNvGrpSpPr/>
          <p:nvPr/>
        </p:nvGrpSpPr>
        <p:grpSpPr>
          <a:xfrm>
            <a:off x="1333262" y="1130427"/>
            <a:ext cx="3656168" cy="555187"/>
            <a:chOff x="1354057" y="1130427"/>
            <a:chExt cx="3656168" cy="55518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536E3F0-1517-5256-16CD-BACA1F648891}"/>
                </a:ext>
              </a:extLst>
            </p:cNvPr>
            <p:cNvGrpSpPr/>
            <p:nvPr/>
          </p:nvGrpSpPr>
          <p:grpSpPr>
            <a:xfrm>
              <a:off x="1786768" y="1130427"/>
              <a:ext cx="3223457" cy="555187"/>
              <a:chOff x="7732116" y="1211601"/>
              <a:chExt cx="3223457" cy="555187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229D77-6ADF-85B4-6BBC-E88C2E670C5D}"/>
                  </a:ext>
                </a:extLst>
              </p:cNvPr>
              <p:cNvSpPr txBox="1"/>
              <p:nvPr/>
            </p:nvSpPr>
            <p:spPr>
              <a:xfrm>
                <a:off x="7732116" y="1211601"/>
                <a:ext cx="2221352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Data Value Point A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12ED3AC-8FF8-19B0-32F1-04E57FE35BA2}"/>
                  </a:ext>
                </a:extLst>
              </p:cNvPr>
              <p:cNvSpPr txBox="1"/>
              <p:nvPr/>
            </p:nvSpPr>
            <p:spPr>
              <a:xfrm>
                <a:off x="7732117" y="1489789"/>
                <a:ext cx="32234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Leverage agile frameworks to provide.</a:t>
                </a:r>
                <a:endParaRPr lang="en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00976922-E175-2E2B-5AAF-A855DD79A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1354057" y="1201594"/>
              <a:ext cx="412852" cy="412852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B283B58-61B6-FE1A-FB9D-196857EC425A}"/>
              </a:ext>
            </a:extLst>
          </p:cNvPr>
          <p:cNvSpPr txBox="1"/>
          <p:nvPr/>
        </p:nvSpPr>
        <p:spPr>
          <a:xfrm>
            <a:off x="286883" y="6424372"/>
            <a:ext cx="2549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ora ExtraBold" pitchFamily="2" charset="0"/>
              </a:rPr>
              <a:t>Dashboard Infographic</a:t>
            </a:r>
          </a:p>
        </p:txBody>
      </p:sp>
    </p:spTree>
    <p:extLst>
      <p:ext uri="{BB962C8B-B14F-4D97-AF65-F5344CB8AC3E}">
        <p14:creationId xmlns:p14="http://schemas.microsoft.com/office/powerpoint/2010/main" val="628502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3C7BA583-491E-43B1-2E15-691AB49931CB}"/>
              </a:ext>
            </a:extLst>
          </p:cNvPr>
          <p:cNvSpPr/>
          <p:nvPr/>
        </p:nvSpPr>
        <p:spPr>
          <a:xfrm>
            <a:off x="-4871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7E13E5-EA6E-F224-B7A6-91AEDAC2415F}"/>
              </a:ext>
            </a:extLst>
          </p:cNvPr>
          <p:cNvSpPr/>
          <p:nvPr/>
        </p:nvSpPr>
        <p:spPr>
          <a:xfrm>
            <a:off x="1040441" y="1814598"/>
            <a:ext cx="10111118" cy="27116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1235A5-751A-027A-C680-953B71015094}"/>
              </a:ext>
            </a:extLst>
          </p:cNvPr>
          <p:cNvSpPr/>
          <p:nvPr/>
        </p:nvSpPr>
        <p:spPr>
          <a:xfrm>
            <a:off x="1040441" y="4673601"/>
            <a:ext cx="2426659" cy="12338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073D1F-F2EF-EFD2-ADDF-2698F9832AF1}"/>
              </a:ext>
            </a:extLst>
          </p:cNvPr>
          <p:cNvSpPr/>
          <p:nvPr/>
        </p:nvSpPr>
        <p:spPr>
          <a:xfrm>
            <a:off x="3601927" y="4673601"/>
            <a:ext cx="2426659" cy="12338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34735F2-46B7-81D8-6840-E0A26E89ECC6}"/>
              </a:ext>
            </a:extLst>
          </p:cNvPr>
          <p:cNvSpPr/>
          <p:nvPr/>
        </p:nvSpPr>
        <p:spPr>
          <a:xfrm>
            <a:off x="6163413" y="4673601"/>
            <a:ext cx="2426659" cy="12338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15EE2B-B54D-6FE4-B4CE-AA0D3AF9D50E}"/>
              </a:ext>
            </a:extLst>
          </p:cNvPr>
          <p:cNvSpPr/>
          <p:nvPr/>
        </p:nvSpPr>
        <p:spPr>
          <a:xfrm>
            <a:off x="8724900" y="4673601"/>
            <a:ext cx="2426659" cy="12338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422CD4-DC91-9610-ABA7-A61E46A94AA2}"/>
              </a:ext>
            </a:extLst>
          </p:cNvPr>
          <p:cNvSpPr txBox="1"/>
          <p:nvPr/>
        </p:nvSpPr>
        <p:spPr>
          <a:xfrm>
            <a:off x="2459421" y="774753"/>
            <a:ext cx="727315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Create Simple Data Dashboard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D4F210-04E2-1F0B-AB72-0568C49AD6F0}"/>
              </a:ext>
            </a:extLst>
          </p:cNvPr>
          <p:cNvSpPr txBox="1"/>
          <p:nvPr/>
        </p:nvSpPr>
        <p:spPr>
          <a:xfrm>
            <a:off x="4328717" y="538975"/>
            <a:ext cx="3534567" cy="29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 your subtitle text here</a:t>
            </a:r>
          </a:p>
        </p:txBody>
      </p:sp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22D931BA-DDA6-B9DF-AD5F-96272B79C5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3573481"/>
              </p:ext>
            </p:extLst>
          </p:nvPr>
        </p:nvGraphicFramePr>
        <p:xfrm>
          <a:off x="1295400" y="2362200"/>
          <a:ext cx="9601200" cy="1965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39A9A904-12F9-D632-41A5-B5131B6899D2}"/>
              </a:ext>
            </a:extLst>
          </p:cNvPr>
          <p:cNvSpPr txBox="1"/>
          <p:nvPr/>
        </p:nvSpPr>
        <p:spPr>
          <a:xfrm>
            <a:off x="1282700" y="1992868"/>
            <a:ext cx="280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Mini Value Data Chart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2EBD56-A4A8-B539-A457-F2ABABC28812}"/>
              </a:ext>
            </a:extLst>
          </p:cNvPr>
          <p:cNvSpPr txBox="1"/>
          <p:nvPr/>
        </p:nvSpPr>
        <p:spPr>
          <a:xfrm>
            <a:off x="7673144" y="2039035"/>
            <a:ext cx="3223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Leverage agile frameworks to provide</a:t>
            </a:r>
            <a:endParaRPr lang="en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8780609-BB88-E62D-B6E2-15D2281FA329}"/>
              </a:ext>
            </a:extLst>
          </p:cNvPr>
          <p:cNvGrpSpPr/>
          <p:nvPr/>
        </p:nvGrpSpPr>
        <p:grpSpPr>
          <a:xfrm>
            <a:off x="1284281" y="4933504"/>
            <a:ext cx="1938979" cy="714053"/>
            <a:chOff x="9539452" y="1481387"/>
            <a:chExt cx="1938979" cy="714053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F5DAAE9-54B0-98AE-3977-7EA21A79F7A0}"/>
                </a:ext>
              </a:extLst>
            </p:cNvPr>
            <p:cNvGrpSpPr/>
            <p:nvPr/>
          </p:nvGrpSpPr>
          <p:grpSpPr>
            <a:xfrm>
              <a:off x="9601914" y="1481387"/>
              <a:ext cx="1560599" cy="424732"/>
              <a:chOff x="9323509" y="1834752"/>
              <a:chExt cx="1560599" cy="424732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A9AEA46-30DE-50DB-D9B4-369FD56897A0}"/>
                  </a:ext>
                </a:extLst>
              </p:cNvPr>
              <p:cNvSpPr txBox="1"/>
              <p:nvPr/>
            </p:nvSpPr>
            <p:spPr>
              <a:xfrm>
                <a:off x="9590679" y="1834752"/>
                <a:ext cx="1293429" cy="4247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b="1" dirty="0">
                    <a:solidFill>
                      <a:schemeClr val="accent1"/>
                    </a:solidFill>
                    <a:latin typeface="+mj-lt"/>
                  </a:rPr>
                  <a:t>$10.00</a:t>
                </a:r>
              </a:p>
            </p:txBody>
          </p:sp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42576DF9-5CCB-6FD0-0E53-3A8E6D63FB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5400000" flipV="1">
                <a:off x="9323509" y="1852920"/>
                <a:ext cx="342676" cy="342676"/>
              </a:xfrm>
              <a:prstGeom prst="rect">
                <a:avLst/>
              </a:prstGeom>
            </p:spPr>
          </p:pic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6616151-4470-E7FB-DD92-C798593D79CD}"/>
                </a:ext>
              </a:extLst>
            </p:cNvPr>
            <p:cNvSpPr txBox="1"/>
            <p:nvPr/>
          </p:nvSpPr>
          <p:spPr>
            <a:xfrm>
              <a:off x="9539452" y="1887663"/>
              <a:ext cx="19389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Simple Data Value A</a:t>
              </a:r>
              <a:endParaRPr lang="en-ID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7E0A549-ADDB-B2AC-255B-C233F88E9B9A}"/>
              </a:ext>
            </a:extLst>
          </p:cNvPr>
          <p:cNvGrpSpPr/>
          <p:nvPr/>
        </p:nvGrpSpPr>
        <p:grpSpPr>
          <a:xfrm>
            <a:off x="3845767" y="4933504"/>
            <a:ext cx="1938979" cy="714053"/>
            <a:chOff x="9539452" y="1481387"/>
            <a:chExt cx="1938979" cy="71405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3258737-DED0-2141-A3D0-A471C3763662}"/>
                </a:ext>
              </a:extLst>
            </p:cNvPr>
            <p:cNvGrpSpPr/>
            <p:nvPr/>
          </p:nvGrpSpPr>
          <p:grpSpPr>
            <a:xfrm>
              <a:off x="9601914" y="1481387"/>
              <a:ext cx="1560599" cy="424732"/>
              <a:chOff x="9323509" y="1834752"/>
              <a:chExt cx="1560599" cy="424732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6985417-ABC6-AF4C-2CC0-1F45B0451877}"/>
                  </a:ext>
                </a:extLst>
              </p:cNvPr>
              <p:cNvSpPr txBox="1"/>
              <p:nvPr/>
            </p:nvSpPr>
            <p:spPr>
              <a:xfrm>
                <a:off x="9590679" y="1834752"/>
                <a:ext cx="1293429" cy="4247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b="1" dirty="0">
                    <a:solidFill>
                      <a:schemeClr val="accent2"/>
                    </a:solidFill>
                    <a:latin typeface="+mj-lt"/>
                  </a:rPr>
                  <a:t>$20.00</a:t>
                </a:r>
              </a:p>
            </p:txBody>
          </p:sp>
          <p:pic>
            <p:nvPicPr>
              <p:cNvPr id="55" name="Graphic 54">
                <a:extLst>
                  <a:ext uri="{FF2B5EF4-FFF2-40B4-BE49-F238E27FC236}">
                    <a16:creationId xmlns:a16="http://schemas.microsoft.com/office/drawing/2014/main" id="{8934AA73-A144-E852-9F60-2AE893D35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6200000">
                <a:off x="9323509" y="1852920"/>
                <a:ext cx="342676" cy="342676"/>
              </a:xfrm>
              <a:prstGeom prst="rect">
                <a:avLst/>
              </a:prstGeom>
            </p:spPr>
          </p:pic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FF134A0-F60D-456A-C1FA-DCB6F148720B}"/>
                </a:ext>
              </a:extLst>
            </p:cNvPr>
            <p:cNvSpPr txBox="1"/>
            <p:nvPr/>
          </p:nvSpPr>
          <p:spPr>
            <a:xfrm>
              <a:off x="9539452" y="1887663"/>
              <a:ext cx="19389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Simple Data Value B</a:t>
              </a:r>
              <a:endParaRPr lang="en-ID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A7F234-946D-9A47-05EE-0E7717DAA916}"/>
              </a:ext>
            </a:extLst>
          </p:cNvPr>
          <p:cNvGrpSpPr/>
          <p:nvPr/>
        </p:nvGrpSpPr>
        <p:grpSpPr>
          <a:xfrm>
            <a:off x="6407253" y="4933504"/>
            <a:ext cx="1938979" cy="714053"/>
            <a:chOff x="9539452" y="1481387"/>
            <a:chExt cx="1938979" cy="71405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A5F8079-865F-D55C-57FD-CD6DEE7657B9}"/>
                </a:ext>
              </a:extLst>
            </p:cNvPr>
            <p:cNvGrpSpPr/>
            <p:nvPr/>
          </p:nvGrpSpPr>
          <p:grpSpPr>
            <a:xfrm>
              <a:off x="9601914" y="1481387"/>
              <a:ext cx="1560599" cy="424732"/>
              <a:chOff x="9323509" y="1834752"/>
              <a:chExt cx="1560599" cy="424732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8C6F2BB-369C-23F1-4C2F-C3B4B0E26696}"/>
                  </a:ext>
                </a:extLst>
              </p:cNvPr>
              <p:cNvSpPr txBox="1"/>
              <p:nvPr/>
            </p:nvSpPr>
            <p:spPr>
              <a:xfrm>
                <a:off x="9590679" y="1834752"/>
                <a:ext cx="1293429" cy="4247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b="1" dirty="0">
                    <a:solidFill>
                      <a:schemeClr val="accent3"/>
                    </a:solidFill>
                    <a:latin typeface="+mj-lt"/>
                  </a:rPr>
                  <a:t>$30.00</a:t>
                </a:r>
              </a:p>
            </p:txBody>
          </p:sp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FC67A238-6AFE-C875-23DE-D6A794A44B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5400000" flipV="1">
                <a:off x="9323509" y="1852920"/>
                <a:ext cx="342676" cy="342676"/>
              </a:xfrm>
              <a:prstGeom prst="rect">
                <a:avLst/>
              </a:prstGeom>
            </p:spPr>
          </p:pic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E129269-F292-9D81-3D0B-5CC4EB69AF70}"/>
                </a:ext>
              </a:extLst>
            </p:cNvPr>
            <p:cNvSpPr txBox="1"/>
            <p:nvPr/>
          </p:nvSpPr>
          <p:spPr>
            <a:xfrm>
              <a:off x="9539452" y="1887663"/>
              <a:ext cx="19389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Simple Data Value C</a:t>
              </a:r>
              <a:endParaRPr lang="en-ID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7E44209-3428-1980-4336-CEBE0DB56000}"/>
              </a:ext>
            </a:extLst>
          </p:cNvPr>
          <p:cNvGrpSpPr/>
          <p:nvPr/>
        </p:nvGrpSpPr>
        <p:grpSpPr>
          <a:xfrm>
            <a:off x="8968740" y="4933504"/>
            <a:ext cx="1938979" cy="714053"/>
            <a:chOff x="9539452" y="1481387"/>
            <a:chExt cx="1938979" cy="71405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1B47FC3-43F2-E99F-725A-89DA1ED8AA02}"/>
                </a:ext>
              </a:extLst>
            </p:cNvPr>
            <p:cNvGrpSpPr/>
            <p:nvPr/>
          </p:nvGrpSpPr>
          <p:grpSpPr>
            <a:xfrm>
              <a:off x="9601914" y="1481387"/>
              <a:ext cx="1560599" cy="424732"/>
              <a:chOff x="9323509" y="1834752"/>
              <a:chExt cx="1560599" cy="424732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FCF3539-2296-F54B-6F95-EF8064E6F3E3}"/>
                  </a:ext>
                </a:extLst>
              </p:cNvPr>
              <p:cNvSpPr txBox="1"/>
              <p:nvPr/>
            </p:nvSpPr>
            <p:spPr>
              <a:xfrm>
                <a:off x="9590679" y="1834752"/>
                <a:ext cx="1293429" cy="4247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b="1" dirty="0">
                    <a:solidFill>
                      <a:schemeClr val="accent4"/>
                    </a:solidFill>
                    <a:latin typeface="+mj-lt"/>
                  </a:rPr>
                  <a:t>$10.00</a:t>
                </a:r>
              </a:p>
            </p:txBody>
          </p:sp>
          <p:pic>
            <p:nvPicPr>
              <p:cNvPr id="65" name="Graphic 64">
                <a:extLst>
                  <a:ext uri="{FF2B5EF4-FFF2-40B4-BE49-F238E27FC236}">
                    <a16:creationId xmlns:a16="http://schemas.microsoft.com/office/drawing/2014/main" id="{96D7019E-7C05-CC8D-57DA-C4DA3A044F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 rot="16200000">
                <a:off x="9323509" y="1852920"/>
                <a:ext cx="342676" cy="342676"/>
              </a:xfrm>
              <a:prstGeom prst="rect">
                <a:avLst/>
              </a:prstGeom>
            </p:spPr>
          </p:pic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315119D-D644-37F4-3E98-DEF5BB370F47}"/>
                </a:ext>
              </a:extLst>
            </p:cNvPr>
            <p:cNvSpPr txBox="1"/>
            <p:nvPr/>
          </p:nvSpPr>
          <p:spPr>
            <a:xfrm>
              <a:off x="9539452" y="1887663"/>
              <a:ext cx="19389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Simple Data Value D</a:t>
              </a:r>
              <a:endParaRPr lang="en-ID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1411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8D4C5C-E61B-7DCE-9ADC-3026729737A1}"/>
              </a:ext>
            </a:extLst>
          </p:cNvPr>
          <p:cNvSpPr/>
          <p:nvPr/>
        </p:nvSpPr>
        <p:spPr>
          <a:xfrm>
            <a:off x="-4871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2937F8-56F4-0D98-6776-03BFF4EC60C0}"/>
              </a:ext>
            </a:extLst>
          </p:cNvPr>
          <p:cNvSpPr txBox="1"/>
          <p:nvPr/>
        </p:nvSpPr>
        <p:spPr>
          <a:xfrm>
            <a:off x="2459421" y="774753"/>
            <a:ext cx="727315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Create Simple Data 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9B72F1-C9F5-93CF-0E5F-235F42E6EDCD}"/>
              </a:ext>
            </a:extLst>
          </p:cNvPr>
          <p:cNvSpPr txBox="1"/>
          <p:nvPr/>
        </p:nvSpPr>
        <p:spPr>
          <a:xfrm>
            <a:off x="4328717" y="538975"/>
            <a:ext cx="3534567" cy="29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 your subtitle text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045AF9-10D8-7CA6-FC9D-A59C5CCEAFA6}"/>
              </a:ext>
            </a:extLst>
          </p:cNvPr>
          <p:cNvSpPr/>
          <p:nvPr/>
        </p:nvSpPr>
        <p:spPr>
          <a:xfrm>
            <a:off x="1040442" y="1834733"/>
            <a:ext cx="4988144" cy="27116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0F71B3-4D49-E556-9857-68E83DF5CD87}"/>
              </a:ext>
            </a:extLst>
          </p:cNvPr>
          <p:cNvSpPr/>
          <p:nvPr/>
        </p:nvSpPr>
        <p:spPr>
          <a:xfrm>
            <a:off x="6163415" y="1834733"/>
            <a:ext cx="4988144" cy="27116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46248A-9DD3-971D-7D8F-5F3143BDCEEB}"/>
              </a:ext>
            </a:extLst>
          </p:cNvPr>
          <p:cNvSpPr/>
          <p:nvPr/>
        </p:nvSpPr>
        <p:spPr>
          <a:xfrm>
            <a:off x="1040441" y="4673601"/>
            <a:ext cx="2426659" cy="12338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9FE26A-E124-DB99-4925-FD14BC03002E}"/>
              </a:ext>
            </a:extLst>
          </p:cNvPr>
          <p:cNvSpPr/>
          <p:nvPr/>
        </p:nvSpPr>
        <p:spPr>
          <a:xfrm>
            <a:off x="3601927" y="4673601"/>
            <a:ext cx="2426659" cy="12338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F6CBA5-4418-F432-3B86-C1FC83FFE2C8}"/>
              </a:ext>
            </a:extLst>
          </p:cNvPr>
          <p:cNvSpPr/>
          <p:nvPr/>
        </p:nvSpPr>
        <p:spPr>
          <a:xfrm>
            <a:off x="6163414" y="4673601"/>
            <a:ext cx="2426659" cy="12338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53A7DD-215F-B22D-D972-E36B3CAA7FC0}"/>
              </a:ext>
            </a:extLst>
          </p:cNvPr>
          <p:cNvSpPr/>
          <p:nvPr/>
        </p:nvSpPr>
        <p:spPr>
          <a:xfrm>
            <a:off x="8724900" y="4673601"/>
            <a:ext cx="2426659" cy="12338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5CE686-570D-07DE-F21D-B4D0CB8CE2E7}"/>
              </a:ext>
            </a:extLst>
          </p:cNvPr>
          <p:cNvSpPr/>
          <p:nvPr/>
        </p:nvSpPr>
        <p:spPr>
          <a:xfrm>
            <a:off x="1328855" y="4978473"/>
            <a:ext cx="624114" cy="6241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70%</a:t>
            </a:r>
            <a:endParaRPr lang="en-ID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F14BE2-2E94-7359-6980-9DEDE19DBD93}"/>
              </a:ext>
            </a:extLst>
          </p:cNvPr>
          <p:cNvSpPr txBox="1"/>
          <p:nvPr/>
        </p:nvSpPr>
        <p:spPr>
          <a:xfrm>
            <a:off x="2016235" y="5028920"/>
            <a:ext cx="1162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Simple Data Value A</a:t>
            </a:r>
            <a:endParaRPr lang="en-ID" sz="1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691E31-AD81-4093-B8C3-A49313835FB6}"/>
              </a:ext>
            </a:extLst>
          </p:cNvPr>
          <p:cNvSpPr/>
          <p:nvPr/>
        </p:nvSpPr>
        <p:spPr>
          <a:xfrm>
            <a:off x="3890341" y="4978473"/>
            <a:ext cx="624114" cy="6241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30%</a:t>
            </a:r>
            <a:endParaRPr lang="en-ID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AEE2A2-9AD8-41DE-9B07-0EE7146094E6}"/>
              </a:ext>
            </a:extLst>
          </p:cNvPr>
          <p:cNvSpPr txBox="1"/>
          <p:nvPr/>
        </p:nvSpPr>
        <p:spPr>
          <a:xfrm>
            <a:off x="4577721" y="5028920"/>
            <a:ext cx="1162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Simple Data Value B</a:t>
            </a:r>
            <a:endParaRPr lang="en-ID" sz="1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73D047-C8CA-9FAA-7E07-2B3EEA86F958}"/>
              </a:ext>
            </a:extLst>
          </p:cNvPr>
          <p:cNvSpPr/>
          <p:nvPr/>
        </p:nvSpPr>
        <p:spPr>
          <a:xfrm>
            <a:off x="6451828" y="4978473"/>
            <a:ext cx="624114" cy="6241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25%</a:t>
            </a:r>
            <a:endParaRPr lang="en-ID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7B6AA8-D51A-EB36-CB32-F728EFD961B7}"/>
              </a:ext>
            </a:extLst>
          </p:cNvPr>
          <p:cNvSpPr txBox="1"/>
          <p:nvPr/>
        </p:nvSpPr>
        <p:spPr>
          <a:xfrm>
            <a:off x="7139208" y="5028920"/>
            <a:ext cx="1162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Simple Data Value C</a:t>
            </a:r>
            <a:endParaRPr lang="en-ID" sz="1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1AB340-7B24-12AA-FBBB-A07D6E5BF618}"/>
              </a:ext>
            </a:extLst>
          </p:cNvPr>
          <p:cNvSpPr/>
          <p:nvPr/>
        </p:nvSpPr>
        <p:spPr>
          <a:xfrm>
            <a:off x="9013314" y="4978473"/>
            <a:ext cx="624114" cy="6241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75%</a:t>
            </a:r>
            <a:endParaRPr lang="en-ID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F6E56A-F884-B24F-6FA6-A86E6ECF3250}"/>
              </a:ext>
            </a:extLst>
          </p:cNvPr>
          <p:cNvSpPr txBox="1"/>
          <p:nvPr/>
        </p:nvSpPr>
        <p:spPr>
          <a:xfrm>
            <a:off x="9700694" y="5028920"/>
            <a:ext cx="1162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Simple Data Value D</a:t>
            </a:r>
            <a:endParaRPr lang="en-ID" sz="1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B43859-5827-C42B-8902-66353B461E4D}"/>
              </a:ext>
            </a:extLst>
          </p:cNvPr>
          <p:cNvSpPr txBox="1"/>
          <p:nvPr/>
        </p:nvSpPr>
        <p:spPr>
          <a:xfrm>
            <a:off x="2011506" y="2185553"/>
            <a:ext cx="304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Mini Value Data Chart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3878D64F-F24E-B630-5317-25882F4E07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5229660"/>
              </p:ext>
            </p:extLst>
          </p:nvPr>
        </p:nvGraphicFramePr>
        <p:xfrm>
          <a:off x="1040442" y="2659562"/>
          <a:ext cx="4740166" cy="1308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C95A2A53-C824-A7F7-7B23-38B5DCF975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3449117"/>
              </p:ext>
            </p:extLst>
          </p:nvPr>
        </p:nvGraphicFramePr>
        <p:xfrm>
          <a:off x="6163415" y="2659563"/>
          <a:ext cx="4740165" cy="1308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D1129404-7A70-3C10-58FA-B5DDF362FFF5}"/>
              </a:ext>
            </a:extLst>
          </p:cNvPr>
          <p:cNvSpPr txBox="1"/>
          <p:nvPr/>
        </p:nvSpPr>
        <p:spPr>
          <a:xfrm>
            <a:off x="7134479" y="2185553"/>
            <a:ext cx="304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Mini Value Data Chart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E9E918-C38C-C6CA-7356-D2343AB2FC8B}"/>
              </a:ext>
            </a:extLst>
          </p:cNvPr>
          <p:cNvSpPr txBox="1"/>
          <p:nvPr/>
        </p:nvSpPr>
        <p:spPr>
          <a:xfrm>
            <a:off x="2048468" y="3792520"/>
            <a:ext cx="2972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Leverage agile frameworks to provide a robust synopsis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98898B-A2FD-E22B-6CEE-08B64E8C8570}"/>
              </a:ext>
            </a:extLst>
          </p:cNvPr>
          <p:cNvSpPr txBox="1"/>
          <p:nvPr/>
        </p:nvSpPr>
        <p:spPr>
          <a:xfrm>
            <a:off x="7171441" y="3792520"/>
            <a:ext cx="2972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Leverage agile frameworks to provide a robust synopsis</a:t>
            </a:r>
          </a:p>
        </p:txBody>
      </p:sp>
    </p:spTree>
    <p:extLst>
      <p:ext uri="{BB962C8B-B14F-4D97-AF65-F5344CB8AC3E}">
        <p14:creationId xmlns:p14="http://schemas.microsoft.com/office/powerpoint/2010/main" val="213485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7174B0CA-973D-35C9-44E1-509FAC24967D}"/>
              </a:ext>
            </a:extLst>
          </p:cNvPr>
          <p:cNvSpPr/>
          <p:nvPr/>
        </p:nvSpPr>
        <p:spPr>
          <a:xfrm>
            <a:off x="9857586" y="0"/>
            <a:ext cx="233441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B5BD70-6D09-2B0E-4843-865E6B2C0A71}"/>
              </a:ext>
            </a:extLst>
          </p:cNvPr>
          <p:cNvSpPr/>
          <p:nvPr/>
        </p:nvSpPr>
        <p:spPr>
          <a:xfrm>
            <a:off x="5397500" y="842362"/>
            <a:ext cx="5860599" cy="18770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53F428-50E9-5814-3862-786032002707}"/>
              </a:ext>
            </a:extLst>
          </p:cNvPr>
          <p:cNvSpPr/>
          <p:nvPr/>
        </p:nvSpPr>
        <p:spPr>
          <a:xfrm>
            <a:off x="5397501" y="2995551"/>
            <a:ext cx="2788739" cy="30200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FE3BDC-985C-9B7D-F6BB-AA68F6362964}"/>
              </a:ext>
            </a:extLst>
          </p:cNvPr>
          <p:cNvSpPr/>
          <p:nvPr/>
        </p:nvSpPr>
        <p:spPr>
          <a:xfrm>
            <a:off x="8469360" y="2995551"/>
            <a:ext cx="2788739" cy="30200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74DD49-57E6-F3B6-FA0E-31808F8DF572}"/>
              </a:ext>
            </a:extLst>
          </p:cNvPr>
          <p:cNvGrpSpPr/>
          <p:nvPr/>
        </p:nvGrpSpPr>
        <p:grpSpPr>
          <a:xfrm>
            <a:off x="5844387" y="3252168"/>
            <a:ext cx="1894966" cy="1894964"/>
            <a:chOff x="5844387" y="3289288"/>
            <a:chExt cx="1894966" cy="1894964"/>
          </a:xfrm>
        </p:grpSpPr>
        <p:sp>
          <p:nvSpPr>
            <p:cNvPr id="13" name="Partial Circle 12">
              <a:extLst>
                <a:ext uri="{FF2B5EF4-FFF2-40B4-BE49-F238E27FC236}">
                  <a16:creationId xmlns:a16="http://schemas.microsoft.com/office/drawing/2014/main" id="{D2CBC446-4F6D-6B57-4C6B-CE51979460CC}"/>
                </a:ext>
              </a:extLst>
            </p:cNvPr>
            <p:cNvSpPr/>
            <p:nvPr/>
          </p:nvSpPr>
          <p:spPr>
            <a:xfrm>
              <a:off x="5915369" y="3360271"/>
              <a:ext cx="1753001" cy="1752999"/>
            </a:xfrm>
            <a:prstGeom prst="pie">
              <a:avLst>
                <a:gd name="adj1" fmla="val 11304766"/>
                <a:gd name="adj2" fmla="val 5378654"/>
              </a:avLst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Partial Circle 13">
              <a:extLst>
                <a:ext uri="{FF2B5EF4-FFF2-40B4-BE49-F238E27FC236}">
                  <a16:creationId xmlns:a16="http://schemas.microsoft.com/office/drawing/2014/main" id="{A301A20A-FFD7-3097-9609-407E10AFAE78}"/>
                </a:ext>
              </a:extLst>
            </p:cNvPr>
            <p:cNvSpPr/>
            <p:nvPr/>
          </p:nvSpPr>
          <p:spPr>
            <a:xfrm>
              <a:off x="5915369" y="3360271"/>
              <a:ext cx="1753001" cy="1752999"/>
            </a:xfrm>
            <a:prstGeom prst="pie">
              <a:avLst>
                <a:gd name="adj1" fmla="val 19632367"/>
                <a:gd name="adj2" fmla="val 12394011"/>
              </a:avLst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D0444D0C-72F9-F508-E310-4D4B2EF23308}"/>
                </a:ext>
              </a:extLst>
            </p:cNvPr>
            <p:cNvSpPr/>
            <p:nvPr/>
          </p:nvSpPr>
          <p:spPr>
            <a:xfrm>
              <a:off x="6179301" y="3624202"/>
              <a:ext cx="1225139" cy="12251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1F7A4775-1E22-0265-1218-59A2440E18F0}"/>
                </a:ext>
              </a:extLst>
            </p:cNvPr>
            <p:cNvSpPr/>
            <p:nvPr/>
          </p:nvSpPr>
          <p:spPr>
            <a:xfrm>
              <a:off x="5844387" y="3289288"/>
              <a:ext cx="1894966" cy="1894964"/>
            </a:xfrm>
            <a:prstGeom prst="blockArc">
              <a:avLst>
                <a:gd name="adj1" fmla="val 16486643"/>
                <a:gd name="adj2" fmla="val 1879065"/>
                <a:gd name="adj3" fmla="val 1828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6CC9DD97-AB83-8231-2F3B-BF5F9CDCE495}"/>
                </a:ext>
              </a:extLst>
            </p:cNvPr>
            <p:cNvSpPr/>
            <p:nvPr/>
          </p:nvSpPr>
          <p:spPr>
            <a:xfrm>
              <a:off x="6179301" y="3624201"/>
              <a:ext cx="1225139" cy="1225138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46D994-A3D2-9A4D-2CB7-3C3CC050BEAB}"/>
              </a:ext>
            </a:extLst>
          </p:cNvPr>
          <p:cNvGrpSpPr/>
          <p:nvPr/>
        </p:nvGrpSpPr>
        <p:grpSpPr>
          <a:xfrm>
            <a:off x="8916246" y="3252168"/>
            <a:ext cx="1894966" cy="1894964"/>
            <a:chOff x="8916246" y="3332761"/>
            <a:chExt cx="1894966" cy="1894964"/>
          </a:xfrm>
        </p:grpSpPr>
        <p:sp>
          <p:nvSpPr>
            <p:cNvPr id="20" name="Partial Circle 19">
              <a:extLst>
                <a:ext uri="{FF2B5EF4-FFF2-40B4-BE49-F238E27FC236}">
                  <a16:creationId xmlns:a16="http://schemas.microsoft.com/office/drawing/2014/main" id="{DC3BEFAB-8DBF-72C1-4A4D-6DCE42FB7DA3}"/>
                </a:ext>
              </a:extLst>
            </p:cNvPr>
            <p:cNvSpPr/>
            <p:nvPr/>
          </p:nvSpPr>
          <p:spPr>
            <a:xfrm flipH="1" flipV="1">
              <a:off x="8987229" y="3403743"/>
              <a:ext cx="1753001" cy="1752999"/>
            </a:xfrm>
            <a:prstGeom prst="pie">
              <a:avLst>
                <a:gd name="adj1" fmla="val 11304766"/>
                <a:gd name="adj2" fmla="val 5378654"/>
              </a:avLst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Partial Circle 20">
              <a:extLst>
                <a:ext uri="{FF2B5EF4-FFF2-40B4-BE49-F238E27FC236}">
                  <a16:creationId xmlns:a16="http://schemas.microsoft.com/office/drawing/2014/main" id="{A721D63B-AE8B-C1B3-09C5-4534F824AA6A}"/>
                </a:ext>
              </a:extLst>
            </p:cNvPr>
            <p:cNvSpPr/>
            <p:nvPr/>
          </p:nvSpPr>
          <p:spPr>
            <a:xfrm flipH="1" flipV="1">
              <a:off x="8987229" y="3403743"/>
              <a:ext cx="1753001" cy="1752999"/>
            </a:xfrm>
            <a:prstGeom prst="pie">
              <a:avLst>
                <a:gd name="adj1" fmla="val 19632367"/>
                <a:gd name="adj2" fmla="val 12394011"/>
              </a:avLst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06A2948A-2BCF-1796-999C-02756A346900}"/>
                </a:ext>
              </a:extLst>
            </p:cNvPr>
            <p:cNvSpPr/>
            <p:nvPr/>
          </p:nvSpPr>
          <p:spPr>
            <a:xfrm flipH="1" flipV="1">
              <a:off x="9251159" y="3667673"/>
              <a:ext cx="1225139" cy="12251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>
              <a:extLst>
                <a:ext uri="{FF2B5EF4-FFF2-40B4-BE49-F238E27FC236}">
                  <a16:creationId xmlns:a16="http://schemas.microsoft.com/office/drawing/2014/main" id="{19190175-0BD7-C3E4-CC1E-58D81020F765}"/>
                </a:ext>
              </a:extLst>
            </p:cNvPr>
            <p:cNvSpPr/>
            <p:nvPr/>
          </p:nvSpPr>
          <p:spPr>
            <a:xfrm flipH="1" flipV="1">
              <a:off x="8916246" y="3332761"/>
              <a:ext cx="1894966" cy="1894964"/>
            </a:xfrm>
            <a:prstGeom prst="blockArc">
              <a:avLst>
                <a:gd name="adj1" fmla="val 16486643"/>
                <a:gd name="adj2" fmla="val 1879065"/>
                <a:gd name="adj3" fmla="val 18280"/>
              </a:avLst>
            </a:prstGeom>
            <a:solidFill>
              <a:schemeClr val="accent3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4" name="Oval 23">
              <a:extLst>
                <a:ext uri="{FF2B5EF4-FFF2-40B4-BE49-F238E27FC236}">
                  <a16:creationId xmlns:a16="http://schemas.microsoft.com/office/drawing/2014/main" id="{77DE7335-6E10-84CE-DF31-7A6443A43C28}"/>
                </a:ext>
              </a:extLst>
            </p:cNvPr>
            <p:cNvSpPr/>
            <p:nvPr/>
          </p:nvSpPr>
          <p:spPr>
            <a:xfrm flipH="1" flipV="1">
              <a:off x="9251159" y="3667674"/>
              <a:ext cx="1225139" cy="1225138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662B6B7-CA99-E5C8-0969-21AE26FB692E}"/>
              </a:ext>
            </a:extLst>
          </p:cNvPr>
          <p:cNvSpPr txBox="1"/>
          <p:nvPr/>
        </p:nvSpPr>
        <p:spPr>
          <a:xfrm>
            <a:off x="6179300" y="4028834"/>
            <a:ext cx="122514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Data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C3E759-CA35-022A-C65B-C5900674EF6B}"/>
              </a:ext>
            </a:extLst>
          </p:cNvPr>
          <p:cNvSpPr txBox="1"/>
          <p:nvPr/>
        </p:nvSpPr>
        <p:spPr>
          <a:xfrm>
            <a:off x="9251159" y="4028834"/>
            <a:ext cx="122514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Data 2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42884F9-2E4E-E446-1423-E5BC427F85C0}"/>
              </a:ext>
            </a:extLst>
          </p:cNvPr>
          <p:cNvGrpSpPr/>
          <p:nvPr/>
        </p:nvGrpSpPr>
        <p:grpSpPr>
          <a:xfrm>
            <a:off x="5916957" y="5220824"/>
            <a:ext cx="1749827" cy="538196"/>
            <a:chOff x="5916957" y="5167846"/>
            <a:chExt cx="1749827" cy="53819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1CF49A4-97A9-09E4-2DB2-56AB1735B1F2}"/>
                </a:ext>
              </a:extLst>
            </p:cNvPr>
            <p:cNvGrpSpPr/>
            <p:nvPr/>
          </p:nvGrpSpPr>
          <p:grpSpPr>
            <a:xfrm>
              <a:off x="5916957" y="5167846"/>
              <a:ext cx="844952" cy="298287"/>
              <a:chOff x="5736236" y="5319258"/>
              <a:chExt cx="844952" cy="298287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692C5FC-74BE-896F-0AE0-21671AE3746E}"/>
                  </a:ext>
                </a:extLst>
              </p:cNvPr>
              <p:cNvSpPr/>
              <p:nvPr/>
            </p:nvSpPr>
            <p:spPr>
              <a:xfrm>
                <a:off x="5736236" y="5429631"/>
                <a:ext cx="108151" cy="10815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8D3AA96-3F06-C7D7-1E35-D96D92EF3C98}"/>
                  </a:ext>
                </a:extLst>
              </p:cNvPr>
              <p:cNvSpPr txBox="1"/>
              <p:nvPr/>
            </p:nvSpPr>
            <p:spPr>
              <a:xfrm>
                <a:off x="5836999" y="5319258"/>
                <a:ext cx="744189" cy="298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Point 1</a:t>
                </a:r>
                <a:endParaRPr lang="en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2FE6EBB-F587-24A3-6728-FCD3B0D1BB2D}"/>
                </a:ext>
              </a:extLst>
            </p:cNvPr>
            <p:cNvGrpSpPr/>
            <p:nvPr/>
          </p:nvGrpSpPr>
          <p:grpSpPr>
            <a:xfrm>
              <a:off x="6821832" y="5167846"/>
              <a:ext cx="844952" cy="298287"/>
              <a:chOff x="5736236" y="5319258"/>
              <a:chExt cx="844952" cy="298287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FE78769-0FC6-A1AB-1653-D2C666E61BBA}"/>
                  </a:ext>
                </a:extLst>
              </p:cNvPr>
              <p:cNvSpPr/>
              <p:nvPr/>
            </p:nvSpPr>
            <p:spPr>
              <a:xfrm>
                <a:off x="5736236" y="5429631"/>
                <a:ext cx="108151" cy="10815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15BF6EE-A853-D570-453F-2F78B8900DD0}"/>
                  </a:ext>
                </a:extLst>
              </p:cNvPr>
              <p:cNvSpPr txBox="1"/>
              <p:nvPr/>
            </p:nvSpPr>
            <p:spPr>
              <a:xfrm>
                <a:off x="5836999" y="5319258"/>
                <a:ext cx="744189" cy="298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Point 2</a:t>
                </a:r>
                <a:endParaRPr lang="en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10E2C37-FD43-C34A-1D2D-F2E53BD5D68E}"/>
                </a:ext>
              </a:extLst>
            </p:cNvPr>
            <p:cNvGrpSpPr/>
            <p:nvPr/>
          </p:nvGrpSpPr>
          <p:grpSpPr>
            <a:xfrm>
              <a:off x="6369394" y="5407755"/>
              <a:ext cx="844952" cy="298287"/>
              <a:chOff x="5736236" y="5319258"/>
              <a:chExt cx="844952" cy="298287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DCBE12D-958A-3DE0-6722-DE612CD0DD2C}"/>
                  </a:ext>
                </a:extLst>
              </p:cNvPr>
              <p:cNvSpPr/>
              <p:nvPr/>
            </p:nvSpPr>
            <p:spPr>
              <a:xfrm>
                <a:off x="5736236" y="5429631"/>
                <a:ext cx="108151" cy="10815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D3282B9-A66A-A8D1-C00D-3CCBDBCB815F}"/>
                  </a:ext>
                </a:extLst>
              </p:cNvPr>
              <p:cNvSpPr txBox="1"/>
              <p:nvPr/>
            </p:nvSpPr>
            <p:spPr>
              <a:xfrm>
                <a:off x="5836999" y="5319258"/>
                <a:ext cx="744189" cy="298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Point 3</a:t>
                </a:r>
                <a:endParaRPr lang="en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3E77FA6-D747-0FA0-8D7B-BE6A355FA2B9}"/>
              </a:ext>
            </a:extLst>
          </p:cNvPr>
          <p:cNvGrpSpPr/>
          <p:nvPr/>
        </p:nvGrpSpPr>
        <p:grpSpPr>
          <a:xfrm>
            <a:off x="8988816" y="5220824"/>
            <a:ext cx="1749827" cy="538196"/>
            <a:chOff x="5916957" y="5167846"/>
            <a:chExt cx="1749827" cy="538196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6C86462-F0B8-2009-A459-A69546080851}"/>
                </a:ext>
              </a:extLst>
            </p:cNvPr>
            <p:cNvGrpSpPr/>
            <p:nvPr/>
          </p:nvGrpSpPr>
          <p:grpSpPr>
            <a:xfrm>
              <a:off x="5916957" y="5167846"/>
              <a:ext cx="844952" cy="298287"/>
              <a:chOff x="5736236" y="5319258"/>
              <a:chExt cx="844952" cy="298287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8DBFCEF-8207-2D7D-5196-4DF83A0FE9CD}"/>
                  </a:ext>
                </a:extLst>
              </p:cNvPr>
              <p:cNvSpPr/>
              <p:nvPr/>
            </p:nvSpPr>
            <p:spPr>
              <a:xfrm>
                <a:off x="5736236" y="5429631"/>
                <a:ext cx="108151" cy="10815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50C4E01-78BE-8754-89AD-9F17FD83D35F}"/>
                  </a:ext>
                </a:extLst>
              </p:cNvPr>
              <p:cNvSpPr txBox="1"/>
              <p:nvPr/>
            </p:nvSpPr>
            <p:spPr>
              <a:xfrm>
                <a:off x="5836999" y="5319258"/>
                <a:ext cx="744189" cy="298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Point 1</a:t>
                </a:r>
                <a:endParaRPr lang="en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827EA71-CA5C-BDC6-AD62-7315A58EC113}"/>
                </a:ext>
              </a:extLst>
            </p:cNvPr>
            <p:cNvGrpSpPr/>
            <p:nvPr/>
          </p:nvGrpSpPr>
          <p:grpSpPr>
            <a:xfrm>
              <a:off x="6821832" y="5167846"/>
              <a:ext cx="844952" cy="298287"/>
              <a:chOff x="5736236" y="5319258"/>
              <a:chExt cx="844952" cy="298287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75BC64B9-F4C0-F6E5-FD33-7DA460534C0D}"/>
                  </a:ext>
                </a:extLst>
              </p:cNvPr>
              <p:cNvSpPr/>
              <p:nvPr/>
            </p:nvSpPr>
            <p:spPr>
              <a:xfrm>
                <a:off x="5736236" y="5429631"/>
                <a:ext cx="108151" cy="10815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D07AA1E-4744-4740-4A42-D75FE9E53A98}"/>
                  </a:ext>
                </a:extLst>
              </p:cNvPr>
              <p:cNvSpPr txBox="1"/>
              <p:nvPr/>
            </p:nvSpPr>
            <p:spPr>
              <a:xfrm>
                <a:off x="5836999" y="5319258"/>
                <a:ext cx="744189" cy="298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Point 2</a:t>
                </a:r>
                <a:endParaRPr lang="en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8784EA8-1723-980C-8404-45A02D684278}"/>
                </a:ext>
              </a:extLst>
            </p:cNvPr>
            <p:cNvGrpSpPr/>
            <p:nvPr/>
          </p:nvGrpSpPr>
          <p:grpSpPr>
            <a:xfrm>
              <a:off x="6369394" y="5407755"/>
              <a:ext cx="844952" cy="298287"/>
              <a:chOff x="5736236" y="5319258"/>
              <a:chExt cx="844952" cy="298287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B12D9FC1-F5B5-8124-C34A-E87042043B8F}"/>
                  </a:ext>
                </a:extLst>
              </p:cNvPr>
              <p:cNvSpPr/>
              <p:nvPr/>
            </p:nvSpPr>
            <p:spPr>
              <a:xfrm>
                <a:off x="5736236" y="5429631"/>
                <a:ext cx="108151" cy="10815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F056AED-B32A-F028-5D30-52E7CA79620E}"/>
                  </a:ext>
                </a:extLst>
              </p:cNvPr>
              <p:cNvSpPr txBox="1"/>
              <p:nvPr/>
            </p:nvSpPr>
            <p:spPr>
              <a:xfrm>
                <a:off x="5836999" y="5319258"/>
                <a:ext cx="744189" cy="298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Point 3</a:t>
                </a:r>
                <a:endParaRPr lang="en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243C2EF-1744-CFE0-CA70-B63D76675A12}"/>
              </a:ext>
            </a:extLst>
          </p:cNvPr>
          <p:cNvGrpSpPr/>
          <p:nvPr/>
        </p:nvGrpSpPr>
        <p:grpSpPr>
          <a:xfrm>
            <a:off x="5736901" y="1125028"/>
            <a:ext cx="5184849" cy="1311703"/>
            <a:chOff x="5736901" y="1100308"/>
            <a:chExt cx="5184849" cy="1311703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8FAB4BC-DE5E-6479-3E25-50939EEE2A27}"/>
                </a:ext>
              </a:extLst>
            </p:cNvPr>
            <p:cNvGrpSpPr/>
            <p:nvPr/>
          </p:nvGrpSpPr>
          <p:grpSpPr>
            <a:xfrm>
              <a:off x="5736901" y="1100308"/>
              <a:ext cx="5184849" cy="347981"/>
              <a:chOff x="5736901" y="1077646"/>
              <a:chExt cx="5184849" cy="347981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48C9F766-C886-368C-3735-DA411771AD92}"/>
                  </a:ext>
                </a:extLst>
              </p:cNvPr>
              <p:cNvGrpSpPr/>
              <p:nvPr/>
            </p:nvGrpSpPr>
            <p:grpSpPr>
              <a:xfrm>
                <a:off x="5803801" y="1372161"/>
                <a:ext cx="5047997" cy="53466"/>
                <a:chOff x="874713" y="3511550"/>
                <a:chExt cx="3325811" cy="120648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6B2902F0-4F8A-2990-AA8C-B744B6CAEEE0}"/>
                    </a:ext>
                  </a:extLst>
                </p:cNvPr>
                <p:cNvSpPr/>
                <p:nvPr/>
              </p:nvSpPr>
              <p:spPr>
                <a:xfrm>
                  <a:off x="874713" y="3511550"/>
                  <a:ext cx="3325811" cy="120648"/>
                </a:xfrm>
                <a:prstGeom prst="rect">
                  <a:avLst/>
                </a:prstGeom>
                <a:solidFill>
                  <a:schemeClr val="tx1">
                    <a:alpha val="8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1662E385-2B47-E25D-842D-647FC0F41B58}"/>
                    </a:ext>
                  </a:extLst>
                </p:cNvPr>
                <p:cNvSpPr/>
                <p:nvPr/>
              </p:nvSpPr>
              <p:spPr>
                <a:xfrm>
                  <a:off x="874714" y="3511550"/>
                  <a:ext cx="1894500" cy="1206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704BE170-0766-62CB-CC14-35071840F3CC}"/>
                  </a:ext>
                </a:extLst>
              </p:cNvPr>
              <p:cNvGrpSpPr/>
              <p:nvPr/>
            </p:nvGrpSpPr>
            <p:grpSpPr>
              <a:xfrm>
                <a:off x="5736901" y="1077646"/>
                <a:ext cx="5184849" cy="276999"/>
                <a:chOff x="6759422" y="3166983"/>
                <a:chExt cx="5184849" cy="276999"/>
              </a:xfrm>
            </p:grpSpPr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EE428B12-AFAD-BC29-3D7E-4B2C96918846}"/>
                    </a:ext>
                  </a:extLst>
                </p:cNvPr>
                <p:cNvSpPr txBox="1"/>
                <p:nvPr/>
              </p:nvSpPr>
              <p:spPr>
                <a:xfrm>
                  <a:off x="6759422" y="3166983"/>
                  <a:ext cx="1466512" cy="276999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>
                  <a:defPPr>
                    <a:defRPr lang="en-US"/>
                  </a:defPPr>
                  <a:lvl1pPr algn="ctr">
                    <a:defRPr sz="2000">
                      <a:solidFill>
                        <a:srgbClr val="282F4E"/>
                      </a:solidFill>
                      <a:latin typeface="+mj-lt"/>
                      <a:cs typeface="Archivo" pitchFamily="2" charset="0"/>
                    </a:defRPr>
                  </a:lvl1pPr>
                </a:lstStyle>
                <a:p>
                  <a:pPr algn="l"/>
                  <a:r>
                    <a:rPr lang="en-US" sz="12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Value Point 1</a:t>
                  </a:r>
                  <a:endParaRPr lang="id-ID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6807575-B3CC-2ABE-B3AE-01901D16A27E}"/>
                    </a:ext>
                  </a:extLst>
                </p:cNvPr>
                <p:cNvSpPr txBox="1"/>
                <p:nvPr/>
              </p:nvSpPr>
              <p:spPr>
                <a:xfrm>
                  <a:off x="10972265" y="3166983"/>
                  <a:ext cx="972006" cy="276999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>
                  <a:defPPr>
                    <a:defRPr lang="en-US"/>
                  </a:defPPr>
                  <a:lvl1pPr algn="ctr">
                    <a:defRPr sz="2000">
                      <a:solidFill>
                        <a:srgbClr val="282F4E"/>
                      </a:solidFill>
                      <a:latin typeface="+mj-lt"/>
                      <a:cs typeface="Archivo" pitchFamily="2" charset="0"/>
                    </a:defRPr>
                  </a:lvl1pPr>
                </a:lstStyle>
                <a:p>
                  <a:pPr algn="r"/>
                  <a:r>
                    <a:rPr lang="en-US" sz="1200" dirty="0"/>
                    <a:t>50%</a:t>
                  </a:r>
                  <a:endParaRPr lang="id-ID" sz="1200" dirty="0"/>
                </a:p>
              </p:txBody>
            </p:sp>
          </p:grp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B6E4734-05E8-5D1A-3C6C-C19A108BE072}"/>
                </a:ext>
              </a:extLst>
            </p:cNvPr>
            <p:cNvGrpSpPr/>
            <p:nvPr/>
          </p:nvGrpSpPr>
          <p:grpSpPr>
            <a:xfrm>
              <a:off x="5736901" y="1582169"/>
              <a:ext cx="5184849" cy="347981"/>
              <a:chOff x="5736901" y="1077646"/>
              <a:chExt cx="5184849" cy="347981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48893D4A-8EA4-F663-2AFC-5ED4FCB7828F}"/>
                  </a:ext>
                </a:extLst>
              </p:cNvPr>
              <p:cNvGrpSpPr/>
              <p:nvPr/>
            </p:nvGrpSpPr>
            <p:grpSpPr>
              <a:xfrm>
                <a:off x="5803801" y="1372161"/>
                <a:ext cx="5047997" cy="53466"/>
                <a:chOff x="874713" y="3511550"/>
                <a:chExt cx="3325811" cy="120648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18525AE-DD85-B0E4-C10F-7E83E2F7088A}"/>
                    </a:ext>
                  </a:extLst>
                </p:cNvPr>
                <p:cNvSpPr/>
                <p:nvPr/>
              </p:nvSpPr>
              <p:spPr>
                <a:xfrm>
                  <a:off x="874713" y="3511550"/>
                  <a:ext cx="3325811" cy="120648"/>
                </a:xfrm>
                <a:prstGeom prst="rect">
                  <a:avLst/>
                </a:prstGeom>
                <a:solidFill>
                  <a:schemeClr val="tx1">
                    <a:alpha val="8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8586BF77-5276-7A7D-73DB-BEBD64A81ADB}"/>
                    </a:ext>
                  </a:extLst>
                </p:cNvPr>
                <p:cNvSpPr/>
                <p:nvPr/>
              </p:nvSpPr>
              <p:spPr>
                <a:xfrm>
                  <a:off x="874714" y="3511550"/>
                  <a:ext cx="1227402" cy="1206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3D8C30AE-C0DF-6C73-8EC3-0E1CDEC47FBB}"/>
                  </a:ext>
                </a:extLst>
              </p:cNvPr>
              <p:cNvGrpSpPr/>
              <p:nvPr/>
            </p:nvGrpSpPr>
            <p:grpSpPr>
              <a:xfrm>
                <a:off x="5736901" y="1077646"/>
                <a:ext cx="5184849" cy="276999"/>
                <a:chOff x="6759422" y="3166983"/>
                <a:chExt cx="5184849" cy="276999"/>
              </a:xfrm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4C9F2C5A-A8C9-F698-9C37-B22E0CF96CD3}"/>
                    </a:ext>
                  </a:extLst>
                </p:cNvPr>
                <p:cNvSpPr txBox="1"/>
                <p:nvPr/>
              </p:nvSpPr>
              <p:spPr>
                <a:xfrm>
                  <a:off x="6759422" y="3166983"/>
                  <a:ext cx="1466512" cy="276999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>
                  <a:defPPr>
                    <a:defRPr lang="en-US"/>
                  </a:defPPr>
                  <a:lvl1pPr algn="ctr">
                    <a:defRPr sz="2000">
                      <a:solidFill>
                        <a:srgbClr val="282F4E"/>
                      </a:solidFill>
                      <a:latin typeface="+mj-lt"/>
                      <a:cs typeface="Archivo" pitchFamily="2" charset="0"/>
                    </a:defRPr>
                  </a:lvl1pPr>
                </a:lstStyle>
                <a:p>
                  <a:pPr algn="l"/>
                  <a:r>
                    <a:rPr lang="en-US" sz="12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Value Point 2</a:t>
                  </a:r>
                  <a:endParaRPr lang="id-ID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89C3CB71-13F9-FF51-B43D-1E09749F6FC5}"/>
                    </a:ext>
                  </a:extLst>
                </p:cNvPr>
                <p:cNvSpPr txBox="1"/>
                <p:nvPr/>
              </p:nvSpPr>
              <p:spPr>
                <a:xfrm>
                  <a:off x="10972265" y="3166983"/>
                  <a:ext cx="972006" cy="276999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>
                  <a:defPPr>
                    <a:defRPr lang="en-US"/>
                  </a:defPPr>
                  <a:lvl1pPr algn="ctr">
                    <a:defRPr sz="2000">
                      <a:solidFill>
                        <a:srgbClr val="282F4E"/>
                      </a:solidFill>
                      <a:latin typeface="+mj-lt"/>
                      <a:cs typeface="Archivo" pitchFamily="2" charset="0"/>
                    </a:defRPr>
                  </a:lvl1pPr>
                </a:lstStyle>
                <a:p>
                  <a:pPr algn="r"/>
                  <a:r>
                    <a:rPr lang="en-US" sz="1200" dirty="0"/>
                    <a:t>35%</a:t>
                  </a:r>
                  <a:endParaRPr lang="id-ID" sz="1200" dirty="0"/>
                </a:p>
              </p:txBody>
            </p:sp>
          </p:grp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58DD108-0295-5B3A-21D3-71B0D0A18517}"/>
                </a:ext>
              </a:extLst>
            </p:cNvPr>
            <p:cNvGrpSpPr/>
            <p:nvPr/>
          </p:nvGrpSpPr>
          <p:grpSpPr>
            <a:xfrm>
              <a:off x="5736901" y="2064030"/>
              <a:ext cx="5184849" cy="347981"/>
              <a:chOff x="5736901" y="1077646"/>
              <a:chExt cx="5184849" cy="347981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2C1530A6-5055-9773-8B19-F5EA4FB29495}"/>
                  </a:ext>
                </a:extLst>
              </p:cNvPr>
              <p:cNvGrpSpPr/>
              <p:nvPr/>
            </p:nvGrpSpPr>
            <p:grpSpPr>
              <a:xfrm>
                <a:off x="5803801" y="1372161"/>
                <a:ext cx="5047997" cy="53466"/>
                <a:chOff x="874713" y="3511550"/>
                <a:chExt cx="3325811" cy="120648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6096A066-4B9D-9FDB-2624-093DD1BFE10A}"/>
                    </a:ext>
                  </a:extLst>
                </p:cNvPr>
                <p:cNvSpPr/>
                <p:nvPr/>
              </p:nvSpPr>
              <p:spPr>
                <a:xfrm>
                  <a:off x="874713" y="3511550"/>
                  <a:ext cx="3325811" cy="120648"/>
                </a:xfrm>
                <a:prstGeom prst="rect">
                  <a:avLst/>
                </a:prstGeom>
                <a:solidFill>
                  <a:schemeClr val="tx1">
                    <a:alpha val="8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88F61AF3-84B6-8897-057A-E2B40EB767C3}"/>
                    </a:ext>
                  </a:extLst>
                </p:cNvPr>
                <p:cNvSpPr/>
                <p:nvPr/>
              </p:nvSpPr>
              <p:spPr>
                <a:xfrm>
                  <a:off x="874714" y="3511550"/>
                  <a:ext cx="2359625" cy="120648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74175CC2-98E8-2093-48F5-6419D48EDA3F}"/>
                  </a:ext>
                </a:extLst>
              </p:cNvPr>
              <p:cNvGrpSpPr/>
              <p:nvPr/>
            </p:nvGrpSpPr>
            <p:grpSpPr>
              <a:xfrm>
                <a:off x="5736901" y="1077646"/>
                <a:ext cx="5184849" cy="276999"/>
                <a:chOff x="6759422" y="3166983"/>
                <a:chExt cx="5184849" cy="276999"/>
              </a:xfrm>
            </p:grpSpPr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EAB79254-01D9-FF53-51C1-DCE4C9482D03}"/>
                    </a:ext>
                  </a:extLst>
                </p:cNvPr>
                <p:cNvSpPr txBox="1"/>
                <p:nvPr/>
              </p:nvSpPr>
              <p:spPr>
                <a:xfrm>
                  <a:off x="6759422" y="3166983"/>
                  <a:ext cx="1466512" cy="276999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>
                  <a:defPPr>
                    <a:defRPr lang="en-US"/>
                  </a:defPPr>
                  <a:lvl1pPr algn="ctr">
                    <a:defRPr sz="2000">
                      <a:solidFill>
                        <a:srgbClr val="282F4E"/>
                      </a:solidFill>
                      <a:latin typeface="+mj-lt"/>
                      <a:cs typeface="Archivo" pitchFamily="2" charset="0"/>
                    </a:defRPr>
                  </a:lvl1pPr>
                </a:lstStyle>
                <a:p>
                  <a:pPr algn="l"/>
                  <a:r>
                    <a:rPr lang="en-US" sz="12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Value Point 3</a:t>
                  </a:r>
                  <a:endParaRPr lang="id-ID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5F73AF9-0D29-1C47-A7C2-95A1E86A95B3}"/>
                    </a:ext>
                  </a:extLst>
                </p:cNvPr>
                <p:cNvSpPr txBox="1"/>
                <p:nvPr/>
              </p:nvSpPr>
              <p:spPr>
                <a:xfrm>
                  <a:off x="10972265" y="3166983"/>
                  <a:ext cx="972006" cy="276999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>
                  <a:defPPr>
                    <a:defRPr lang="en-US"/>
                  </a:defPPr>
                  <a:lvl1pPr algn="ctr">
                    <a:defRPr sz="2000">
                      <a:solidFill>
                        <a:srgbClr val="282F4E"/>
                      </a:solidFill>
                      <a:latin typeface="+mj-lt"/>
                      <a:cs typeface="Archivo" pitchFamily="2" charset="0"/>
                    </a:defRPr>
                  </a:lvl1pPr>
                </a:lstStyle>
                <a:p>
                  <a:pPr algn="r"/>
                  <a:r>
                    <a:rPr lang="en-US" sz="1200" dirty="0"/>
                    <a:t>75%</a:t>
                  </a:r>
                  <a:endParaRPr lang="id-ID" sz="1200" dirty="0"/>
                </a:p>
              </p:txBody>
            </p:sp>
          </p:grp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7EC4CAE6-6260-C2B6-F77A-539211843284}"/>
              </a:ext>
            </a:extLst>
          </p:cNvPr>
          <p:cNvSpPr txBox="1"/>
          <p:nvPr/>
        </p:nvSpPr>
        <p:spPr>
          <a:xfrm>
            <a:off x="11205031" y="6424372"/>
            <a:ext cx="700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1000" b="1" i="0" strike="noStrike" spc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Roboto Condensed Light" panose="02000000000000000000" pitchFamily="2" charset="0"/>
                <a:cs typeface="Sora ExtraBold" pitchFamily="2" charset="0"/>
              </a:rPr>
              <a:pPr algn="r"/>
              <a:t>3</a:t>
            </a:fld>
            <a:endParaRPr lang="id-ID" sz="1000" b="1" i="0" strike="noStrike" spc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 Condensed Light" panose="02000000000000000000" pitchFamily="2" charset="0"/>
              <a:cs typeface="Sora ExtraBold" pitchFamily="2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480E4EB-71B5-8AD1-8A20-78E7FAE8179F}"/>
              </a:ext>
            </a:extLst>
          </p:cNvPr>
          <p:cNvGrpSpPr/>
          <p:nvPr/>
        </p:nvGrpSpPr>
        <p:grpSpPr>
          <a:xfrm>
            <a:off x="1079005" y="1791639"/>
            <a:ext cx="3328643" cy="3274722"/>
            <a:chOff x="929032" y="1537496"/>
            <a:chExt cx="3328643" cy="327472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707E947-DCB7-960C-985F-F70BAF84C6F3}"/>
                </a:ext>
              </a:extLst>
            </p:cNvPr>
            <p:cNvGrpSpPr/>
            <p:nvPr/>
          </p:nvGrpSpPr>
          <p:grpSpPr>
            <a:xfrm>
              <a:off x="929032" y="1537496"/>
              <a:ext cx="3328643" cy="2509988"/>
              <a:chOff x="1100933" y="1511353"/>
              <a:chExt cx="3328643" cy="2509988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603263-544A-9A01-B944-A2ABD5045316}"/>
                  </a:ext>
                </a:extLst>
              </p:cNvPr>
              <p:cNvSpPr txBox="1"/>
              <p:nvPr/>
            </p:nvSpPr>
            <p:spPr>
              <a:xfrm>
                <a:off x="1100933" y="1511353"/>
                <a:ext cx="3328643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3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Create Simple Data Dashboard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82E413-5F7D-E6C3-7C2B-C6F1162D25ED}"/>
                  </a:ext>
                </a:extLst>
              </p:cNvPr>
              <p:cNvSpPr txBox="1"/>
              <p:nvPr/>
            </p:nvSpPr>
            <p:spPr>
              <a:xfrm>
                <a:off x="1100933" y="2836658"/>
                <a:ext cx="3328643" cy="118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Leverage agile frameworks to provide a robust synopsis for high level overviews. Iterative approaches to corporate strategy foster collaborative thinking to further the overall value proposition organically.</a:t>
                </a:r>
                <a:endParaRPr lang="en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DCBB7B3-23BE-DCD7-2208-AF0FA7DCDC55}"/>
                </a:ext>
              </a:extLst>
            </p:cNvPr>
            <p:cNvSpPr/>
            <p:nvPr/>
          </p:nvSpPr>
          <p:spPr>
            <a:xfrm>
              <a:off x="1022762" y="4394060"/>
              <a:ext cx="1542638" cy="4181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+mj-lt"/>
                </a:rPr>
                <a:t>Dashboard</a:t>
              </a:r>
              <a:endParaRPr lang="en-ID" sz="1400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8492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5D0E8A2-B719-F0D1-B833-BF28CA394FE9}"/>
              </a:ext>
            </a:extLst>
          </p:cNvPr>
          <p:cNvSpPr/>
          <p:nvPr/>
        </p:nvSpPr>
        <p:spPr>
          <a:xfrm>
            <a:off x="-4871" y="4959972"/>
            <a:ext cx="12192000" cy="18980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35CED5-6440-2558-83A1-2763EED6B807}"/>
              </a:ext>
            </a:extLst>
          </p:cNvPr>
          <p:cNvSpPr txBox="1"/>
          <p:nvPr/>
        </p:nvSpPr>
        <p:spPr>
          <a:xfrm>
            <a:off x="11205031" y="6424372"/>
            <a:ext cx="700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1000" b="1" i="0" strike="noStrike" spc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Roboto Condensed Light" panose="02000000000000000000" pitchFamily="2" charset="0"/>
                <a:cs typeface="Sora ExtraBold" pitchFamily="2" charset="0"/>
              </a:rPr>
              <a:pPr algn="r"/>
              <a:t>30</a:t>
            </a:fld>
            <a:endParaRPr lang="id-ID" sz="1000" b="1" i="0" strike="noStrike" spc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 Condensed Light" panose="02000000000000000000" pitchFamily="2" charset="0"/>
              <a:cs typeface="Sora ExtraBold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C4252D-3FE5-9F92-976E-B9AE51D06C19}"/>
              </a:ext>
            </a:extLst>
          </p:cNvPr>
          <p:cNvSpPr txBox="1"/>
          <p:nvPr/>
        </p:nvSpPr>
        <p:spPr>
          <a:xfrm>
            <a:off x="286883" y="6424372"/>
            <a:ext cx="2549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ora ExtraBold" pitchFamily="2" charset="0"/>
              </a:rPr>
              <a:t>Dashboard Infographic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86FA62-B76E-26AC-A720-0371269EA1F1}"/>
              </a:ext>
            </a:extLst>
          </p:cNvPr>
          <p:cNvSpPr txBox="1"/>
          <p:nvPr/>
        </p:nvSpPr>
        <p:spPr>
          <a:xfrm>
            <a:off x="2459421" y="774753"/>
            <a:ext cx="727315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Create Simple Data Dashboard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A72F2-703F-123F-0AC8-74FF3FCE13FB}"/>
              </a:ext>
            </a:extLst>
          </p:cNvPr>
          <p:cNvSpPr txBox="1"/>
          <p:nvPr/>
        </p:nvSpPr>
        <p:spPr>
          <a:xfrm>
            <a:off x="4328717" y="538975"/>
            <a:ext cx="3534567" cy="29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 your subtitle text here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E4A10D-B1D5-CD00-00E9-F996BDC7413D}"/>
              </a:ext>
            </a:extLst>
          </p:cNvPr>
          <p:cNvSpPr/>
          <p:nvPr/>
        </p:nvSpPr>
        <p:spPr>
          <a:xfrm>
            <a:off x="863121" y="1895475"/>
            <a:ext cx="4205055" cy="18980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0DDBCA-D9D7-F7C0-4E4E-2B1CC8A23EA0}"/>
              </a:ext>
            </a:extLst>
          </p:cNvPr>
          <p:cNvSpPr/>
          <p:nvPr/>
        </p:nvSpPr>
        <p:spPr>
          <a:xfrm>
            <a:off x="863121" y="4009432"/>
            <a:ext cx="4205055" cy="18980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F80C25-4733-0834-766D-1A7C921B9FF5}"/>
              </a:ext>
            </a:extLst>
          </p:cNvPr>
          <p:cNvSpPr/>
          <p:nvPr/>
        </p:nvSpPr>
        <p:spPr>
          <a:xfrm>
            <a:off x="5276802" y="1895475"/>
            <a:ext cx="4205055" cy="18980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22FE25-AC62-C75B-3243-82091BC5EC97}"/>
              </a:ext>
            </a:extLst>
          </p:cNvPr>
          <p:cNvSpPr/>
          <p:nvPr/>
        </p:nvSpPr>
        <p:spPr>
          <a:xfrm>
            <a:off x="5276802" y="4009432"/>
            <a:ext cx="4205055" cy="18980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79093F9-1113-3E71-DE6B-5FC16EE87F76}"/>
              </a:ext>
            </a:extLst>
          </p:cNvPr>
          <p:cNvGrpSpPr/>
          <p:nvPr/>
        </p:nvGrpSpPr>
        <p:grpSpPr>
          <a:xfrm>
            <a:off x="1181664" y="2095894"/>
            <a:ext cx="3567968" cy="1497189"/>
            <a:chOff x="1354290" y="2095894"/>
            <a:chExt cx="3567968" cy="1497189"/>
          </a:xfrm>
        </p:grpSpPr>
        <p:graphicFrame>
          <p:nvGraphicFramePr>
            <p:cNvPr id="26" name="Chart 4">
              <a:extLst>
                <a:ext uri="{FF2B5EF4-FFF2-40B4-BE49-F238E27FC236}">
                  <a16:creationId xmlns:a16="http://schemas.microsoft.com/office/drawing/2014/main" id="{B3980349-92D0-4FF5-879F-7E65CD1671C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08044908"/>
                </p:ext>
              </p:extLst>
            </p:nvPr>
          </p:nvGraphicFramePr>
          <p:xfrm>
            <a:off x="1354290" y="2095894"/>
            <a:ext cx="1489752" cy="149718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41170F-915C-5F36-FAC0-4B767EE34258}"/>
                </a:ext>
              </a:extLst>
            </p:cNvPr>
            <p:cNvSpPr txBox="1"/>
            <p:nvPr/>
          </p:nvSpPr>
          <p:spPr>
            <a:xfrm>
              <a:off x="1644518" y="2632122"/>
              <a:ext cx="909297" cy="4247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25%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644997D-D765-0A9A-86F6-608C7F904916}"/>
                </a:ext>
              </a:extLst>
            </p:cNvPr>
            <p:cNvGrpSpPr/>
            <p:nvPr/>
          </p:nvGrpSpPr>
          <p:grpSpPr>
            <a:xfrm>
              <a:off x="2779201" y="2430548"/>
              <a:ext cx="2143057" cy="827881"/>
              <a:chOff x="804932" y="3758283"/>
              <a:chExt cx="3940724" cy="827881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454AB93-6488-02B1-D307-9FFE906BE036}"/>
                  </a:ext>
                </a:extLst>
              </p:cNvPr>
              <p:cNvSpPr txBox="1"/>
              <p:nvPr/>
            </p:nvSpPr>
            <p:spPr>
              <a:xfrm>
                <a:off x="804932" y="3758283"/>
                <a:ext cx="3402596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Value Point A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15CBDA-E6AE-D7CB-0206-F8CC6054B0A0}"/>
                  </a:ext>
                </a:extLst>
              </p:cNvPr>
              <p:cNvSpPr txBox="1"/>
              <p:nvPr/>
            </p:nvSpPr>
            <p:spPr>
              <a:xfrm>
                <a:off x="815104" y="4124499"/>
                <a:ext cx="39305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Leverage agile frameworks to provide a robust.</a:t>
                </a:r>
                <a:endParaRPr lang="en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7633FE8-E7D1-4BA6-02AA-849123773376}"/>
              </a:ext>
            </a:extLst>
          </p:cNvPr>
          <p:cNvGrpSpPr/>
          <p:nvPr/>
        </p:nvGrpSpPr>
        <p:grpSpPr>
          <a:xfrm>
            <a:off x="1181664" y="4209851"/>
            <a:ext cx="3567968" cy="1497189"/>
            <a:chOff x="1354290" y="2095894"/>
            <a:chExt cx="3567968" cy="1497189"/>
          </a:xfrm>
        </p:grpSpPr>
        <p:graphicFrame>
          <p:nvGraphicFramePr>
            <p:cNvPr id="52" name="Chart 4">
              <a:extLst>
                <a:ext uri="{FF2B5EF4-FFF2-40B4-BE49-F238E27FC236}">
                  <a16:creationId xmlns:a16="http://schemas.microsoft.com/office/drawing/2014/main" id="{ABE06834-9FBE-7252-C53A-86D952BFC07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44086300"/>
                </p:ext>
              </p:extLst>
            </p:nvPr>
          </p:nvGraphicFramePr>
          <p:xfrm>
            <a:off x="1354290" y="2095894"/>
            <a:ext cx="1489752" cy="149718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2C14B56-AE48-2927-9A27-7C43B97A2F4E}"/>
                </a:ext>
              </a:extLst>
            </p:cNvPr>
            <p:cNvSpPr txBox="1"/>
            <p:nvPr/>
          </p:nvSpPr>
          <p:spPr>
            <a:xfrm>
              <a:off x="1644518" y="2632122"/>
              <a:ext cx="909297" cy="4247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75%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01C1A4A-69A3-B60F-CB48-EC95BC9CE3A2}"/>
                </a:ext>
              </a:extLst>
            </p:cNvPr>
            <p:cNvGrpSpPr/>
            <p:nvPr/>
          </p:nvGrpSpPr>
          <p:grpSpPr>
            <a:xfrm>
              <a:off x="2779201" y="2430548"/>
              <a:ext cx="2143057" cy="827881"/>
              <a:chOff x="804932" y="3758283"/>
              <a:chExt cx="3940724" cy="827881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351A2E4-4F26-2F51-E89D-13869A7B8A41}"/>
                  </a:ext>
                </a:extLst>
              </p:cNvPr>
              <p:cNvSpPr txBox="1"/>
              <p:nvPr/>
            </p:nvSpPr>
            <p:spPr>
              <a:xfrm>
                <a:off x="804932" y="3758283"/>
                <a:ext cx="3402596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Value Point C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D1989D8-5BEB-F331-A352-B0BD8E02FE1C}"/>
                  </a:ext>
                </a:extLst>
              </p:cNvPr>
              <p:cNvSpPr txBox="1"/>
              <p:nvPr/>
            </p:nvSpPr>
            <p:spPr>
              <a:xfrm>
                <a:off x="815104" y="4124499"/>
                <a:ext cx="39305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Leverage agile frameworks to provide a robust.</a:t>
                </a:r>
                <a:endParaRPr lang="en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C91C141A-992C-BE82-9AF8-E04665C06EC4}"/>
              </a:ext>
            </a:extLst>
          </p:cNvPr>
          <p:cNvSpPr/>
          <p:nvPr/>
        </p:nvSpPr>
        <p:spPr>
          <a:xfrm>
            <a:off x="9690483" y="1895476"/>
            <a:ext cx="1806192" cy="40119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44C271C-3DC0-9E82-772F-08EB19F2DC8A}"/>
              </a:ext>
            </a:extLst>
          </p:cNvPr>
          <p:cNvGrpSpPr/>
          <p:nvPr/>
        </p:nvGrpSpPr>
        <p:grpSpPr>
          <a:xfrm>
            <a:off x="5595345" y="2095894"/>
            <a:ext cx="3567968" cy="1497189"/>
            <a:chOff x="1354290" y="2095894"/>
            <a:chExt cx="3567968" cy="1497189"/>
          </a:xfrm>
        </p:grpSpPr>
        <p:graphicFrame>
          <p:nvGraphicFramePr>
            <p:cNvPr id="60" name="Chart 4">
              <a:extLst>
                <a:ext uri="{FF2B5EF4-FFF2-40B4-BE49-F238E27FC236}">
                  <a16:creationId xmlns:a16="http://schemas.microsoft.com/office/drawing/2014/main" id="{9882A346-A820-9F2B-063D-D8902233A07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37080292"/>
                </p:ext>
              </p:extLst>
            </p:nvPr>
          </p:nvGraphicFramePr>
          <p:xfrm>
            <a:off x="1354290" y="2095894"/>
            <a:ext cx="1489752" cy="149718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D445513-1F26-5CA0-F518-0F1839A29501}"/>
                </a:ext>
              </a:extLst>
            </p:cNvPr>
            <p:cNvSpPr txBox="1"/>
            <p:nvPr/>
          </p:nvSpPr>
          <p:spPr>
            <a:xfrm>
              <a:off x="1644518" y="2632122"/>
              <a:ext cx="909297" cy="4247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55%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9A94638-1E59-7346-456B-ED1202392404}"/>
                </a:ext>
              </a:extLst>
            </p:cNvPr>
            <p:cNvGrpSpPr/>
            <p:nvPr/>
          </p:nvGrpSpPr>
          <p:grpSpPr>
            <a:xfrm>
              <a:off x="2779201" y="2430548"/>
              <a:ext cx="2143057" cy="827881"/>
              <a:chOff x="804932" y="3758283"/>
              <a:chExt cx="3940724" cy="827881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A0AC91-8817-E6B2-E096-45BDAB206697}"/>
                  </a:ext>
                </a:extLst>
              </p:cNvPr>
              <p:cNvSpPr txBox="1"/>
              <p:nvPr/>
            </p:nvSpPr>
            <p:spPr>
              <a:xfrm>
                <a:off x="804932" y="3758283"/>
                <a:ext cx="3402596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Value Point B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0AB271E-F9B1-60F0-1F4F-797A131E8FF8}"/>
                  </a:ext>
                </a:extLst>
              </p:cNvPr>
              <p:cNvSpPr txBox="1"/>
              <p:nvPr/>
            </p:nvSpPr>
            <p:spPr>
              <a:xfrm>
                <a:off x="815104" y="4124499"/>
                <a:ext cx="39305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Leverage agile frameworks to provide a robust.</a:t>
                </a:r>
                <a:endParaRPr lang="en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FB120B2-019D-C34D-6EC3-51F1DDFD6D75}"/>
              </a:ext>
            </a:extLst>
          </p:cNvPr>
          <p:cNvGrpSpPr/>
          <p:nvPr/>
        </p:nvGrpSpPr>
        <p:grpSpPr>
          <a:xfrm>
            <a:off x="5595345" y="4209851"/>
            <a:ext cx="3567968" cy="1497189"/>
            <a:chOff x="1354290" y="2095894"/>
            <a:chExt cx="3567968" cy="1497189"/>
          </a:xfrm>
        </p:grpSpPr>
        <p:graphicFrame>
          <p:nvGraphicFramePr>
            <p:cNvPr id="67" name="Chart 4">
              <a:extLst>
                <a:ext uri="{FF2B5EF4-FFF2-40B4-BE49-F238E27FC236}">
                  <a16:creationId xmlns:a16="http://schemas.microsoft.com/office/drawing/2014/main" id="{1B403E30-775B-1AF0-52A2-15B264BF3A0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09789206"/>
                </p:ext>
              </p:extLst>
            </p:nvPr>
          </p:nvGraphicFramePr>
          <p:xfrm>
            <a:off x="1354290" y="2095894"/>
            <a:ext cx="1489752" cy="149718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35B1D40-ABC4-4DD3-9AF1-CCF55F2EDED0}"/>
                </a:ext>
              </a:extLst>
            </p:cNvPr>
            <p:cNvSpPr txBox="1"/>
            <p:nvPr/>
          </p:nvSpPr>
          <p:spPr>
            <a:xfrm>
              <a:off x="1644518" y="2632122"/>
              <a:ext cx="909297" cy="4247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15%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93EC19A-EEBC-8251-1158-F6C317788FA8}"/>
                </a:ext>
              </a:extLst>
            </p:cNvPr>
            <p:cNvGrpSpPr/>
            <p:nvPr/>
          </p:nvGrpSpPr>
          <p:grpSpPr>
            <a:xfrm>
              <a:off x="2779201" y="2430548"/>
              <a:ext cx="2143057" cy="827881"/>
              <a:chOff x="804932" y="3758283"/>
              <a:chExt cx="3940724" cy="827881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A2D4FA1-88D9-7C30-78FB-3261A71335B6}"/>
                  </a:ext>
                </a:extLst>
              </p:cNvPr>
              <p:cNvSpPr txBox="1"/>
              <p:nvPr/>
            </p:nvSpPr>
            <p:spPr>
              <a:xfrm>
                <a:off x="804932" y="3758283"/>
                <a:ext cx="3402596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Value Point D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D42FE17-E76D-ADAE-5CC5-6953131A76FB}"/>
                  </a:ext>
                </a:extLst>
              </p:cNvPr>
              <p:cNvSpPr txBox="1"/>
              <p:nvPr/>
            </p:nvSpPr>
            <p:spPr>
              <a:xfrm>
                <a:off x="815104" y="4124499"/>
                <a:ext cx="39305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Leverage agile frameworks to provide a robust.</a:t>
                </a:r>
                <a:endParaRPr lang="en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437B4CA-7979-F520-BFAF-A4B66A55BA92}"/>
              </a:ext>
            </a:extLst>
          </p:cNvPr>
          <p:cNvGrpSpPr/>
          <p:nvPr/>
        </p:nvGrpSpPr>
        <p:grpSpPr>
          <a:xfrm>
            <a:off x="9972715" y="2215826"/>
            <a:ext cx="1241728" cy="3371285"/>
            <a:chOff x="9972715" y="2249435"/>
            <a:chExt cx="1241728" cy="3371285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31F00A4-8991-D7E5-EA3F-50FA9DFAE5AB}"/>
                </a:ext>
              </a:extLst>
            </p:cNvPr>
            <p:cNvGrpSpPr/>
            <p:nvPr/>
          </p:nvGrpSpPr>
          <p:grpSpPr>
            <a:xfrm>
              <a:off x="9993839" y="2249435"/>
              <a:ext cx="1199480" cy="591035"/>
              <a:chOff x="9933341" y="2249435"/>
              <a:chExt cx="1199480" cy="591035"/>
            </a:xfrm>
          </p:grpSpPr>
          <p:pic>
            <p:nvPicPr>
              <p:cNvPr id="72" name="Graphic 71">
                <a:extLst>
                  <a:ext uri="{FF2B5EF4-FFF2-40B4-BE49-F238E27FC236}">
                    <a16:creationId xmlns:a16="http://schemas.microsoft.com/office/drawing/2014/main" id="{7186A32D-7CA5-00FF-1209-C52448E74F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9961790" y="2260900"/>
                <a:ext cx="356082" cy="356082"/>
              </a:xfrm>
              <a:prstGeom prst="rect">
                <a:avLst/>
              </a:prstGeom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2B48E39-C193-A3A7-0CD9-3FCD77677A61}"/>
                  </a:ext>
                </a:extLst>
              </p:cNvPr>
              <p:cNvSpPr txBox="1"/>
              <p:nvPr/>
            </p:nvSpPr>
            <p:spPr>
              <a:xfrm>
                <a:off x="10317872" y="2249435"/>
                <a:ext cx="771528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b="1" dirty="0">
                    <a:solidFill>
                      <a:schemeClr val="accent1"/>
                    </a:solidFill>
                    <a:latin typeface="+mj-lt"/>
                  </a:rPr>
                  <a:t>25%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967C0DE-EE13-324E-552C-DF77852492B4}"/>
                  </a:ext>
                </a:extLst>
              </p:cNvPr>
              <p:cNvSpPr txBox="1"/>
              <p:nvPr/>
            </p:nvSpPr>
            <p:spPr>
              <a:xfrm>
                <a:off x="9933341" y="2563471"/>
                <a:ext cx="11994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Leverage agile</a:t>
                </a:r>
                <a:endParaRPr lang="en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42F55AF-8811-08AB-ED39-40860FAA37C6}"/>
                </a:ext>
              </a:extLst>
            </p:cNvPr>
            <p:cNvGrpSpPr/>
            <p:nvPr/>
          </p:nvGrpSpPr>
          <p:grpSpPr>
            <a:xfrm>
              <a:off x="9993839" y="3176184"/>
              <a:ext cx="1199480" cy="591035"/>
              <a:chOff x="9933341" y="2249435"/>
              <a:chExt cx="1199480" cy="591035"/>
            </a:xfrm>
          </p:grpSpPr>
          <p:pic>
            <p:nvPicPr>
              <p:cNvPr id="77" name="Graphic 76">
                <a:extLst>
                  <a:ext uri="{FF2B5EF4-FFF2-40B4-BE49-F238E27FC236}">
                    <a16:creationId xmlns:a16="http://schemas.microsoft.com/office/drawing/2014/main" id="{90D20407-842E-7ED4-7C59-F101B1DA5E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5400000" flipV="1">
                <a:off x="9961790" y="2260900"/>
                <a:ext cx="356082" cy="356082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C97F9F4-3E24-3BE8-F653-71D6E55CA727}"/>
                  </a:ext>
                </a:extLst>
              </p:cNvPr>
              <p:cNvSpPr txBox="1"/>
              <p:nvPr/>
            </p:nvSpPr>
            <p:spPr>
              <a:xfrm>
                <a:off x="10317872" y="2249435"/>
                <a:ext cx="771528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b="1" dirty="0">
                    <a:solidFill>
                      <a:schemeClr val="accent2"/>
                    </a:solidFill>
                    <a:latin typeface="+mj-lt"/>
                  </a:rPr>
                  <a:t>55%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62F2894-70AB-0951-E693-3F763CCF9F46}"/>
                  </a:ext>
                </a:extLst>
              </p:cNvPr>
              <p:cNvSpPr txBox="1"/>
              <p:nvPr/>
            </p:nvSpPr>
            <p:spPr>
              <a:xfrm>
                <a:off x="9933341" y="2563471"/>
                <a:ext cx="11994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Leverage agile</a:t>
                </a:r>
                <a:endParaRPr lang="en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F3E446D-0C67-BD31-B1A9-55F9550994B0}"/>
                </a:ext>
              </a:extLst>
            </p:cNvPr>
            <p:cNvGrpSpPr/>
            <p:nvPr/>
          </p:nvGrpSpPr>
          <p:grpSpPr>
            <a:xfrm>
              <a:off x="9993839" y="4102933"/>
              <a:ext cx="1199480" cy="591035"/>
              <a:chOff x="9933341" y="2249435"/>
              <a:chExt cx="1199480" cy="591035"/>
            </a:xfrm>
          </p:grpSpPr>
          <p:pic>
            <p:nvPicPr>
              <p:cNvPr id="81" name="Graphic 80">
                <a:extLst>
                  <a:ext uri="{FF2B5EF4-FFF2-40B4-BE49-F238E27FC236}">
                    <a16:creationId xmlns:a16="http://schemas.microsoft.com/office/drawing/2014/main" id="{BFB72C7A-90A6-3D59-0F17-3AB26E4B8F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16200000">
                <a:off x="9961790" y="2260900"/>
                <a:ext cx="356082" cy="356082"/>
              </a:xfrm>
              <a:prstGeom prst="rect">
                <a:avLst/>
              </a:prstGeom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7FABA87-CDF4-5554-FFDD-AB8EC08F2821}"/>
                  </a:ext>
                </a:extLst>
              </p:cNvPr>
              <p:cNvSpPr txBox="1"/>
              <p:nvPr/>
            </p:nvSpPr>
            <p:spPr>
              <a:xfrm>
                <a:off x="10317872" y="2249435"/>
                <a:ext cx="771528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b="1" dirty="0">
                    <a:solidFill>
                      <a:schemeClr val="accent3"/>
                    </a:solidFill>
                    <a:latin typeface="+mj-lt"/>
                  </a:rPr>
                  <a:t>75%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F3D1EF9-9A19-B511-C3E8-82E3B8D41B95}"/>
                  </a:ext>
                </a:extLst>
              </p:cNvPr>
              <p:cNvSpPr txBox="1"/>
              <p:nvPr/>
            </p:nvSpPr>
            <p:spPr>
              <a:xfrm>
                <a:off x="9933341" y="2563471"/>
                <a:ext cx="11994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Leverage agile</a:t>
                </a:r>
                <a:endParaRPr lang="en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23AA6718-9CE1-30C2-FC90-8999B87C6B76}"/>
                </a:ext>
              </a:extLst>
            </p:cNvPr>
            <p:cNvGrpSpPr/>
            <p:nvPr/>
          </p:nvGrpSpPr>
          <p:grpSpPr>
            <a:xfrm>
              <a:off x="9993839" y="5029685"/>
              <a:ext cx="1199480" cy="591035"/>
              <a:chOff x="9933341" y="2249435"/>
              <a:chExt cx="1199480" cy="591035"/>
            </a:xfrm>
          </p:grpSpPr>
          <p:pic>
            <p:nvPicPr>
              <p:cNvPr id="85" name="Graphic 84">
                <a:extLst>
                  <a:ext uri="{FF2B5EF4-FFF2-40B4-BE49-F238E27FC236}">
                    <a16:creationId xmlns:a16="http://schemas.microsoft.com/office/drawing/2014/main" id="{B301BF61-EADB-A336-3F75-CBF76EAB2F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rot="5400000" flipV="1">
                <a:off x="9961790" y="2260900"/>
                <a:ext cx="356082" cy="356082"/>
              </a:xfrm>
              <a:prstGeom prst="rect">
                <a:avLst/>
              </a:prstGeom>
            </p:spPr>
          </p:pic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235A298-4F59-C520-D834-AC8B59FF9EB8}"/>
                  </a:ext>
                </a:extLst>
              </p:cNvPr>
              <p:cNvSpPr txBox="1"/>
              <p:nvPr/>
            </p:nvSpPr>
            <p:spPr>
              <a:xfrm>
                <a:off x="10317872" y="2249435"/>
                <a:ext cx="771528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b="1" dirty="0">
                    <a:solidFill>
                      <a:schemeClr val="accent4"/>
                    </a:solidFill>
                    <a:latin typeface="+mj-lt"/>
                  </a:rPr>
                  <a:t>15%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D939DCD-453B-C775-3800-03CD225A8211}"/>
                  </a:ext>
                </a:extLst>
              </p:cNvPr>
              <p:cNvSpPr txBox="1"/>
              <p:nvPr/>
            </p:nvSpPr>
            <p:spPr>
              <a:xfrm>
                <a:off x="9933341" y="2563471"/>
                <a:ext cx="11994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Leverage agile</a:t>
                </a:r>
                <a:endParaRPr lang="en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C4285A8-5509-AC9A-36D4-6C5A08983ED5}"/>
                </a:ext>
              </a:extLst>
            </p:cNvPr>
            <p:cNvCxnSpPr>
              <a:cxnSpLocks/>
            </p:cNvCxnSpPr>
            <p:nvPr/>
          </p:nvCxnSpPr>
          <p:spPr>
            <a:xfrm>
              <a:off x="9972715" y="4861825"/>
              <a:ext cx="124172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5031E97-521C-EE5F-270E-7195B2F95C48}"/>
                </a:ext>
              </a:extLst>
            </p:cNvPr>
            <p:cNvCxnSpPr>
              <a:cxnSpLocks/>
            </p:cNvCxnSpPr>
            <p:nvPr/>
          </p:nvCxnSpPr>
          <p:spPr>
            <a:xfrm>
              <a:off x="9972715" y="3935076"/>
              <a:ext cx="124172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5FDA98B-056D-FB5A-7840-3FE6F1C19B95}"/>
                </a:ext>
              </a:extLst>
            </p:cNvPr>
            <p:cNvCxnSpPr>
              <a:cxnSpLocks/>
            </p:cNvCxnSpPr>
            <p:nvPr/>
          </p:nvCxnSpPr>
          <p:spPr>
            <a:xfrm>
              <a:off x="9972715" y="3008327"/>
              <a:ext cx="124172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9256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9D891B-E756-976F-5C6F-AD958F5CC886}"/>
              </a:ext>
            </a:extLst>
          </p:cNvPr>
          <p:cNvSpPr/>
          <p:nvPr/>
        </p:nvSpPr>
        <p:spPr>
          <a:xfrm>
            <a:off x="-4871" y="4404704"/>
            <a:ext cx="12192000" cy="2453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B8BE32-7412-F301-00B1-DDABEB188993}"/>
              </a:ext>
            </a:extLst>
          </p:cNvPr>
          <p:cNvSpPr/>
          <p:nvPr/>
        </p:nvSpPr>
        <p:spPr>
          <a:xfrm>
            <a:off x="1040441" y="2935068"/>
            <a:ext cx="10111118" cy="29723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E81020-A76E-40BF-5213-28562AD49887}"/>
              </a:ext>
            </a:extLst>
          </p:cNvPr>
          <p:cNvSpPr txBox="1"/>
          <p:nvPr/>
        </p:nvSpPr>
        <p:spPr>
          <a:xfrm>
            <a:off x="2459421" y="774753"/>
            <a:ext cx="727315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Create Simple Data Dashboard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165A1-7C53-5C54-665F-29B5925FCB60}"/>
              </a:ext>
            </a:extLst>
          </p:cNvPr>
          <p:cNvSpPr txBox="1"/>
          <p:nvPr/>
        </p:nvSpPr>
        <p:spPr>
          <a:xfrm>
            <a:off x="4328717" y="538975"/>
            <a:ext cx="3534567" cy="29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 your subtitle text 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8A913D-1DFD-6272-0986-30386BF0A670}"/>
              </a:ext>
            </a:extLst>
          </p:cNvPr>
          <p:cNvSpPr/>
          <p:nvPr/>
        </p:nvSpPr>
        <p:spPr>
          <a:xfrm>
            <a:off x="1040440" y="1552372"/>
            <a:ext cx="4970609" cy="12338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409222-BC7C-60F6-528B-08028AC6F1DE}"/>
              </a:ext>
            </a:extLst>
          </p:cNvPr>
          <p:cNvSpPr/>
          <p:nvPr/>
        </p:nvSpPr>
        <p:spPr>
          <a:xfrm>
            <a:off x="6180948" y="1552372"/>
            <a:ext cx="4970609" cy="12338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EE6A15-E22E-217C-7A3E-F9606D95F385}"/>
              </a:ext>
            </a:extLst>
          </p:cNvPr>
          <p:cNvSpPr txBox="1"/>
          <p:nvPr/>
        </p:nvSpPr>
        <p:spPr>
          <a:xfrm>
            <a:off x="11205031" y="6424372"/>
            <a:ext cx="700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1000" b="1" i="0" strike="noStrike" spc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Roboto Condensed Light" panose="02000000000000000000" pitchFamily="2" charset="0"/>
                <a:cs typeface="Sora ExtraBold" pitchFamily="2" charset="0"/>
              </a:rPr>
              <a:pPr algn="r"/>
              <a:t>31</a:t>
            </a:fld>
            <a:endParaRPr lang="id-ID" sz="1000" b="1" i="0" strike="noStrike" spc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 Condensed Light" panose="02000000000000000000" pitchFamily="2" charset="0"/>
              <a:cs typeface="Sora ExtraBold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25E47A-F428-C02C-8443-5DED851A2B42}"/>
              </a:ext>
            </a:extLst>
          </p:cNvPr>
          <p:cNvSpPr txBox="1"/>
          <p:nvPr/>
        </p:nvSpPr>
        <p:spPr>
          <a:xfrm>
            <a:off x="286883" y="6424372"/>
            <a:ext cx="2549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ora ExtraBold" pitchFamily="2" charset="0"/>
              </a:rPr>
              <a:t>Dashboard Infographic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4E883E3E-0CC2-FD2A-1A71-496E03CF18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1760936"/>
              </p:ext>
            </p:extLst>
          </p:nvPr>
        </p:nvGraphicFramePr>
        <p:xfrm>
          <a:off x="1664866" y="3238731"/>
          <a:ext cx="3003748" cy="2365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8FD1788-C340-74B4-18FA-EBCC09405EB0}"/>
              </a:ext>
            </a:extLst>
          </p:cNvPr>
          <p:cNvSpPr txBox="1"/>
          <p:nvPr/>
        </p:nvSpPr>
        <p:spPr>
          <a:xfrm>
            <a:off x="5133750" y="3416920"/>
            <a:ext cx="282329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Mini Value Data Chart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6A2F6A-E4FF-3E05-2303-4DF5F153F7C3}"/>
              </a:ext>
            </a:extLst>
          </p:cNvPr>
          <p:cNvSpPr txBox="1"/>
          <p:nvPr/>
        </p:nvSpPr>
        <p:spPr>
          <a:xfrm>
            <a:off x="5133750" y="3758552"/>
            <a:ext cx="5395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Leverage agile frameworks to provide a robust synopsis for high level overviews. Iterative approaches to corporate strategy foster.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6E981B-80AA-440E-0250-79FB0253A2BC}"/>
              </a:ext>
            </a:extLst>
          </p:cNvPr>
          <p:cNvSpPr txBox="1"/>
          <p:nvPr/>
        </p:nvSpPr>
        <p:spPr>
          <a:xfrm>
            <a:off x="5133750" y="4440723"/>
            <a:ext cx="234777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Leverage agile frameworks to provide a robust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Leverage agile frameworks to provide a robust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3C6225-3CA5-9ACD-3195-B179D464CCCE}"/>
              </a:ext>
            </a:extLst>
          </p:cNvPr>
          <p:cNvGrpSpPr/>
          <p:nvPr/>
        </p:nvGrpSpPr>
        <p:grpSpPr>
          <a:xfrm>
            <a:off x="7957041" y="4515398"/>
            <a:ext cx="2171720" cy="835534"/>
            <a:chOff x="3172791" y="4762314"/>
            <a:chExt cx="2171720" cy="83553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30AECF4-4D60-5420-894E-A491F0E3F6B5}"/>
                </a:ext>
              </a:extLst>
            </p:cNvPr>
            <p:cNvGrpSpPr/>
            <p:nvPr/>
          </p:nvGrpSpPr>
          <p:grpSpPr>
            <a:xfrm>
              <a:off x="3172791" y="5257614"/>
              <a:ext cx="2171720" cy="340234"/>
              <a:chOff x="995014" y="3102881"/>
              <a:chExt cx="2171720" cy="340234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89DDC55-D6EB-73F3-08EB-9433C81B8973}"/>
                  </a:ext>
                </a:extLst>
              </p:cNvPr>
              <p:cNvGrpSpPr/>
              <p:nvPr/>
            </p:nvGrpSpPr>
            <p:grpSpPr>
              <a:xfrm>
                <a:off x="1070151" y="3397396"/>
                <a:ext cx="2021447" cy="45719"/>
                <a:chOff x="874713" y="3511550"/>
                <a:chExt cx="3325811" cy="120648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B818B3D-A544-064F-4A78-85FF3E1CCE91}"/>
                    </a:ext>
                  </a:extLst>
                </p:cNvPr>
                <p:cNvSpPr/>
                <p:nvPr/>
              </p:nvSpPr>
              <p:spPr>
                <a:xfrm>
                  <a:off x="874713" y="3511550"/>
                  <a:ext cx="3325811" cy="120648"/>
                </a:xfrm>
                <a:prstGeom prst="rect">
                  <a:avLst/>
                </a:prstGeom>
                <a:solidFill>
                  <a:schemeClr val="tx1">
                    <a:alpha val="8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C86BE87A-B42A-6C80-42F8-318358F5F0A1}"/>
                    </a:ext>
                  </a:extLst>
                </p:cNvPr>
                <p:cNvSpPr/>
                <p:nvPr/>
              </p:nvSpPr>
              <p:spPr>
                <a:xfrm>
                  <a:off x="874715" y="3511550"/>
                  <a:ext cx="939845" cy="1206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88C5EA3-2F1F-9933-79C9-366990F01F8E}"/>
                  </a:ext>
                </a:extLst>
              </p:cNvPr>
              <p:cNvGrpSpPr/>
              <p:nvPr/>
            </p:nvGrpSpPr>
            <p:grpSpPr>
              <a:xfrm>
                <a:off x="995014" y="3102881"/>
                <a:ext cx="2171720" cy="276999"/>
                <a:chOff x="6759422" y="3166983"/>
                <a:chExt cx="2171720" cy="276999"/>
              </a:xfrm>
            </p:grpSpPr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D3AC759-04AC-1710-B2BB-214F8BFB6591}"/>
                    </a:ext>
                  </a:extLst>
                </p:cNvPr>
                <p:cNvSpPr txBox="1"/>
                <p:nvPr/>
              </p:nvSpPr>
              <p:spPr>
                <a:xfrm>
                  <a:off x="6759422" y="3166983"/>
                  <a:ext cx="1466512" cy="276999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>
                  <a:defPPr>
                    <a:defRPr lang="en-US"/>
                  </a:defPPr>
                  <a:lvl1pPr algn="ctr">
                    <a:defRPr sz="2000">
                      <a:solidFill>
                        <a:srgbClr val="282F4E"/>
                      </a:solidFill>
                      <a:latin typeface="+mj-lt"/>
                      <a:cs typeface="Archivo" pitchFamily="2" charset="0"/>
                    </a:defRPr>
                  </a:lvl1pPr>
                </a:lstStyle>
                <a:p>
                  <a:pPr algn="l"/>
                  <a:r>
                    <a:rPr lang="en-US" sz="12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Value Point 2</a:t>
                  </a:r>
                  <a:endParaRPr lang="id-ID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3E1ED09-9A58-3554-7952-24F916C46A4F}"/>
                    </a:ext>
                  </a:extLst>
                </p:cNvPr>
                <p:cNvSpPr txBox="1"/>
                <p:nvPr/>
              </p:nvSpPr>
              <p:spPr>
                <a:xfrm>
                  <a:off x="7959136" y="3166983"/>
                  <a:ext cx="972006" cy="276999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>
                  <a:defPPr>
                    <a:defRPr lang="en-US"/>
                  </a:defPPr>
                  <a:lvl1pPr algn="ctr">
                    <a:defRPr sz="2000">
                      <a:solidFill>
                        <a:srgbClr val="282F4E"/>
                      </a:solidFill>
                      <a:latin typeface="+mj-lt"/>
                      <a:cs typeface="Archivo" pitchFamily="2" charset="0"/>
                    </a:defRPr>
                  </a:lvl1pPr>
                </a:lstStyle>
                <a:p>
                  <a:pPr algn="r"/>
                  <a:r>
                    <a: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25%</a:t>
                  </a:r>
                  <a:endParaRPr lang="id-ID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9986E3B-8912-D0D1-0716-F2B6B637ADE4}"/>
                </a:ext>
              </a:extLst>
            </p:cNvPr>
            <p:cNvGrpSpPr/>
            <p:nvPr/>
          </p:nvGrpSpPr>
          <p:grpSpPr>
            <a:xfrm>
              <a:off x="3172791" y="4762314"/>
              <a:ext cx="2171720" cy="340234"/>
              <a:chOff x="995014" y="3102881"/>
              <a:chExt cx="2171720" cy="34023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828D93C-D4E9-2A1F-3FCE-F90A6B8FE76D}"/>
                  </a:ext>
                </a:extLst>
              </p:cNvPr>
              <p:cNvGrpSpPr/>
              <p:nvPr/>
            </p:nvGrpSpPr>
            <p:grpSpPr>
              <a:xfrm>
                <a:off x="1070151" y="3397396"/>
                <a:ext cx="2021447" cy="45719"/>
                <a:chOff x="874713" y="3511550"/>
                <a:chExt cx="3325811" cy="120648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5DCBD7F-A4A1-B129-A975-B31A2AA52275}"/>
                    </a:ext>
                  </a:extLst>
                </p:cNvPr>
                <p:cNvSpPr/>
                <p:nvPr/>
              </p:nvSpPr>
              <p:spPr>
                <a:xfrm>
                  <a:off x="874713" y="3511550"/>
                  <a:ext cx="3325811" cy="120648"/>
                </a:xfrm>
                <a:prstGeom prst="rect">
                  <a:avLst/>
                </a:prstGeom>
                <a:solidFill>
                  <a:schemeClr val="tx1">
                    <a:alpha val="8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E7AB0EC-F747-233E-9654-7931ADC6C206}"/>
                    </a:ext>
                  </a:extLst>
                </p:cNvPr>
                <p:cNvSpPr/>
                <p:nvPr/>
              </p:nvSpPr>
              <p:spPr>
                <a:xfrm>
                  <a:off x="874714" y="3511550"/>
                  <a:ext cx="1894500" cy="1206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9C1582C-5578-4A2C-33E1-2F8EFAF80DB0}"/>
                  </a:ext>
                </a:extLst>
              </p:cNvPr>
              <p:cNvGrpSpPr/>
              <p:nvPr/>
            </p:nvGrpSpPr>
            <p:grpSpPr>
              <a:xfrm>
                <a:off x="995014" y="3102881"/>
                <a:ext cx="2171720" cy="276999"/>
                <a:chOff x="6759422" y="3166983"/>
                <a:chExt cx="2171720" cy="276999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D30D922-E32D-822C-2C80-B72340A4AADF}"/>
                    </a:ext>
                  </a:extLst>
                </p:cNvPr>
                <p:cNvSpPr txBox="1"/>
                <p:nvPr/>
              </p:nvSpPr>
              <p:spPr>
                <a:xfrm>
                  <a:off x="6759422" y="3166983"/>
                  <a:ext cx="1466512" cy="276999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>
                  <a:defPPr>
                    <a:defRPr lang="en-US"/>
                  </a:defPPr>
                  <a:lvl1pPr algn="ctr">
                    <a:defRPr sz="2000">
                      <a:solidFill>
                        <a:srgbClr val="282F4E"/>
                      </a:solidFill>
                      <a:latin typeface="+mj-lt"/>
                      <a:cs typeface="Archivo" pitchFamily="2" charset="0"/>
                    </a:defRPr>
                  </a:lvl1pPr>
                </a:lstStyle>
                <a:p>
                  <a:pPr algn="l"/>
                  <a:r>
                    <a:rPr lang="en-US" sz="12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Value Point 1</a:t>
                  </a:r>
                  <a:endParaRPr lang="id-ID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A74C1E5-50AB-CB4E-6B3C-A064C43E9F39}"/>
                    </a:ext>
                  </a:extLst>
                </p:cNvPr>
                <p:cNvSpPr txBox="1"/>
                <p:nvPr/>
              </p:nvSpPr>
              <p:spPr>
                <a:xfrm>
                  <a:off x="7959136" y="3166983"/>
                  <a:ext cx="972006" cy="276999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>
                  <a:defPPr>
                    <a:defRPr lang="en-US"/>
                  </a:defPPr>
                  <a:lvl1pPr algn="ctr">
                    <a:defRPr sz="2000">
                      <a:solidFill>
                        <a:srgbClr val="282F4E"/>
                      </a:solidFill>
                      <a:latin typeface="+mj-lt"/>
                      <a:cs typeface="Archivo" pitchFamily="2" charset="0"/>
                    </a:defRPr>
                  </a:lvl1pPr>
                </a:lstStyle>
                <a:p>
                  <a:pPr algn="r"/>
                  <a:r>
                    <a: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50%</a:t>
                  </a:r>
                  <a:endParaRPr lang="id-ID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C2BE96-3EAA-CD89-92F6-BD7E59C03B82}"/>
              </a:ext>
            </a:extLst>
          </p:cNvPr>
          <p:cNvGrpSpPr/>
          <p:nvPr/>
        </p:nvGrpSpPr>
        <p:grpSpPr>
          <a:xfrm>
            <a:off x="3437054" y="4759008"/>
            <a:ext cx="1428750" cy="452300"/>
            <a:chOff x="6648450" y="4162425"/>
            <a:chExt cx="1428750" cy="4523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D081B95-7DF4-0D72-745A-5F8BCE2D50B1}"/>
                </a:ext>
              </a:extLst>
            </p:cNvPr>
            <p:cNvSpPr/>
            <p:nvPr/>
          </p:nvSpPr>
          <p:spPr>
            <a:xfrm>
              <a:off x="6648450" y="4162425"/>
              <a:ext cx="1428750" cy="452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F6AB1AD-12D6-EDAB-82BC-907D999D3944}"/>
                </a:ext>
              </a:extLst>
            </p:cNvPr>
            <p:cNvGrpSpPr/>
            <p:nvPr/>
          </p:nvGrpSpPr>
          <p:grpSpPr>
            <a:xfrm>
              <a:off x="6797902" y="4241133"/>
              <a:ext cx="1129846" cy="313932"/>
              <a:chOff x="6804802" y="4241133"/>
              <a:chExt cx="1129846" cy="31393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9EC3D7B-1132-745B-DB7B-14974B94510D}"/>
                  </a:ext>
                </a:extLst>
              </p:cNvPr>
              <p:cNvSpPr txBox="1"/>
              <p:nvPr/>
            </p:nvSpPr>
            <p:spPr>
              <a:xfrm>
                <a:off x="6970351" y="4241133"/>
                <a:ext cx="964297" cy="3139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solidFill>
                      <a:schemeClr val="accent1"/>
                    </a:solidFill>
                    <a:latin typeface="+mj-lt"/>
                  </a:rPr>
                  <a:t>$600.00</a:t>
                </a:r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B93D15E7-F204-988B-19AD-5A0AEE4EB2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804802" y="4288632"/>
                <a:ext cx="199890" cy="199888"/>
              </a:xfrm>
              <a:prstGeom prst="rect">
                <a:avLst/>
              </a:prstGeom>
            </p:spPr>
          </p:pic>
        </p:grp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E4BFFDB4-2949-0A1D-DD36-3BEE7413DA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28996" y="4083520"/>
            <a:ext cx="675488" cy="67548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4E204AD4-19C4-8D52-919C-675F22A6CFA6}"/>
              </a:ext>
            </a:extLst>
          </p:cNvPr>
          <p:cNvGrpSpPr/>
          <p:nvPr/>
        </p:nvGrpSpPr>
        <p:grpSpPr>
          <a:xfrm>
            <a:off x="1531110" y="3570736"/>
            <a:ext cx="1428750" cy="452300"/>
            <a:chOff x="6648450" y="4162425"/>
            <a:chExt cx="1428750" cy="4523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8966E90-50DF-D105-5EA0-34557D95671A}"/>
                </a:ext>
              </a:extLst>
            </p:cNvPr>
            <p:cNvSpPr/>
            <p:nvPr/>
          </p:nvSpPr>
          <p:spPr>
            <a:xfrm>
              <a:off x="6648450" y="4162425"/>
              <a:ext cx="1428750" cy="452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745B668-E824-BD58-A3DF-F5F8CE828825}"/>
                </a:ext>
              </a:extLst>
            </p:cNvPr>
            <p:cNvGrpSpPr/>
            <p:nvPr/>
          </p:nvGrpSpPr>
          <p:grpSpPr>
            <a:xfrm>
              <a:off x="6797902" y="4241133"/>
              <a:ext cx="1129846" cy="313932"/>
              <a:chOff x="6804802" y="4241133"/>
              <a:chExt cx="1129846" cy="31393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82E05A7-1B00-62DE-F2F9-037E33BDE363}"/>
                  </a:ext>
                </a:extLst>
              </p:cNvPr>
              <p:cNvSpPr txBox="1"/>
              <p:nvPr/>
            </p:nvSpPr>
            <p:spPr>
              <a:xfrm>
                <a:off x="6970351" y="4241133"/>
                <a:ext cx="964297" cy="3139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solidFill>
                      <a:schemeClr val="accent2"/>
                    </a:solidFill>
                    <a:latin typeface="+mj-lt"/>
                  </a:rPr>
                  <a:t>$400.00</a:t>
                </a:r>
              </a:p>
            </p:txBody>
          </p:sp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80F1C445-D785-E5AB-C37D-59EE2EA578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804802" y="4288632"/>
                <a:ext cx="199890" cy="199888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840A27C-9ADE-E851-1AAA-C980827B1A70}"/>
              </a:ext>
            </a:extLst>
          </p:cNvPr>
          <p:cNvGrpSpPr/>
          <p:nvPr/>
        </p:nvGrpSpPr>
        <p:grpSpPr>
          <a:xfrm>
            <a:off x="1484103" y="1574293"/>
            <a:ext cx="4083283" cy="1190016"/>
            <a:chOff x="1404309" y="1574293"/>
            <a:chExt cx="4083283" cy="1190016"/>
          </a:xfrm>
        </p:grpSpPr>
        <p:graphicFrame>
          <p:nvGraphicFramePr>
            <p:cNvPr id="45" name="Chart 4">
              <a:extLst>
                <a:ext uri="{FF2B5EF4-FFF2-40B4-BE49-F238E27FC236}">
                  <a16:creationId xmlns:a16="http://schemas.microsoft.com/office/drawing/2014/main" id="{AA886C73-45F1-59E7-E571-07EFC60A77F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93089169"/>
                </p:ext>
              </p:extLst>
            </p:nvPr>
          </p:nvGraphicFramePr>
          <p:xfrm>
            <a:off x="1404309" y="1574293"/>
            <a:ext cx="1184104" cy="119001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C7A4EBD-D21A-8B05-CBA7-1C620BC6ED01}"/>
                </a:ext>
              </a:extLst>
            </p:cNvPr>
            <p:cNvSpPr txBox="1"/>
            <p:nvPr/>
          </p:nvSpPr>
          <p:spPr>
            <a:xfrm>
              <a:off x="1663194" y="1984635"/>
              <a:ext cx="66633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10%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E010A9D-7332-84D6-42BB-4CB7160AD9FA}"/>
                </a:ext>
              </a:extLst>
            </p:cNvPr>
            <p:cNvGrpSpPr/>
            <p:nvPr/>
          </p:nvGrpSpPr>
          <p:grpSpPr>
            <a:xfrm>
              <a:off x="2598725" y="1807153"/>
              <a:ext cx="2888867" cy="724296"/>
              <a:chOff x="8055357" y="2549790"/>
              <a:chExt cx="2888867" cy="724296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ECF46CB-3522-1AAC-C7A7-388B50ED7C15}"/>
                  </a:ext>
                </a:extLst>
              </p:cNvPr>
              <p:cNvSpPr txBox="1"/>
              <p:nvPr/>
            </p:nvSpPr>
            <p:spPr>
              <a:xfrm>
                <a:off x="8055358" y="2549790"/>
                <a:ext cx="1850410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Value Point A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C73FD49-57F8-F66D-3E0D-3B8F64DB622A}"/>
                  </a:ext>
                </a:extLst>
              </p:cNvPr>
              <p:cNvSpPr txBox="1"/>
              <p:nvPr/>
            </p:nvSpPr>
            <p:spPr>
              <a:xfrm>
                <a:off x="8055357" y="2812421"/>
                <a:ext cx="28888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Leverage agile frameworks to provide a robust synopsis leverage.</a:t>
                </a:r>
                <a:endParaRPr lang="en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BE654D6-32CA-4CA0-EFBE-8AE4BE368BBE}"/>
              </a:ext>
            </a:extLst>
          </p:cNvPr>
          <p:cNvGrpSpPr/>
          <p:nvPr/>
        </p:nvGrpSpPr>
        <p:grpSpPr>
          <a:xfrm>
            <a:off x="6624611" y="1574293"/>
            <a:ext cx="4083283" cy="1190016"/>
            <a:chOff x="6544817" y="1574293"/>
            <a:chExt cx="4083283" cy="119001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E9B053B-44FA-CF4C-84D2-0AF6E35A054A}"/>
                </a:ext>
              </a:extLst>
            </p:cNvPr>
            <p:cNvGrpSpPr/>
            <p:nvPr/>
          </p:nvGrpSpPr>
          <p:grpSpPr>
            <a:xfrm>
              <a:off x="6544817" y="1574293"/>
              <a:ext cx="1184104" cy="1190016"/>
              <a:chOff x="-1037985" y="2821912"/>
              <a:chExt cx="1184104" cy="1190016"/>
            </a:xfrm>
          </p:grpSpPr>
          <p:graphicFrame>
            <p:nvGraphicFramePr>
              <p:cNvPr id="46" name="Chart 4">
                <a:extLst>
                  <a:ext uri="{FF2B5EF4-FFF2-40B4-BE49-F238E27FC236}">
                    <a16:creationId xmlns:a16="http://schemas.microsoft.com/office/drawing/2014/main" id="{F19CFFA0-5B45-A1EC-4844-25DB5204724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70242541"/>
                  </p:ext>
                </p:extLst>
              </p:nvPr>
            </p:nvGraphicFramePr>
            <p:xfrm>
              <a:off x="-1037985" y="2821912"/>
              <a:ext cx="1184104" cy="119001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0"/>
              </a:graphicData>
            </a:graphic>
          </p:graphicFrame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9E23CA5-7984-1926-81FB-094562A438AA}"/>
                  </a:ext>
                </a:extLst>
              </p:cNvPr>
              <p:cNvSpPr txBox="1"/>
              <p:nvPr/>
            </p:nvSpPr>
            <p:spPr>
              <a:xfrm>
                <a:off x="-779100" y="3232254"/>
                <a:ext cx="66633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50%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07ABA86-3754-2E0C-523E-B554F4379669}"/>
                </a:ext>
              </a:extLst>
            </p:cNvPr>
            <p:cNvGrpSpPr/>
            <p:nvPr/>
          </p:nvGrpSpPr>
          <p:grpSpPr>
            <a:xfrm>
              <a:off x="7739233" y="1807153"/>
              <a:ext cx="2888867" cy="724296"/>
              <a:chOff x="8055357" y="2549790"/>
              <a:chExt cx="2888867" cy="724296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718438D-89D9-C494-97AD-D3C3B8BF61E6}"/>
                  </a:ext>
                </a:extLst>
              </p:cNvPr>
              <p:cNvSpPr txBox="1"/>
              <p:nvPr/>
            </p:nvSpPr>
            <p:spPr>
              <a:xfrm>
                <a:off x="8055358" y="2549790"/>
                <a:ext cx="1850410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Value Point B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F5BDCE9-9C25-9761-8225-36414C75B527}"/>
                  </a:ext>
                </a:extLst>
              </p:cNvPr>
              <p:cNvSpPr txBox="1"/>
              <p:nvPr/>
            </p:nvSpPr>
            <p:spPr>
              <a:xfrm>
                <a:off x="8055357" y="2812421"/>
                <a:ext cx="28888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Leverage agile frameworks to provide a robust synopsis leverage.</a:t>
                </a:r>
                <a:endParaRPr lang="en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525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AAC68A99-D698-C518-6B02-3347CF96DFDA}"/>
              </a:ext>
            </a:extLst>
          </p:cNvPr>
          <p:cNvSpPr/>
          <p:nvPr/>
        </p:nvSpPr>
        <p:spPr>
          <a:xfrm>
            <a:off x="0" y="4815456"/>
            <a:ext cx="12192000" cy="2042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5866D8-4AD2-0F6E-3223-5D5ED83F2CF0}"/>
              </a:ext>
            </a:extLst>
          </p:cNvPr>
          <p:cNvSpPr txBox="1"/>
          <p:nvPr/>
        </p:nvSpPr>
        <p:spPr>
          <a:xfrm>
            <a:off x="11205031" y="6424372"/>
            <a:ext cx="700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1000" b="1" i="0" strike="noStrike" spc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Roboto Condensed Light" panose="02000000000000000000" pitchFamily="2" charset="0"/>
                <a:cs typeface="Sora ExtraBold" pitchFamily="2" charset="0"/>
              </a:rPr>
              <a:pPr algn="r"/>
              <a:t>4</a:t>
            </a:fld>
            <a:endParaRPr lang="id-ID" sz="1000" b="1" i="0" strike="noStrike" spc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 Condensed Light" panose="02000000000000000000" pitchFamily="2" charset="0"/>
              <a:cs typeface="Sora ExtraBold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2EA66F-A842-1915-77B5-34BC4C2421C2}"/>
              </a:ext>
            </a:extLst>
          </p:cNvPr>
          <p:cNvSpPr txBox="1"/>
          <p:nvPr/>
        </p:nvSpPr>
        <p:spPr>
          <a:xfrm>
            <a:off x="286883" y="6424372"/>
            <a:ext cx="2549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ora ExtraBold" pitchFamily="2" charset="0"/>
              </a:rPr>
              <a:t>Dashboard Infographic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611F33-1ED3-1256-3A8C-19D1A6E766F9}"/>
              </a:ext>
            </a:extLst>
          </p:cNvPr>
          <p:cNvSpPr txBox="1"/>
          <p:nvPr/>
        </p:nvSpPr>
        <p:spPr>
          <a:xfrm>
            <a:off x="2459422" y="774753"/>
            <a:ext cx="727315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Create Simple Data Dashboard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047736-FEC2-A35F-FEB0-11489CD002A7}"/>
              </a:ext>
            </a:extLst>
          </p:cNvPr>
          <p:cNvSpPr/>
          <p:nvPr/>
        </p:nvSpPr>
        <p:spPr>
          <a:xfrm>
            <a:off x="6191701" y="1829081"/>
            <a:ext cx="5162099" cy="39493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6456C4-F123-D10E-CAFD-B357AFCA80C3}"/>
              </a:ext>
            </a:extLst>
          </p:cNvPr>
          <p:cNvSpPr/>
          <p:nvPr/>
        </p:nvSpPr>
        <p:spPr>
          <a:xfrm>
            <a:off x="838200" y="1829081"/>
            <a:ext cx="2485348" cy="18770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F3B99CA-1E6D-DABE-9A36-545B60718448}"/>
              </a:ext>
            </a:extLst>
          </p:cNvPr>
          <p:cNvGrpSpPr/>
          <p:nvPr/>
        </p:nvGrpSpPr>
        <p:grpSpPr>
          <a:xfrm>
            <a:off x="1100934" y="2490599"/>
            <a:ext cx="1959881" cy="927620"/>
            <a:chOff x="1100933" y="2490599"/>
            <a:chExt cx="1959881" cy="92762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C6D9DA-CAE3-A5FC-270A-36DB7FAF491D}"/>
                </a:ext>
              </a:extLst>
            </p:cNvPr>
            <p:cNvSpPr txBox="1"/>
            <p:nvPr/>
          </p:nvSpPr>
          <p:spPr>
            <a:xfrm>
              <a:off x="1100933" y="2717210"/>
              <a:ext cx="1636032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$150.00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1A2075-164C-7310-350B-1D3456343B88}"/>
                </a:ext>
              </a:extLst>
            </p:cNvPr>
            <p:cNvSpPr txBox="1"/>
            <p:nvPr/>
          </p:nvSpPr>
          <p:spPr>
            <a:xfrm>
              <a:off x="1100933" y="2490599"/>
              <a:ext cx="1959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 Value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ABB0E5F-82E3-13C4-87B1-099CE9CC6B89}"/>
                </a:ext>
              </a:extLst>
            </p:cNvPr>
            <p:cNvSpPr txBox="1"/>
            <p:nvPr/>
          </p:nvSpPr>
          <p:spPr>
            <a:xfrm>
              <a:off x="1100933" y="3119932"/>
              <a:ext cx="1959881" cy="298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provide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E9ACFFF1-365F-E47D-6C01-C86C71E81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2733449" y="1937934"/>
            <a:ext cx="457200" cy="4572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582D305-2D93-8692-5361-E604E0BFEDDA}"/>
              </a:ext>
            </a:extLst>
          </p:cNvPr>
          <p:cNvSpPr/>
          <p:nvPr/>
        </p:nvSpPr>
        <p:spPr>
          <a:xfrm>
            <a:off x="3514951" y="1829081"/>
            <a:ext cx="2485348" cy="18770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8FA2C71-ACDA-189D-8B5B-679CB2B87A4D}"/>
              </a:ext>
            </a:extLst>
          </p:cNvPr>
          <p:cNvGrpSpPr/>
          <p:nvPr/>
        </p:nvGrpSpPr>
        <p:grpSpPr>
          <a:xfrm>
            <a:off x="3777685" y="2490599"/>
            <a:ext cx="1959881" cy="927620"/>
            <a:chOff x="1100933" y="2490599"/>
            <a:chExt cx="1959881" cy="92762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371A15F-6473-8E4E-CBF2-065FEADB90DF}"/>
                </a:ext>
              </a:extLst>
            </p:cNvPr>
            <p:cNvSpPr txBox="1"/>
            <p:nvPr/>
          </p:nvSpPr>
          <p:spPr>
            <a:xfrm>
              <a:off x="1100933" y="2717210"/>
              <a:ext cx="1636032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$50.00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F999E7-9711-A4CD-7F6B-38337781F037}"/>
                </a:ext>
              </a:extLst>
            </p:cNvPr>
            <p:cNvSpPr txBox="1"/>
            <p:nvPr/>
          </p:nvSpPr>
          <p:spPr>
            <a:xfrm>
              <a:off x="1100933" y="2490599"/>
              <a:ext cx="1959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 Value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7E6B9F-BC30-5F4E-5137-085E604418FE}"/>
                </a:ext>
              </a:extLst>
            </p:cNvPr>
            <p:cNvSpPr txBox="1"/>
            <p:nvPr/>
          </p:nvSpPr>
          <p:spPr>
            <a:xfrm>
              <a:off x="1100933" y="3119932"/>
              <a:ext cx="1959881" cy="298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provide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32" name="Graphic 31">
            <a:extLst>
              <a:ext uri="{FF2B5EF4-FFF2-40B4-BE49-F238E27FC236}">
                <a16:creationId xmlns:a16="http://schemas.microsoft.com/office/drawing/2014/main" id="{CDAD8AB5-49A0-32C9-BAE6-180115B49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 flipV="1">
            <a:off x="5410200" y="1937934"/>
            <a:ext cx="457200" cy="4572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00EE0C4-D840-E632-96EE-A4A8435679C2}"/>
              </a:ext>
            </a:extLst>
          </p:cNvPr>
          <p:cNvSpPr/>
          <p:nvPr/>
        </p:nvSpPr>
        <p:spPr>
          <a:xfrm>
            <a:off x="838201" y="3901413"/>
            <a:ext cx="2485348" cy="18770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B64952-953B-928E-19CF-7F15060251C9}"/>
              </a:ext>
            </a:extLst>
          </p:cNvPr>
          <p:cNvGrpSpPr/>
          <p:nvPr/>
        </p:nvGrpSpPr>
        <p:grpSpPr>
          <a:xfrm>
            <a:off x="1100935" y="4562931"/>
            <a:ext cx="1959881" cy="927620"/>
            <a:chOff x="1100933" y="2490599"/>
            <a:chExt cx="1959881" cy="92762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4E21C54-8D71-B304-BA57-DD4922649D8F}"/>
                </a:ext>
              </a:extLst>
            </p:cNvPr>
            <p:cNvSpPr txBox="1"/>
            <p:nvPr/>
          </p:nvSpPr>
          <p:spPr>
            <a:xfrm>
              <a:off x="1100933" y="2717210"/>
              <a:ext cx="1636032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$50.00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C8C683-490C-27CF-034E-DA94DBABAE80}"/>
                </a:ext>
              </a:extLst>
            </p:cNvPr>
            <p:cNvSpPr txBox="1"/>
            <p:nvPr/>
          </p:nvSpPr>
          <p:spPr>
            <a:xfrm>
              <a:off x="1100933" y="2490599"/>
              <a:ext cx="1959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 Value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FCE50A9-AE4A-A4FB-5651-0F6C239729B2}"/>
                </a:ext>
              </a:extLst>
            </p:cNvPr>
            <p:cNvSpPr txBox="1"/>
            <p:nvPr/>
          </p:nvSpPr>
          <p:spPr>
            <a:xfrm>
              <a:off x="1100933" y="3119932"/>
              <a:ext cx="1959881" cy="298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provide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4612B630-B56F-F226-1884-85EE6422A4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 flipV="1">
            <a:off x="2733450" y="4010266"/>
            <a:ext cx="457200" cy="4572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B751B1F6-272E-74C2-5607-181A1FB7AE3F}"/>
              </a:ext>
            </a:extLst>
          </p:cNvPr>
          <p:cNvSpPr/>
          <p:nvPr/>
        </p:nvSpPr>
        <p:spPr>
          <a:xfrm>
            <a:off x="3514952" y="3901413"/>
            <a:ext cx="2485348" cy="18770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DD419D5-F7AA-7ABD-1031-0E21A81FC579}"/>
              </a:ext>
            </a:extLst>
          </p:cNvPr>
          <p:cNvGrpSpPr/>
          <p:nvPr/>
        </p:nvGrpSpPr>
        <p:grpSpPr>
          <a:xfrm>
            <a:off x="3777686" y="4562931"/>
            <a:ext cx="1959881" cy="927620"/>
            <a:chOff x="1100933" y="2490599"/>
            <a:chExt cx="1959881" cy="92762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A2E5475-41DD-4E1D-474E-3F1A687954C6}"/>
                </a:ext>
              </a:extLst>
            </p:cNvPr>
            <p:cNvSpPr txBox="1"/>
            <p:nvPr/>
          </p:nvSpPr>
          <p:spPr>
            <a:xfrm>
              <a:off x="1100933" y="2717210"/>
              <a:ext cx="1636032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$150.00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6107F45-22A5-E642-332D-F8610B27067C}"/>
                </a:ext>
              </a:extLst>
            </p:cNvPr>
            <p:cNvSpPr txBox="1"/>
            <p:nvPr/>
          </p:nvSpPr>
          <p:spPr>
            <a:xfrm>
              <a:off x="1100933" y="2490599"/>
              <a:ext cx="1959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 Value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6E55849-0637-0057-DAEC-0EA60B335DCA}"/>
                </a:ext>
              </a:extLst>
            </p:cNvPr>
            <p:cNvSpPr txBox="1"/>
            <p:nvPr/>
          </p:nvSpPr>
          <p:spPr>
            <a:xfrm>
              <a:off x="1100933" y="3119932"/>
              <a:ext cx="1959881" cy="298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provide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46" name="Graphic 45">
            <a:extLst>
              <a:ext uri="{FF2B5EF4-FFF2-40B4-BE49-F238E27FC236}">
                <a16:creationId xmlns:a16="http://schemas.microsoft.com/office/drawing/2014/main" id="{956C2B28-789E-B507-DF3D-97A3059CD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410201" y="4010266"/>
            <a:ext cx="457200" cy="457200"/>
          </a:xfrm>
          <a:prstGeom prst="rect">
            <a:avLst/>
          </a:prstGeom>
        </p:spPr>
      </p:pic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6B10344F-B7D5-2B18-ED50-AFD6ADA6F1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0056232"/>
              </p:ext>
            </p:extLst>
          </p:nvPr>
        </p:nvGraphicFramePr>
        <p:xfrm>
          <a:off x="6446254" y="2680822"/>
          <a:ext cx="4652992" cy="2788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63DCACDF-047D-10AB-11A8-F48ABBE655E4}"/>
              </a:ext>
            </a:extLst>
          </p:cNvPr>
          <p:cNvSpPr txBox="1"/>
          <p:nvPr/>
        </p:nvSpPr>
        <p:spPr>
          <a:xfrm>
            <a:off x="7071452" y="2138459"/>
            <a:ext cx="340259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Mini Value Data Chart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E7FAA61-E508-B522-3A1C-949C6D8886AB}"/>
              </a:ext>
            </a:extLst>
          </p:cNvPr>
          <p:cNvGrpSpPr/>
          <p:nvPr/>
        </p:nvGrpSpPr>
        <p:grpSpPr>
          <a:xfrm>
            <a:off x="6648450" y="4162425"/>
            <a:ext cx="1428750" cy="452300"/>
            <a:chOff x="6648450" y="4162425"/>
            <a:chExt cx="1428750" cy="4523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A46A24B-4F06-17C7-5DDA-80AF31CDEA80}"/>
                </a:ext>
              </a:extLst>
            </p:cNvPr>
            <p:cNvSpPr/>
            <p:nvPr/>
          </p:nvSpPr>
          <p:spPr>
            <a:xfrm>
              <a:off x="6648450" y="4162425"/>
              <a:ext cx="1428750" cy="452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BBEA655-F3C6-B665-57A3-8D24C562F6DC}"/>
                </a:ext>
              </a:extLst>
            </p:cNvPr>
            <p:cNvGrpSpPr/>
            <p:nvPr/>
          </p:nvGrpSpPr>
          <p:grpSpPr>
            <a:xfrm>
              <a:off x="6797902" y="4241133"/>
              <a:ext cx="1129846" cy="313932"/>
              <a:chOff x="6804802" y="4241133"/>
              <a:chExt cx="1129846" cy="31393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CECBB46-F58A-92E1-E204-72199028F8C8}"/>
                  </a:ext>
                </a:extLst>
              </p:cNvPr>
              <p:cNvSpPr txBox="1"/>
              <p:nvPr/>
            </p:nvSpPr>
            <p:spPr>
              <a:xfrm>
                <a:off x="6970351" y="4241133"/>
                <a:ext cx="964297" cy="3139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solidFill>
                      <a:schemeClr val="accent1"/>
                    </a:solidFill>
                    <a:latin typeface="+mj-lt"/>
                  </a:rPr>
                  <a:t>$600.00</a:t>
                </a:r>
              </a:p>
            </p:txBody>
          </p:sp>
          <p:pic>
            <p:nvPicPr>
              <p:cNvPr id="59" name="Graphic 58">
                <a:extLst>
                  <a:ext uri="{FF2B5EF4-FFF2-40B4-BE49-F238E27FC236}">
                    <a16:creationId xmlns:a16="http://schemas.microsoft.com/office/drawing/2014/main" id="{D4BE1574-6BEF-8874-60AC-9EB82D089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804802" y="4288632"/>
                <a:ext cx="199890" cy="199888"/>
              </a:xfrm>
              <a:prstGeom prst="rect">
                <a:avLst/>
              </a:prstGeom>
            </p:spPr>
          </p:pic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6720E74-5864-6332-AB50-F65B3581335A}"/>
              </a:ext>
            </a:extLst>
          </p:cNvPr>
          <p:cNvGrpSpPr/>
          <p:nvPr/>
        </p:nvGrpSpPr>
        <p:grpSpPr>
          <a:xfrm>
            <a:off x="9337952" y="2680822"/>
            <a:ext cx="1428750" cy="452300"/>
            <a:chOff x="6648450" y="4162425"/>
            <a:chExt cx="1428750" cy="4523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469AE57-6F89-A89D-C3FF-6A148465F3EA}"/>
                </a:ext>
              </a:extLst>
            </p:cNvPr>
            <p:cNvSpPr/>
            <p:nvPr/>
          </p:nvSpPr>
          <p:spPr>
            <a:xfrm>
              <a:off x="6648450" y="4162425"/>
              <a:ext cx="1428750" cy="452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FCB54A2-351F-328A-CF34-14940F01B1C8}"/>
                </a:ext>
              </a:extLst>
            </p:cNvPr>
            <p:cNvGrpSpPr/>
            <p:nvPr/>
          </p:nvGrpSpPr>
          <p:grpSpPr>
            <a:xfrm>
              <a:off x="6797902" y="4241133"/>
              <a:ext cx="1129846" cy="313932"/>
              <a:chOff x="6804802" y="4241133"/>
              <a:chExt cx="1129846" cy="313932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3D0A522-F272-9057-C73D-8E984C25CA3E}"/>
                  </a:ext>
                </a:extLst>
              </p:cNvPr>
              <p:cNvSpPr txBox="1"/>
              <p:nvPr/>
            </p:nvSpPr>
            <p:spPr>
              <a:xfrm>
                <a:off x="6970351" y="4241133"/>
                <a:ext cx="964297" cy="3139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solidFill>
                      <a:schemeClr val="accent5"/>
                    </a:solidFill>
                    <a:latin typeface="+mj-lt"/>
                  </a:rPr>
                  <a:t>$100.00</a:t>
                </a:r>
              </a:p>
            </p:txBody>
          </p:sp>
          <p:pic>
            <p:nvPicPr>
              <p:cNvPr id="67" name="Graphic 66">
                <a:extLst>
                  <a:ext uri="{FF2B5EF4-FFF2-40B4-BE49-F238E27FC236}">
                    <a16:creationId xmlns:a16="http://schemas.microsoft.com/office/drawing/2014/main" id="{A1B3B927-A3E6-478C-6700-A9E96A8ACF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804802" y="4288632"/>
                <a:ext cx="199890" cy="19988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9079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7F9E912-FEA3-95D1-D4C6-3489E1BE4C68}"/>
              </a:ext>
            </a:extLst>
          </p:cNvPr>
          <p:cNvSpPr/>
          <p:nvPr/>
        </p:nvSpPr>
        <p:spPr>
          <a:xfrm>
            <a:off x="0" y="4815456"/>
            <a:ext cx="12192000" cy="2042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FA4FF1-AE8A-3BB3-589A-9739D038B758}"/>
              </a:ext>
            </a:extLst>
          </p:cNvPr>
          <p:cNvSpPr txBox="1"/>
          <p:nvPr/>
        </p:nvSpPr>
        <p:spPr>
          <a:xfrm>
            <a:off x="11205031" y="6424372"/>
            <a:ext cx="700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1000" b="1" i="0" strike="noStrike" spc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Roboto Condensed Light" panose="02000000000000000000" pitchFamily="2" charset="0"/>
                <a:cs typeface="Sora ExtraBold" pitchFamily="2" charset="0"/>
              </a:rPr>
              <a:pPr algn="r"/>
              <a:t>5</a:t>
            </a:fld>
            <a:endParaRPr lang="id-ID" sz="1000" b="1" i="0" strike="noStrike" spc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 Condensed Light" panose="02000000000000000000" pitchFamily="2" charset="0"/>
              <a:cs typeface="Sora ExtraBol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47F7DA-E1F9-1A9A-44C9-78984697FDD7}"/>
              </a:ext>
            </a:extLst>
          </p:cNvPr>
          <p:cNvSpPr txBox="1"/>
          <p:nvPr/>
        </p:nvSpPr>
        <p:spPr>
          <a:xfrm>
            <a:off x="286883" y="6424372"/>
            <a:ext cx="2549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ora ExtraBold" pitchFamily="2" charset="0"/>
              </a:rPr>
              <a:t>Dashboard Infographic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FD9D14-CC7B-0875-D996-824EA5DE101F}"/>
              </a:ext>
            </a:extLst>
          </p:cNvPr>
          <p:cNvSpPr/>
          <p:nvPr/>
        </p:nvSpPr>
        <p:spPr>
          <a:xfrm>
            <a:off x="6510339" y="923925"/>
            <a:ext cx="4705348" cy="50101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E7B87-166C-8D50-A3F8-EE9FB5BF463A}"/>
              </a:ext>
            </a:extLst>
          </p:cNvPr>
          <p:cNvSpPr txBox="1"/>
          <p:nvPr/>
        </p:nvSpPr>
        <p:spPr>
          <a:xfrm>
            <a:off x="1484037" y="1248714"/>
            <a:ext cx="4247803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Create Simple Data Dashboard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3DEFD1-AFEE-87E0-FBEC-DDA6B13EF56C}"/>
              </a:ext>
            </a:extLst>
          </p:cNvPr>
          <p:cNvSpPr/>
          <p:nvPr/>
        </p:nvSpPr>
        <p:spPr>
          <a:xfrm>
            <a:off x="976313" y="2562225"/>
            <a:ext cx="5276851" cy="33718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AC27AE-5DBF-2A72-CB09-7F98CFFD038C}"/>
              </a:ext>
            </a:extLst>
          </p:cNvPr>
          <p:cNvSpPr txBox="1"/>
          <p:nvPr/>
        </p:nvSpPr>
        <p:spPr>
          <a:xfrm>
            <a:off x="1484037" y="928519"/>
            <a:ext cx="3534567" cy="29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 your subtitle text here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E169AD-2CBF-49F6-CA07-60D9BB2FF053}"/>
              </a:ext>
            </a:extLst>
          </p:cNvPr>
          <p:cNvGrpSpPr/>
          <p:nvPr/>
        </p:nvGrpSpPr>
        <p:grpSpPr>
          <a:xfrm>
            <a:off x="6767513" y="1362392"/>
            <a:ext cx="4191000" cy="4133217"/>
            <a:chOff x="6767513" y="1410332"/>
            <a:chExt cx="4191000" cy="4133217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47A819BA-3360-54E9-071A-565FB66D6C5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31599056"/>
                </p:ext>
              </p:extLst>
            </p:nvPr>
          </p:nvGraphicFramePr>
          <p:xfrm>
            <a:off x="6767513" y="1971674"/>
            <a:ext cx="4191000" cy="35718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B95F980-866A-2188-3BE1-44F76AF2F551}"/>
                </a:ext>
              </a:extLst>
            </p:cNvPr>
            <p:cNvSpPr txBox="1"/>
            <p:nvPr/>
          </p:nvSpPr>
          <p:spPr>
            <a:xfrm>
              <a:off x="7900989" y="3267434"/>
              <a:ext cx="1924048" cy="7017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4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45%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9F2C50C-926F-8953-A7FC-436DCDA087EB}"/>
                </a:ext>
              </a:extLst>
            </p:cNvPr>
            <p:cNvSpPr txBox="1"/>
            <p:nvPr/>
          </p:nvSpPr>
          <p:spPr>
            <a:xfrm>
              <a:off x="7161715" y="1410332"/>
              <a:ext cx="3402596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Mini Value Data Chart</a:t>
              </a:r>
            </a:p>
          </p:txBody>
        </p:sp>
      </p:grp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369A521A-457A-CFC9-C38A-EC58B52D56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6595118"/>
              </p:ext>
            </p:extLst>
          </p:nvPr>
        </p:nvGraphicFramePr>
        <p:xfrm>
          <a:off x="1276351" y="3333750"/>
          <a:ext cx="4676774" cy="2235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F5EB37F-0ED3-ABF8-3020-81AC6945C855}"/>
              </a:ext>
            </a:extLst>
          </p:cNvPr>
          <p:cNvSpPr txBox="1"/>
          <p:nvPr/>
        </p:nvSpPr>
        <p:spPr>
          <a:xfrm>
            <a:off x="1186204" y="2882188"/>
            <a:ext cx="340259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Mini Value Data Chart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D5F4FD2-6CBC-BB3F-AE2C-AB279411650B}"/>
              </a:ext>
            </a:extLst>
          </p:cNvPr>
          <p:cNvGrpSpPr/>
          <p:nvPr/>
        </p:nvGrpSpPr>
        <p:grpSpPr>
          <a:xfrm>
            <a:off x="4376738" y="2826854"/>
            <a:ext cx="1428750" cy="452300"/>
            <a:chOff x="6648450" y="4162425"/>
            <a:chExt cx="1428750" cy="4523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49B4751-157F-2049-B15C-12D2A6B389C8}"/>
                </a:ext>
              </a:extLst>
            </p:cNvPr>
            <p:cNvSpPr/>
            <p:nvPr/>
          </p:nvSpPr>
          <p:spPr>
            <a:xfrm>
              <a:off x="6648450" y="4162425"/>
              <a:ext cx="1428750" cy="452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6189722-4D3D-57D6-418F-EAB625644C31}"/>
                </a:ext>
              </a:extLst>
            </p:cNvPr>
            <p:cNvGrpSpPr/>
            <p:nvPr/>
          </p:nvGrpSpPr>
          <p:grpSpPr>
            <a:xfrm>
              <a:off x="6797902" y="4241133"/>
              <a:ext cx="1129846" cy="313932"/>
              <a:chOff x="6804802" y="4241133"/>
              <a:chExt cx="1129846" cy="31393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74FA12C-B267-EF1F-98CF-17E5728420B9}"/>
                  </a:ext>
                </a:extLst>
              </p:cNvPr>
              <p:cNvSpPr txBox="1"/>
              <p:nvPr/>
            </p:nvSpPr>
            <p:spPr>
              <a:xfrm>
                <a:off x="6970351" y="4241133"/>
                <a:ext cx="964297" cy="3139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solidFill>
                      <a:schemeClr val="accent1"/>
                    </a:solidFill>
                    <a:latin typeface="+mj-lt"/>
                  </a:rPr>
                  <a:t>$600.00</a:t>
                </a:r>
              </a:p>
            </p:txBody>
          </p:sp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901CE7A5-03FB-7052-888D-9614D32B4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04802" y="4288632"/>
                <a:ext cx="199890" cy="199888"/>
              </a:xfrm>
              <a:prstGeom prst="rect">
                <a:avLst/>
              </a:prstGeom>
            </p:spPr>
          </p:pic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7F8D375-4AC7-FBBE-BA68-1BD732EA0176}"/>
              </a:ext>
            </a:extLst>
          </p:cNvPr>
          <p:cNvGrpSpPr/>
          <p:nvPr/>
        </p:nvGrpSpPr>
        <p:grpSpPr>
          <a:xfrm>
            <a:off x="4376738" y="3391601"/>
            <a:ext cx="1428750" cy="452300"/>
            <a:chOff x="6648450" y="4162425"/>
            <a:chExt cx="1428750" cy="4523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E83EFE1-AF33-2D03-FFF7-91E34A4C067E}"/>
                </a:ext>
              </a:extLst>
            </p:cNvPr>
            <p:cNvSpPr/>
            <p:nvPr/>
          </p:nvSpPr>
          <p:spPr>
            <a:xfrm>
              <a:off x="6648450" y="4162425"/>
              <a:ext cx="1428750" cy="452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F3D6EF7-3AFD-E489-5AD7-275C2DE08A04}"/>
                </a:ext>
              </a:extLst>
            </p:cNvPr>
            <p:cNvGrpSpPr/>
            <p:nvPr/>
          </p:nvGrpSpPr>
          <p:grpSpPr>
            <a:xfrm>
              <a:off x="6797902" y="4241133"/>
              <a:ext cx="1129846" cy="313932"/>
              <a:chOff x="6804802" y="4241133"/>
              <a:chExt cx="1129846" cy="31393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5943D1-E7EF-F576-D0EF-802B8EEFC196}"/>
                  </a:ext>
                </a:extLst>
              </p:cNvPr>
              <p:cNvSpPr txBox="1"/>
              <p:nvPr/>
            </p:nvSpPr>
            <p:spPr>
              <a:xfrm>
                <a:off x="6970351" y="4241133"/>
                <a:ext cx="964297" cy="3139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solidFill>
                      <a:schemeClr val="accent2"/>
                    </a:solidFill>
                    <a:latin typeface="+mj-lt"/>
                  </a:rPr>
                  <a:t>$400.00</a:t>
                </a:r>
              </a:p>
            </p:txBody>
          </p: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68FA9933-73AC-637C-8E31-A8213B3A3B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804802" y="4288632"/>
                <a:ext cx="199890" cy="199888"/>
              </a:xfrm>
              <a:prstGeom prst="rect">
                <a:avLst/>
              </a:prstGeom>
            </p:spPr>
          </p:pic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351488-53A5-C11B-D078-776EE5032166}"/>
              </a:ext>
            </a:extLst>
          </p:cNvPr>
          <p:cNvGrpSpPr/>
          <p:nvPr/>
        </p:nvGrpSpPr>
        <p:grpSpPr>
          <a:xfrm>
            <a:off x="9201149" y="4253301"/>
            <a:ext cx="1428750" cy="452300"/>
            <a:chOff x="6648450" y="4162425"/>
            <a:chExt cx="1428750" cy="4523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349E9FB-7CAE-A772-5C89-DC570A69A54A}"/>
                </a:ext>
              </a:extLst>
            </p:cNvPr>
            <p:cNvSpPr/>
            <p:nvPr/>
          </p:nvSpPr>
          <p:spPr>
            <a:xfrm>
              <a:off x="6648450" y="4162425"/>
              <a:ext cx="1428750" cy="452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46AD998-8CB9-66FD-862B-77193F9A5D48}"/>
                </a:ext>
              </a:extLst>
            </p:cNvPr>
            <p:cNvGrpSpPr/>
            <p:nvPr/>
          </p:nvGrpSpPr>
          <p:grpSpPr>
            <a:xfrm>
              <a:off x="6797902" y="4241133"/>
              <a:ext cx="1129846" cy="313932"/>
              <a:chOff x="6804802" y="4241133"/>
              <a:chExt cx="1129846" cy="3139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749413-4EAB-1E74-1545-3BC301EF85D4}"/>
                  </a:ext>
                </a:extLst>
              </p:cNvPr>
              <p:cNvSpPr txBox="1"/>
              <p:nvPr/>
            </p:nvSpPr>
            <p:spPr>
              <a:xfrm>
                <a:off x="6970351" y="4241133"/>
                <a:ext cx="964297" cy="3139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solidFill>
                      <a:schemeClr val="accent1"/>
                    </a:solidFill>
                    <a:latin typeface="+mj-lt"/>
                  </a:rPr>
                  <a:t>$600.00</a:t>
                </a:r>
              </a:p>
            </p:txBody>
          </p:sp>
          <p:pic>
            <p:nvPicPr>
              <p:cNvPr id="33" name="Graphic 32">
                <a:extLst>
                  <a:ext uri="{FF2B5EF4-FFF2-40B4-BE49-F238E27FC236}">
                    <a16:creationId xmlns:a16="http://schemas.microsoft.com/office/drawing/2014/main" id="{C0BEBA92-A0FA-F0BA-8C1C-694E4217A2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04802" y="4288632"/>
                <a:ext cx="199890" cy="199888"/>
              </a:xfrm>
              <a:prstGeom prst="rect">
                <a:avLst/>
              </a:prstGeom>
            </p:spPr>
          </p:pic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5D95C0B-28EF-8662-BB0D-D3116E5EB23A}"/>
              </a:ext>
            </a:extLst>
          </p:cNvPr>
          <p:cNvGrpSpPr/>
          <p:nvPr/>
        </p:nvGrpSpPr>
        <p:grpSpPr>
          <a:xfrm>
            <a:off x="7161715" y="2134202"/>
            <a:ext cx="1428750" cy="452300"/>
            <a:chOff x="6648450" y="4162425"/>
            <a:chExt cx="1428750" cy="4523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D9BA75-93EC-6976-FD61-2E25361B981F}"/>
                </a:ext>
              </a:extLst>
            </p:cNvPr>
            <p:cNvSpPr/>
            <p:nvPr/>
          </p:nvSpPr>
          <p:spPr>
            <a:xfrm>
              <a:off x="6648450" y="4162425"/>
              <a:ext cx="1428750" cy="452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2763F6D-5A49-8CFB-0E77-16AA539083D0}"/>
                </a:ext>
              </a:extLst>
            </p:cNvPr>
            <p:cNvGrpSpPr/>
            <p:nvPr/>
          </p:nvGrpSpPr>
          <p:grpSpPr>
            <a:xfrm>
              <a:off x="6797902" y="4241133"/>
              <a:ext cx="1129846" cy="313932"/>
              <a:chOff x="6804802" y="4241133"/>
              <a:chExt cx="1129846" cy="31393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0AFD610-D275-7A98-AE9D-87B9200CBF7F}"/>
                  </a:ext>
                </a:extLst>
              </p:cNvPr>
              <p:cNvSpPr txBox="1"/>
              <p:nvPr/>
            </p:nvSpPr>
            <p:spPr>
              <a:xfrm>
                <a:off x="6970351" y="4241133"/>
                <a:ext cx="964297" cy="3139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solidFill>
                      <a:schemeClr val="accent4"/>
                    </a:solidFill>
                    <a:latin typeface="+mj-lt"/>
                  </a:rPr>
                  <a:t>$100.00</a:t>
                </a:r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C9492091-F571-4EBF-A411-02670683CE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804802" y="4288632"/>
                <a:ext cx="199890" cy="19988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0027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1957636-BD9D-2A90-EBB0-FEA2CE19144E}"/>
              </a:ext>
            </a:extLst>
          </p:cNvPr>
          <p:cNvSpPr/>
          <p:nvPr/>
        </p:nvSpPr>
        <p:spPr>
          <a:xfrm>
            <a:off x="0" y="0"/>
            <a:ext cx="12192000" cy="2751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714C98-3DC0-114C-0CE1-EBFF2C38F042}"/>
              </a:ext>
            </a:extLst>
          </p:cNvPr>
          <p:cNvSpPr txBox="1"/>
          <p:nvPr/>
        </p:nvSpPr>
        <p:spPr>
          <a:xfrm>
            <a:off x="2459422" y="774753"/>
            <a:ext cx="727315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Create Simple Data 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002D9B-CE35-67DD-63C2-482C388B7D1E}"/>
              </a:ext>
            </a:extLst>
          </p:cNvPr>
          <p:cNvSpPr/>
          <p:nvPr/>
        </p:nvSpPr>
        <p:spPr>
          <a:xfrm>
            <a:off x="6191701" y="1829081"/>
            <a:ext cx="5162099" cy="39493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C708AA-9B1F-A812-C710-3A5A74E7D4F7}"/>
              </a:ext>
            </a:extLst>
          </p:cNvPr>
          <p:cNvSpPr/>
          <p:nvPr/>
        </p:nvSpPr>
        <p:spPr>
          <a:xfrm>
            <a:off x="838200" y="3901413"/>
            <a:ext cx="5162099" cy="18770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FB51CE-1A8C-B10F-B429-EED7AA11A6B5}"/>
              </a:ext>
            </a:extLst>
          </p:cNvPr>
          <p:cNvSpPr/>
          <p:nvPr/>
        </p:nvSpPr>
        <p:spPr>
          <a:xfrm>
            <a:off x="838200" y="1829081"/>
            <a:ext cx="2485348" cy="18770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09917B-9071-3B4E-6F7D-9A60233C8A27}"/>
              </a:ext>
            </a:extLst>
          </p:cNvPr>
          <p:cNvSpPr/>
          <p:nvPr/>
        </p:nvSpPr>
        <p:spPr>
          <a:xfrm>
            <a:off x="3514951" y="1829081"/>
            <a:ext cx="2485348" cy="18770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A7C89AE-5D13-A111-B303-4D8630961A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8433619"/>
              </p:ext>
            </p:extLst>
          </p:nvPr>
        </p:nvGraphicFramePr>
        <p:xfrm>
          <a:off x="6423248" y="2655888"/>
          <a:ext cx="4699004" cy="2951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A7C6ED3B-ECDF-CE37-5976-B502FAEFDDF5}"/>
              </a:ext>
            </a:extLst>
          </p:cNvPr>
          <p:cNvGrpSpPr/>
          <p:nvPr/>
        </p:nvGrpSpPr>
        <p:grpSpPr>
          <a:xfrm>
            <a:off x="1100934" y="2362424"/>
            <a:ext cx="1959881" cy="1096549"/>
            <a:chOff x="1100934" y="2249851"/>
            <a:chExt cx="1959881" cy="109654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AF900E-D863-4E04-E987-9C90BBD1FDAD}"/>
                </a:ext>
              </a:extLst>
            </p:cNvPr>
            <p:cNvSpPr txBox="1"/>
            <p:nvPr/>
          </p:nvSpPr>
          <p:spPr>
            <a:xfrm>
              <a:off x="1100934" y="2543315"/>
              <a:ext cx="1959880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b="1" dirty="0">
                  <a:solidFill>
                    <a:schemeClr val="accent4"/>
                  </a:solidFill>
                  <a:latin typeface="+mj-lt"/>
                </a:rPr>
                <a:t>$150.00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7A4B87-D4EA-6905-58EA-3E7DC992973E}"/>
                </a:ext>
              </a:extLst>
            </p:cNvPr>
            <p:cNvSpPr txBox="1"/>
            <p:nvPr/>
          </p:nvSpPr>
          <p:spPr>
            <a:xfrm>
              <a:off x="1100934" y="2249851"/>
              <a:ext cx="19598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Data Value A</a:t>
              </a:r>
              <a:endParaRPr lang="en-ID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FBD15BD-3B56-F322-B857-9483D5F7E777}"/>
                </a:ext>
              </a:extLst>
            </p:cNvPr>
            <p:cNvSpPr txBox="1"/>
            <p:nvPr/>
          </p:nvSpPr>
          <p:spPr>
            <a:xfrm>
              <a:off x="1100934" y="3048113"/>
              <a:ext cx="1959881" cy="298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Subtitle Text 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0D6EB4B-4868-9F16-35CA-839A8F855B0C}"/>
              </a:ext>
            </a:extLst>
          </p:cNvPr>
          <p:cNvGrpSpPr/>
          <p:nvPr/>
        </p:nvGrpSpPr>
        <p:grpSpPr>
          <a:xfrm>
            <a:off x="3777685" y="2362424"/>
            <a:ext cx="1959881" cy="1096549"/>
            <a:chOff x="1100934" y="2249851"/>
            <a:chExt cx="1959881" cy="109654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1C6E299-CFB1-8A05-C14F-B9DCD4DB5ED4}"/>
                </a:ext>
              </a:extLst>
            </p:cNvPr>
            <p:cNvSpPr txBox="1"/>
            <p:nvPr/>
          </p:nvSpPr>
          <p:spPr>
            <a:xfrm>
              <a:off x="1100934" y="2543315"/>
              <a:ext cx="1959880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b="1" dirty="0">
                  <a:solidFill>
                    <a:schemeClr val="accent2"/>
                  </a:solidFill>
                  <a:latin typeface="+mj-lt"/>
                </a:rPr>
                <a:t>$200.00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C75D0A7-6659-0A37-FEF6-70F44D65E91B}"/>
                </a:ext>
              </a:extLst>
            </p:cNvPr>
            <p:cNvSpPr txBox="1"/>
            <p:nvPr/>
          </p:nvSpPr>
          <p:spPr>
            <a:xfrm>
              <a:off x="1100934" y="2249851"/>
              <a:ext cx="19598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Data Value B</a:t>
              </a:r>
              <a:endParaRPr lang="en-ID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DFE6A7-E4CB-B907-D52E-095D7382F64A}"/>
                </a:ext>
              </a:extLst>
            </p:cNvPr>
            <p:cNvSpPr txBox="1"/>
            <p:nvPr/>
          </p:nvSpPr>
          <p:spPr>
            <a:xfrm>
              <a:off x="1100934" y="3048113"/>
              <a:ext cx="1959881" cy="298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Subtitle Text 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4469C30B-2B60-6811-F13F-45DAF5B23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410200" y="1937934"/>
            <a:ext cx="457200" cy="4572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B8419DDB-4506-395D-7D00-380F99C57D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 flipV="1">
            <a:off x="2733449" y="1937934"/>
            <a:ext cx="457200" cy="4572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5B26CEA-57CB-F794-E6B0-B308017C97B4}"/>
              </a:ext>
            </a:extLst>
          </p:cNvPr>
          <p:cNvSpPr txBox="1"/>
          <p:nvPr/>
        </p:nvSpPr>
        <p:spPr>
          <a:xfrm>
            <a:off x="7071452" y="2174680"/>
            <a:ext cx="340259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Mini Value Data Chart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E85B9EC-9D40-F36E-F124-2E58604169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885058"/>
              </p:ext>
            </p:extLst>
          </p:nvPr>
        </p:nvGraphicFramePr>
        <p:xfrm>
          <a:off x="2768304" y="4023993"/>
          <a:ext cx="1634356" cy="1631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50" name="Group 49">
            <a:extLst>
              <a:ext uri="{FF2B5EF4-FFF2-40B4-BE49-F238E27FC236}">
                <a16:creationId xmlns:a16="http://schemas.microsoft.com/office/drawing/2014/main" id="{00FAB0CE-E152-90C1-5E8D-80E623DB3341}"/>
              </a:ext>
            </a:extLst>
          </p:cNvPr>
          <p:cNvGrpSpPr/>
          <p:nvPr/>
        </p:nvGrpSpPr>
        <p:grpSpPr>
          <a:xfrm>
            <a:off x="4744962" y="4170294"/>
            <a:ext cx="844952" cy="610206"/>
            <a:chOff x="3193217" y="4256392"/>
            <a:chExt cx="844952" cy="61020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CB235EC-454C-67BA-AE85-A87DEE0534ED}"/>
                </a:ext>
              </a:extLst>
            </p:cNvPr>
            <p:cNvGrpSpPr/>
            <p:nvPr/>
          </p:nvGrpSpPr>
          <p:grpSpPr>
            <a:xfrm>
              <a:off x="3193217" y="4256392"/>
              <a:ext cx="844952" cy="298287"/>
              <a:chOff x="3193217" y="4256392"/>
              <a:chExt cx="844952" cy="298287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F490849-7424-F9C3-EA9B-C27967DA0D3F}"/>
                  </a:ext>
                </a:extLst>
              </p:cNvPr>
              <p:cNvSpPr/>
              <p:nvPr/>
            </p:nvSpPr>
            <p:spPr>
              <a:xfrm>
                <a:off x="3193217" y="4349831"/>
                <a:ext cx="108151" cy="10815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F5537B-9CED-C001-92C4-0E68B0A6E38E}"/>
                  </a:ext>
                </a:extLst>
              </p:cNvPr>
              <p:cNvSpPr txBox="1"/>
              <p:nvPr/>
            </p:nvSpPr>
            <p:spPr>
              <a:xfrm>
                <a:off x="3293980" y="4256392"/>
                <a:ext cx="744189" cy="298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Value A</a:t>
                </a:r>
                <a:endParaRPr lang="en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EE27C14-117A-EC41-7367-1720C67EE4F5}"/>
                </a:ext>
              </a:extLst>
            </p:cNvPr>
            <p:cNvGrpSpPr/>
            <p:nvPr/>
          </p:nvGrpSpPr>
          <p:grpSpPr>
            <a:xfrm>
              <a:off x="3193217" y="4568311"/>
              <a:ext cx="844952" cy="298287"/>
              <a:chOff x="3193217" y="4170377"/>
              <a:chExt cx="844952" cy="29828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6412AD2-03B5-84EA-5E13-6B68F8B87556}"/>
                  </a:ext>
                </a:extLst>
              </p:cNvPr>
              <p:cNvSpPr/>
              <p:nvPr/>
            </p:nvSpPr>
            <p:spPr>
              <a:xfrm>
                <a:off x="3193217" y="4263816"/>
                <a:ext cx="108151" cy="10815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8A36124-AE68-1EC6-A3DD-E96EC9E33B52}"/>
                  </a:ext>
                </a:extLst>
              </p:cNvPr>
              <p:cNvSpPr txBox="1"/>
              <p:nvPr/>
            </p:nvSpPr>
            <p:spPr>
              <a:xfrm>
                <a:off x="3293980" y="4170377"/>
                <a:ext cx="744189" cy="298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Value B</a:t>
                </a:r>
                <a:endParaRPr lang="en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2E8441D-F051-9626-EAE4-356FEDD85503}"/>
              </a:ext>
            </a:extLst>
          </p:cNvPr>
          <p:cNvSpPr txBox="1"/>
          <p:nvPr/>
        </p:nvSpPr>
        <p:spPr>
          <a:xfrm>
            <a:off x="1191882" y="4839930"/>
            <a:ext cx="143754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Mini Value Data Chart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202B934-B3C6-27D2-94A0-4A049379986C}"/>
              </a:ext>
            </a:extLst>
          </p:cNvPr>
          <p:cNvGrpSpPr/>
          <p:nvPr/>
        </p:nvGrpSpPr>
        <p:grpSpPr>
          <a:xfrm>
            <a:off x="3688285" y="4989095"/>
            <a:ext cx="1428750" cy="452300"/>
            <a:chOff x="6648450" y="4162425"/>
            <a:chExt cx="1428750" cy="4523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604A5EA-0F32-2318-685F-F5C8D04374EC}"/>
                </a:ext>
              </a:extLst>
            </p:cNvPr>
            <p:cNvSpPr/>
            <p:nvPr/>
          </p:nvSpPr>
          <p:spPr>
            <a:xfrm>
              <a:off x="6648450" y="4162425"/>
              <a:ext cx="1428750" cy="452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E1F86EE-A357-D900-1A2D-C7443BF01550}"/>
                </a:ext>
              </a:extLst>
            </p:cNvPr>
            <p:cNvGrpSpPr/>
            <p:nvPr/>
          </p:nvGrpSpPr>
          <p:grpSpPr>
            <a:xfrm>
              <a:off x="6797902" y="4241133"/>
              <a:ext cx="1129846" cy="313932"/>
              <a:chOff x="6804802" y="4241133"/>
              <a:chExt cx="1129846" cy="313932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4DAB62A-0C22-346F-61CA-18BBDA411E56}"/>
                  </a:ext>
                </a:extLst>
              </p:cNvPr>
              <p:cNvSpPr txBox="1"/>
              <p:nvPr/>
            </p:nvSpPr>
            <p:spPr>
              <a:xfrm>
                <a:off x="6970351" y="4241133"/>
                <a:ext cx="964297" cy="3139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solidFill>
                      <a:schemeClr val="accent2"/>
                    </a:solidFill>
                    <a:latin typeface="+mj-lt"/>
                  </a:rPr>
                  <a:t>$600.00</a:t>
                </a:r>
              </a:p>
            </p:txBody>
          </p:sp>
          <p:pic>
            <p:nvPicPr>
              <p:cNvPr id="57" name="Graphic 56">
                <a:extLst>
                  <a:ext uri="{FF2B5EF4-FFF2-40B4-BE49-F238E27FC236}">
                    <a16:creationId xmlns:a16="http://schemas.microsoft.com/office/drawing/2014/main" id="{C555DF47-F567-E0E8-A5ED-163A096FBB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804802" y="4288632"/>
                <a:ext cx="199890" cy="199888"/>
              </a:xfrm>
              <a:prstGeom prst="rect">
                <a:avLst/>
              </a:prstGeom>
            </p:spPr>
          </p:pic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FB5DF5F-717D-C19C-2D56-25E084C295CF}"/>
              </a:ext>
            </a:extLst>
          </p:cNvPr>
          <p:cNvGrpSpPr/>
          <p:nvPr/>
        </p:nvGrpSpPr>
        <p:grpSpPr>
          <a:xfrm>
            <a:off x="1711627" y="4091658"/>
            <a:ext cx="1428750" cy="452300"/>
            <a:chOff x="6648450" y="4162425"/>
            <a:chExt cx="1428750" cy="4523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FB3768A-CFC2-67C8-BADA-56E3CD787CD8}"/>
                </a:ext>
              </a:extLst>
            </p:cNvPr>
            <p:cNvSpPr/>
            <p:nvPr/>
          </p:nvSpPr>
          <p:spPr>
            <a:xfrm>
              <a:off x="6648450" y="4162425"/>
              <a:ext cx="1428750" cy="452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BBE6FAE-69FD-0E6A-E8E1-C722C1610219}"/>
                </a:ext>
              </a:extLst>
            </p:cNvPr>
            <p:cNvGrpSpPr/>
            <p:nvPr/>
          </p:nvGrpSpPr>
          <p:grpSpPr>
            <a:xfrm>
              <a:off x="6797902" y="4241133"/>
              <a:ext cx="1129846" cy="313932"/>
              <a:chOff x="6804802" y="4241133"/>
              <a:chExt cx="1129846" cy="313932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115A08A-1CEA-E533-386D-C7466713FBBF}"/>
                  </a:ext>
                </a:extLst>
              </p:cNvPr>
              <p:cNvSpPr txBox="1"/>
              <p:nvPr/>
            </p:nvSpPr>
            <p:spPr>
              <a:xfrm>
                <a:off x="6970351" y="4241133"/>
                <a:ext cx="964297" cy="3139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solidFill>
                      <a:schemeClr val="accent4"/>
                    </a:solidFill>
                    <a:latin typeface="+mj-lt"/>
                  </a:rPr>
                  <a:t>$150.00</a:t>
                </a:r>
              </a:p>
            </p:txBody>
          </p:sp>
          <p:pic>
            <p:nvPicPr>
              <p:cNvPr id="62" name="Graphic 61">
                <a:extLst>
                  <a:ext uri="{FF2B5EF4-FFF2-40B4-BE49-F238E27FC236}">
                    <a16:creationId xmlns:a16="http://schemas.microsoft.com/office/drawing/2014/main" id="{C2DB289D-6249-CAAA-8D50-5477203AA7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804802" y="4288632"/>
                <a:ext cx="199890" cy="19988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0509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C7D46C86-AC8C-2533-F48F-72B0BEF977AD}"/>
              </a:ext>
            </a:extLst>
          </p:cNvPr>
          <p:cNvSpPr/>
          <p:nvPr/>
        </p:nvSpPr>
        <p:spPr>
          <a:xfrm>
            <a:off x="9857586" y="0"/>
            <a:ext cx="233441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19F946E-B94F-B5BC-8683-E11FF9919A47}"/>
              </a:ext>
            </a:extLst>
          </p:cNvPr>
          <p:cNvSpPr txBox="1"/>
          <p:nvPr/>
        </p:nvSpPr>
        <p:spPr>
          <a:xfrm>
            <a:off x="11205031" y="6424372"/>
            <a:ext cx="700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1000" b="1" i="0" strike="noStrike" spc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Roboto Condensed Light" panose="02000000000000000000" pitchFamily="2" charset="0"/>
                <a:cs typeface="Sora ExtraBold" pitchFamily="2" charset="0"/>
              </a:rPr>
              <a:pPr algn="r"/>
              <a:t>7</a:t>
            </a:fld>
            <a:endParaRPr lang="id-ID" sz="1000" b="1" i="0" strike="noStrike" spc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 Condensed Light" panose="02000000000000000000" pitchFamily="2" charset="0"/>
              <a:cs typeface="Sora ExtraBold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2045ACF-3C7E-5FD8-FCAD-C59A3D887990}"/>
              </a:ext>
            </a:extLst>
          </p:cNvPr>
          <p:cNvGrpSpPr/>
          <p:nvPr/>
        </p:nvGrpSpPr>
        <p:grpSpPr>
          <a:xfrm>
            <a:off x="1085321" y="1236978"/>
            <a:ext cx="3976963" cy="1974879"/>
            <a:chOff x="1077637" y="1248714"/>
            <a:chExt cx="3976963" cy="1974879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3E36A7D-7431-ADA4-D373-D12D7DB05863}"/>
                </a:ext>
              </a:extLst>
            </p:cNvPr>
            <p:cNvSpPr txBox="1"/>
            <p:nvPr/>
          </p:nvSpPr>
          <p:spPr>
            <a:xfrm>
              <a:off x="1077637" y="1248714"/>
              <a:ext cx="3976963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Create Simple Data Dashboard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EDCA879-B3F3-9EED-1CA8-A2A67FFE21DC}"/>
                </a:ext>
              </a:extLst>
            </p:cNvPr>
            <p:cNvSpPr txBox="1"/>
            <p:nvPr/>
          </p:nvSpPr>
          <p:spPr>
            <a:xfrm>
              <a:off x="1077637" y="2260509"/>
              <a:ext cx="3976963" cy="963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frameworks to provide a robust synopsis for high level overviews. Iterative approaches to corporate strategy foster collaborative thinking to further the overall value proposition.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18F3223-4626-EDD3-DE69-7B692A89EC4A}"/>
              </a:ext>
            </a:extLst>
          </p:cNvPr>
          <p:cNvSpPr/>
          <p:nvPr/>
        </p:nvSpPr>
        <p:spPr>
          <a:xfrm>
            <a:off x="5764019" y="711201"/>
            <a:ext cx="5582099" cy="16840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874C5C-6B70-B8A1-D49B-53DD2AEBFD33}"/>
              </a:ext>
            </a:extLst>
          </p:cNvPr>
          <p:cNvSpPr/>
          <p:nvPr/>
        </p:nvSpPr>
        <p:spPr>
          <a:xfrm>
            <a:off x="5764018" y="2586968"/>
            <a:ext cx="5582099" cy="16840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0E3C47-8350-18C2-5571-3690A3B84624}"/>
              </a:ext>
            </a:extLst>
          </p:cNvPr>
          <p:cNvSpPr/>
          <p:nvPr/>
        </p:nvSpPr>
        <p:spPr>
          <a:xfrm>
            <a:off x="5764018" y="4462736"/>
            <a:ext cx="5582099" cy="16840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13CC7-54F6-4946-6EEC-EFA7955A6C7A}"/>
              </a:ext>
            </a:extLst>
          </p:cNvPr>
          <p:cNvSpPr/>
          <p:nvPr/>
        </p:nvSpPr>
        <p:spPr>
          <a:xfrm>
            <a:off x="845883" y="3646144"/>
            <a:ext cx="4673602" cy="25006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FFF94E0-A599-73AA-5ADB-B4616AB36216}"/>
              </a:ext>
            </a:extLst>
          </p:cNvPr>
          <p:cNvGrpSpPr/>
          <p:nvPr/>
        </p:nvGrpSpPr>
        <p:grpSpPr>
          <a:xfrm>
            <a:off x="1275490" y="4760781"/>
            <a:ext cx="3810182" cy="53466"/>
            <a:chOff x="874713" y="3511550"/>
            <a:chExt cx="3325811" cy="12064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E8F50E6-DA4B-5802-45EA-85608722A49C}"/>
                </a:ext>
              </a:extLst>
            </p:cNvPr>
            <p:cNvSpPr/>
            <p:nvPr/>
          </p:nvSpPr>
          <p:spPr>
            <a:xfrm>
              <a:off x="874713" y="3511550"/>
              <a:ext cx="3325811" cy="120648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30A5CED-ABCE-1991-C068-6B37BD0A63B2}"/>
                </a:ext>
              </a:extLst>
            </p:cNvPr>
            <p:cNvSpPr/>
            <p:nvPr/>
          </p:nvSpPr>
          <p:spPr>
            <a:xfrm>
              <a:off x="874714" y="3511550"/>
              <a:ext cx="1894500" cy="120648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981027A-8F8A-5B56-5EA2-B9E037CD845C}"/>
              </a:ext>
            </a:extLst>
          </p:cNvPr>
          <p:cNvGrpSpPr/>
          <p:nvPr/>
        </p:nvGrpSpPr>
        <p:grpSpPr>
          <a:xfrm>
            <a:off x="1275490" y="5242642"/>
            <a:ext cx="3810182" cy="53466"/>
            <a:chOff x="874713" y="3511550"/>
            <a:chExt cx="3325811" cy="120648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5DADFD1-F181-7F93-A85C-A68E2FB2B796}"/>
                </a:ext>
              </a:extLst>
            </p:cNvPr>
            <p:cNvSpPr/>
            <p:nvPr/>
          </p:nvSpPr>
          <p:spPr>
            <a:xfrm>
              <a:off x="874713" y="3511550"/>
              <a:ext cx="3325811" cy="120648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0FE2A04-8CDE-5AD6-5860-5ED276BD94B4}"/>
                </a:ext>
              </a:extLst>
            </p:cNvPr>
            <p:cNvSpPr/>
            <p:nvPr/>
          </p:nvSpPr>
          <p:spPr>
            <a:xfrm>
              <a:off x="874714" y="3511550"/>
              <a:ext cx="1227402" cy="120648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4F9C8EE-136B-497C-394E-38A49866E88A}"/>
              </a:ext>
            </a:extLst>
          </p:cNvPr>
          <p:cNvGrpSpPr/>
          <p:nvPr/>
        </p:nvGrpSpPr>
        <p:grpSpPr>
          <a:xfrm>
            <a:off x="1275490" y="5724503"/>
            <a:ext cx="3810182" cy="53466"/>
            <a:chOff x="874713" y="3511550"/>
            <a:chExt cx="3325811" cy="120648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CDD0882-815C-B3BB-B814-0C0A0289A00D}"/>
                </a:ext>
              </a:extLst>
            </p:cNvPr>
            <p:cNvSpPr/>
            <p:nvPr/>
          </p:nvSpPr>
          <p:spPr>
            <a:xfrm>
              <a:off x="874713" y="3511550"/>
              <a:ext cx="3325811" cy="120648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DE7AF13-6931-B837-0E85-D17E6E65D2A3}"/>
                </a:ext>
              </a:extLst>
            </p:cNvPr>
            <p:cNvSpPr/>
            <p:nvPr/>
          </p:nvSpPr>
          <p:spPr>
            <a:xfrm>
              <a:off x="874714" y="3511550"/>
              <a:ext cx="2359625" cy="120648"/>
            </a:xfrm>
            <a:prstGeom prst="rect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1E9B0F8-02C8-2F4E-7015-23F1D4324BDF}"/>
              </a:ext>
            </a:extLst>
          </p:cNvPr>
          <p:cNvGrpSpPr/>
          <p:nvPr/>
        </p:nvGrpSpPr>
        <p:grpSpPr>
          <a:xfrm>
            <a:off x="1208589" y="4466266"/>
            <a:ext cx="3948190" cy="276999"/>
            <a:chOff x="6759422" y="3166983"/>
            <a:chExt cx="3948190" cy="276999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41423AD-F125-5DF9-E122-28C20868294C}"/>
                </a:ext>
              </a:extLst>
            </p:cNvPr>
            <p:cNvSpPr txBox="1"/>
            <p:nvPr/>
          </p:nvSpPr>
          <p:spPr>
            <a:xfrm>
              <a:off x="6759422" y="3166983"/>
              <a:ext cx="1466512" cy="276999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rgbClr val="282F4E"/>
                  </a:solidFill>
                  <a:latin typeface="+mj-lt"/>
                  <a:cs typeface="Archivo" pitchFamily="2" charset="0"/>
                </a:defRPr>
              </a:lvl1pPr>
            </a:lstStyle>
            <a:p>
              <a:pPr algn="l"/>
              <a:r>
                <a:rPr 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Value Point 1</a:t>
              </a:r>
              <a:endParaRPr lang="id-ID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BA4DBEC-AD25-9786-8AB5-9AC228673D98}"/>
                </a:ext>
              </a:extLst>
            </p:cNvPr>
            <p:cNvSpPr txBox="1"/>
            <p:nvPr/>
          </p:nvSpPr>
          <p:spPr>
            <a:xfrm>
              <a:off x="9735606" y="3166983"/>
              <a:ext cx="972006" cy="276999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rgbClr val="282F4E"/>
                  </a:solidFill>
                  <a:latin typeface="+mj-lt"/>
                  <a:cs typeface="Archivo" pitchFamily="2" charset="0"/>
                </a:defRPr>
              </a:lvl1pPr>
            </a:lstStyle>
            <a:p>
              <a:pPr algn="r"/>
              <a:r>
                <a:rPr lang="en-US" sz="1200" dirty="0"/>
                <a:t>50%</a:t>
              </a:r>
              <a:endParaRPr lang="id-ID" sz="120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6E1F177-E3A7-7C2A-F60F-9D1FCD77651B}"/>
              </a:ext>
            </a:extLst>
          </p:cNvPr>
          <p:cNvGrpSpPr/>
          <p:nvPr/>
        </p:nvGrpSpPr>
        <p:grpSpPr>
          <a:xfrm>
            <a:off x="1208589" y="4948127"/>
            <a:ext cx="3948190" cy="276999"/>
            <a:chOff x="6759422" y="3166983"/>
            <a:chExt cx="3948190" cy="276999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B4EB21F-2E6A-933A-D331-4A4FB771ED2C}"/>
                </a:ext>
              </a:extLst>
            </p:cNvPr>
            <p:cNvSpPr txBox="1"/>
            <p:nvPr/>
          </p:nvSpPr>
          <p:spPr>
            <a:xfrm>
              <a:off x="6759422" y="3166983"/>
              <a:ext cx="1466512" cy="276999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rgbClr val="282F4E"/>
                  </a:solidFill>
                  <a:latin typeface="+mj-lt"/>
                  <a:cs typeface="Archivo" pitchFamily="2" charset="0"/>
                </a:defRPr>
              </a:lvl1pPr>
            </a:lstStyle>
            <a:p>
              <a:pPr algn="l"/>
              <a:r>
                <a:rPr 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Value Point 2</a:t>
              </a:r>
              <a:endParaRPr lang="id-ID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E718A76-8BB6-4D7B-25D9-E17249072786}"/>
                </a:ext>
              </a:extLst>
            </p:cNvPr>
            <p:cNvSpPr txBox="1"/>
            <p:nvPr/>
          </p:nvSpPr>
          <p:spPr>
            <a:xfrm>
              <a:off x="9735606" y="3166983"/>
              <a:ext cx="972006" cy="276999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rgbClr val="282F4E"/>
                  </a:solidFill>
                  <a:latin typeface="+mj-lt"/>
                  <a:cs typeface="Archivo" pitchFamily="2" charset="0"/>
                </a:defRPr>
              </a:lvl1pPr>
            </a:lstStyle>
            <a:p>
              <a:pPr algn="r"/>
              <a:r>
                <a:rPr lang="en-US" sz="1200" dirty="0"/>
                <a:t>35%</a:t>
              </a:r>
              <a:endParaRPr lang="id-ID" sz="12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EBA8DA4-41EA-5623-0B90-2DB561B78068}"/>
              </a:ext>
            </a:extLst>
          </p:cNvPr>
          <p:cNvGrpSpPr/>
          <p:nvPr/>
        </p:nvGrpSpPr>
        <p:grpSpPr>
          <a:xfrm>
            <a:off x="1208589" y="5429988"/>
            <a:ext cx="3948190" cy="276999"/>
            <a:chOff x="6759422" y="3166983"/>
            <a:chExt cx="3948190" cy="276999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403ED9D-2965-FB4F-EAE3-BBA5C5382890}"/>
                </a:ext>
              </a:extLst>
            </p:cNvPr>
            <p:cNvSpPr txBox="1"/>
            <p:nvPr/>
          </p:nvSpPr>
          <p:spPr>
            <a:xfrm>
              <a:off x="6759422" y="3166983"/>
              <a:ext cx="1466512" cy="276999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rgbClr val="282F4E"/>
                  </a:solidFill>
                  <a:latin typeface="+mj-lt"/>
                  <a:cs typeface="Archivo" pitchFamily="2" charset="0"/>
                </a:defRPr>
              </a:lvl1pPr>
            </a:lstStyle>
            <a:p>
              <a:pPr algn="l"/>
              <a:r>
                <a:rPr 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Value Point 3</a:t>
              </a:r>
              <a:endParaRPr lang="id-ID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F875FBF-3FA7-11FC-CB49-23206DB2546C}"/>
                </a:ext>
              </a:extLst>
            </p:cNvPr>
            <p:cNvSpPr txBox="1"/>
            <p:nvPr/>
          </p:nvSpPr>
          <p:spPr>
            <a:xfrm>
              <a:off x="9735606" y="3166983"/>
              <a:ext cx="972006" cy="276999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rgbClr val="282F4E"/>
                  </a:solidFill>
                  <a:latin typeface="+mj-lt"/>
                  <a:cs typeface="Archivo" pitchFamily="2" charset="0"/>
                </a:defRPr>
              </a:lvl1pPr>
            </a:lstStyle>
            <a:p>
              <a:pPr algn="r"/>
              <a:r>
                <a:rPr lang="en-US" sz="1200" dirty="0"/>
                <a:t>75%</a:t>
              </a:r>
              <a:endParaRPr lang="id-ID" sz="1200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8C2D061A-EC33-D85E-E30C-287EED71C786}"/>
              </a:ext>
            </a:extLst>
          </p:cNvPr>
          <p:cNvSpPr txBox="1"/>
          <p:nvPr/>
        </p:nvSpPr>
        <p:spPr>
          <a:xfrm>
            <a:off x="1180014" y="4014976"/>
            <a:ext cx="340259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Mini Value Data Chart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DA13360-7B14-823C-51CF-2696E157B5EB}"/>
              </a:ext>
            </a:extLst>
          </p:cNvPr>
          <p:cNvGrpSpPr/>
          <p:nvPr/>
        </p:nvGrpSpPr>
        <p:grpSpPr>
          <a:xfrm>
            <a:off x="6253085" y="1028700"/>
            <a:ext cx="4772345" cy="1049066"/>
            <a:chOff x="6362367" y="1028700"/>
            <a:chExt cx="4772345" cy="1049066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888B819-6031-8C50-16F9-20B727ABE67C}"/>
                </a:ext>
              </a:extLst>
            </p:cNvPr>
            <p:cNvGrpSpPr/>
            <p:nvPr/>
          </p:nvGrpSpPr>
          <p:grpSpPr>
            <a:xfrm>
              <a:off x="6362367" y="1028700"/>
              <a:ext cx="1049068" cy="1049066"/>
              <a:chOff x="6989779" y="4649375"/>
              <a:chExt cx="835643" cy="835641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FC3EA57-8A02-5144-98F9-44B1B095F575}"/>
                  </a:ext>
                </a:extLst>
              </p:cNvPr>
              <p:cNvSpPr/>
              <p:nvPr/>
            </p:nvSpPr>
            <p:spPr>
              <a:xfrm>
                <a:off x="6989781" y="4649375"/>
                <a:ext cx="835641" cy="835641"/>
              </a:xfrm>
              <a:prstGeom prst="ellipse">
                <a:avLst/>
              </a:prstGeom>
              <a:noFill/>
              <a:ln w="76200" cap="rnd" cmpd="sng">
                <a:solidFill>
                  <a:schemeClr val="bg1">
                    <a:lumMod val="65000"/>
                    <a:alpha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65%</a:t>
                </a:r>
              </a:p>
            </p:txBody>
          </p:sp>
          <p:sp>
            <p:nvSpPr>
              <p:cNvPr id="84" name="Arc 83">
                <a:extLst>
                  <a:ext uri="{FF2B5EF4-FFF2-40B4-BE49-F238E27FC236}">
                    <a16:creationId xmlns:a16="http://schemas.microsoft.com/office/drawing/2014/main" id="{21647BA2-D037-AF99-123B-794E71C9D3EB}"/>
                  </a:ext>
                </a:extLst>
              </p:cNvPr>
              <p:cNvSpPr/>
              <p:nvPr/>
            </p:nvSpPr>
            <p:spPr>
              <a:xfrm>
                <a:off x="6989779" y="4649375"/>
                <a:ext cx="835641" cy="835641"/>
              </a:xfrm>
              <a:prstGeom prst="arc">
                <a:avLst>
                  <a:gd name="adj1" fmla="val 1321972"/>
                  <a:gd name="adj2" fmla="val 16001743"/>
                </a:avLst>
              </a:prstGeom>
              <a:ln w="76200" cap="sq" cmpd="sng">
                <a:solidFill>
                  <a:schemeClr val="accent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19B9541-3849-0225-4C62-19D860F02D19}"/>
                </a:ext>
              </a:extLst>
            </p:cNvPr>
            <p:cNvGrpSpPr/>
            <p:nvPr/>
          </p:nvGrpSpPr>
          <p:grpSpPr>
            <a:xfrm>
              <a:off x="7732116" y="1151585"/>
              <a:ext cx="3402596" cy="803297"/>
              <a:chOff x="7732116" y="1211601"/>
              <a:chExt cx="3402596" cy="803297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93D5D1F-46F2-223A-C75D-D82E76760413}"/>
                  </a:ext>
                </a:extLst>
              </p:cNvPr>
              <p:cNvSpPr txBox="1"/>
              <p:nvPr/>
            </p:nvSpPr>
            <p:spPr>
              <a:xfrm>
                <a:off x="7732116" y="1211601"/>
                <a:ext cx="3402596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Data Value Point A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3F8C601-1749-9784-1258-6C1A692A1588}"/>
                  </a:ext>
                </a:extLst>
              </p:cNvPr>
              <p:cNvSpPr txBox="1"/>
              <p:nvPr/>
            </p:nvSpPr>
            <p:spPr>
              <a:xfrm>
                <a:off x="7732116" y="1553233"/>
                <a:ext cx="3382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Leverage agile frameworks to provide a robust synopsis for high level.</a:t>
                </a:r>
                <a:endParaRPr lang="en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01C8DB0-F942-3244-908F-9E9F8363937F}"/>
              </a:ext>
            </a:extLst>
          </p:cNvPr>
          <p:cNvGrpSpPr/>
          <p:nvPr/>
        </p:nvGrpSpPr>
        <p:grpSpPr>
          <a:xfrm>
            <a:off x="6253085" y="2904467"/>
            <a:ext cx="4772345" cy="1049066"/>
            <a:chOff x="6362367" y="1028700"/>
            <a:chExt cx="4772345" cy="104906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1A456D4-7C5C-F78F-74DA-BE1D5C43EF6D}"/>
                </a:ext>
              </a:extLst>
            </p:cNvPr>
            <p:cNvGrpSpPr/>
            <p:nvPr/>
          </p:nvGrpSpPr>
          <p:grpSpPr>
            <a:xfrm>
              <a:off x="6362367" y="1028700"/>
              <a:ext cx="1049068" cy="1049066"/>
              <a:chOff x="6989779" y="4649375"/>
              <a:chExt cx="835643" cy="835641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76F0E00-BC73-6A14-5BE7-4C905A6FC430}"/>
                  </a:ext>
                </a:extLst>
              </p:cNvPr>
              <p:cNvSpPr/>
              <p:nvPr/>
            </p:nvSpPr>
            <p:spPr>
              <a:xfrm>
                <a:off x="6989781" y="4649375"/>
                <a:ext cx="835641" cy="835641"/>
              </a:xfrm>
              <a:prstGeom prst="ellipse">
                <a:avLst/>
              </a:prstGeom>
              <a:noFill/>
              <a:ln w="76200" cap="rnd" cmpd="sng">
                <a:solidFill>
                  <a:schemeClr val="bg1">
                    <a:lumMod val="65000"/>
                    <a:alpha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50%</a:t>
                </a:r>
              </a:p>
            </p:txBody>
          </p:sp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7D8B0D4C-C858-853C-33AB-DEAC8806F198}"/>
                  </a:ext>
                </a:extLst>
              </p:cNvPr>
              <p:cNvSpPr/>
              <p:nvPr/>
            </p:nvSpPr>
            <p:spPr>
              <a:xfrm>
                <a:off x="6989779" y="4649375"/>
                <a:ext cx="835641" cy="835641"/>
              </a:xfrm>
              <a:prstGeom prst="arc">
                <a:avLst>
                  <a:gd name="adj1" fmla="val 5603613"/>
                  <a:gd name="adj2" fmla="val 16001743"/>
                </a:avLst>
              </a:prstGeom>
              <a:ln w="76200" cap="sq" cmpd="sng">
                <a:solidFill>
                  <a:schemeClr val="accent2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255C774-90FE-1807-3933-F02D646F43D2}"/>
                </a:ext>
              </a:extLst>
            </p:cNvPr>
            <p:cNvGrpSpPr/>
            <p:nvPr/>
          </p:nvGrpSpPr>
          <p:grpSpPr>
            <a:xfrm>
              <a:off x="7732116" y="1151585"/>
              <a:ext cx="3402596" cy="803297"/>
              <a:chOff x="7732116" y="1211601"/>
              <a:chExt cx="3402596" cy="803297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42AF8B2-4F81-7AD1-A2AB-F4F7B9593BD3}"/>
                  </a:ext>
                </a:extLst>
              </p:cNvPr>
              <p:cNvSpPr txBox="1"/>
              <p:nvPr/>
            </p:nvSpPr>
            <p:spPr>
              <a:xfrm>
                <a:off x="7732116" y="1211601"/>
                <a:ext cx="3402596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Data Value Point B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6BFC0A5-CE46-B751-84BE-000489B077B7}"/>
                  </a:ext>
                </a:extLst>
              </p:cNvPr>
              <p:cNvSpPr txBox="1"/>
              <p:nvPr/>
            </p:nvSpPr>
            <p:spPr>
              <a:xfrm>
                <a:off x="7732116" y="1553233"/>
                <a:ext cx="3382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Leverage agile frameworks to provide a robust synopsis for high level.</a:t>
                </a:r>
                <a:endParaRPr lang="en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039FD69-627D-3F84-A92C-C799E629F828}"/>
              </a:ext>
            </a:extLst>
          </p:cNvPr>
          <p:cNvGrpSpPr/>
          <p:nvPr/>
        </p:nvGrpSpPr>
        <p:grpSpPr>
          <a:xfrm>
            <a:off x="6253085" y="4780235"/>
            <a:ext cx="4772345" cy="1049066"/>
            <a:chOff x="6362367" y="1028700"/>
            <a:chExt cx="4772345" cy="1049066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58E9BC3-096A-F3AB-F8C0-EE18441EE7F8}"/>
                </a:ext>
              </a:extLst>
            </p:cNvPr>
            <p:cNvGrpSpPr/>
            <p:nvPr/>
          </p:nvGrpSpPr>
          <p:grpSpPr>
            <a:xfrm>
              <a:off x="6362367" y="1028700"/>
              <a:ext cx="1049068" cy="1049066"/>
              <a:chOff x="6989779" y="4649375"/>
              <a:chExt cx="835643" cy="835641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894C1ED6-255F-6322-3547-2CE7C289F382}"/>
                  </a:ext>
                </a:extLst>
              </p:cNvPr>
              <p:cNvSpPr/>
              <p:nvPr/>
            </p:nvSpPr>
            <p:spPr>
              <a:xfrm>
                <a:off x="6989781" y="4649375"/>
                <a:ext cx="835641" cy="835641"/>
              </a:xfrm>
              <a:prstGeom prst="ellipse">
                <a:avLst/>
              </a:prstGeom>
              <a:noFill/>
              <a:ln w="76200" cap="rnd" cmpd="sng">
                <a:solidFill>
                  <a:schemeClr val="bg1">
                    <a:lumMod val="65000"/>
                    <a:alpha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30%</a:t>
                </a:r>
              </a:p>
            </p:txBody>
          </p:sp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870AB380-695B-E236-63FA-4CA22D0F95DD}"/>
                  </a:ext>
                </a:extLst>
              </p:cNvPr>
              <p:cNvSpPr/>
              <p:nvPr/>
            </p:nvSpPr>
            <p:spPr>
              <a:xfrm>
                <a:off x="6989779" y="4649375"/>
                <a:ext cx="835641" cy="835641"/>
              </a:xfrm>
              <a:prstGeom prst="arc">
                <a:avLst>
                  <a:gd name="adj1" fmla="val 8721533"/>
                  <a:gd name="adj2" fmla="val 16001743"/>
                </a:avLst>
              </a:prstGeom>
              <a:ln w="76200" cap="sq" cmpd="sng">
                <a:solidFill>
                  <a:schemeClr val="accent3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437E6CC-AC4B-F01B-7524-9E2D65691C61}"/>
                </a:ext>
              </a:extLst>
            </p:cNvPr>
            <p:cNvGrpSpPr/>
            <p:nvPr/>
          </p:nvGrpSpPr>
          <p:grpSpPr>
            <a:xfrm>
              <a:off x="7732116" y="1151585"/>
              <a:ext cx="3402596" cy="803297"/>
              <a:chOff x="7732116" y="1211601"/>
              <a:chExt cx="3402596" cy="803297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67C6893-13D4-03C3-3241-81BD7F4ED739}"/>
                  </a:ext>
                </a:extLst>
              </p:cNvPr>
              <p:cNvSpPr txBox="1"/>
              <p:nvPr/>
            </p:nvSpPr>
            <p:spPr>
              <a:xfrm>
                <a:off x="7732116" y="1211601"/>
                <a:ext cx="3402596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Data Value Point C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CA68C3F-E7EA-6012-4D8A-EAD9152B0EE2}"/>
                  </a:ext>
                </a:extLst>
              </p:cNvPr>
              <p:cNvSpPr txBox="1"/>
              <p:nvPr/>
            </p:nvSpPr>
            <p:spPr>
              <a:xfrm>
                <a:off x="7732116" y="1553233"/>
                <a:ext cx="3382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Leverage agile frameworks to provide a robust synopsis for high level.</a:t>
                </a:r>
                <a:endParaRPr lang="en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999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5F0793E-F8F0-FC70-7CB5-87317C4EC2B5}"/>
              </a:ext>
            </a:extLst>
          </p:cNvPr>
          <p:cNvSpPr/>
          <p:nvPr/>
        </p:nvSpPr>
        <p:spPr>
          <a:xfrm>
            <a:off x="0" y="-1"/>
            <a:ext cx="12192000" cy="3278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CF24A-639B-52B8-9D64-AC871CDE435D}"/>
              </a:ext>
            </a:extLst>
          </p:cNvPr>
          <p:cNvSpPr txBox="1"/>
          <p:nvPr/>
        </p:nvSpPr>
        <p:spPr>
          <a:xfrm>
            <a:off x="2459422" y="774753"/>
            <a:ext cx="727315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Create Simple Data Dashboard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D3B6AF-202F-19C0-6E6C-B4400133117C}"/>
              </a:ext>
            </a:extLst>
          </p:cNvPr>
          <p:cNvSpPr/>
          <p:nvPr/>
        </p:nvSpPr>
        <p:spPr>
          <a:xfrm>
            <a:off x="8958947" y="1895474"/>
            <a:ext cx="2556778" cy="31963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00EDC3-AFAF-3AED-22F7-86CC7D48489D}"/>
              </a:ext>
            </a:extLst>
          </p:cNvPr>
          <p:cNvSpPr/>
          <p:nvPr/>
        </p:nvSpPr>
        <p:spPr>
          <a:xfrm>
            <a:off x="6198056" y="1895474"/>
            <a:ext cx="2556778" cy="31963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0392A4-E08D-875C-0ACC-857311A087CE}"/>
              </a:ext>
            </a:extLst>
          </p:cNvPr>
          <p:cNvSpPr/>
          <p:nvPr/>
        </p:nvSpPr>
        <p:spPr>
          <a:xfrm>
            <a:off x="3437165" y="1895474"/>
            <a:ext cx="2556778" cy="31963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25DD35-17FC-1FAA-B585-F835ACA788B7}"/>
              </a:ext>
            </a:extLst>
          </p:cNvPr>
          <p:cNvSpPr/>
          <p:nvPr/>
        </p:nvSpPr>
        <p:spPr>
          <a:xfrm>
            <a:off x="676275" y="1895474"/>
            <a:ext cx="2556778" cy="31963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EE1671-7D62-981C-4547-CA7B7D72A67F}"/>
              </a:ext>
            </a:extLst>
          </p:cNvPr>
          <p:cNvSpPr/>
          <p:nvPr/>
        </p:nvSpPr>
        <p:spPr>
          <a:xfrm>
            <a:off x="1080405" y="1594761"/>
            <a:ext cx="1748520" cy="174851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9" name="Chart 4">
            <a:extLst>
              <a:ext uri="{FF2B5EF4-FFF2-40B4-BE49-F238E27FC236}">
                <a16:creationId xmlns:a16="http://schemas.microsoft.com/office/drawing/2014/main" id="{1B592ACB-7CBA-5BD2-B3AB-65A1B51BD5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912774"/>
              </p:ext>
            </p:extLst>
          </p:nvPr>
        </p:nvGraphicFramePr>
        <p:xfrm>
          <a:off x="931291" y="1659889"/>
          <a:ext cx="2046746" cy="1618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2EC5ECB0-181E-048B-B81D-6456FCBA9F7B}"/>
              </a:ext>
            </a:extLst>
          </p:cNvPr>
          <p:cNvGrpSpPr/>
          <p:nvPr/>
        </p:nvGrpSpPr>
        <p:grpSpPr>
          <a:xfrm>
            <a:off x="1029459" y="3672558"/>
            <a:ext cx="1850410" cy="1012547"/>
            <a:chOff x="1127627" y="3758283"/>
            <a:chExt cx="3402596" cy="101254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20F711-16A5-4B96-254F-55869481D26E}"/>
                </a:ext>
              </a:extLst>
            </p:cNvPr>
            <p:cNvSpPr txBox="1"/>
            <p:nvPr/>
          </p:nvSpPr>
          <p:spPr>
            <a:xfrm>
              <a:off x="1127627" y="3758283"/>
              <a:ext cx="3402596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Value Point 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0CFBEB-D0BB-C964-7C6F-A2491070D106}"/>
                </a:ext>
              </a:extLst>
            </p:cNvPr>
            <p:cNvSpPr txBox="1"/>
            <p:nvPr/>
          </p:nvSpPr>
          <p:spPr>
            <a:xfrm>
              <a:off x="1137801" y="4124499"/>
              <a:ext cx="33822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frameworks to provide a robust synopsis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6520EDB-C459-D2B8-BF75-098F3A922C98}"/>
              </a:ext>
            </a:extLst>
          </p:cNvPr>
          <p:cNvSpPr/>
          <p:nvPr/>
        </p:nvSpPr>
        <p:spPr>
          <a:xfrm>
            <a:off x="3841295" y="1594761"/>
            <a:ext cx="1748520" cy="174851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20" name="Chart 4">
            <a:extLst>
              <a:ext uri="{FF2B5EF4-FFF2-40B4-BE49-F238E27FC236}">
                <a16:creationId xmlns:a16="http://schemas.microsoft.com/office/drawing/2014/main" id="{478B1441-0F1C-7CF4-BA41-D11476F45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4486648"/>
              </p:ext>
            </p:extLst>
          </p:nvPr>
        </p:nvGraphicFramePr>
        <p:xfrm>
          <a:off x="3692181" y="1659889"/>
          <a:ext cx="2046746" cy="1618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5645C37D-4550-48B1-75C0-6501C7C6244E}"/>
              </a:ext>
            </a:extLst>
          </p:cNvPr>
          <p:cNvGrpSpPr/>
          <p:nvPr/>
        </p:nvGrpSpPr>
        <p:grpSpPr>
          <a:xfrm>
            <a:off x="3790349" y="3672558"/>
            <a:ext cx="1850410" cy="1012547"/>
            <a:chOff x="1127627" y="3758283"/>
            <a:chExt cx="3402596" cy="101254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6B47E04-D998-461E-3CE9-69248E1D3A47}"/>
                </a:ext>
              </a:extLst>
            </p:cNvPr>
            <p:cNvSpPr txBox="1"/>
            <p:nvPr/>
          </p:nvSpPr>
          <p:spPr>
            <a:xfrm>
              <a:off x="1127627" y="3758283"/>
              <a:ext cx="3402596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Value Point 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72B054-FA42-DCF1-85DD-31DF50CA2C45}"/>
                </a:ext>
              </a:extLst>
            </p:cNvPr>
            <p:cNvSpPr txBox="1"/>
            <p:nvPr/>
          </p:nvSpPr>
          <p:spPr>
            <a:xfrm>
              <a:off x="1137801" y="4124499"/>
              <a:ext cx="33822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frameworks to provide a robust synopsis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56EE9707-55CF-194E-D0C1-713785D0EDB2}"/>
              </a:ext>
            </a:extLst>
          </p:cNvPr>
          <p:cNvSpPr/>
          <p:nvPr/>
        </p:nvSpPr>
        <p:spPr>
          <a:xfrm>
            <a:off x="6602186" y="1594761"/>
            <a:ext cx="1748520" cy="174851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95F3D96-FD1D-CDBC-ADDF-DDB927A89D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4733240"/>
              </p:ext>
            </p:extLst>
          </p:nvPr>
        </p:nvGraphicFramePr>
        <p:xfrm>
          <a:off x="6453072" y="1659889"/>
          <a:ext cx="2046746" cy="1618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68D2C644-749B-234E-3DDB-795729379A8D}"/>
              </a:ext>
            </a:extLst>
          </p:cNvPr>
          <p:cNvGrpSpPr/>
          <p:nvPr/>
        </p:nvGrpSpPr>
        <p:grpSpPr>
          <a:xfrm>
            <a:off x="6551240" y="3672558"/>
            <a:ext cx="1850410" cy="1012547"/>
            <a:chOff x="1127627" y="3758283"/>
            <a:chExt cx="3402596" cy="101254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4B87CD-87E2-7E5C-91B4-605FF39444F3}"/>
                </a:ext>
              </a:extLst>
            </p:cNvPr>
            <p:cNvSpPr txBox="1"/>
            <p:nvPr/>
          </p:nvSpPr>
          <p:spPr>
            <a:xfrm>
              <a:off x="1127627" y="3758283"/>
              <a:ext cx="3402596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Value Point C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7BDC71-E4F6-6EAD-9A4A-466ECA008C1C}"/>
                </a:ext>
              </a:extLst>
            </p:cNvPr>
            <p:cNvSpPr txBox="1"/>
            <p:nvPr/>
          </p:nvSpPr>
          <p:spPr>
            <a:xfrm>
              <a:off x="1137801" y="4124499"/>
              <a:ext cx="33822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frameworks to provide a robust synopsis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3E8F40B4-6055-CE92-094D-4AF7FAD92498}"/>
              </a:ext>
            </a:extLst>
          </p:cNvPr>
          <p:cNvSpPr/>
          <p:nvPr/>
        </p:nvSpPr>
        <p:spPr>
          <a:xfrm>
            <a:off x="9363077" y="1594761"/>
            <a:ext cx="1748520" cy="174851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4C1E9F76-B81A-9B1A-69D3-466FD8340B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8517444"/>
              </p:ext>
            </p:extLst>
          </p:nvPr>
        </p:nvGraphicFramePr>
        <p:xfrm>
          <a:off x="9213963" y="1659889"/>
          <a:ext cx="2046746" cy="1618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18795057-7F4E-ACFC-1135-920A49044556}"/>
              </a:ext>
            </a:extLst>
          </p:cNvPr>
          <p:cNvGrpSpPr/>
          <p:nvPr/>
        </p:nvGrpSpPr>
        <p:grpSpPr>
          <a:xfrm>
            <a:off x="9312131" y="3672558"/>
            <a:ext cx="1850410" cy="1012547"/>
            <a:chOff x="1127627" y="3758283"/>
            <a:chExt cx="3402596" cy="101254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5D799A-33F3-96DA-561D-236329095482}"/>
                </a:ext>
              </a:extLst>
            </p:cNvPr>
            <p:cNvSpPr txBox="1"/>
            <p:nvPr/>
          </p:nvSpPr>
          <p:spPr>
            <a:xfrm>
              <a:off x="1127627" y="3758283"/>
              <a:ext cx="3402596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Value Point 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573C3AB-C6C8-EC2C-81D8-36FC24C3E5CF}"/>
                </a:ext>
              </a:extLst>
            </p:cNvPr>
            <p:cNvSpPr txBox="1"/>
            <p:nvPr/>
          </p:nvSpPr>
          <p:spPr>
            <a:xfrm>
              <a:off x="1137801" y="4124499"/>
              <a:ext cx="33822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frameworks to provide a robust synopsis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4200A557-4C28-7F01-30EB-7FEF10926BBB}"/>
              </a:ext>
            </a:extLst>
          </p:cNvPr>
          <p:cNvSpPr/>
          <p:nvPr/>
        </p:nvSpPr>
        <p:spPr>
          <a:xfrm>
            <a:off x="676275" y="5289273"/>
            <a:ext cx="5317668" cy="7558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083C5A-84C5-8EF2-5481-8D4B44EEDF5B}"/>
              </a:ext>
            </a:extLst>
          </p:cNvPr>
          <p:cNvSpPr/>
          <p:nvPr/>
        </p:nvSpPr>
        <p:spPr>
          <a:xfrm>
            <a:off x="6198057" y="5289273"/>
            <a:ext cx="5317668" cy="7558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D3D557-CAC9-E265-8E69-1E8DC053A82D}"/>
              </a:ext>
            </a:extLst>
          </p:cNvPr>
          <p:cNvSpPr txBox="1"/>
          <p:nvPr/>
        </p:nvSpPr>
        <p:spPr>
          <a:xfrm>
            <a:off x="4163783" y="2256652"/>
            <a:ext cx="1103542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50%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055D96-DD56-E943-FB76-9D986868DD98}"/>
              </a:ext>
            </a:extLst>
          </p:cNvPr>
          <p:cNvSpPr txBox="1"/>
          <p:nvPr/>
        </p:nvSpPr>
        <p:spPr>
          <a:xfrm>
            <a:off x="1402893" y="2256652"/>
            <a:ext cx="1103542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10%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BBE993-4E7B-209A-436D-8550882B63CA}"/>
              </a:ext>
            </a:extLst>
          </p:cNvPr>
          <p:cNvSpPr txBox="1"/>
          <p:nvPr/>
        </p:nvSpPr>
        <p:spPr>
          <a:xfrm>
            <a:off x="6924674" y="2256652"/>
            <a:ext cx="1103542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80%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393F00-42F9-CD68-7825-2D9DCAED7598}"/>
              </a:ext>
            </a:extLst>
          </p:cNvPr>
          <p:cNvSpPr txBox="1"/>
          <p:nvPr/>
        </p:nvSpPr>
        <p:spPr>
          <a:xfrm>
            <a:off x="9685565" y="2256652"/>
            <a:ext cx="1103542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30%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7BA0E5D-8D2C-06D6-2475-B3F58D469EA1}"/>
              </a:ext>
            </a:extLst>
          </p:cNvPr>
          <p:cNvGrpSpPr/>
          <p:nvPr/>
        </p:nvGrpSpPr>
        <p:grpSpPr>
          <a:xfrm>
            <a:off x="1051205" y="5436377"/>
            <a:ext cx="4567809" cy="461665"/>
            <a:chOff x="931291" y="5436377"/>
            <a:chExt cx="4567809" cy="46166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8933171-94DA-AA23-B346-1763E2DB035E}"/>
                </a:ext>
              </a:extLst>
            </p:cNvPr>
            <p:cNvGrpSpPr/>
            <p:nvPr/>
          </p:nvGrpSpPr>
          <p:grpSpPr>
            <a:xfrm>
              <a:off x="1972037" y="5448300"/>
              <a:ext cx="437818" cy="437818"/>
              <a:chOff x="2461390" y="1540503"/>
              <a:chExt cx="577156" cy="577156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D81B42B-004C-A041-5E37-564C43FD1352}"/>
                  </a:ext>
                </a:extLst>
              </p:cNvPr>
              <p:cNvSpPr/>
              <p:nvPr/>
            </p:nvSpPr>
            <p:spPr>
              <a:xfrm>
                <a:off x="2461390" y="1540503"/>
                <a:ext cx="577156" cy="57715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697F6E02-EF57-3207-B398-C7428D07CD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596079" y="1675192"/>
                <a:ext cx="307781" cy="307778"/>
              </a:xfrm>
              <a:prstGeom prst="rect">
                <a:avLst/>
              </a:prstGeom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3D1338B-C61E-41D2-95BD-8484B3E8AB9A}"/>
                </a:ext>
              </a:extLst>
            </p:cNvPr>
            <p:cNvSpPr txBox="1"/>
            <p:nvPr/>
          </p:nvSpPr>
          <p:spPr>
            <a:xfrm>
              <a:off x="2479510" y="5436377"/>
              <a:ext cx="30195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frameworks to provide a robust synopsis for high level.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FBD3E2D-B9E7-7859-83E6-DE62A79CF35C}"/>
                </a:ext>
              </a:extLst>
            </p:cNvPr>
            <p:cNvSpPr txBox="1"/>
            <p:nvPr/>
          </p:nvSpPr>
          <p:spPr>
            <a:xfrm>
              <a:off x="931291" y="5506163"/>
              <a:ext cx="97109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250K+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3712206-1C22-38EC-1BD8-9B863C109672}"/>
              </a:ext>
            </a:extLst>
          </p:cNvPr>
          <p:cNvGrpSpPr/>
          <p:nvPr/>
        </p:nvGrpSpPr>
        <p:grpSpPr>
          <a:xfrm>
            <a:off x="6572987" y="5436377"/>
            <a:ext cx="4567809" cy="461665"/>
            <a:chOff x="6572987" y="5436377"/>
            <a:chExt cx="4567809" cy="46166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5B9AFE2-B1FA-2749-2B21-765A465E5EF0}"/>
                </a:ext>
              </a:extLst>
            </p:cNvPr>
            <p:cNvSpPr txBox="1"/>
            <p:nvPr/>
          </p:nvSpPr>
          <p:spPr>
            <a:xfrm>
              <a:off x="8121206" y="5436377"/>
              <a:ext cx="30195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frameworks to provide a robust synopsis for high level.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6358A82-F16D-CA3A-4D38-338CE59163DB}"/>
                </a:ext>
              </a:extLst>
            </p:cNvPr>
            <p:cNvSpPr txBox="1"/>
            <p:nvPr/>
          </p:nvSpPr>
          <p:spPr>
            <a:xfrm>
              <a:off x="6572987" y="5506163"/>
              <a:ext cx="97109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500K+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207CC3E-B1B8-8AEE-16A5-D4ED1285C266}"/>
                </a:ext>
              </a:extLst>
            </p:cNvPr>
            <p:cNvGrpSpPr/>
            <p:nvPr/>
          </p:nvGrpSpPr>
          <p:grpSpPr>
            <a:xfrm>
              <a:off x="7613733" y="5448300"/>
              <a:ext cx="437818" cy="437818"/>
              <a:chOff x="7613733" y="5448300"/>
              <a:chExt cx="437818" cy="437818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CCA91CA-EE08-AFBA-2B63-3DC53F60FEF3}"/>
                  </a:ext>
                </a:extLst>
              </p:cNvPr>
              <p:cNvSpPr/>
              <p:nvPr/>
            </p:nvSpPr>
            <p:spPr>
              <a:xfrm>
                <a:off x="7613733" y="5448300"/>
                <a:ext cx="437818" cy="43781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pic>
            <p:nvPicPr>
              <p:cNvPr id="62" name="Graphic 61">
                <a:extLst>
                  <a:ext uri="{FF2B5EF4-FFF2-40B4-BE49-F238E27FC236}">
                    <a16:creationId xmlns:a16="http://schemas.microsoft.com/office/drawing/2014/main" id="{89DF1A2B-CF42-E10D-BE2E-5FA7A47FE7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697621" y="5532188"/>
                <a:ext cx="270042" cy="2700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9353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DF06669-9993-4498-04BE-45265330DFEB}"/>
              </a:ext>
            </a:extLst>
          </p:cNvPr>
          <p:cNvSpPr/>
          <p:nvPr/>
        </p:nvSpPr>
        <p:spPr>
          <a:xfrm>
            <a:off x="0" y="0"/>
            <a:ext cx="50292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6EBF44-5EDB-8911-977E-CB2BD8473DA0}"/>
              </a:ext>
            </a:extLst>
          </p:cNvPr>
          <p:cNvSpPr/>
          <p:nvPr/>
        </p:nvSpPr>
        <p:spPr>
          <a:xfrm>
            <a:off x="3741722" y="2286000"/>
            <a:ext cx="7612079" cy="35671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115C48-6EF7-0AD6-494D-55436F17449A}"/>
              </a:ext>
            </a:extLst>
          </p:cNvPr>
          <p:cNvSpPr/>
          <p:nvPr/>
        </p:nvSpPr>
        <p:spPr>
          <a:xfrm>
            <a:off x="3741723" y="1004812"/>
            <a:ext cx="2411107" cy="1101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2CDF86-4D15-250B-A473-E9469169B768}"/>
              </a:ext>
            </a:extLst>
          </p:cNvPr>
          <p:cNvSpPr/>
          <p:nvPr/>
        </p:nvSpPr>
        <p:spPr>
          <a:xfrm>
            <a:off x="6342209" y="1004812"/>
            <a:ext cx="2411107" cy="1101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5D5A77-9FBD-C9C2-688B-7E702EDCD61A}"/>
              </a:ext>
            </a:extLst>
          </p:cNvPr>
          <p:cNvSpPr/>
          <p:nvPr/>
        </p:nvSpPr>
        <p:spPr>
          <a:xfrm>
            <a:off x="8942694" y="1004812"/>
            <a:ext cx="2411107" cy="1101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143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4CD8487B-26C6-3304-53C7-97D6A3C795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4090305"/>
              </p:ext>
            </p:extLst>
          </p:nvPr>
        </p:nvGraphicFramePr>
        <p:xfrm>
          <a:off x="3969219" y="2976435"/>
          <a:ext cx="7157085" cy="2555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35C198E-FA7F-48F8-691E-531AE6B18C16}"/>
              </a:ext>
            </a:extLst>
          </p:cNvPr>
          <p:cNvSpPr txBox="1"/>
          <p:nvPr/>
        </p:nvSpPr>
        <p:spPr>
          <a:xfrm>
            <a:off x="286883" y="6424372"/>
            <a:ext cx="2549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ora ExtraBold" pitchFamily="2" charset="0"/>
              </a:rPr>
              <a:t>Dashboard Infographic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FD5F73-8895-0A92-78C7-24DE55EA6AFA}"/>
              </a:ext>
            </a:extLst>
          </p:cNvPr>
          <p:cNvSpPr txBox="1"/>
          <p:nvPr/>
        </p:nvSpPr>
        <p:spPr>
          <a:xfrm>
            <a:off x="3985691" y="2520346"/>
            <a:ext cx="282329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Mini Value Data Chart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0D183DE-127A-F21E-FEF2-85D83661CA16}"/>
              </a:ext>
            </a:extLst>
          </p:cNvPr>
          <p:cNvGrpSpPr/>
          <p:nvPr/>
        </p:nvGrpSpPr>
        <p:grpSpPr>
          <a:xfrm>
            <a:off x="838199" y="1783820"/>
            <a:ext cx="2549669" cy="3290360"/>
            <a:chOff x="838199" y="1013908"/>
            <a:chExt cx="2549669" cy="329036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033AD37-4F80-BB01-741D-00445951F509}"/>
                </a:ext>
              </a:extLst>
            </p:cNvPr>
            <p:cNvSpPr txBox="1"/>
            <p:nvPr/>
          </p:nvSpPr>
          <p:spPr>
            <a:xfrm>
              <a:off x="838199" y="1013908"/>
              <a:ext cx="2549669" cy="1421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Create Simple Data Dashboard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1D99E36-749F-C7B7-BC07-D3B01F5E225B}"/>
                </a:ext>
              </a:extLst>
            </p:cNvPr>
            <p:cNvSpPr txBox="1"/>
            <p:nvPr/>
          </p:nvSpPr>
          <p:spPr>
            <a:xfrm>
              <a:off x="838199" y="2676386"/>
              <a:ext cx="2549669" cy="1627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frameworks to provide a robust synopsis for high level overviews. Iterative approaches to corporate strategy foster collaborative thinking to further the overall value proposition.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3ED4D08-7643-C74D-54D6-6D7F575C140D}"/>
              </a:ext>
            </a:extLst>
          </p:cNvPr>
          <p:cNvSpPr txBox="1"/>
          <p:nvPr/>
        </p:nvSpPr>
        <p:spPr>
          <a:xfrm>
            <a:off x="8376610" y="2542019"/>
            <a:ext cx="2549669" cy="29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 your subtitle text here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CD47E8-0496-DAFE-887C-6FC0279FFCD6}"/>
              </a:ext>
            </a:extLst>
          </p:cNvPr>
          <p:cNvGrpSpPr/>
          <p:nvPr/>
        </p:nvGrpSpPr>
        <p:grpSpPr>
          <a:xfrm>
            <a:off x="3962467" y="1408321"/>
            <a:ext cx="1969619" cy="503768"/>
            <a:chOff x="3969219" y="1177645"/>
            <a:chExt cx="1969619" cy="50376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6C6FBD-7204-5593-E805-956065E0EF01}"/>
                </a:ext>
              </a:extLst>
            </p:cNvPr>
            <p:cNvSpPr txBox="1"/>
            <p:nvPr/>
          </p:nvSpPr>
          <p:spPr>
            <a:xfrm>
              <a:off x="3969219" y="1177645"/>
              <a:ext cx="1474319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Value Point 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3C0FA2C-2DBD-99F7-1E87-3C59FFC8A142}"/>
                </a:ext>
              </a:extLst>
            </p:cNvPr>
            <p:cNvSpPr txBox="1"/>
            <p:nvPr/>
          </p:nvSpPr>
          <p:spPr>
            <a:xfrm>
              <a:off x="3969219" y="1404414"/>
              <a:ext cx="1969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to robust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D45F3750-A3C8-2E95-346E-F58CC122C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0641" y="1090521"/>
            <a:ext cx="241390" cy="241388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7A4A3AB5-90A9-8A0B-35D3-CE1610AA1256}"/>
              </a:ext>
            </a:extLst>
          </p:cNvPr>
          <p:cNvGrpSpPr/>
          <p:nvPr/>
        </p:nvGrpSpPr>
        <p:grpSpPr>
          <a:xfrm>
            <a:off x="6562953" y="1408321"/>
            <a:ext cx="1969619" cy="503768"/>
            <a:chOff x="3969219" y="1177645"/>
            <a:chExt cx="1969619" cy="50376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D40866D-C861-9918-75E1-18BF68C97723}"/>
                </a:ext>
              </a:extLst>
            </p:cNvPr>
            <p:cNvSpPr txBox="1"/>
            <p:nvPr/>
          </p:nvSpPr>
          <p:spPr>
            <a:xfrm>
              <a:off x="3969219" y="1177645"/>
              <a:ext cx="1474319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Value Point B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D38A69-0B03-DB3D-455E-C8E3E02E6EA8}"/>
                </a:ext>
              </a:extLst>
            </p:cNvPr>
            <p:cNvSpPr txBox="1"/>
            <p:nvPr/>
          </p:nvSpPr>
          <p:spPr>
            <a:xfrm>
              <a:off x="3969219" y="1404414"/>
              <a:ext cx="1969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to robust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44" name="Graphic 43">
            <a:extLst>
              <a:ext uri="{FF2B5EF4-FFF2-40B4-BE49-F238E27FC236}">
                <a16:creationId xmlns:a16="http://schemas.microsoft.com/office/drawing/2014/main" id="{F73EDF9F-7CC7-C5E2-41F8-0DA8A1EC10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91127" y="1090521"/>
            <a:ext cx="241390" cy="241388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C1EC92F0-92BB-75F0-53BA-18F5A2F378B7}"/>
              </a:ext>
            </a:extLst>
          </p:cNvPr>
          <p:cNvGrpSpPr/>
          <p:nvPr/>
        </p:nvGrpSpPr>
        <p:grpSpPr>
          <a:xfrm>
            <a:off x="9163438" y="1408321"/>
            <a:ext cx="1969619" cy="503768"/>
            <a:chOff x="3969219" y="1177645"/>
            <a:chExt cx="1969619" cy="50376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0FDA79-6AD7-9BB2-877E-7058D6F46549}"/>
                </a:ext>
              </a:extLst>
            </p:cNvPr>
            <p:cNvSpPr txBox="1"/>
            <p:nvPr/>
          </p:nvSpPr>
          <p:spPr>
            <a:xfrm>
              <a:off x="3969219" y="1177645"/>
              <a:ext cx="1474319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Value Point C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D5233A9-93FF-09D0-F8CE-862DDFA3779F}"/>
                </a:ext>
              </a:extLst>
            </p:cNvPr>
            <p:cNvSpPr txBox="1"/>
            <p:nvPr/>
          </p:nvSpPr>
          <p:spPr>
            <a:xfrm>
              <a:off x="3969219" y="1404414"/>
              <a:ext cx="1969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Leverage agile to robust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49" name="Graphic 48">
            <a:extLst>
              <a:ext uri="{FF2B5EF4-FFF2-40B4-BE49-F238E27FC236}">
                <a16:creationId xmlns:a16="http://schemas.microsoft.com/office/drawing/2014/main" id="{B1C8BB56-8E34-64E6-2122-4E02FD5D4C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91612" y="1090521"/>
            <a:ext cx="241390" cy="24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98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FFBA00"/>
      </a:accent1>
      <a:accent2>
        <a:srgbClr val="00D3BD"/>
      </a:accent2>
      <a:accent3>
        <a:srgbClr val="0088FF"/>
      </a:accent3>
      <a:accent4>
        <a:srgbClr val="EE4AA4"/>
      </a:accent4>
      <a:accent5>
        <a:srgbClr val="845BDF"/>
      </a:accent5>
      <a:accent6>
        <a:srgbClr val="CA7896"/>
      </a:accent6>
      <a:hlink>
        <a:srgbClr val="0563C1"/>
      </a:hlink>
      <a:folHlink>
        <a:srgbClr val="954F72"/>
      </a:folHlink>
    </a:clrScheme>
    <a:fontScheme name="Rework 3">
      <a:majorFont>
        <a:latin typeface="Roboto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2017</Words>
  <Application>Microsoft Office PowerPoint</Application>
  <PresentationFormat>Widescreen</PresentationFormat>
  <Paragraphs>483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Open Sans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Bayu Kresna</dc:creator>
  <cp:lastModifiedBy>USER</cp:lastModifiedBy>
  <cp:revision>382</cp:revision>
  <dcterms:created xsi:type="dcterms:W3CDTF">2023-03-20T04:42:37Z</dcterms:created>
  <dcterms:modified xsi:type="dcterms:W3CDTF">2023-08-01T06:44:59Z</dcterms:modified>
</cp:coreProperties>
</file>