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9" r:id="rId4"/>
    <p:sldId id="257" r:id="rId5"/>
    <p:sldId id="260" r:id="rId6"/>
    <p:sldId id="261" r:id="rId7"/>
    <p:sldId id="286" r:id="rId8"/>
    <p:sldId id="264" r:id="rId9"/>
    <p:sldId id="272" r:id="rId10"/>
    <p:sldId id="291" r:id="rId11"/>
    <p:sldId id="292" r:id="rId12"/>
    <p:sldId id="293" r:id="rId13"/>
    <p:sldId id="287" r:id="rId14"/>
    <p:sldId id="281" r:id="rId15"/>
    <p:sldId id="295" r:id="rId16"/>
    <p:sldId id="296" r:id="rId17"/>
    <p:sldId id="298" r:id="rId18"/>
    <p:sldId id="297" r:id="rId19"/>
    <p:sldId id="271" r:id="rId20"/>
    <p:sldId id="307" r:id="rId21"/>
    <p:sldId id="299" r:id="rId22"/>
    <p:sldId id="300" r:id="rId23"/>
    <p:sldId id="301" r:id="rId24"/>
    <p:sldId id="302" r:id="rId25"/>
    <p:sldId id="303" r:id="rId26"/>
    <p:sldId id="304" r:id="rId27"/>
    <p:sldId id="305" r:id="rId28"/>
    <p:sldId id="306" r:id="rId29"/>
    <p:sldId id="273" r:id="rId30"/>
    <p:sldId id="283" r:id="rId31"/>
  </p:sldIdLst>
  <p:sldSz cx="12192000" cy="6858000"/>
  <p:notesSz cx="6858000" cy="9144000"/>
  <p:defaultTex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24" autoAdjust="0"/>
    <p:restoredTop sz="94660" autoAdjust="0"/>
  </p:normalViewPr>
  <p:slideViewPr>
    <p:cSldViewPr snapToGrid="0">
      <p:cViewPr varScale="1">
        <p:scale>
          <a:sx n="74" d="100"/>
          <a:sy n="74" d="100"/>
        </p:scale>
        <p:origin x="29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2017/6/6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extLst>
      <p:ext uri="{BB962C8B-B14F-4D97-AF65-F5344CB8AC3E}">
        <p14:creationId xmlns:p14="http://schemas.microsoft.com/office/powerpoint/2010/main" val="6378158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78" indent="0" algn="ctr">
              <a:buNone/>
              <a:defRPr sz="2000"/>
            </a:lvl2pPr>
            <a:lvl3pPr marL="914354" indent="0" algn="ctr">
              <a:buNone/>
              <a:defRPr sz="19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0626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32761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3235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20154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9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332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409684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t>2017/6/6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66198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t>2017/6/6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75503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2017/6/6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732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5254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14189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2017/6/6</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53813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6"/>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6" y="5106096"/>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2694252" y="6130007"/>
            <a:ext cx="6771720" cy="415536"/>
            <a:chOff x="7671276" y="5791368"/>
            <a:chExt cx="4711512" cy="418937"/>
          </a:xfrm>
        </p:grpSpPr>
        <p:sp>
          <p:nvSpPr>
            <p:cNvPr id="42" name="文本框 41"/>
            <p:cNvSpPr txBox="1"/>
            <p:nvPr/>
          </p:nvSpPr>
          <p:spPr>
            <a:xfrm>
              <a:off x="7671276" y="5806920"/>
              <a:ext cx="1723029" cy="403385"/>
            </a:xfrm>
            <a:prstGeom prst="rect">
              <a:avLst/>
            </a:prstGeom>
            <a:noFill/>
          </p:spPr>
          <p:txBody>
            <a:bodyPr wrap="none" rtlCol="0">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答辩人</a:t>
              </a:r>
              <a:r>
                <a:rPr lang="zh-CN" altLang="en-US" sz="2000" dirty="0" smtClean="0">
                  <a:solidFill>
                    <a:srgbClr val="A2A2A2"/>
                  </a:solidFill>
                  <a:latin typeface="微软雅黑" panose="020B0503020204020204" pitchFamily="34" charset="-122"/>
                  <a:ea typeface="微软雅黑" panose="020B0503020204020204" pitchFamily="34" charset="-122"/>
                </a:rPr>
                <a:t>：张开海</a:t>
              </a:r>
              <a:endParaRPr lang="en-US" altLang="zh-CN" sz="2000" dirty="0">
                <a:solidFill>
                  <a:srgbClr val="A2A2A2"/>
                </a:solidFill>
                <a:latin typeface="微软雅黑" panose="020B0503020204020204" pitchFamily="34" charset="-122"/>
                <a:ea typeface="微软雅黑" panose="020B0503020204020204" pitchFamily="34" charset="-122"/>
              </a:endParaRPr>
            </a:p>
          </p:txBody>
        </p:sp>
        <p:sp>
          <p:nvSpPr>
            <p:cNvPr id="43" name="矩形 42"/>
            <p:cNvSpPr/>
            <p:nvPr/>
          </p:nvSpPr>
          <p:spPr>
            <a:xfrm>
              <a:off x="9777200" y="5791368"/>
              <a:ext cx="2605588" cy="403385"/>
            </a:xfrm>
            <a:prstGeom prst="rect">
              <a:avLst/>
            </a:prstGeom>
          </p:spPr>
          <p:txBody>
            <a:bodyPr wrap="none">
              <a:spAutoFit/>
            </a:bodyPr>
            <a:lstStyle/>
            <a:p>
              <a:pPr algn="r"/>
              <a:r>
                <a:rPr lang="zh-CN" altLang="en-US" sz="2000" dirty="0" smtClean="0">
                  <a:solidFill>
                    <a:srgbClr val="A2A2A2"/>
                  </a:solidFill>
                  <a:latin typeface="微软雅黑" panose="020B0503020204020204" pitchFamily="34" charset="-122"/>
                  <a:ea typeface="微软雅黑" panose="020B0503020204020204" pitchFamily="34" charset="-122"/>
                </a:rPr>
                <a:t>   指导教师：刘成文（副教授）</a:t>
              </a:r>
              <a:endParaRPr lang="en-US" altLang="zh-CN" sz="2000" dirty="0">
                <a:solidFill>
                  <a:srgbClr val="A2A2A2"/>
                </a:solidFill>
                <a:latin typeface="微软雅黑" panose="020B0503020204020204" pitchFamily="34" charset="-122"/>
                <a:ea typeface="微软雅黑" panose="020B0503020204020204" pitchFamily="34" charset="-122"/>
              </a:endParaRPr>
            </a:p>
          </p:txBody>
        </p:sp>
      </p:grpSp>
      <p:sp>
        <p:nvSpPr>
          <p:cNvPr id="48" name="文本框 47"/>
          <p:cNvSpPr txBox="1"/>
          <p:nvPr/>
        </p:nvSpPr>
        <p:spPr>
          <a:xfrm>
            <a:off x="2271728" y="2361855"/>
            <a:ext cx="6955746" cy="1446548"/>
          </a:xfrm>
          <a:prstGeom prst="rect">
            <a:avLst/>
          </a:prstGeom>
          <a:noFill/>
        </p:spPr>
        <p:txBody>
          <a:bodyPr wrap="none" lIns="91438" tIns="45719" rIns="91438" bIns="45719" rtlCol="0">
            <a:spAutoFit/>
          </a:bodyPr>
          <a:lstStyle/>
          <a:p>
            <a:r>
              <a:rPr lang="zh-CN" altLang="en-US" sz="8800" dirty="0">
                <a:ln w="0"/>
                <a:solidFill>
                  <a:schemeClr val="accent1">
                    <a:lumMod val="50000"/>
                  </a:schemeClr>
                </a:solidFill>
                <a:latin typeface="微软雅黑" panose="020B0503020204020204" pitchFamily="34" charset="-122"/>
                <a:ea typeface="微软雅黑" panose="020B0503020204020204" pitchFamily="34" charset="-122"/>
              </a:rPr>
              <a:t>毕业论文答</a:t>
            </a:r>
            <a:r>
              <a:rPr lang="zh-CN" altLang="en-US" sz="8800" dirty="0" smtClean="0">
                <a:ln w="0"/>
                <a:solidFill>
                  <a:schemeClr val="accent1">
                    <a:lumMod val="50000"/>
                  </a:schemeClr>
                </a:solidFill>
                <a:latin typeface="微软雅黑" panose="020B0503020204020204" pitchFamily="34" charset="-122"/>
                <a:ea typeface="微软雅黑" panose="020B0503020204020204" pitchFamily="34" charset="-122"/>
              </a:rPr>
              <a:t>辩</a:t>
            </a:r>
            <a:endParaRPr lang="zh-CN" altLang="en-US" sz="8800" dirty="0">
              <a:ln w="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4306411" y="2072966"/>
            <a:ext cx="484560" cy="382547"/>
            <a:chOff x="4625150" y="6808104"/>
            <a:chExt cx="540316" cy="426565"/>
          </a:xfrm>
          <a:solidFill>
            <a:srgbClr val="4C98CF"/>
          </a:solidFill>
        </p:grpSpPr>
        <p:sp>
          <p:nvSpPr>
            <p:cNvPr id="50" name="Freeform 127"/>
            <p:cNvSpPr>
              <a:spLocks/>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75000"/>
                  </a:schemeClr>
                </a:solidFill>
              </a:endParaRPr>
            </a:p>
          </p:txBody>
        </p:sp>
        <p:sp>
          <p:nvSpPr>
            <p:cNvPr id="51" name="Freeform 128"/>
            <p:cNvSpPr>
              <a:spLocks/>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sp>
        <p:nvSpPr>
          <p:cNvPr id="46" name="文本框 45"/>
          <p:cNvSpPr txBox="1"/>
          <p:nvPr/>
        </p:nvSpPr>
        <p:spPr>
          <a:xfrm>
            <a:off x="1638302" y="5064864"/>
            <a:ext cx="8222599" cy="584771"/>
          </a:xfrm>
          <a:prstGeom prst="rect">
            <a:avLst/>
          </a:prstGeom>
          <a:noFill/>
        </p:spPr>
        <p:txBody>
          <a:bodyPr wrap="square" lIns="91436" tIns="45718" rIns="91436" bIns="45718"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淮海工学院 </a:t>
            </a:r>
            <a:r>
              <a:rPr lang="en-US" altLang="zh-CN" sz="3200" dirty="0" smtClean="0">
                <a:solidFill>
                  <a:schemeClr val="bg1"/>
                </a:solidFill>
                <a:latin typeface="微软雅黑" panose="020B0503020204020204" pitchFamily="34" charset="-122"/>
                <a:ea typeface="微软雅黑" panose="020B0503020204020204" pitchFamily="34" charset="-122"/>
              </a:rPr>
              <a:t>			</a:t>
            </a:r>
            <a:r>
              <a:rPr lang="zh-CN" altLang="en-US" sz="3200" dirty="0" smtClean="0">
                <a:solidFill>
                  <a:schemeClr val="bg1"/>
                </a:solidFill>
                <a:latin typeface="微软雅黑" panose="020B0503020204020204" pitchFamily="34" charset="-122"/>
                <a:ea typeface="微软雅黑" panose="020B0503020204020204" pitchFamily="34" charset="-122"/>
              </a:rPr>
              <a:t>机械工程学院</a:t>
            </a:r>
            <a:endParaRPr lang="zh-CN" altLang="en-US" sz="32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447005" y="4634620"/>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Tree>
    <p:extLst>
      <p:ext uri="{BB962C8B-B14F-4D97-AF65-F5344CB8AC3E}">
        <p14:creationId xmlns:p14="http://schemas.microsoft.com/office/powerpoint/2010/main" val="8925312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66" name="文本框 6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物流分析</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pic>
        <p:nvPicPr>
          <p:cNvPr id="3" name="图片 2"/>
          <p:cNvPicPr>
            <a:picLocks noChangeAspect="1"/>
          </p:cNvPicPr>
          <p:nvPr/>
        </p:nvPicPr>
        <p:blipFill>
          <a:blip r:embed="rId2"/>
          <a:stretch>
            <a:fillRect/>
          </a:stretch>
        </p:blipFill>
        <p:spPr>
          <a:xfrm>
            <a:off x="478625" y="1099710"/>
            <a:ext cx="4711255" cy="5011393"/>
          </a:xfrm>
          <a:prstGeom prst="rect">
            <a:avLst/>
          </a:prstGeom>
        </p:spPr>
      </p:pic>
      <p:pic>
        <p:nvPicPr>
          <p:cNvPr id="4" name="图片 3"/>
          <p:cNvPicPr>
            <a:picLocks noChangeAspect="1"/>
          </p:cNvPicPr>
          <p:nvPr/>
        </p:nvPicPr>
        <p:blipFill>
          <a:blip r:embed="rId3"/>
          <a:stretch>
            <a:fillRect/>
          </a:stretch>
        </p:blipFill>
        <p:spPr>
          <a:xfrm>
            <a:off x="6111051" y="1609924"/>
            <a:ext cx="4904762" cy="4352381"/>
          </a:xfrm>
          <a:prstGeom prst="rect">
            <a:avLst/>
          </a:prstGeom>
        </p:spPr>
      </p:pic>
      <p:sp>
        <p:nvSpPr>
          <p:cNvPr id="2" name="文本框 1"/>
          <p:cNvSpPr txBox="1"/>
          <p:nvPr/>
        </p:nvSpPr>
        <p:spPr>
          <a:xfrm>
            <a:off x="1558343" y="6289208"/>
            <a:ext cx="2086378" cy="384721"/>
          </a:xfrm>
          <a:prstGeom prst="rect">
            <a:avLst/>
          </a:prstGeom>
          <a:noFill/>
        </p:spPr>
        <p:txBody>
          <a:bodyPr wrap="square" rtlCol="0">
            <a:spAutoFit/>
          </a:bodyPr>
          <a:lstStyle/>
          <a:p>
            <a:r>
              <a:rPr lang="zh-CN" altLang="en-US" dirty="0" smtClean="0"/>
              <a:t>物流强度从</a:t>
            </a:r>
            <a:r>
              <a:rPr lang="en-US" altLang="zh-CN" dirty="0" smtClean="0"/>
              <a:t>-</a:t>
            </a:r>
            <a:r>
              <a:rPr lang="zh-CN" altLang="en-US" dirty="0" smtClean="0"/>
              <a:t>至表</a:t>
            </a:r>
            <a:endParaRPr lang="zh-CN" altLang="en-US" dirty="0"/>
          </a:p>
        </p:txBody>
      </p:sp>
      <p:sp>
        <p:nvSpPr>
          <p:cNvPr id="5" name="文本框 4"/>
          <p:cNvSpPr txBox="1"/>
          <p:nvPr/>
        </p:nvSpPr>
        <p:spPr>
          <a:xfrm>
            <a:off x="7499638" y="6111103"/>
            <a:ext cx="2339821" cy="384721"/>
          </a:xfrm>
          <a:prstGeom prst="rect">
            <a:avLst/>
          </a:prstGeom>
          <a:noFill/>
        </p:spPr>
        <p:txBody>
          <a:bodyPr wrap="square" rtlCol="0">
            <a:spAutoFit/>
          </a:bodyPr>
          <a:lstStyle/>
          <a:p>
            <a:r>
              <a:rPr lang="zh-CN" altLang="en-US" dirty="0" smtClean="0"/>
              <a:t>物流相关表</a:t>
            </a:r>
            <a:endParaRPr lang="zh-CN" altLang="en-US" dirty="0"/>
          </a:p>
        </p:txBody>
      </p:sp>
    </p:spTree>
    <p:extLst>
      <p:ext uri="{BB962C8B-B14F-4D97-AF65-F5344CB8AC3E}">
        <p14:creationId xmlns:p14="http://schemas.microsoft.com/office/powerpoint/2010/main" val="12285753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sp>
        <p:nvSpPr>
          <p:cNvPr id="66" name="文本框 65"/>
          <p:cNvSpPr txBox="1"/>
          <p:nvPr/>
        </p:nvSpPr>
        <p:spPr>
          <a:xfrm>
            <a:off x="647719" y="267583"/>
            <a:ext cx="210826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非物流分析</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pic>
        <p:nvPicPr>
          <p:cNvPr id="2" name="图片 1"/>
          <p:cNvPicPr>
            <a:picLocks noChangeAspect="1"/>
          </p:cNvPicPr>
          <p:nvPr/>
        </p:nvPicPr>
        <p:blipFill>
          <a:blip r:embed="rId2"/>
          <a:stretch>
            <a:fillRect/>
          </a:stretch>
        </p:blipFill>
        <p:spPr>
          <a:xfrm>
            <a:off x="236481" y="1441739"/>
            <a:ext cx="4866667" cy="4352381"/>
          </a:xfrm>
          <a:prstGeom prst="rect">
            <a:avLst/>
          </a:prstGeom>
        </p:spPr>
      </p:pic>
      <p:sp>
        <p:nvSpPr>
          <p:cNvPr id="6" name="文本框 5"/>
          <p:cNvSpPr txBox="1"/>
          <p:nvPr/>
        </p:nvSpPr>
        <p:spPr>
          <a:xfrm>
            <a:off x="1443728" y="5962918"/>
            <a:ext cx="2452171" cy="384721"/>
          </a:xfrm>
          <a:prstGeom prst="rect">
            <a:avLst/>
          </a:prstGeom>
          <a:noFill/>
        </p:spPr>
        <p:txBody>
          <a:bodyPr wrap="square" rtlCol="0">
            <a:spAutoFit/>
          </a:bodyPr>
          <a:lstStyle/>
          <a:p>
            <a:r>
              <a:rPr lang="zh-CN" altLang="en-US" dirty="0" smtClean="0"/>
              <a:t>非物流相关表</a:t>
            </a:r>
            <a:endParaRPr lang="zh-CN" altLang="en-US" dirty="0"/>
          </a:p>
        </p:txBody>
      </p:sp>
      <p:pic>
        <p:nvPicPr>
          <p:cNvPr id="7" name="图片 6"/>
          <p:cNvPicPr>
            <a:picLocks noChangeAspect="1"/>
          </p:cNvPicPr>
          <p:nvPr/>
        </p:nvPicPr>
        <p:blipFill>
          <a:blip r:embed="rId3"/>
          <a:stretch>
            <a:fillRect/>
          </a:stretch>
        </p:blipFill>
        <p:spPr>
          <a:xfrm>
            <a:off x="5430538" y="2792098"/>
            <a:ext cx="5580952" cy="2123810"/>
          </a:xfrm>
          <a:prstGeom prst="rect">
            <a:avLst/>
          </a:prstGeom>
        </p:spPr>
      </p:pic>
    </p:spTree>
    <p:extLst>
      <p:ext uri="{BB962C8B-B14F-4D97-AF65-F5344CB8AC3E}">
        <p14:creationId xmlns:p14="http://schemas.microsoft.com/office/powerpoint/2010/main" val="39775878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8</a:t>
            </a:r>
            <a:endParaRPr lang="zh-CN" altLang="en-US" sz="3600" dirty="0"/>
          </a:p>
        </p:txBody>
      </p:sp>
      <p:sp>
        <p:nvSpPr>
          <p:cNvPr id="66" name="文本框 6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综合分析</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pic>
        <p:nvPicPr>
          <p:cNvPr id="2" name="图片 1"/>
          <p:cNvPicPr>
            <a:picLocks noChangeAspect="1"/>
          </p:cNvPicPr>
          <p:nvPr/>
        </p:nvPicPr>
        <p:blipFill>
          <a:blip r:embed="rId2"/>
          <a:stretch>
            <a:fillRect/>
          </a:stretch>
        </p:blipFill>
        <p:spPr>
          <a:xfrm>
            <a:off x="236481" y="1580105"/>
            <a:ext cx="4838095" cy="4323809"/>
          </a:xfrm>
          <a:prstGeom prst="rect">
            <a:avLst/>
          </a:prstGeom>
        </p:spPr>
      </p:pic>
      <p:sp>
        <p:nvSpPr>
          <p:cNvPr id="5" name="文本框 4"/>
          <p:cNvSpPr txBox="1"/>
          <p:nvPr/>
        </p:nvSpPr>
        <p:spPr>
          <a:xfrm>
            <a:off x="1631946" y="6087800"/>
            <a:ext cx="2292440" cy="384721"/>
          </a:xfrm>
          <a:prstGeom prst="rect">
            <a:avLst/>
          </a:prstGeom>
          <a:noFill/>
        </p:spPr>
        <p:txBody>
          <a:bodyPr wrap="square" rtlCol="0">
            <a:spAutoFit/>
          </a:bodyPr>
          <a:lstStyle/>
          <a:p>
            <a:r>
              <a:rPr lang="zh-CN" altLang="en-US" dirty="0" smtClean="0"/>
              <a:t>综合相关表</a:t>
            </a:r>
            <a:endParaRPr lang="zh-CN" altLang="en-US" dirty="0"/>
          </a:p>
        </p:txBody>
      </p:sp>
      <p:pic>
        <p:nvPicPr>
          <p:cNvPr id="6" name="图片 5"/>
          <p:cNvPicPr>
            <a:picLocks noChangeAspect="1"/>
          </p:cNvPicPr>
          <p:nvPr/>
        </p:nvPicPr>
        <p:blipFill>
          <a:blip r:embed="rId3"/>
          <a:stretch>
            <a:fillRect/>
          </a:stretch>
        </p:blipFill>
        <p:spPr>
          <a:xfrm>
            <a:off x="5685085" y="1592562"/>
            <a:ext cx="5380952" cy="4495238"/>
          </a:xfrm>
          <a:prstGeom prst="rect">
            <a:avLst/>
          </a:prstGeom>
        </p:spPr>
      </p:pic>
    </p:spTree>
    <p:extLst>
      <p:ext uri="{BB962C8B-B14F-4D97-AF65-F5344CB8AC3E}">
        <p14:creationId xmlns:p14="http://schemas.microsoft.com/office/powerpoint/2010/main" val="11178557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zh-CN" altLang="en-US" sz="6000" dirty="0"/>
            </a:p>
          </p:txBody>
        </p:sp>
        <p:sp>
          <p:nvSpPr>
            <p:cNvPr id="42" name="文本框 41"/>
            <p:cNvSpPr txBox="1"/>
            <p:nvPr/>
          </p:nvSpPr>
          <p:spPr>
            <a:xfrm>
              <a:off x="8468652" y="3061934"/>
              <a:ext cx="2954651" cy="830995"/>
            </a:xfrm>
            <a:prstGeom prst="rect">
              <a:avLst/>
            </a:prstGeom>
            <a:noFill/>
          </p:spPr>
          <p:txBody>
            <a:bodyPr wrap="none" lIns="91438" tIns="45719" rIns="91438" bIns="45719" rtlCol="0">
              <a:spAutoFit/>
            </a:bodyPr>
            <a:lstStyle/>
            <a:p>
              <a:r>
                <a:rPr lang="zh-CN" altLang="en-US" sz="4800" spc="600" dirty="0" smtClean="0">
                  <a:solidFill>
                    <a:schemeClr val="bg1"/>
                  </a:solidFill>
                  <a:latin typeface="微软雅黑" panose="020B0503020204020204" pitchFamily="34" charset="-122"/>
                  <a:ea typeface="微软雅黑" panose="020B0503020204020204" pitchFamily="34" charset="-122"/>
                </a:rPr>
                <a:t>建筑规划</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460849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112595" y="2839549"/>
            <a:ext cx="1842896" cy="1742800"/>
            <a:chOff x="1017962" y="1558577"/>
            <a:chExt cx="2207996" cy="2088070"/>
          </a:xfrm>
          <a:solidFill>
            <a:srgbClr val="4472C4">
              <a:alpha val="65000"/>
            </a:srgbClr>
          </a:solidFill>
        </p:grpSpPr>
        <p:sp>
          <p:nvSpPr>
            <p:cNvPr id="36" name="等腰三角形 35"/>
            <p:cNvSpPr/>
            <p:nvPr/>
          </p:nvSpPr>
          <p:spPr>
            <a:xfrm>
              <a:off x="1017962" y="174320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37" name="等腰三角形 36"/>
            <p:cNvSpPr/>
            <p:nvPr/>
          </p:nvSpPr>
          <p:spPr>
            <a:xfrm>
              <a:off x="1017962" y="155857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grpSp>
      <p:grpSp>
        <p:nvGrpSpPr>
          <p:cNvPr id="24" name="组合 23"/>
          <p:cNvGrpSpPr/>
          <p:nvPr/>
        </p:nvGrpSpPr>
        <p:grpSpPr>
          <a:xfrm flipV="1">
            <a:off x="7226535" y="3081275"/>
            <a:ext cx="1842896" cy="1742800"/>
            <a:chOff x="8997271" y="1558577"/>
            <a:chExt cx="2207996" cy="2088070"/>
          </a:xfrm>
          <a:solidFill>
            <a:srgbClr val="4472C4">
              <a:alpha val="65000"/>
            </a:srgbClr>
          </a:solidFill>
        </p:grpSpPr>
        <p:sp>
          <p:nvSpPr>
            <p:cNvPr id="34" name="等腰三角形 33"/>
            <p:cNvSpPr/>
            <p:nvPr/>
          </p:nvSpPr>
          <p:spPr>
            <a:xfrm>
              <a:off x="8997271" y="174320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35" name="等腰三角形 34"/>
            <p:cNvSpPr/>
            <p:nvPr/>
          </p:nvSpPr>
          <p:spPr>
            <a:xfrm>
              <a:off x="8997271" y="155857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grpSp>
      <p:grpSp>
        <p:nvGrpSpPr>
          <p:cNvPr id="25" name="组合 24"/>
          <p:cNvGrpSpPr/>
          <p:nvPr/>
        </p:nvGrpSpPr>
        <p:grpSpPr>
          <a:xfrm flipV="1">
            <a:off x="3064540" y="3082312"/>
            <a:ext cx="1842896" cy="1742800"/>
            <a:chOff x="3467180" y="3932342"/>
            <a:chExt cx="2207996" cy="2088070"/>
          </a:xfrm>
          <a:solidFill>
            <a:srgbClr val="4472C4">
              <a:alpha val="65000"/>
            </a:srgbClr>
          </a:solidFill>
        </p:grpSpPr>
        <p:sp>
          <p:nvSpPr>
            <p:cNvPr id="32" name="等腰三角形 31"/>
            <p:cNvSpPr/>
            <p:nvPr/>
          </p:nvSpPr>
          <p:spPr>
            <a:xfrm>
              <a:off x="3467180" y="411696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33" name="等腰三角形 32"/>
            <p:cNvSpPr/>
            <p:nvPr/>
          </p:nvSpPr>
          <p:spPr>
            <a:xfrm>
              <a:off x="3467180"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grpSp>
      <p:grpSp>
        <p:nvGrpSpPr>
          <p:cNvPr id="26" name="组合 25"/>
          <p:cNvGrpSpPr/>
          <p:nvPr/>
        </p:nvGrpSpPr>
        <p:grpSpPr>
          <a:xfrm>
            <a:off x="5145537" y="2839549"/>
            <a:ext cx="1842896" cy="1742800"/>
            <a:chOff x="6614571" y="3932342"/>
            <a:chExt cx="2207996" cy="2088070"/>
          </a:xfrm>
          <a:solidFill>
            <a:srgbClr val="4472C4">
              <a:alpha val="65000"/>
            </a:srgbClr>
          </a:solidFill>
        </p:grpSpPr>
        <p:sp>
          <p:nvSpPr>
            <p:cNvPr id="30" name="等腰三角形 29"/>
            <p:cNvSpPr/>
            <p:nvPr/>
          </p:nvSpPr>
          <p:spPr>
            <a:xfrm>
              <a:off x="6614571" y="4116967"/>
              <a:ext cx="2207996" cy="1903445"/>
            </a:xfrm>
            <a:prstGeom prst="triangl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31" name="等腰三角形 30"/>
            <p:cNvSpPr/>
            <p:nvPr/>
          </p:nvSpPr>
          <p:spPr>
            <a:xfrm>
              <a:off x="6614571"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grpSp>
      <p:grpSp>
        <p:nvGrpSpPr>
          <p:cNvPr id="27" name="组合 26"/>
          <p:cNvGrpSpPr/>
          <p:nvPr/>
        </p:nvGrpSpPr>
        <p:grpSpPr>
          <a:xfrm>
            <a:off x="9261719" y="2839549"/>
            <a:ext cx="1842896" cy="1742800"/>
            <a:chOff x="6614571" y="3932342"/>
            <a:chExt cx="2207996" cy="2088070"/>
          </a:xfrm>
          <a:solidFill>
            <a:srgbClr val="4472C4">
              <a:alpha val="65000"/>
            </a:srgbClr>
          </a:solidFill>
        </p:grpSpPr>
        <p:sp>
          <p:nvSpPr>
            <p:cNvPr id="28" name="等腰三角形 27"/>
            <p:cNvSpPr/>
            <p:nvPr/>
          </p:nvSpPr>
          <p:spPr>
            <a:xfrm>
              <a:off x="6614571" y="411696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sp>
          <p:nvSpPr>
            <p:cNvPr id="29" name="等腰三角形 28"/>
            <p:cNvSpPr/>
            <p:nvPr/>
          </p:nvSpPr>
          <p:spPr>
            <a:xfrm>
              <a:off x="6614571"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p>
          </p:txBody>
        </p:sp>
      </p:grpSp>
      <p:sp>
        <p:nvSpPr>
          <p:cNvPr id="21" name="Freeform 70"/>
          <p:cNvSpPr>
            <a:spLocks noEditPoints="1"/>
          </p:cNvSpPr>
          <p:nvPr/>
        </p:nvSpPr>
        <p:spPr bwMode="auto">
          <a:xfrm>
            <a:off x="1798420" y="3633901"/>
            <a:ext cx="471249" cy="319812"/>
          </a:xfrm>
          <a:custGeom>
            <a:avLst/>
            <a:gdLst>
              <a:gd name="T0" fmla="*/ 157 w 200"/>
              <a:gd name="T1" fmla="*/ 0 h 136"/>
              <a:gd name="T2" fmla="*/ 44 w 200"/>
              <a:gd name="T3" fmla="*/ 0 h 136"/>
              <a:gd name="T4" fmla="*/ 0 w 200"/>
              <a:gd name="T5" fmla="*/ 48 h 136"/>
              <a:gd name="T6" fmla="*/ 0 w 200"/>
              <a:gd name="T7" fmla="*/ 136 h 136"/>
              <a:gd name="T8" fmla="*/ 200 w 200"/>
              <a:gd name="T9" fmla="*/ 136 h 136"/>
              <a:gd name="T10" fmla="*/ 200 w 200"/>
              <a:gd name="T11" fmla="*/ 48 h 136"/>
              <a:gd name="T12" fmla="*/ 157 w 200"/>
              <a:gd name="T13" fmla="*/ 0 h 136"/>
              <a:gd name="T14" fmla="*/ 48 w 200"/>
              <a:gd name="T15" fmla="*/ 8 h 136"/>
              <a:gd name="T16" fmla="*/ 153 w 200"/>
              <a:gd name="T17" fmla="*/ 8 h 136"/>
              <a:gd name="T18" fmla="*/ 190 w 200"/>
              <a:gd name="T19" fmla="*/ 48 h 136"/>
              <a:gd name="T20" fmla="*/ 128 w 200"/>
              <a:gd name="T21" fmla="*/ 48 h 136"/>
              <a:gd name="T22" fmla="*/ 100 w 200"/>
              <a:gd name="T23" fmla="*/ 75 h 136"/>
              <a:gd name="T24" fmla="*/ 72 w 200"/>
              <a:gd name="T25" fmla="*/ 48 h 136"/>
              <a:gd name="T26" fmla="*/ 11 w 200"/>
              <a:gd name="T27" fmla="*/ 48 h 136"/>
              <a:gd name="T28" fmla="*/ 48 w 200"/>
              <a:gd name="T29"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136">
                <a:moveTo>
                  <a:pt x="157" y="0"/>
                </a:moveTo>
                <a:cubicBezTo>
                  <a:pt x="44" y="0"/>
                  <a:pt x="44" y="0"/>
                  <a:pt x="44" y="0"/>
                </a:cubicBezTo>
                <a:cubicBezTo>
                  <a:pt x="0" y="48"/>
                  <a:pt x="0" y="48"/>
                  <a:pt x="0" y="48"/>
                </a:cubicBezTo>
                <a:cubicBezTo>
                  <a:pt x="0" y="136"/>
                  <a:pt x="0" y="136"/>
                  <a:pt x="0" y="136"/>
                </a:cubicBezTo>
                <a:cubicBezTo>
                  <a:pt x="200" y="136"/>
                  <a:pt x="200" y="136"/>
                  <a:pt x="200" y="136"/>
                </a:cubicBezTo>
                <a:cubicBezTo>
                  <a:pt x="200" y="48"/>
                  <a:pt x="200" y="48"/>
                  <a:pt x="200" y="48"/>
                </a:cubicBezTo>
                <a:lnTo>
                  <a:pt x="157" y="0"/>
                </a:lnTo>
                <a:close/>
                <a:moveTo>
                  <a:pt x="48" y="8"/>
                </a:moveTo>
                <a:cubicBezTo>
                  <a:pt x="153" y="8"/>
                  <a:pt x="153" y="8"/>
                  <a:pt x="153" y="8"/>
                </a:cubicBezTo>
                <a:cubicBezTo>
                  <a:pt x="190" y="48"/>
                  <a:pt x="190" y="48"/>
                  <a:pt x="190" y="48"/>
                </a:cubicBezTo>
                <a:cubicBezTo>
                  <a:pt x="128" y="48"/>
                  <a:pt x="128" y="48"/>
                  <a:pt x="128" y="48"/>
                </a:cubicBezTo>
                <a:cubicBezTo>
                  <a:pt x="128" y="63"/>
                  <a:pt x="115" y="75"/>
                  <a:pt x="100" y="75"/>
                </a:cubicBezTo>
                <a:cubicBezTo>
                  <a:pt x="85" y="75"/>
                  <a:pt x="72" y="63"/>
                  <a:pt x="72" y="48"/>
                </a:cubicBezTo>
                <a:cubicBezTo>
                  <a:pt x="11" y="48"/>
                  <a:pt x="11" y="48"/>
                  <a:pt x="11" y="48"/>
                </a:cubicBezTo>
                <a:lnTo>
                  <a:pt x="48"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8" tIns="45719" rIns="91438" bIns="45719" numCol="1" anchor="t" anchorCtr="0" compatLnSpc="1">
            <a:prstTxWarp prst="textNoShape">
              <a:avLst/>
            </a:prstTxWarp>
          </a:bodyPr>
          <a:lstStyle/>
          <a:p>
            <a:pPr>
              <a:lnSpc>
                <a:spcPct val="130000"/>
              </a:lnSpc>
            </a:pPr>
            <a:endParaRPr lang="zh-CN" altLang="en-US"/>
          </a:p>
        </p:txBody>
      </p:sp>
      <p:sp>
        <p:nvSpPr>
          <p:cNvPr id="22" name="Freeform 121"/>
          <p:cNvSpPr>
            <a:spLocks/>
          </p:cNvSpPr>
          <p:nvPr/>
        </p:nvSpPr>
        <p:spPr bwMode="auto">
          <a:xfrm>
            <a:off x="3750366" y="3553872"/>
            <a:ext cx="471249" cy="43339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8" tIns="45719" rIns="91438" bIns="45719" numCol="1" anchor="t" anchorCtr="0" compatLnSpc="1">
            <a:prstTxWarp prst="textNoShape">
              <a:avLst/>
            </a:prstTxWarp>
          </a:bodyPr>
          <a:lstStyle/>
          <a:p>
            <a:pPr>
              <a:lnSpc>
                <a:spcPct val="130000"/>
              </a:lnSpc>
            </a:pPr>
            <a:endParaRPr lang="zh-CN" altLang="en-US"/>
          </a:p>
        </p:txBody>
      </p:sp>
      <p:sp>
        <p:nvSpPr>
          <p:cNvPr id="38" name="矩形 37"/>
          <p:cNvSpPr/>
          <p:nvPr/>
        </p:nvSpPr>
        <p:spPr>
          <a:xfrm>
            <a:off x="1186391" y="5312108"/>
            <a:ext cx="1902415" cy="692493"/>
          </a:xfrm>
          <a:prstGeom prst="rect">
            <a:avLst/>
          </a:prstGeom>
        </p:spPr>
        <p:txBody>
          <a:bodyPr wrap="square" lIns="91436" tIns="45718" rIns="91436" bIns="45718">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提出将要采用的两种不同方案。</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flipH="1">
            <a:off x="1112597"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162601" y="1716924"/>
            <a:ext cx="1902415" cy="692493"/>
          </a:xfrm>
          <a:prstGeom prst="rect">
            <a:avLst/>
          </a:prstGeom>
        </p:spPr>
        <p:txBody>
          <a:bodyPr wrap="square" lIns="91436" tIns="45718" rIns="91436" bIns="45718">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厂内各作业单位面积、功能的确定</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flipH="1">
            <a:off x="3088806" y="1414594"/>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259973" y="5312108"/>
            <a:ext cx="1902415" cy="692493"/>
          </a:xfrm>
          <a:prstGeom prst="rect">
            <a:avLst/>
          </a:prstGeom>
        </p:spPr>
        <p:txBody>
          <a:bodyPr wrap="square" lIns="91436" tIns="45718" rIns="91436" bIns="45718">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将各作业单位布置到初步方案中</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flipH="1">
            <a:off x="5186180"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412546" y="5312108"/>
            <a:ext cx="1902415" cy="392411"/>
          </a:xfrm>
          <a:prstGeom prst="rect">
            <a:avLst/>
          </a:prstGeom>
        </p:spPr>
        <p:txBody>
          <a:bodyPr wrap="square" lIns="91436" tIns="45718" rIns="91436" bIns="45718">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大概的三维结构</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flipH="1">
            <a:off x="9338752"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94060" y="4950108"/>
            <a:ext cx="1890253"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初步方案的提出</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183743" y="1354924"/>
            <a:ext cx="1402940"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各模块规划</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5273338" y="4942776"/>
            <a:ext cx="1890253"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初步方案的规划</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9412544" y="4942776"/>
            <a:ext cx="915627" cy="435436"/>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预览图</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0" name="矩形 49"/>
          <p:cNvSpPr/>
          <p:nvPr/>
        </p:nvSpPr>
        <p:spPr>
          <a:xfrm>
            <a:off x="7308281" y="1716924"/>
            <a:ext cx="1902415" cy="692493"/>
          </a:xfrm>
          <a:prstGeom prst="rect">
            <a:avLst/>
          </a:prstGeom>
        </p:spPr>
        <p:txBody>
          <a:bodyPr wrap="square" lIns="91436" tIns="45718" rIns="91436" bIns="45718">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综合建筑局部多层的规划</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flipH="1">
            <a:off x="7234488" y="1414594"/>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7329423" y="1354924"/>
            <a:ext cx="1159284"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多层规划</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3" name="Freeform 25"/>
          <p:cNvSpPr>
            <a:spLocks noEditPoints="1"/>
          </p:cNvSpPr>
          <p:nvPr/>
        </p:nvSpPr>
        <p:spPr bwMode="auto">
          <a:xfrm>
            <a:off x="5860131" y="3595855"/>
            <a:ext cx="433868" cy="433868"/>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64 w 192"/>
              <a:gd name="T11" fmla="*/ 152 h 192"/>
              <a:gd name="T12" fmla="*/ 122 w 192"/>
              <a:gd name="T13" fmla="*/ 137 h 192"/>
              <a:gd name="T14" fmla="*/ 121 w 192"/>
              <a:gd name="T15" fmla="*/ 133 h 192"/>
              <a:gd name="T16" fmla="*/ 124 w 192"/>
              <a:gd name="T17" fmla="*/ 122 h 192"/>
              <a:gd name="T18" fmla="*/ 128 w 192"/>
              <a:gd name="T19" fmla="*/ 107 h 192"/>
              <a:gd name="T20" fmla="*/ 134 w 192"/>
              <a:gd name="T21" fmla="*/ 92 h 192"/>
              <a:gd name="T22" fmla="*/ 134 w 192"/>
              <a:gd name="T23" fmla="*/ 79 h 192"/>
              <a:gd name="T24" fmla="*/ 134 w 192"/>
              <a:gd name="T25" fmla="*/ 78 h 192"/>
              <a:gd name="T26" fmla="*/ 135 w 192"/>
              <a:gd name="T27" fmla="*/ 60 h 192"/>
              <a:gd name="T28" fmla="*/ 128 w 192"/>
              <a:gd name="T29" fmla="*/ 37 h 192"/>
              <a:gd name="T30" fmla="*/ 101 w 192"/>
              <a:gd name="T31" fmla="*/ 24 h 192"/>
              <a:gd name="T32" fmla="*/ 93 w 192"/>
              <a:gd name="T33" fmla="*/ 24 h 192"/>
              <a:gd name="T34" fmla="*/ 66 w 192"/>
              <a:gd name="T35" fmla="*/ 37 h 192"/>
              <a:gd name="T36" fmla="*/ 59 w 192"/>
              <a:gd name="T37" fmla="*/ 60 h 192"/>
              <a:gd name="T38" fmla="*/ 61 w 192"/>
              <a:gd name="T39" fmla="*/ 78 h 192"/>
              <a:gd name="T40" fmla="*/ 60 w 192"/>
              <a:gd name="T41" fmla="*/ 79 h 192"/>
              <a:gd name="T42" fmla="*/ 60 w 192"/>
              <a:gd name="T43" fmla="*/ 92 h 192"/>
              <a:gd name="T44" fmla="*/ 67 w 192"/>
              <a:gd name="T45" fmla="*/ 107 h 192"/>
              <a:gd name="T46" fmla="*/ 71 w 192"/>
              <a:gd name="T47" fmla="*/ 122 h 192"/>
              <a:gd name="T48" fmla="*/ 73 w 192"/>
              <a:gd name="T49" fmla="*/ 133 h 192"/>
              <a:gd name="T50" fmla="*/ 71 w 192"/>
              <a:gd name="T51" fmla="*/ 138 h 192"/>
              <a:gd name="T52" fmla="*/ 29 w 192"/>
              <a:gd name="T53" fmla="*/ 153 h 192"/>
              <a:gd name="T54" fmla="*/ 8 w 192"/>
              <a:gd name="T55" fmla="*/ 96 h 192"/>
              <a:gd name="T56" fmla="*/ 96 w 192"/>
              <a:gd name="T57" fmla="*/ 8 h 192"/>
              <a:gd name="T58" fmla="*/ 184 w 192"/>
              <a:gd name="T59" fmla="*/ 96 h 192"/>
              <a:gd name="T60" fmla="*/ 164 w 192"/>
              <a:gd name="T61" fmla="*/ 1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64" y="152"/>
                </a:moveTo>
                <a:cubicBezTo>
                  <a:pt x="155" y="148"/>
                  <a:pt x="135" y="141"/>
                  <a:pt x="122" y="137"/>
                </a:cubicBezTo>
                <a:cubicBezTo>
                  <a:pt x="121" y="137"/>
                  <a:pt x="121" y="137"/>
                  <a:pt x="121" y="133"/>
                </a:cubicBezTo>
                <a:cubicBezTo>
                  <a:pt x="121" y="129"/>
                  <a:pt x="122" y="125"/>
                  <a:pt x="124" y="122"/>
                </a:cubicBezTo>
                <a:cubicBezTo>
                  <a:pt x="125" y="118"/>
                  <a:pt x="127" y="112"/>
                  <a:pt x="128" y="107"/>
                </a:cubicBezTo>
                <a:cubicBezTo>
                  <a:pt x="130" y="105"/>
                  <a:pt x="132" y="100"/>
                  <a:pt x="134" y="92"/>
                </a:cubicBezTo>
                <a:cubicBezTo>
                  <a:pt x="136" y="85"/>
                  <a:pt x="135" y="82"/>
                  <a:pt x="134" y="79"/>
                </a:cubicBezTo>
                <a:cubicBezTo>
                  <a:pt x="134" y="79"/>
                  <a:pt x="134" y="79"/>
                  <a:pt x="134" y="78"/>
                </a:cubicBezTo>
                <a:cubicBezTo>
                  <a:pt x="133" y="77"/>
                  <a:pt x="134" y="68"/>
                  <a:pt x="135" y="60"/>
                </a:cubicBezTo>
                <a:cubicBezTo>
                  <a:pt x="136" y="56"/>
                  <a:pt x="135" y="45"/>
                  <a:pt x="128" y="37"/>
                </a:cubicBezTo>
                <a:cubicBezTo>
                  <a:pt x="124" y="31"/>
                  <a:pt x="116" y="25"/>
                  <a:pt x="101" y="24"/>
                </a:cubicBezTo>
                <a:cubicBezTo>
                  <a:pt x="93" y="24"/>
                  <a:pt x="93" y="24"/>
                  <a:pt x="93" y="24"/>
                </a:cubicBezTo>
                <a:cubicBezTo>
                  <a:pt x="79" y="25"/>
                  <a:pt x="70" y="31"/>
                  <a:pt x="66" y="37"/>
                </a:cubicBezTo>
                <a:cubicBezTo>
                  <a:pt x="60" y="45"/>
                  <a:pt x="58" y="56"/>
                  <a:pt x="59" y="60"/>
                </a:cubicBezTo>
                <a:cubicBezTo>
                  <a:pt x="61" y="68"/>
                  <a:pt x="61" y="77"/>
                  <a:pt x="61" y="78"/>
                </a:cubicBezTo>
                <a:cubicBezTo>
                  <a:pt x="61" y="79"/>
                  <a:pt x="61" y="79"/>
                  <a:pt x="60" y="79"/>
                </a:cubicBezTo>
                <a:cubicBezTo>
                  <a:pt x="60" y="82"/>
                  <a:pt x="59" y="85"/>
                  <a:pt x="60" y="92"/>
                </a:cubicBezTo>
                <a:cubicBezTo>
                  <a:pt x="62" y="100"/>
                  <a:pt x="65" y="105"/>
                  <a:pt x="67" y="107"/>
                </a:cubicBezTo>
                <a:cubicBezTo>
                  <a:pt x="67" y="112"/>
                  <a:pt x="69" y="118"/>
                  <a:pt x="71" y="122"/>
                </a:cubicBezTo>
                <a:cubicBezTo>
                  <a:pt x="72" y="124"/>
                  <a:pt x="73" y="128"/>
                  <a:pt x="73" y="133"/>
                </a:cubicBezTo>
                <a:cubicBezTo>
                  <a:pt x="73" y="137"/>
                  <a:pt x="72" y="137"/>
                  <a:pt x="71" y="138"/>
                </a:cubicBezTo>
                <a:cubicBezTo>
                  <a:pt x="58" y="142"/>
                  <a:pt x="37" y="149"/>
                  <a:pt x="29" y="153"/>
                </a:cubicBezTo>
                <a:cubicBezTo>
                  <a:pt x="16" y="137"/>
                  <a:pt x="8" y="117"/>
                  <a:pt x="8" y="96"/>
                </a:cubicBezTo>
                <a:cubicBezTo>
                  <a:pt x="8" y="47"/>
                  <a:pt x="48" y="8"/>
                  <a:pt x="96" y="8"/>
                </a:cubicBezTo>
                <a:cubicBezTo>
                  <a:pt x="145" y="8"/>
                  <a:pt x="184" y="47"/>
                  <a:pt x="184" y="96"/>
                </a:cubicBezTo>
                <a:cubicBezTo>
                  <a:pt x="184" y="117"/>
                  <a:pt x="177" y="137"/>
                  <a:pt x="16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8" rIns="91436" bIns="45718" numCol="1" anchor="t" anchorCtr="0" compatLnSpc="1">
            <a:prstTxWarp prst="textNoShape">
              <a:avLst/>
            </a:prstTxWarp>
          </a:bodyPr>
          <a:lstStyle/>
          <a:p>
            <a:pPr>
              <a:lnSpc>
                <a:spcPct val="130000"/>
              </a:lnSpc>
            </a:pPr>
            <a:endParaRPr lang="zh-CN" altLang="en-US"/>
          </a:p>
        </p:txBody>
      </p:sp>
      <p:grpSp>
        <p:nvGrpSpPr>
          <p:cNvPr id="3" name="组合 2"/>
          <p:cNvGrpSpPr/>
          <p:nvPr/>
        </p:nvGrpSpPr>
        <p:grpSpPr>
          <a:xfrm>
            <a:off x="7921972" y="3544555"/>
            <a:ext cx="452025" cy="452025"/>
            <a:chOff x="413379" y="7611656"/>
            <a:chExt cx="452025" cy="452025"/>
          </a:xfrm>
        </p:grpSpPr>
        <p:sp>
          <p:nvSpPr>
            <p:cNvPr id="54" name="Freeform 28"/>
            <p:cNvSpPr>
              <a:spLocks noEditPoints="1"/>
            </p:cNvSpPr>
            <p:nvPr/>
          </p:nvSpPr>
          <p:spPr bwMode="auto">
            <a:xfrm>
              <a:off x="413379" y="7611656"/>
              <a:ext cx="452025" cy="452025"/>
            </a:xfrm>
            <a:custGeom>
              <a:avLst/>
              <a:gdLst>
                <a:gd name="T0" fmla="*/ 100 w 200"/>
                <a:gd name="T1" fmla="*/ 0 h 200"/>
                <a:gd name="T2" fmla="*/ 100 w 200"/>
                <a:gd name="T3" fmla="*/ 0 h 200"/>
                <a:gd name="T4" fmla="*/ 100 w 200"/>
                <a:gd name="T5" fmla="*/ 0 h 200"/>
                <a:gd name="T6" fmla="*/ 100 w 200"/>
                <a:gd name="T7" fmla="*/ 0 h 200"/>
                <a:gd name="T8" fmla="*/ 0 w 200"/>
                <a:gd name="T9" fmla="*/ 100 h 200"/>
                <a:gd name="T10" fmla="*/ 100 w 200"/>
                <a:gd name="T11" fmla="*/ 200 h 200"/>
                <a:gd name="T12" fmla="*/ 100 w 200"/>
                <a:gd name="T13" fmla="*/ 200 h 200"/>
                <a:gd name="T14" fmla="*/ 100 w 200"/>
                <a:gd name="T15" fmla="*/ 200 h 200"/>
                <a:gd name="T16" fmla="*/ 100 w 200"/>
                <a:gd name="T17" fmla="*/ 200 h 200"/>
                <a:gd name="T18" fmla="*/ 200 w 200"/>
                <a:gd name="T19" fmla="*/ 100 h 200"/>
                <a:gd name="T20" fmla="*/ 100 w 200"/>
                <a:gd name="T21" fmla="*/ 0 h 200"/>
                <a:gd name="T22" fmla="*/ 100 w 200"/>
                <a:gd name="T23" fmla="*/ 192 h 200"/>
                <a:gd name="T24" fmla="*/ 100 w 200"/>
                <a:gd name="T25" fmla="*/ 192 h 200"/>
                <a:gd name="T26" fmla="*/ 100 w 200"/>
                <a:gd name="T27" fmla="*/ 192 h 200"/>
                <a:gd name="T28" fmla="*/ 100 w 200"/>
                <a:gd name="T29" fmla="*/ 192 h 200"/>
                <a:gd name="T30" fmla="*/ 8 w 200"/>
                <a:gd name="T31" fmla="*/ 100 h 200"/>
                <a:gd name="T32" fmla="*/ 100 w 200"/>
                <a:gd name="T33" fmla="*/ 8 h 200"/>
                <a:gd name="T34" fmla="*/ 100 w 200"/>
                <a:gd name="T35" fmla="*/ 8 h 200"/>
                <a:gd name="T36" fmla="*/ 100 w 200"/>
                <a:gd name="T37" fmla="*/ 8 h 200"/>
                <a:gd name="T38" fmla="*/ 100 w 200"/>
                <a:gd name="T39" fmla="*/ 8 h 200"/>
                <a:gd name="T40" fmla="*/ 192 w 200"/>
                <a:gd name="T41" fmla="*/ 100 h 200"/>
                <a:gd name="T42" fmla="*/ 100 w 200"/>
                <a:gd name="T43"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5"/>
                    <a:pt x="0" y="100"/>
                  </a:cubicBezTo>
                  <a:cubicBezTo>
                    <a:pt x="0" y="155"/>
                    <a:pt x="45" y="200"/>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5"/>
                    <a:pt x="156" y="0"/>
                    <a:pt x="100" y="0"/>
                  </a:cubicBezTo>
                  <a:close/>
                  <a:moveTo>
                    <a:pt x="100" y="192"/>
                  </a:moveTo>
                  <a:cubicBezTo>
                    <a:pt x="100" y="192"/>
                    <a:pt x="100" y="192"/>
                    <a:pt x="100" y="192"/>
                  </a:cubicBezTo>
                  <a:cubicBezTo>
                    <a:pt x="100" y="192"/>
                    <a:pt x="100" y="192"/>
                    <a:pt x="100" y="192"/>
                  </a:cubicBezTo>
                  <a:cubicBezTo>
                    <a:pt x="100" y="192"/>
                    <a:pt x="100" y="192"/>
                    <a:pt x="100" y="192"/>
                  </a:cubicBezTo>
                  <a:cubicBezTo>
                    <a:pt x="50" y="192"/>
                    <a:pt x="8" y="151"/>
                    <a:pt x="8" y="100"/>
                  </a:cubicBezTo>
                  <a:cubicBezTo>
                    <a:pt x="8" y="49"/>
                    <a:pt x="50" y="8"/>
                    <a:pt x="100" y="8"/>
                  </a:cubicBezTo>
                  <a:cubicBezTo>
                    <a:pt x="100" y="8"/>
                    <a:pt x="100" y="8"/>
                    <a:pt x="100" y="8"/>
                  </a:cubicBezTo>
                  <a:cubicBezTo>
                    <a:pt x="100" y="8"/>
                    <a:pt x="100" y="8"/>
                    <a:pt x="100" y="8"/>
                  </a:cubicBezTo>
                  <a:cubicBezTo>
                    <a:pt x="100" y="8"/>
                    <a:pt x="100" y="8"/>
                    <a:pt x="100" y="8"/>
                  </a:cubicBezTo>
                  <a:cubicBezTo>
                    <a:pt x="151" y="8"/>
                    <a:pt x="192" y="49"/>
                    <a:pt x="192" y="100"/>
                  </a:cubicBezTo>
                  <a:cubicBezTo>
                    <a:pt x="192" y="151"/>
                    <a:pt x="151" y="192"/>
                    <a:pt x="100"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55" name="Freeform 29"/>
            <p:cNvSpPr>
              <a:spLocks/>
            </p:cNvSpPr>
            <p:nvPr/>
          </p:nvSpPr>
          <p:spPr bwMode="auto">
            <a:xfrm>
              <a:off x="648470" y="7745447"/>
              <a:ext cx="74541" cy="83142"/>
            </a:xfrm>
            <a:custGeom>
              <a:avLst/>
              <a:gdLst>
                <a:gd name="T0" fmla="*/ 28 w 33"/>
                <a:gd name="T1" fmla="*/ 0 h 37"/>
                <a:gd name="T2" fmla="*/ 0 w 33"/>
                <a:gd name="T3" fmla="*/ 4 h 37"/>
                <a:gd name="T4" fmla="*/ 0 w 33"/>
                <a:gd name="T5" fmla="*/ 37 h 37"/>
                <a:gd name="T6" fmla="*/ 33 w 33"/>
                <a:gd name="T7" fmla="*/ 37 h 37"/>
                <a:gd name="T8" fmla="*/ 28 w 33"/>
                <a:gd name="T9" fmla="*/ 0 h 37"/>
              </a:gdLst>
              <a:ahLst/>
              <a:cxnLst>
                <a:cxn ang="0">
                  <a:pos x="T0" y="T1"/>
                </a:cxn>
                <a:cxn ang="0">
                  <a:pos x="T2" y="T3"/>
                </a:cxn>
                <a:cxn ang="0">
                  <a:pos x="T4" y="T5"/>
                </a:cxn>
                <a:cxn ang="0">
                  <a:pos x="T6" y="T7"/>
                </a:cxn>
                <a:cxn ang="0">
                  <a:pos x="T8" y="T9"/>
                </a:cxn>
              </a:cxnLst>
              <a:rect l="0" t="0" r="r" b="b"/>
              <a:pathLst>
                <a:path w="33" h="37">
                  <a:moveTo>
                    <a:pt x="28" y="0"/>
                  </a:moveTo>
                  <a:cubicBezTo>
                    <a:pt x="19" y="3"/>
                    <a:pt x="10" y="4"/>
                    <a:pt x="0" y="4"/>
                  </a:cubicBezTo>
                  <a:cubicBezTo>
                    <a:pt x="0" y="37"/>
                    <a:pt x="0" y="37"/>
                    <a:pt x="0" y="37"/>
                  </a:cubicBezTo>
                  <a:cubicBezTo>
                    <a:pt x="33" y="37"/>
                    <a:pt x="33" y="37"/>
                    <a:pt x="33" y="37"/>
                  </a:cubicBezTo>
                  <a:cubicBezTo>
                    <a:pt x="33" y="23"/>
                    <a:pt x="31" y="11"/>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56" name="Freeform 30"/>
            <p:cNvSpPr>
              <a:spLocks/>
            </p:cNvSpPr>
            <p:nvPr/>
          </p:nvSpPr>
          <p:spPr bwMode="auto">
            <a:xfrm>
              <a:off x="648470" y="7649882"/>
              <a:ext cx="58295" cy="88876"/>
            </a:xfrm>
            <a:custGeom>
              <a:avLst/>
              <a:gdLst>
                <a:gd name="T0" fmla="*/ 0 w 26"/>
                <a:gd name="T1" fmla="*/ 0 h 39"/>
                <a:gd name="T2" fmla="*/ 0 w 26"/>
                <a:gd name="T3" fmla="*/ 39 h 39"/>
                <a:gd name="T4" fmla="*/ 26 w 26"/>
                <a:gd name="T5" fmla="*/ 35 h 39"/>
                <a:gd name="T6" fmla="*/ 0 w 26"/>
                <a:gd name="T7" fmla="*/ 0 h 39"/>
              </a:gdLst>
              <a:ahLst/>
              <a:cxnLst>
                <a:cxn ang="0">
                  <a:pos x="T0" y="T1"/>
                </a:cxn>
                <a:cxn ang="0">
                  <a:pos x="T2" y="T3"/>
                </a:cxn>
                <a:cxn ang="0">
                  <a:pos x="T4" y="T5"/>
                </a:cxn>
                <a:cxn ang="0">
                  <a:pos x="T6" y="T7"/>
                </a:cxn>
              </a:cxnLst>
              <a:rect l="0" t="0" r="r" b="b"/>
              <a:pathLst>
                <a:path w="26" h="39">
                  <a:moveTo>
                    <a:pt x="0" y="0"/>
                  </a:moveTo>
                  <a:cubicBezTo>
                    <a:pt x="0" y="39"/>
                    <a:pt x="0" y="39"/>
                    <a:pt x="0" y="39"/>
                  </a:cubicBezTo>
                  <a:cubicBezTo>
                    <a:pt x="9" y="39"/>
                    <a:pt x="18" y="37"/>
                    <a:pt x="26" y="35"/>
                  </a:cubicBezTo>
                  <a:cubicBezTo>
                    <a:pt x="20" y="15"/>
                    <a:pt x="10" y="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57" name="Freeform 31"/>
            <p:cNvSpPr>
              <a:spLocks/>
            </p:cNvSpPr>
            <p:nvPr/>
          </p:nvSpPr>
          <p:spPr bwMode="auto">
            <a:xfrm>
              <a:off x="571062" y="7647970"/>
              <a:ext cx="59250" cy="90787"/>
            </a:xfrm>
            <a:custGeom>
              <a:avLst/>
              <a:gdLst>
                <a:gd name="T0" fmla="*/ 0 w 26"/>
                <a:gd name="T1" fmla="*/ 36 h 40"/>
                <a:gd name="T2" fmla="*/ 26 w 26"/>
                <a:gd name="T3" fmla="*/ 40 h 40"/>
                <a:gd name="T4" fmla="*/ 26 w 26"/>
                <a:gd name="T5" fmla="*/ 0 h 40"/>
                <a:gd name="T6" fmla="*/ 0 w 26"/>
                <a:gd name="T7" fmla="*/ 36 h 40"/>
              </a:gdLst>
              <a:ahLst/>
              <a:cxnLst>
                <a:cxn ang="0">
                  <a:pos x="T0" y="T1"/>
                </a:cxn>
                <a:cxn ang="0">
                  <a:pos x="T2" y="T3"/>
                </a:cxn>
                <a:cxn ang="0">
                  <a:pos x="T4" y="T5"/>
                </a:cxn>
                <a:cxn ang="0">
                  <a:pos x="T6" y="T7"/>
                </a:cxn>
              </a:cxnLst>
              <a:rect l="0" t="0" r="r" b="b"/>
              <a:pathLst>
                <a:path w="26" h="40">
                  <a:moveTo>
                    <a:pt x="0" y="36"/>
                  </a:moveTo>
                  <a:cubicBezTo>
                    <a:pt x="9" y="38"/>
                    <a:pt x="17" y="40"/>
                    <a:pt x="26" y="40"/>
                  </a:cubicBezTo>
                  <a:cubicBezTo>
                    <a:pt x="26" y="0"/>
                    <a:pt x="26" y="0"/>
                    <a:pt x="26" y="0"/>
                  </a:cubicBezTo>
                  <a:cubicBezTo>
                    <a:pt x="17" y="3"/>
                    <a:pt x="7" y="16"/>
                    <a:pt x="0"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58" name="Freeform 32"/>
            <p:cNvSpPr>
              <a:spLocks/>
            </p:cNvSpPr>
            <p:nvPr/>
          </p:nvSpPr>
          <p:spPr bwMode="auto">
            <a:xfrm>
              <a:off x="684786" y="7652749"/>
              <a:ext cx="89832" cy="71674"/>
            </a:xfrm>
            <a:custGeom>
              <a:avLst/>
              <a:gdLst>
                <a:gd name="T0" fmla="*/ 40 w 40"/>
                <a:gd name="T1" fmla="*/ 23 h 32"/>
                <a:gd name="T2" fmla="*/ 0 w 40"/>
                <a:gd name="T3" fmla="*/ 0 h 32"/>
                <a:gd name="T4" fmla="*/ 17 w 40"/>
                <a:gd name="T5" fmla="*/ 32 h 32"/>
                <a:gd name="T6" fmla="*/ 40 w 40"/>
                <a:gd name="T7" fmla="*/ 23 h 32"/>
              </a:gdLst>
              <a:ahLst/>
              <a:cxnLst>
                <a:cxn ang="0">
                  <a:pos x="T0" y="T1"/>
                </a:cxn>
                <a:cxn ang="0">
                  <a:pos x="T2" y="T3"/>
                </a:cxn>
                <a:cxn ang="0">
                  <a:pos x="T4" y="T5"/>
                </a:cxn>
                <a:cxn ang="0">
                  <a:pos x="T6" y="T7"/>
                </a:cxn>
              </a:cxnLst>
              <a:rect l="0" t="0" r="r" b="b"/>
              <a:pathLst>
                <a:path w="40" h="32">
                  <a:moveTo>
                    <a:pt x="40" y="23"/>
                  </a:moveTo>
                  <a:cubicBezTo>
                    <a:pt x="29" y="12"/>
                    <a:pt x="16" y="4"/>
                    <a:pt x="0" y="0"/>
                  </a:cubicBezTo>
                  <a:cubicBezTo>
                    <a:pt x="7" y="8"/>
                    <a:pt x="13" y="19"/>
                    <a:pt x="17" y="32"/>
                  </a:cubicBezTo>
                  <a:cubicBezTo>
                    <a:pt x="25" y="30"/>
                    <a:pt x="33" y="27"/>
                    <a:pt x="4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59" name="Freeform 33"/>
            <p:cNvSpPr>
              <a:spLocks/>
            </p:cNvSpPr>
            <p:nvPr/>
          </p:nvSpPr>
          <p:spPr bwMode="auto">
            <a:xfrm>
              <a:off x="726835" y="7717733"/>
              <a:ext cx="102255" cy="110857"/>
            </a:xfrm>
            <a:custGeom>
              <a:avLst/>
              <a:gdLst>
                <a:gd name="T0" fmla="*/ 5 w 45"/>
                <a:gd name="T1" fmla="*/ 49 h 49"/>
                <a:gd name="T2" fmla="*/ 45 w 45"/>
                <a:gd name="T3" fmla="*/ 49 h 49"/>
                <a:gd name="T4" fmla="*/ 26 w 45"/>
                <a:gd name="T5" fmla="*/ 0 h 49"/>
                <a:gd name="T6" fmla="*/ 0 w 45"/>
                <a:gd name="T7" fmla="*/ 11 h 49"/>
                <a:gd name="T8" fmla="*/ 5 w 45"/>
                <a:gd name="T9" fmla="*/ 49 h 49"/>
              </a:gdLst>
              <a:ahLst/>
              <a:cxnLst>
                <a:cxn ang="0">
                  <a:pos x="T0" y="T1"/>
                </a:cxn>
                <a:cxn ang="0">
                  <a:pos x="T2" y="T3"/>
                </a:cxn>
                <a:cxn ang="0">
                  <a:pos x="T4" y="T5"/>
                </a:cxn>
                <a:cxn ang="0">
                  <a:pos x="T6" y="T7"/>
                </a:cxn>
                <a:cxn ang="0">
                  <a:pos x="T8" y="T9"/>
                </a:cxn>
              </a:cxnLst>
              <a:rect l="0" t="0" r="r" b="b"/>
              <a:pathLst>
                <a:path w="45" h="49">
                  <a:moveTo>
                    <a:pt x="5" y="49"/>
                  </a:moveTo>
                  <a:cubicBezTo>
                    <a:pt x="45" y="49"/>
                    <a:pt x="45" y="49"/>
                    <a:pt x="45" y="49"/>
                  </a:cubicBezTo>
                  <a:cubicBezTo>
                    <a:pt x="45" y="30"/>
                    <a:pt x="38" y="13"/>
                    <a:pt x="26" y="0"/>
                  </a:cubicBezTo>
                  <a:cubicBezTo>
                    <a:pt x="18" y="4"/>
                    <a:pt x="9" y="8"/>
                    <a:pt x="0" y="11"/>
                  </a:cubicBezTo>
                  <a:cubicBezTo>
                    <a:pt x="3" y="22"/>
                    <a:pt x="5" y="35"/>
                    <a:pt x="5"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60" name="Freeform 34"/>
            <p:cNvSpPr>
              <a:spLocks/>
            </p:cNvSpPr>
            <p:nvPr/>
          </p:nvSpPr>
          <p:spPr bwMode="auto">
            <a:xfrm>
              <a:off x="557683" y="7745447"/>
              <a:ext cx="72630" cy="83142"/>
            </a:xfrm>
            <a:custGeom>
              <a:avLst/>
              <a:gdLst>
                <a:gd name="T0" fmla="*/ 0 w 32"/>
                <a:gd name="T1" fmla="*/ 37 h 37"/>
                <a:gd name="T2" fmla="*/ 32 w 32"/>
                <a:gd name="T3" fmla="*/ 37 h 37"/>
                <a:gd name="T4" fmla="*/ 32 w 32"/>
                <a:gd name="T5" fmla="*/ 4 h 37"/>
                <a:gd name="T6" fmla="*/ 4 w 32"/>
                <a:gd name="T7" fmla="*/ 0 h 37"/>
                <a:gd name="T8" fmla="*/ 0 w 32"/>
                <a:gd name="T9" fmla="*/ 37 h 37"/>
              </a:gdLst>
              <a:ahLst/>
              <a:cxnLst>
                <a:cxn ang="0">
                  <a:pos x="T0" y="T1"/>
                </a:cxn>
                <a:cxn ang="0">
                  <a:pos x="T2" y="T3"/>
                </a:cxn>
                <a:cxn ang="0">
                  <a:pos x="T4" y="T5"/>
                </a:cxn>
                <a:cxn ang="0">
                  <a:pos x="T6" y="T7"/>
                </a:cxn>
                <a:cxn ang="0">
                  <a:pos x="T8" y="T9"/>
                </a:cxn>
              </a:cxnLst>
              <a:rect l="0" t="0" r="r" b="b"/>
              <a:pathLst>
                <a:path w="32" h="37">
                  <a:moveTo>
                    <a:pt x="0" y="37"/>
                  </a:moveTo>
                  <a:cubicBezTo>
                    <a:pt x="32" y="37"/>
                    <a:pt x="32" y="37"/>
                    <a:pt x="32" y="37"/>
                  </a:cubicBezTo>
                  <a:cubicBezTo>
                    <a:pt x="32" y="4"/>
                    <a:pt x="32" y="4"/>
                    <a:pt x="32" y="4"/>
                  </a:cubicBezTo>
                  <a:cubicBezTo>
                    <a:pt x="23" y="4"/>
                    <a:pt x="13" y="3"/>
                    <a:pt x="4" y="0"/>
                  </a:cubicBezTo>
                  <a:cubicBezTo>
                    <a:pt x="2" y="11"/>
                    <a:pt x="0" y="23"/>
                    <a:pt x="0"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61" name="Freeform 35"/>
            <p:cNvSpPr>
              <a:spLocks/>
            </p:cNvSpPr>
            <p:nvPr/>
          </p:nvSpPr>
          <p:spPr bwMode="auto">
            <a:xfrm>
              <a:off x="648470" y="7846747"/>
              <a:ext cx="74541" cy="81230"/>
            </a:xfrm>
            <a:custGeom>
              <a:avLst/>
              <a:gdLst>
                <a:gd name="T0" fmla="*/ 33 w 33"/>
                <a:gd name="T1" fmla="*/ 0 h 36"/>
                <a:gd name="T2" fmla="*/ 0 w 33"/>
                <a:gd name="T3" fmla="*/ 0 h 36"/>
                <a:gd name="T4" fmla="*/ 0 w 33"/>
                <a:gd name="T5" fmla="*/ 33 h 36"/>
                <a:gd name="T6" fmla="*/ 28 w 33"/>
                <a:gd name="T7" fmla="*/ 36 h 36"/>
                <a:gd name="T8" fmla="*/ 33 w 33"/>
                <a:gd name="T9" fmla="*/ 0 h 36"/>
              </a:gdLst>
              <a:ahLst/>
              <a:cxnLst>
                <a:cxn ang="0">
                  <a:pos x="T0" y="T1"/>
                </a:cxn>
                <a:cxn ang="0">
                  <a:pos x="T2" y="T3"/>
                </a:cxn>
                <a:cxn ang="0">
                  <a:pos x="T4" y="T5"/>
                </a:cxn>
                <a:cxn ang="0">
                  <a:pos x="T6" y="T7"/>
                </a:cxn>
                <a:cxn ang="0">
                  <a:pos x="T8" y="T9"/>
                </a:cxn>
              </a:cxnLst>
              <a:rect l="0" t="0" r="r" b="b"/>
              <a:pathLst>
                <a:path w="33" h="36">
                  <a:moveTo>
                    <a:pt x="33" y="0"/>
                  </a:moveTo>
                  <a:cubicBezTo>
                    <a:pt x="0" y="0"/>
                    <a:pt x="0" y="0"/>
                    <a:pt x="0" y="0"/>
                  </a:cubicBezTo>
                  <a:cubicBezTo>
                    <a:pt x="0" y="33"/>
                    <a:pt x="0" y="33"/>
                    <a:pt x="0" y="33"/>
                  </a:cubicBezTo>
                  <a:cubicBezTo>
                    <a:pt x="10" y="33"/>
                    <a:pt x="19" y="34"/>
                    <a:pt x="28" y="36"/>
                  </a:cubicBezTo>
                  <a:cubicBezTo>
                    <a:pt x="31" y="26"/>
                    <a:pt x="33" y="13"/>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62" name="Freeform 36"/>
            <p:cNvSpPr>
              <a:spLocks/>
            </p:cNvSpPr>
            <p:nvPr/>
          </p:nvSpPr>
          <p:spPr bwMode="auto">
            <a:xfrm>
              <a:off x="557683" y="7846747"/>
              <a:ext cx="72630" cy="81230"/>
            </a:xfrm>
            <a:custGeom>
              <a:avLst/>
              <a:gdLst>
                <a:gd name="T0" fmla="*/ 4 w 32"/>
                <a:gd name="T1" fmla="*/ 36 h 36"/>
                <a:gd name="T2" fmla="*/ 32 w 32"/>
                <a:gd name="T3" fmla="*/ 33 h 36"/>
                <a:gd name="T4" fmla="*/ 32 w 32"/>
                <a:gd name="T5" fmla="*/ 0 h 36"/>
                <a:gd name="T6" fmla="*/ 0 w 32"/>
                <a:gd name="T7" fmla="*/ 0 h 36"/>
                <a:gd name="T8" fmla="*/ 4 w 32"/>
                <a:gd name="T9" fmla="*/ 36 h 36"/>
              </a:gdLst>
              <a:ahLst/>
              <a:cxnLst>
                <a:cxn ang="0">
                  <a:pos x="T0" y="T1"/>
                </a:cxn>
                <a:cxn ang="0">
                  <a:pos x="T2" y="T3"/>
                </a:cxn>
                <a:cxn ang="0">
                  <a:pos x="T4" y="T5"/>
                </a:cxn>
                <a:cxn ang="0">
                  <a:pos x="T6" y="T7"/>
                </a:cxn>
                <a:cxn ang="0">
                  <a:pos x="T8" y="T9"/>
                </a:cxn>
              </a:cxnLst>
              <a:rect l="0" t="0" r="r" b="b"/>
              <a:pathLst>
                <a:path w="32" h="36">
                  <a:moveTo>
                    <a:pt x="4" y="36"/>
                  </a:moveTo>
                  <a:cubicBezTo>
                    <a:pt x="13" y="34"/>
                    <a:pt x="23" y="33"/>
                    <a:pt x="32" y="33"/>
                  </a:cubicBezTo>
                  <a:cubicBezTo>
                    <a:pt x="32" y="0"/>
                    <a:pt x="32" y="0"/>
                    <a:pt x="32" y="0"/>
                  </a:cubicBezTo>
                  <a:cubicBezTo>
                    <a:pt x="0" y="0"/>
                    <a:pt x="0" y="0"/>
                    <a:pt x="0" y="0"/>
                  </a:cubicBezTo>
                  <a:cubicBezTo>
                    <a:pt x="0" y="13"/>
                    <a:pt x="2" y="26"/>
                    <a:pt x="4"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63" name="Freeform 37"/>
            <p:cNvSpPr>
              <a:spLocks/>
            </p:cNvSpPr>
            <p:nvPr/>
          </p:nvSpPr>
          <p:spPr bwMode="auto">
            <a:xfrm>
              <a:off x="571062" y="7937534"/>
              <a:ext cx="59250" cy="87920"/>
            </a:xfrm>
            <a:custGeom>
              <a:avLst/>
              <a:gdLst>
                <a:gd name="T0" fmla="*/ 26 w 26"/>
                <a:gd name="T1" fmla="*/ 39 h 39"/>
                <a:gd name="T2" fmla="*/ 26 w 26"/>
                <a:gd name="T3" fmla="*/ 0 h 39"/>
                <a:gd name="T4" fmla="*/ 0 w 26"/>
                <a:gd name="T5" fmla="*/ 3 h 39"/>
                <a:gd name="T6" fmla="*/ 26 w 26"/>
                <a:gd name="T7" fmla="*/ 39 h 39"/>
              </a:gdLst>
              <a:ahLst/>
              <a:cxnLst>
                <a:cxn ang="0">
                  <a:pos x="T0" y="T1"/>
                </a:cxn>
                <a:cxn ang="0">
                  <a:pos x="T2" y="T3"/>
                </a:cxn>
                <a:cxn ang="0">
                  <a:pos x="T4" y="T5"/>
                </a:cxn>
                <a:cxn ang="0">
                  <a:pos x="T6" y="T7"/>
                </a:cxn>
              </a:cxnLst>
              <a:rect l="0" t="0" r="r" b="b"/>
              <a:pathLst>
                <a:path w="26" h="39">
                  <a:moveTo>
                    <a:pt x="26" y="39"/>
                  </a:moveTo>
                  <a:cubicBezTo>
                    <a:pt x="26" y="0"/>
                    <a:pt x="26" y="0"/>
                    <a:pt x="26" y="0"/>
                  </a:cubicBezTo>
                  <a:cubicBezTo>
                    <a:pt x="17" y="0"/>
                    <a:pt x="9" y="1"/>
                    <a:pt x="0" y="3"/>
                  </a:cubicBezTo>
                  <a:cubicBezTo>
                    <a:pt x="7" y="23"/>
                    <a:pt x="17" y="37"/>
                    <a:pt x="26"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64" name="Freeform 38"/>
            <p:cNvSpPr>
              <a:spLocks/>
            </p:cNvSpPr>
            <p:nvPr/>
          </p:nvSpPr>
          <p:spPr bwMode="auto">
            <a:xfrm>
              <a:off x="684786" y="7948047"/>
              <a:ext cx="89832" cy="74541"/>
            </a:xfrm>
            <a:custGeom>
              <a:avLst/>
              <a:gdLst>
                <a:gd name="T0" fmla="*/ 0 w 40"/>
                <a:gd name="T1" fmla="*/ 33 h 33"/>
                <a:gd name="T2" fmla="*/ 40 w 40"/>
                <a:gd name="T3" fmla="*/ 10 h 33"/>
                <a:gd name="T4" fmla="*/ 17 w 40"/>
                <a:gd name="T5" fmla="*/ 0 h 33"/>
                <a:gd name="T6" fmla="*/ 0 w 40"/>
                <a:gd name="T7" fmla="*/ 33 h 33"/>
              </a:gdLst>
              <a:ahLst/>
              <a:cxnLst>
                <a:cxn ang="0">
                  <a:pos x="T0" y="T1"/>
                </a:cxn>
                <a:cxn ang="0">
                  <a:pos x="T2" y="T3"/>
                </a:cxn>
                <a:cxn ang="0">
                  <a:pos x="T4" y="T5"/>
                </a:cxn>
                <a:cxn ang="0">
                  <a:pos x="T6" y="T7"/>
                </a:cxn>
              </a:cxnLst>
              <a:rect l="0" t="0" r="r" b="b"/>
              <a:pathLst>
                <a:path w="40" h="33">
                  <a:moveTo>
                    <a:pt x="0" y="33"/>
                  </a:moveTo>
                  <a:cubicBezTo>
                    <a:pt x="16" y="29"/>
                    <a:pt x="30" y="21"/>
                    <a:pt x="40" y="10"/>
                  </a:cubicBezTo>
                  <a:cubicBezTo>
                    <a:pt x="33" y="6"/>
                    <a:pt x="25" y="3"/>
                    <a:pt x="17" y="0"/>
                  </a:cubicBezTo>
                  <a:cubicBezTo>
                    <a:pt x="13" y="14"/>
                    <a:pt x="7" y="25"/>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65" name="Freeform 39"/>
            <p:cNvSpPr>
              <a:spLocks/>
            </p:cNvSpPr>
            <p:nvPr/>
          </p:nvSpPr>
          <p:spPr bwMode="auto">
            <a:xfrm>
              <a:off x="506078" y="7652749"/>
              <a:ext cx="89832" cy="71674"/>
            </a:xfrm>
            <a:custGeom>
              <a:avLst/>
              <a:gdLst>
                <a:gd name="T0" fmla="*/ 40 w 40"/>
                <a:gd name="T1" fmla="*/ 0 h 32"/>
                <a:gd name="T2" fmla="*/ 0 w 40"/>
                <a:gd name="T3" fmla="*/ 23 h 32"/>
                <a:gd name="T4" fmla="*/ 22 w 40"/>
                <a:gd name="T5" fmla="*/ 32 h 32"/>
                <a:gd name="T6" fmla="*/ 40 w 40"/>
                <a:gd name="T7" fmla="*/ 0 h 32"/>
              </a:gdLst>
              <a:ahLst/>
              <a:cxnLst>
                <a:cxn ang="0">
                  <a:pos x="T0" y="T1"/>
                </a:cxn>
                <a:cxn ang="0">
                  <a:pos x="T2" y="T3"/>
                </a:cxn>
                <a:cxn ang="0">
                  <a:pos x="T4" y="T5"/>
                </a:cxn>
                <a:cxn ang="0">
                  <a:pos x="T6" y="T7"/>
                </a:cxn>
              </a:cxnLst>
              <a:rect l="0" t="0" r="r" b="b"/>
              <a:pathLst>
                <a:path w="40" h="32">
                  <a:moveTo>
                    <a:pt x="40" y="0"/>
                  </a:moveTo>
                  <a:cubicBezTo>
                    <a:pt x="24" y="4"/>
                    <a:pt x="10" y="12"/>
                    <a:pt x="0" y="23"/>
                  </a:cubicBezTo>
                  <a:cubicBezTo>
                    <a:pt x="7" y="27"/>
                    <a:pt x="14" y="30"/>
                    <a:pt x="22" y="32"/>
                  </a:cubicBezTo>
                  <a:cubicBezTo>
                    <a:pt x="27" y="19"/>
                    <a:pt x="33" y="8"/>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66" name="Freeform 40"/>
            <p:cNvSpPr>
              <a:spLocks/>
            </p:cNvSpPr>
            <p:nvPr/>
          </p:nvSpPr>
          <p:spPr bwMode="auto">
            <a:xfrm>
              <a:off x="726835" y="7846747"/>
              <a:ext cx="102255" cy="110857"/>
            </a:xfrm>
            <a:custGeom>
              <a:avLst/>
              <a:gdLst>
                <a:gd name="T0" fmla="*/ 0 w 45"/>
                <a:gd name="T1" fmla="*/ 38 h 49"/>
                <a:gd name="T2" fmla="*/ 26 w 45"/>
                <a:gd name="T3" fmla="*/ 49 h 49"/>
                <a:gd name="T4" fmla="*/ 45 w 45"/>
                <a:gd name="T5" fmla="*/ 0 h 49"/>
                <a:gd name="T6" fmla="*/ 5 w 45"/>
                <a:gd name="T7" fmla="*/ 0 h 49"/>
                <a:gd name="T8" fmla="*/ 0 w 45"/>
                <a:gd name="T9" fmla="*/ 38 h 49"/>
              </a:gdLst>
              <a:ahLst/>
              <a:cxnLst>
                <a:cxn ang="0">
                  <a:pos x="T0" y="T1"/>
                </a:cxn>
                <a:cxn ang="0">
                  <a:pos x="T2" y="T3"/>
                </a:cxn>
                <a:cxn ang="0">
                  <a:pos x="T4" y="T5"/>
                </a:cxn>
                <a:cxn ang="0">
                  <a:pos x="T6" y="T7"/>
                </a:cxn>
                <a:cxn ang="0">
                  <a:pos x="T8" y="T9"/>
                </a:cxn>
              </a:cxnLst>
              <a:rect l="0" t="0" r="r" b="b"/>
              <a:pathLst>
                <a:path w="45" h="49">
                  <a:moveTo>
                    <a:pt x="0" y="38"/>
                  </a:moveTo>
                  <a:cubicBezTo>
                    <a:pt x="10" y="41"/>
                    <a:pt x="18" y="45"/>
                    <a:pt x="26" y="49"/>
                  </a:cubicBezTo>
                  <a:cubicBezTo>
                    <a:pt x="38" y="36"/>
                    <a:pt x="45" y="19"/>
                    <a:pt x="45" y="0"/>
                  </a:cubicBezTo>
                  <a:cubicBezTo>
                    <a:pt x="5" y="0"/>
                    <a:pt x="5" y="0"/>
                    <a:pt x="5" y="0"/>
                  </a:cubicBezTo>
                  <a:cubicBezTo>
                    <a:pt x="5" y="14"/>
                    <a:pt x="3" y="27"/>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67" name="Freeform 41"/>
            <p:cNvSpPr>
              <a:spLocks/>
            </p:cNvSpPr>
            <p:nvPr/>
          </p:nvSpPr>
          <p:spPr bwMode="auto">
            <a:xfrm>
              <a:off x="648470" y="7937534"/>
              <a:ext cx="58295" cy="87920"/>
            </a:xfrm>
            <a:custGeom>
              <a:avLst/>
              <a:gdLst>
                <a:gd name="T0" fmla="*/ 0 w 26"/>
                <a:gd name="T1" fmla="*/ 0 h 39"/>
                <a:gd name="T2" fmla="*/ 0 w 26"/>
                <a:gd name="T3" fmla="*/ 39 h 39"/>
                <a:gd name="T4" fmla="*/ 26 w 26"/>
                <a:gd name="T5" fmla="*/ 3 h 39"/>
                <a:gd name="T6" fmla="*/ 0 w 26"/>
                <a:gd name="T7" fmla="*/ 0 h 39"/>
              </a:gdLst>
              <a:ahLst/>
              <a:cxnLst>
                <a:cxn ang="0">
                  <a:pos x="T0" y="T1"/>
                </a:cxn>
                <a:cxn ang="0">
                  <a:pos x="T2" y="T3"/>
                </a:cxn>
                <a:cxn ang="0">
                  <a:pos x="T4" y="T5"/>
                </a:cxn>
                <a:cxn ang="0">
                  <a:pos x="T6" y="T7"/>
                </a:cxn>
              </a:cxnLst>
              <a:rect l="0" t="0" r="r" b="b"/>
              <a:pathLst>
                <a:path w="26" h="39">
                  <a:moveTo>
                    <a:pt x="0" y="0"/>
                  </a:moveTo>
                  <a:cubicBezTo>
                    <a:pt x="0" y="39"/>
                    <a:pt x="0" y="39"/>
                    <a:pt x="0" y="39"/>
                  </a:cubicBezTo>
                  <a:cubicBezTo>
                    <a:pt x="10" y="36"/>
                    <a:pt x="20" y="23"/>
                    <a:pt x="26" y="3"/>
                  </a:cubicBezTo>
                  <a:cubicBezTo>
                    <a:pt x="18" y="1"/>
                    <a:pt x="9"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68" name="Freeform 42"/>
            <p:cNvSpPr>
              <a:spLocks/>
            </p:cNvSpPr>
            <p:nvPr/>
          </p:nvSpPr>
          <p:spPr bwMode="auto">
            <a:xfrm>
              <a:off x="449694" y="7717733"/>
              <a:ext cx="101300" cy="110857"/>
            </a:xfrm>
            <a:custGeom>
              <a:avLst/>
              <a:gdLst>
                <a:gd name="T0" fmla="*/ 45 w 45"/>
                <a:gd name="T1" fmla="*/ 10 h 49"/>
                <a:gd name="T2" fmla="*/ 19 w 45"/>
                <a:gd name="T3" fmla="*/ 0 h 49"/>
                <a:gd name="T4" fmla="*/ 0 w 45"/>
                <a:gd name="T5" fmla="*/ 49 h 49"/>
                <a:gd name="T6" fmla="*/ 40 w 45"/>
                <a:gd name="T7" fmla="*/ 49 h 49"/>
                <a:gd name="T8" fmla="*/ 45 w 45"/>
                <a:gd name="T9" fmla="*/ 10 h 49"/>
              </a:gdLst>
              <a:ahLst/>
              <a:cxnLst>
                <a:cxn ang="0">
                  <a:pos x="T0" y="T1"/>
                </a:cxn>
                <a:cxn ang="0">
                  <a:pos x="T2" y="T3"/>
                </a:cxn>
                <a:cxn ang="0">
                  <a:pos x="T4" y="T5"/>
                </a:cxn>
                <a:cxn ang="0">
                  <a:pos x="T6" y="T7"/>
                </a:cxn>
                <a:cxn ang="0">
                  <a:pos x="T8" y="T9"/>
                </a:cxn>
              </a:cxnLst>
              <a:rect l="0" t="0" r="r" b="b"/>
              <a:pathLst>
                <a:path w="45" h="49">
                  <a:moveTo>
                    <a:pt x="45" y="10"/>
                  </a:moveTo>
                  <a:cubicBezTo>
                    <a:pt x="36" y="8"/>
                    <a:pt x="28" y="4"/>
                    <a:pt x="19" y="0"/>
                  </a:cubicBezTo>
                  <a:cubicBezTo>
                    <a:pt x="8" y="13"/>
                    <a:pt x="1" y="30"/>
                    <a:pt x="0" y="49"/>
                  </a:cubicBezTo>
                  <a:cubicBezTo>
                    <a:pt x="40" y="49"/>
                    <a:pt x="40" y="49"/>
                    <a:pt x="40" y="49"/>
                  </a:cubicBezTo>
                  <a:cubicBezTo>
                    <a:pt x="41" y="35"/>
                    <a:pt x="42" y="22"/>
                    <a:pt x="4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69" name="Freeform 43"/>
            <p:cNvSpPr>
              <a:spLocks/>
            </p:cNvSpPr>
            <p:nvPr/>
          </p:nvSpPr>
          <p:spPr bwMode="auto">
            <a:xfrm>
              <a:off x="449694" y="7846747"/>
              <a:ext cx="101300" cy="110857"/>
            </a:xfrm>
            <a:custGeom>
              <a:avLst/>
              <a:gdLst>
                <a:gd name="T0" fmla="*/ 40 w 45"/>
                <a:gd name="T1" fmla="*/ 0 h 49"/>
                <a:gd name="T2" fmla="*/ 0 w 45"/>
                <a:gd name="T3" fmla="*/ 0 h 49"/>
                <a:gd name="T4" fmla="*/ 19 w 45"/>
                <a:gd name="T5" fmla="*/ 49 h 49"/>
                <a:gd name="T6" fmla="*/ 45 w 45"/>
                <a:gd name="T7" fmla="*/ 38 h 49"/>
                <a:gd name="T8" fmla="*/ 40 w 45"/>
                <a:gd name="T9" fmla="*/ 0 h 49"/>
              </a:gdLst>
              <a:ahLst/>
              <a:cxnLst>
                <a:cxn ang="0">
                  <a:pos x="T0" y="T1"/>
                </a:cxn>
                <a:cxn ang="0">
                  <a:pos x="T2" y="T3"/>
                </a:cxn>
                <a:cxn ang="0">
                  <a:pos x="T4" y="T5"/>
                </a:cxn>
                <a:cxn ang="0">
                  <a:pos x="T6" y="T7"/>
                </a:cxn>
                <a:cxn ang="0">
                  <a:pos x="T8" y="T9"/>
                </a:cxn>
              </a:cxnLst>
              <a:rect l="0" t="0" r="r" b="b"/>
              <a:pathLst>
                <a:path w="45" h="49">
                  <a:moveTo>
                    <a:pt x="40" y="0"/>
                  </a:moveTo>
                  <a:cubicBezTo>
                    <a:pt x="0" y="0"/>
                    <a:pt x="0" y="0"/>
                    <a:pt x="0" y="0"/>
                  </a:cubicBezTo>
                  <a:cubicBezTo>
                    <a:pt x="1" y="19"/>
                    <a:pt x="8" y="36"/>
                    <a:pt x="19" y="49"/>
                  </a:cubicBezTo>
                  <a:cubicBezTo>
                    <a:pt x="28" y="45"/>
                    <a:pt x="36" y="41"/>
                    <a:pt x="45" y="38"/>
                  </a:cubicBezTo>
                  <a:cubicBezTo>
                    <a:pt x="42" y="27"/>
                    <a:pt x="41" y="14"/>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sp>
          <p:nvSpPr>
            <p:cNvPr id="70" name="Freeform 44"/>
            <p:cNvSpPr>
              <a:spLocks/>
            </p:cNvSpPr>
            <p:nvPr/>
          </p:nvSpPr>
          <p:spPr bwMode="auto">
            <a:xfrm>
              <a:off x="503211" y="7948047"/>
              <a:ext cx="92699" cy="74541"/>
            </a:xfrm>
            <a:custGeom>
              <a:avLst/>
              <a:gdLst>
                <a:gd name="T0" fmla="*/ 0 w 41"/>
                <a:gd name="T1" fmla="*/ 10 h 33"/>
                <a:gd name="T2" fmla="*/ 41 w 41"/>
                <a:gd name="T3" fmla="*/ 33 h 33"/>
                <a:gd name="T4" fmla="*/ 23 w 41"/>
                <a:gd name="T5" fmla="*/ 0 h 33"/>
                <a:gd name="T6" fmla="*/ 0 w 41"/>
                <a:gd name="T7" fmla="*/ 10 h 33"/>
              </a:gdLst>
              <a:ahLst/>
              <a:cxnLst>
                <a:cxn ang="0">
                  <a:pos x="T0" y="T1"/>
                </a:cxn>
                <a:cxn ang="0">
                  <a:pos x="T2" y="T3"/>
                </a:cxn>
                <a:cxn ang="0">
                  <a:pos x="T4" y="T5"/>
                </a:cxn>
                <a:cxn ang="0">
                  <a:pos x="T6" y="T7"/>
                </a:cxn>
              </a:cxnLst>
              <a:rect l="0" t="0" r="r" b="b"/>
              <a:pathLst>
                <a:path w="41" h="33">
                  <a:moveTo>
                    <a:pt x="0" y="10"/>
                  </a:moveTo>
                  <a:cubicBezTo>
                    <a:pt x="11" y="21"/>
                    <a:pt x="25" y="29"/>
                    <a:pt x="41" y="33"/>
                  </a:cubicBezTo>
                  <a:cubicBezTo>
                    <a:pt x="33" y="25"/>
                    <a:pt x="28" y="14"/>
                    <a:pt x="23" y="0"/>
                  </a:cubicBezTo>
                  <a:cubicBezTo>
                    <a:pt x="15" y="3"/>
                    <a:pt x="8" y="6"/>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a:p>
          </p:txBody>
        </p:sp>
      </p:grpSp>
      <p:sp>
        <p:nvSpPr>
          <p:cNvPr id="71" name="Freeform 79"/>
          <p:cNvSpPr>
            <a:spLocks/>
          </p:cNvSpPr>
          <p:nvPr/>
        </p:nvSpPr>
        <p:spPr bwMode="auto">
          <a:xfrm>
            <a:off x="9907491" y="3671655"/>
            <a:ext cx="542812" cy="341169"/>
          </a:xfrm>
          <a:custGeom>
            <a:avLst/>
            <a:gdLst>
              <a:gd name="T0" fmla="*/ 197 w 240"/>
              <a:gd name="T1" fmla="*/ 63 h 151"/>
              <a:gd name="T2" fmla="*/ 197 w 240"/>
              <a:gd name="T3" fmla="*/ 62 h 151"/>
              <a:gd name="T4" fmla="*/ 135 w 240"/>
              <a:gd name="T5" fmla="*/ 0 h 151"/>
              <a:gd name="T6" fmla="*/ 79 w 240"/>
              <a:gd name="T7" fmla="*/ 35 h 151"/>
              <a:gd name="T8" fmla="*/ 64 w 240"/>
              <a:gd name="T9" fmla="*/ 31 h 151"/>
              <a:gd name="T10" fmla="*/ 33 w 240"/>
              <a:gd name="T11" fmla="*/ 58 h 151"/>
              <a:gd name="T12" fmla="*/ 0 w 240"/>
              <a:gd name="T13" fmla="*/ 103 h 151"/>
              <a:gd name="T14" fmla="*/ 48 w 240"/>
              <a:gd name="T15" fmla="*/ 151 h 151"/>
              <a:gd name="T16" fmla="*/ 197 w 240"/>
              <a:gd name="T17" fmla="*/ 151 h 151"/>
              <a:gd name="T18" fmla="*/ 197 w 240"/>
              <a:gd name="T19" fmla="*/ 151 h 151"/>
              <a:gd name="T20" fmla="*/ 240 w 240"/>
              <a:gd name="T21" fmla="*/ 107 h 151"/>
              <a:gd name="T22" fmla="*/ 197 w 240"/>
              <a:gd name="T23" fmla="*/ 6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151">
                <a:moveTo>
                  <a:pt x="197" y="63"/>
                </a:moveTo>
                <a:cubicBezTo>
                  <a:pt x="197" y="63"/>
                  <a:pt x="197" y="62"/>
                  <a:pt x="197" y="62"/>
                </a:cubicBezTo>
                <a:cubicBezTo>
                  <a:pt x="197" y="27"/>
                  <a:pt x="169" y="0"/>
                  <a:pt x="135" y="0"/>
                </a:cubicBezTo>
                <a:cubicBezTo>
                  <a:pt x="110" y="0"/>
                  <a:pt x="89" y="14"/>
                  <a:pt x="79" y="35"/>
                </a:cubicBezTo>
                <a:cubicBezTo>
                  <a:pt x="74" y="33"/>
                  <a:pt x="70" y="31"/>
                  <a:pt x="64" y="31"/>
                </a:cubicBezTo>
                <a:cubicBezTo>
                  <a:pt x="49" y="31"/>
                  <a:pt x="35" y="43"/>
                  <a:pt x="33" y="58"/>
                </a:cubicBezTo>
                <a:cubicBezTo>
                  <a:pt x="14" y="65"/>
                  <a:pt x="0" y="82"/>
                  <a:pt x="0" y="103"/>
                </a:cubicBezTo>
                <a:cubicBezTo>
                  <a:pt x="0" y="130"/>
                  <a:pt x="22" y="151"/>
                  <a:pt x="48" y="151"/>
                </a:cubicBezTo>
                <a:cubicBezTo>
                  <a:pt x="197" y="151"/>
                  <a:pt x="197" y="151"/>
                  <a:pt x="197" y="151"/>
                </a:cubicBezTo>
                <a:cubicBezTo>
                  <a:pt x="197" y="151"/>
                  <a:pt x="197" y="151"/>
                  <a:pt x="197" y="151"/>
                </a:cubicBezTo>
                <a:cubicBezTo>
                  <a:pt x="221" y="151"/>
                  <a:pt x="240" y="132"/>
                  <a:pt x="240" y="107"/>
                </a:cubicBezTo>
                <a:cubicBezTo>
                  <a:pt x="240" y="83"/>
                  <a:pt x="221" y="64"/>
                  <a:pt x="197"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8" rIns="91436" bIns="45718" numCol="1" anchor="t" anchorCtr="0" compatLnSpc="1">
            <a:prstTxWarp prst="textNoShape">
              <a:avLst/>
            </a:prstTxWarp>
          </a:bodyPr>
          <a:lstStyle/>
          <a:p>
            <a:pPr>
              <a:lnSpc>
                <a:spcPct val="130000"/>
              </a:lnSpc>
            </a:pPr>
            <a:endParaRPr lang="zh-CN" altLang="en-US"/>
          </a:p>
        </p:txBody>
      </p:sp>
      <p:sp>
        <p:nvSpPr>
          <p:cNvPr id="85" name="矩形 8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6" name="圆角矩形 8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9</a:t>
            </a:r>
            <a:endParaRPr lang="zh-CN" altLang="en-US" sz="3600" dirty="0"/>
          </a:p>
        </p:txBody>
      </p:sp>
      <p:sp>
        <p:nvSpPr>
          <p:cNvPr id="87" name="文本框 86"/>
          <p:cNvSpPr txBox="1"/>
          <p:nvPr/>
        </p:nvSpPr>
        <p:spPr>
          <a:xfrm>
            <a:off x="647719" y="267582"/>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概览</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88" name="矩形 8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spTree>
    <p:extLst>
      <p:ext uri="{BB962C8B-B14F-4D97-AF65-F5344CB8AC3E}">
        <p14:creationId xmlns:p14="http://schemas.microsoft.com/office/powerpoint/2010/main" val="4097653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3" y="249443"/>
            <a:ext cx="752638"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10</a:t>
            </a:r>
            <a:endParaRPr lang="zh-CN" altLang="en-US" sz="3600" dirty="0"/>
          </a:p>
        </p:txBody>
      </p:sp>
      <p:sp>
        <p:nvSpPr>
          <p:cNvPr id="66" name="文本框 6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方案提出</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pic>
        <p:nvPicPr>
          <p:cNvPr id="3" name="图片 2"/>
          <p:cNvPicPr>
            <a:picLocks noChangeAspect="1"/>
          </p:cNvPicPr>
          <p:nvPr/>
        </p:nvPicPr>
        <p:blipFill>
          <a:blip r:embed="rId2"/>
          <a:stretch>
            <a:fillRect/>
          </a:stretch>
        </p:blipFill>
        <p:spPr>
          <a:xfrm>
            <a:off x="5348032" y="1001258"/>
            <a:ext cx="6211337" cy="5471263"/>
          </a:xfrm>
          <a:prstGeom prst="rect">
            <a:avLst/>
          </a:prstGeom>
        </p:spPr>
      </p:pic>
      <p:sp>
        <p:nvSpPr>
          <p:cNvPr id="4" name="文本框 3"/>
          <p:cNvSpPr txBox="1"/>
          <p:nvPr/>
        </p:nvSpPr>
        <p:spPr>
          <a:xfrm>
            <a:off x="947852" y="1580105"/>
            <a:ext cx="3804452" cy="969496"/>
          </a:xfrm>
          <a:prstGeom prst="rect">
            <a:avLst/>
          </a:prstGeom>
          <a:noFill/>
        </p:spPr>
        <p:txBody>
          <a:bodyPr wrap="square" rtlCol="0">
            <a:spAutoFit/>
          </a:bodyPr>
          <a:lstStyle/>
          <a:p>
            <a:r>
              <a:rPr lang="zh-CN" altLang="en-US" dirty="0" smtClean="0"/>
              <a:t>工业厂房一般分为</a:t>
            </a:r>
            <a:r>
              <a:rPr lang="en-US" altLang="zh-CN" dirty="0" smtClean="0"/>
              <a:t>2</a:t>
            </a:r>
            <a:r>
              <a:rPr lang="zh-CN" altLang="en-US" dirty="0" smtClean="0"/>
              <a:t>跨或者</a:t>
            </a:r>
            <a:r>
              <a:rPr lang="en-US" altLang="zh-CN" dirty="0" smtClean="0"/>
              <a:t>3</a:t>
            </a:r>
            <a:r>
              <a:rPr lang="zh-CN" altLang="en-US" dirty="0" smtClean="0"/>
              <a:t>跨，一般根据生产需要、工艺流程和其他外部条件进行确定具体的方案。</a:t>
            </a:r>
            <a:endParaRPr lang="zh-CN" altLang="en-US" dirty="0"/>
          </a:p>
        </p:txBody>
      </p:sp>
    </p:spTree>
    <p:extLst>
      <p:ext uri="{BB962C8B-B14F-4D97-AF65-F5344CB8AC3E}">
        <p14:creationId xmlns:p14="http://schemas.microsoft.com/office/powerpoint/2010/main" val="6210642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3" y="249443"/>
            <a:ext cx="791273"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11</a:t>
            </a:r>
            <a:endParaRPr lang="zh-CN" altLang="en-US" sz="3600" dirty="0"/>
          </a:p>
        </p:txBody>
      </p:sp>
      <p:sp>
        <p:nvSpPr>
          <p:cNvPr id="66" name="文本框 6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原料仓库</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pic>
        <p:nvPicPr>
          <p:cNvPr id="5" name="图片 4"/>
          <p:cNvPicPr>
            <a:picLocks noChangeAspect="1"/>
          </p:cNvPicPr>
          <p:nvPr/>
        </p:nvPicPr>
        <p:blipFill>
          <a:blip r:embed="rId2"/>
          <a:stretch>
            <a:fillRect/>
          </a:stretch>
        </p:blipFill>
        <p:spPr>
          <a:xfrm>
            <a:off x="5189880" y="1207358"/>
            <a:ext cx="7002120" cy="4458977"/>
          </a:xfrm>
          <a:prstGeom prst="rect">
            <a:avLst/>
          </a:prstGeom>
        </p:spPr>
      </p:pic>
      <p:sp>
        <p:nvSpPr>
          <p:cNvPr id="6" name="文本框 5"/>
          <p:cNvSpPr txBox="1"/>
          <p:nvPr/>
        </p:nvSpPr>
        <p:spPr>
          <a:xfrm>
            <a:off x="478625" y="1674254"/>
            <a:ext cx="4129856" cy="384721"/>
          </a:xfrm>
          <a:prstGeom prst="rect">
            <a:avLst/>
          </a:prstGeom>
          <a:noFill/>
        </p:spPr>
        <p:txBody>
          <a:bodyPr wrap="square" rtlCol="0">
            <a:spAutoFit/>
          </a:bodyPr>
          <a:lstStyle/>
          <a:p>
            <a:r>
              <a:rPr lang="zh-CN" altLang="en-US" dirty="0" smtClean="0"/>
              <a:t>现有原料的堆放情况如右图所示。</a:t>
            </a:r>
            <a:endParaRPr lang="zh-CN" altLang="en-US" dirty="0"/>
          </a:p>
        </p:txBody>
      </p:sp>
      <p:sp>
        <p:nvSpPr>
          <p:cNvPr id="7" name="文本框 6"/>
          <p:cNvSpPr txBox="1"/>
          <p:nvPr/>
        </p:nvSpPr>
        <p:spPr>
          <a:xfrm>
            <a:off x="408285" y="2792810"/>
            <a:ext cx="3925950" cy="969496"/>
          </a:xfrm>
          <a:prstGeom prst="rect">
            <a:avLst/>
          </a:prstGeom>
          <a:noFill/>
        </p:spPr>
        <p:txBody>
          <a:bodyPr wrap="square" rtlCol="0">
            <a:spAutoFit/>
          </a:bodyPr>
          <a:lstStyle/>
          <a:p>
            <a:r>
              <a:rPr lang="zh-CN" altLang="en-US" dirty="0" smtClean="0"/>
              <a:t>可以看出，办公楼旁，车间门口以及两个车间过道里全是杂乱堆放的原料。</a:t>
            </a:r>
            <a:endParaRPr lang="zh-CN" altLang="en-US" dirty="0"/>
          </a:p>
        </p:txBody>
      </p:sp>
      <p:sp>
        <p:nvSpPr>
          <p:cNvPr id="2" name="文本框 1"/>
          <p:cNvSpPr txBox="1"/>
          <p:nvPr/>
        </p:nvSpPr>
        <p:spPr>
          <a:xfrm>
            <a:off x="7777263" y="5853961"/>
            <a:ext cx="3013656" cy="384721"/>
          </a:xfrm>
          <a:prstGeom prst="rect">
            <a:avLst/>
          </a:prstGeom>
          <a:noFill/>
        </p:spPr>
        <p:txBody>
          <a:bodyPr wrap="square" rtlCol="0">
            <a:spAutoFit/>
          </a:bodyPr>
          <a:lstStyle/>
          <a:p>
            <a:r>
              <a:rPr lang="zh-CN" altLang="en-US" dirty="0" smtClean="0"/>
              <a:t>现有物料堆放</a:t>
            </a:r>
            <a:endParaRPr lang="zh-CN" altLang="en-US" dirty="0"/>
          </a:p>
        </p:txBody>
      </p:sp>
    </p:spTree>
    <p:extLst>
      <p:ext uri="{BB962C8B-B14F-4D97-AF65-F5344CB8AC3E}">
        <p14:creationId xmlns:p14="http://schemas.microsoft.com/office/powerpoint/2010/main" val="10577744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3" y="249443"/>
            <a:ext cx="765516"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12</a:t>
            </a:r>
            <a:endParaRPr lang="zh-CN" altLang="en-US" sz="3600" dirty="0"/>
          </a:p>
        </p:txBody>
      </p:sp>
      <p:sp>
        <p:nvSpPr>
          <p:cNvPr id="66" name="文本框 6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原料仓库</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pic>
        <p:nvPicPr>
          <p:cNvPr id="22" name="图片 21"/>
          <p:cNvPicPr/>
          <p:nvPr/>
        </p:nvPicPr>
        <p:blipFill>
          <a:blip r:embed="rId2">
            <a:extLst>
              <a:ext uri="{28A0092B-C50C-407E-A947-70E740481C1C}">
                <a14:useLocalDpi xmlns:a14="http://schemas.microsoft.com/office/drawing/2010/main" val="0"/>
              </a:ext>
            </a:extLst>
          </a:blip>
          <a:stretch>
            <a:fillRect/>
          </a:stretch>
        </p:blipFill>
        <p:spPr>
          <a:xfrm>
            <a:off x="5549497" y="2260084"/>
            <a:ext cx="6290462" cy="2682451"/>
          </a:xfrm>
          <a:prstGeom prst="rect">
            <a:avLst/>
          </a:prstGeom>
        </p:spPr>
      </p:pic>
      <p:sp>
        <p:nvSpPr>
          <p:cNvPr id="2" name="文本框 1"/>
          <p:cNvSpPr txBox="1"/>
          <p:nvPr/>
        </p:nvSpPr>
        <p:spPr>
          <a:xfrm>
            <a:off x="647719" y="1887265"/>
            <a:ext cx="4081602" cy="2431435"/>
          </a:xfrm>
          <a:prstGeom prst="rect">
            <a:avLst/>
          </a:prstGeom>
          <a:noFill/>
        </p:spPr>
        <p:txBody>
          <a:bodyPr wrap="square" rtlCol="0">
            <a:spAutoFit/>
          </a:bodyPr>
          <a:lstStyle/>
          <a:p>
            <a:r>
              <a:rPr lang="zh-CN" altLang="zh-CN" dirty="0" smtClean="0"/>
              <a:t>现</a:t>
            </a:r>
            <a:r>
              <a:rPr lang="zh-CN" altLang="zh-CN" dirty="0"/>
              <a:t>规划原料仓库至少需要两侧原料存放区，每侧存放区都应满足各种原料的存储，并且每侧至少满足</a:t>
            </a:r>
            <a:r>
              <a:rPr lang="en-US" altLang="zh-CN" dirty="0"/>
              <a:t>4</a:t>
            </a:r>
            <a:r>
              <a:rPr lang="zh-CN" altLang="zh-CN" dirty="0"/>
              <a:t>种原料的存储。考虑仓库长度时应将原料的长度，宽放长度，安全通道的通道一并计算</a:t>
            </a:r>
            <a:r>
              <a:rPr lang="zh-CN" altLang="zh-CN" dirty="0" smtClean="0"/>
              <a:t>。</a:t>
            </a:r>
            <a:endParaRPr lang="en-US" altLang="zh-CN" dirty="0" smtClean="0"/>
          </a:p>
          <a:p>
            <a:endParaRPr lang="zh-CN" altLang="zh-CN" dirty="0"/>
          </a:p>
          <a:p>
            <a:r>
              <a:rPr lang="en-US" altLang="zh-CN" dirty="0"/>
              <a:t>12×4+1+4=53m</a:t>
            </a:r>
            <a:endParaRPr lang="zh-CN" altLang="en-US" dirty="0"/>
          </a:p>
        </p:txBody>
      </p:sp>
    </p:spTree>
    <p:extLst>
      <p:ext uri="{BB962C8B-B14F-4D97-AF65-F5344CB8AC3E}">
        <p14:creationId xmlns:p14="http://schemas.microsoft.com/office/powerpoint/2010/main" val="30149952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3" y="249443"/>
            <a:ext cx="765516"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13</a:t>
            </a:r>
            <a:endParaRPr lang="zh-CN" altLang="en-US" sz="3600" dirty="0"/>
          </a:p>
        </p:txBody>
      </p:sp>
      <p:sp>
        <p:nvSpPr>
          <p:cNvPr id="66" name="文本框 65"/>
          <p:cNvSpPr txBox="1"/>
          <p:nvPr/>
        </p:nvSpPr>
        <p:spPr>
          <a:xfrm>
            <a:off x="647719" y="267583"/>
            <a:ext cx="210826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金加工车间</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sp>
        <p:nvSpPr>
          <p:cNvPr id="4" name="文本框 3"/>
          <p:cNvSpPr txBox="1"/>
          <p:nvPr/>
        </p:nvSpPr>
        <p:spPr>
          <a:xfrm>
            <a:off x="614582" y="1563230"/>
            <a:ext cx="4282795" cy="1261884"/>
          </a:xfrm>
          <a:prstGeom prst="rect">
            <a:avLst/>
          </a:prstGeom>
          <a:noFill/>
        </p:spPr>
        <p:txBody>
          <a:bodyPr wrap="square" rtlCol="0">
            <a:spAutoFit/>
          </a:bodyPr>
          <a:lstStyle/>
          <a:p>
            <a:r>
              <a:rPr lang="zh-CN" altLang="zh-CN" dirty="0" smtClean="0">
                <a:latin typeface="+mj-ea"/>
                <a:ea typeface="+mj-ea"/>
              </a:rPr>
              <a:t>现</a:t>
            </a:r>
            <a:r>
              <a:rPr lang="zh-CN" altLang="zh-CN" dirty="0">
                <a:latin typeface="+mj-ea"/>
                <a:ea typeface="+mj-ea"/>
              </a:rPr>
              <a:t>有</a:t>
            </a:r>
            <a:r>
              <a:rPr lang="en-US" altLang="zh-CN" dirty="0">
                <a:latin typeface="+mj-ea"/>
                <a:ea typeface="+mj-ea"/>
              </a:rPr>
              <a:t>2</a:t>
            </a:r>
            <a:r>
              <a:rPr lang="zh-CN" altLang="zh-CN" dirty="0">
                <a:latin typeface="+mj-ea"/>
                <a:ea typeface="+mj-ea"/>
              </a:rPr>
              <a:t>台</a:t>
            </a:r>
            <a:r>
              <a:rPr lang="en-US" altLang="zh-CN" dirty="0">
                <a:latin typeface="+mj-ea"/>
                <a:ea typeface="+mj-ea"/>
              </a:rPr>
              <a:t>CK6140</a:t>
            </a:r>
            <a:r>
              <a:rPr lang="zh-CN" altLang="zh-CN" dirty="0">
                <a:latin typeface="+mj-ea"/>
                <a:ea typeface="+mj-ea"/>
              </a:rPr>
              <a:t>数控车、</a:t>
            </a:r>
            <a:r>
              <a:rPr lang="en-US" altLang="zh-CN" dirty="0">
                <a:latin typeface="+mj-ea"/>
                <a:ea typeface="+mj-ea"/>
              </a:rPr>
              <a:t>1</a:t>
            </a:r>
            <a:r>
              <a:rPr lang="zh-CN" altLang="zh-CN" dirty="0">
                <a:latin typeface="+mj-ea"/>
                <a:ea typeface="+mj-ea"/>
              </a:rPr>
              <a:t>台</a:t>
            </a:r>
            <a:r>
              <a:rPr lang="en-US" altLang="zh-CN" dirty="0">
                <a:latin typeface="+mj-ea"/>
                <a:ea typeface="+mj-ea"/>
              </a:rPr>
              <a:t>VMC1100B</a:t>
            </a:r>
            <a:r>
              <a:rPr lang="zh-CN" altLang="zh-CN" dirty="0">
                <a:latin typeface="+mj-ea"/>
                <a:ea typeface="+mj-ea"/>
              </a:rPr>
              <a:t>加工中心、</a:t>
            </a:r>
            <a:r>
              <a:rPr lang="en-US" altLang="zh-CN" dirty="0">
                <a:latin typeface="+mj-ea"/>
                <a:ea typeface="+mj-ea"/>
              </a:rPr>
              <a:t>3</a:t>
            </a:r>
            <a:r>
              <a:rPr lang="zh-CN" altLang="zh-CN" dirty="0">
                <a:latin typeface="+mj-ea"/>
                <a:ea typeface="+mj-ea"/>
              </a:rPr>
              <a:t>台</a:t>
            </a:r>
            <a:r>
              <a:rPr lang="en-US" altLang="zh-CN" dirty="0">
                <a:latin typeface="+mj-ea"/>
                <a:ea typeface="+mj-ea"/>
              </a:rPr>
              <a:t>6150</a:t>
            </a:r>
            <a:r>
              <a:rPr lang="zh-CN" altLang="zh-CN" dirty="0">
                <a:latin typeface="+mj-ea"/>
                <a:ea typeface="+mj-ea"/>
              </a:rPr>
              <a:t>普车、</a:t>
            </a:r>
            <a:r>
              <a:rPr lang="en-US" altLang="zh-CN" dirty="0">
                <a:latin typeface="+mj-ea"/>
                <a:ea typeface="+mj-ea"/>
              </a:rPr>
              <a:t>1</a:t>
            </a:r>
            <a:r>
              <a:rPr lang="zh-CN" altLang="zh-CN" dirty="0">
                <a:latin typeface="+mj-ea"/>
                <a:ea typeface="+mj-ea"/>
              </a:rPr>
              <a:t>台</a:t>
            </a:r>
            <a:r>
              <a:rPr lang="en-US" altLang="zh-CN" dirty="0">
                <a:latin typeface="+mj-ea"/>
                <a:ea typeface="+mj-ea"/>
              </a:rPr>
              <a:t>6163</a:t>
            </a:r>
            <a:r>
              <a:rPr lang="zh-CN" altLang="zh-CN" dirty="0">
                <a:latin typeface="+mj-ea"/>
                <a:ea typeface="+mj-ea"/>
              </a:rPr>
              <a:t>普车、</a:t>
            </a:r>
            <a:r>
              <a:rPr lang="en-US" altLang="zh-CN" dirty="0">
                <a:latin typeface="+mj-ea"/>
                <a:ea typeface="+mj-ea"/>
              </a:rPr>
              <a:t>1</a:t>
            </a:r>
            <a:r>
              <a:rPr lang="zh-CN" altLang="zh-CN" dirty="0">
                <a:latin typeface="+mj-ea"/>
                <a:ea typeface="+mj-ea"/>
              </a:rPr>
              <a:t>台</a:t>
            </a:r>
            <a:r>
              <a:rPr lang="en-US" altLang="zh-CN" dirty="0">
                <a:latin typeface="+mj-ea"/>
                <a:ea typeface="+mj-ea"/>
              </a:rPr>
              <a:t>6250</a:t>
            </a:r>
            <a:r>
              <a:rPr lang="zh-CN" altLang="zh-CN" dirty="0">
                <a:latin typeface="+mj-ea"/>
                <a:ea typeface="+mj-ea"/>
              </a:rPr>
              <a:t>普车、</a:t>
            </a:r>
            <a:r>
              <a:rPr lang="en-US" altLang="zh-CN" dirty="0">
                <a:latin typeface="+mj-ea"/>
                <a:ea typeface="+mj-ea"/>
              </a:rPr>
              <a:t>1</a:t>
            </a:r>
            <a:r>
              <a:rPr lang="zh-CN" altLang="zh-CN" dirty="0">
                <a:latin typeface="+mj-ea"/>
                <a:ea typeface="+mj-ea"/>
              </a:rPr>
              <a:t>台卧式铣床、</a:t>
            </a:r>
            <a:r>
              <a:rPr lang="en-US" altLang="zh-CN" dirty="0">
                <a:latin typeface="+mj-ea"/>
                <a:ea typeface="+mj-ea"/>
              </a:rPr>
              <a:t>2</a:t>
            </a:r>
            <a:r>
              <a:rPr lang="zh-CN" altLang="zh-CN" dirty="0">
                <a:latin typeface="+mj-ea"/>
                <a:ea typeface="+mj-ea"/>
              </a:rPr>
              <a:t>台摇臂钻床</a:t>
            </a:r>
            <a:r>
              <a:rPr lang="zh-CN" altLang="zh-CN" dirty="0" smtClean="0">
                <a:latin typeface="+mj-ea"/>
                <a:ea typeface="+mj-ea"/>
              </a:rPr>
              <a:t>。</a:t>
            </a:r>
            <a:endParaRPr lang="zh-CN" altLang="en-US" dirty="0">
              <a:latin typeface="+mj-ea"/>
              <a:ea typeface="+mj-ea"/>
            </a:endParaRPr>
          </a:p>
        </p:txBody>
      </p:sp>
      <p:pic>
        <p:nvPicPr>
          <p:cNvPr id="2" name="图片 1"/>
          <p:cNvPicPr>
            <a:picLocks noChangeAspect="1"/>
          </p:cNvPicPr>
          <p:nvPr/>
        </p:nvPicPr>
        <p:blipFill>
          <a:blip r:embed="rId2"/>
          <a:stretch>
            <a:fillRect/>
          </a:stretch>
        </p:blipFill>
        <p:spPr>
          <a:xfrm>
            <a:off x="6417908" y="737144"/>
            <a:ext cx="4052616" cy="6246514"/>
          </a:xfrm>
          <a:prstGeom prst="rect">
            <a:avLst/>
          </a:prstGeom>
        </p:spPr>
      </p:pic>
      <p:sp>
        <p:nvSpPr>
          <p:cNvPr id="5" name="文本框 4"/>
          <p:cNvSpPr txBox="1"/>
          <p:nvPr/>
        </p:nvSpPr>
        <p:spPr>
          <a:xfrm>
            <a:off x="759854" y="3168203"/>
            <a:ext cx="3848627" cy="384721"/>
          </a:xfrm>
          <a:prstGeom prst="rect">
            <a:avLst/>
          </a:prstGeom>
          <a:noFill/>
        </p:spPr>
        <p:txBody>
          <a:bodyPr wrap="square" rtlCol="0">
            <a:spAutoFit/>
          </a:bodyPr>
          <a:lstStyle/>
          <a:p>
            <a:r>
              <a:rPr lang="zh-CN" altLang="en-US" dirty="0" smtClean="0"/>
              <a:t>车间规格为</a:t>
            </a:r>
            <a:r>
              <a:rPr lang="en-US" altLang="zh-CN" dirty="0" smtClean="0"/>
              <a:t>30m×42m</a:t>
            </a:r>
            <a:endParaRPr lang="zh-CN" altLang="en-US" dirty="0"/>
          </a:p>
        </p:txBody>
      </p:sp>
    </p:spTree>
    <p:extLst>
      <p:ext uri="{BB962C8B-B14F-4D97-AF65-F5344CB8AC3E}">
        <p14:creationId xmlns:p14="http://schemas.microsoft.com/office/powerpoint/2010/main" val="36194082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1264377" y="2614674"/>
            <a:ext cx="3306471" cy="3273825"/>
            <a:chOff x="1300233" y="1995959"/>
            <a:chExt cx="3306471" cy="3273825"/>
          </a:xfrm>
        </p:grpSpPr>
        <p:sp>
          <p:nvSpPr>
            <p:cNvPr id="3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32" name="圆角矩形 20"/>
            <p:cNvSpPr/>
            <p:nvPr/>
          </p:nvSpPr>
          <p:spPr>
            <a:xfrm>
              <a:off x="1300233" y="1995959"/>
              <a:ext cx="3306471" cy="3273825"/>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1685026" y="3016102"/>
              <a:ext cx="2639238" cy="830997"/>
            </a:xfrm>
            <a:prstGeom prst="rect">
              <a:avLst/>
            </a:prstGeom>
            <a:noFill/>
          </p:spPr>
          <p:txBody>
            <a:bodyPr wrap="square" rtlCol="0">
              <a:spAutoFit/>
            </a:bodyPr>
            <a:lstStyle/>
            <a:p>
              <a:endParaRPr lang="zh-CN" altLang="en-US" sz="4800" dirty="0">
                <a:solidFill>
                  <a:schemeClr val="bg1"/>
                </a:solidFill>
                <a:latin typeface="Calibri" panose="020F0502020204030204" pitchFamily="34" charset="0"/>
              </a:endParaRPr>
            </a:p>
          </p:txBody>
        </p:sp>
      </p:grpSp>
      <p:grpSp>
        <p:nvGrpSpPr>
          <p:cNvPr id="39" name="组合 38"/>
          <p:cNvGrpSpPr/>
          <p:nvPr/>
        </p:nvGrpSpPr>
        <p:grpSpPr>
          <a:xfrm>
            <a:off x="7465429" y="2801100"/>
            <a:ext cx="1435935" cy="1421759"/>
            <a:chOff x="1335867" y="2521914"/>
            <a:chExt cx="1416962" cy="1402972"/>
          </a:xfrm>
          <a:solidFill>
            <a:srgbClr val="4472C4"/>
          </a:solidFill>
        </p:grpSpPr>
        <p:sp>
          <p:nvSpPr>
            <p:cNvPr id="40" name="圆角矩形 20"/>
            <p:cNvSpPr/>
            <p:nvPr/>
          </p:nvSpPr>
          <p:spPr>
            <a:xfrm>
              <a:off x="1406797" y="2578184"/>
              <a:ext cx="1303300" cy="1290432"/>
            </a:xfrm>
            <a:prstGeom prst="ellipse">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sp>
          <p:nvSpPr>
            <p:cNvPr id="41" name="圆角矩形 20"/>
            <p:cNvSpPr/>
            <p:nvPr/>
          </p:nvSpPr>
          <p:spPr>
            <a:xfrm>
              <a:off x="1335867" y="2521914"/>
              <a:ext cx="1416962" cy="1402972"/>
            </a:xfrm>
            <a:prstGeom prst="ellipse">
              <a:avLst/>
            </a:prstGeom>
            <a:grp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grpSp>
      <p:sp>
        <p:nvSpPr>
          <p:cNvPr id="37" name="圆角矩形 20"/>
          <p:cNvSpPr/>
          <p:nvPr/>
        </p:nvSpPr>
        <p:spPr>
          <a:xfrm>
            <a:off x="7168913" y="4523760"/>
            <a:ext cx="1320751" cy="1307712"/>
          </a:xfrm>
          <a:prstGeom prst="ellipse">
            <a:avLst/>
          </a:prstGeom>
          <a:solidFill>
            <a:srgbClr val="4472C4">
              <a:alpha val="63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p>
        </p:txBody>
      </p:sp>
      <p:sp>
        <p:nvSpPr>
          <p:cNvPr id="38" name="圆角矩形 20"/>
          <p:cNvSpPr/>
          <p:nvPr/>
        </p:nvSpPr>
        <p:spPr>
          <a:xfrm>
            <a:off x="7111321" y="4466740"/>
            <a:ext cx="1435935" cy="1421759"/>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34" name="圆角矩形 20"/>
          <p:cNvSpPr/>
          <p:nvPr/>
        </p:nvSpPr>
        <p:spPr>
          <a:xfrm>
            <a:off x="8703683" y="3861135"/>
            <a:ext cx="1848564" cy="183031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35" name="圆角矩形 20"/>
          <p:cNvSpPr/>
          <p:nvPr/>
        </p:nvSpPr>
        <p:spPr>
          <a:xfrm>
            <a:off x="8621365" y="3767253"/>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51" name="圆角矩形 50"/>
          <p:cNvSpPr/>
          <p:nvPr/>
        </p:nvSpPr>
        <p:spPr>
          <a:xfrm rot="10800000" flipV="1">
            <a:off x="1006219" y="1671489"/>
            <a:ext cx="129987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smtClean="0"/>
              <a:t>布置</a:t>
            </a:r>
            <a:endParaRPr lang="zh-CN" altLang="en-US" sz="2400" dirty="0"/>
          </a:p>
        </p:txBody>
      </p:sp>
      <p:sp>
        <p:nvSpPr>
          <p:cNvPr id="60" name="矩形 59"/>
          <p:cNvSpPr/>
          <p:nvPr/>
        </p:nvSpPr>
        <p:spPr>
          <a:xfrm>
            <a:off x="2540359" y="1590583"/>
            <a:ext cx="8239260" cy="732504"/>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rPr>
              <a:t>天邦公司生产的产品均需按客户需求定制，鹤管也是同样。为多品种、小批量生产。因此，金加工车间宜采用工艺原则布</a:t>
            </a:r>
            <a:r>
              <a:rPr lang="zh-CN" altLang="en-US" sz="1600" dirty="0" smtClean="0">
                <a:solidFill>
                  <a:schemeClr val="bg2">
                    <a:lumMod val="50000"/>
                  </a:schemeClr>
                </a:solidFill>
                <a:latin typeface="微软雅黑" panose="020B0503020204020204" pitchFamily="34" charset="-122"/>
              </a:rPr>
              <a:t>置。</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rot="20638227">
            <a:off x="4752898" y="2516907"/>
            <a:ext cx="1937447" cy="3637043"/>
            <a:chOff x="4121315" y="642428"/>
            <a:chExt cx="2509212" cy="4731232"/>
          </a:xfrm>
        </p:grpSpPr>
        <p:cxnSp>
          <p:nvCxnSpPr>
            <p:cNvPr id="42" name="直接连接符 41"/>
            <p:cNvCxnSpPr/>
            <p:nvPr/>
          </p:nvCxnSpPr>
          <p:spPr>
            <a:xfrm>
              <a:off x="4542014" y="1292601"/>
              <a:ext cx="2088513" cy="40810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121315" y="642428"/>
              <a:ext cx="1152114" cy="229289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62" name="矩形 61"/>
          <p:cNvSpPr/>
          <p:nvPr/>
        </p:nvSpPr>
        <p:spPr>
          <a:xfrm>
            <a:off x="2109787" y="3601133"/>
            <a:ext cx="1617387" cy="1161852"/>
          </a:xfrm>
          <a:prstGeom prst="rect">
            <a:avLst/>
          </a:prstGeom>
        </p:spPr>
        <p:txBody>
          <a:bodyPr wrap="square" lIns="91436" tIns="45718" rIns="91436" bIns="45718">
            <a:spAutoFit/>
          </a:bodyPr>
          <a:lstStyle/>
          <a:p>
            <a:endParaRPr lang="en-US" altLang="zh-CN" sz="11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1"/>
                </a:solidFill>
                <a:latin typeface="微软雅黑" panose="020B0503020204020204" pitchFamily="34" charset="-122"/>
              </a:rPr>
              <a:t>两</a:t>
            </a:r>
            <a:r>
              <a:rPr lang="zh-CN" altLang="en-US" sz="1500" dirty="0" smtClean="0">
                <a:solidFill>
                  <a:schemeClr val="bg1"/>
                </a:solidFill>
                <a:latin typeface="微软雅黑" panose="020B0503020204020204" pitchFamily="34" charset="-122"/>
              </a:rPr>
              <a:t>倍的机器数量，车间面积，以及人员配备</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63" name="矩形 62"/>
          <p:cNvSpPr/>
          <p:nvPr/>
        </p:nvSpPr>
        <p:spPr>
          <a:xfrm>
            <a:off x="7850201" y="3158863"/>
            <a:ext cx="888028" cy="706232"/>
          </a:xfrm>
          <a:prstGeom prst="rect">
            <a:avLst/>
          </a:prstGeom>
        </p:spPr>
        <p:txBody>
          <a:bodyPr wrap="square" lIns="91436" tIns="45718" rIns="91436" bIns="45718">
            <a:spAutoFit/>
          </a:bodyPr>
          <a:lstStyle/>
          <a:p>
            <a:r>
              <a:rPr lang="zh-CN" altLang="en-US" sz="2000" dirty="0" smtClean="0">
                <a:solidFill>
                  <a:srgbClr val="FFFFFF"/>
                </a:solidFill>
                <a:latin typeface="微软雅黑" panose="020B0503020204020204" pitchFamily="34" charset="-122"/>
                <a:ea typeface="微软雅黑" panose="020B0503020204020204" pitchFamily="34" charset="-122"/>
              </a:rPr>
              <a:t>年产</a:t>
            </a:r>
            <a:r>
              <a:rPr lang="en-US" altLang="zh-CN" sz="2000" dirty="0" smtClean="0">
                <a:solidFill>
                  <a:srgbClr val="FFFFFF"/>
                </a:solidFill>
                <a:latin typeface="微软雅黑" panose="020B0503020204020204" pitchFamily="34" charset="-122"/>
                <a:ea typeface="微软雅黑" panose="020B0503020204020204" pitchFamily="34" charset="-122"/>
              </a:rPr>
              <a:t>5000</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64" name="矩形 63"/>
          <p:cNvSpPr/>
          <p:nvPr/>
        </p:nvSpPr>
        <p:spPr>
          <a:xfrm>
            <a:off x="7258793" y="4977563"/>
            <a:ext cx="1283675" cy="400105"/>
          </a:xfrm>
          <a:prstGeom prst="rect">
            <a:avLst/>
          </a:prstGeom>
        </p:spPr>
        <p:txBody>
          <a:bodyPr wrap="square" lIns="91436" tIns="45718" rIns="91436" bIns="45718">
            <a:spAutoFit/>
          </a:bodyPr>
          <a:lstStyle/>
          <a:p>
            <a:r>
              <a:rPr lang="zh-CN" altLang="en-US" sz="2000" dirty="0">
                <a:solidFill>
                  <a:schemeClr val="bg1"/>
                </a:solidFill>
                <a:latin typeface="微软雅黑" panose="020B0503020204020204" pitchFamily="34" charset="-122"/>
              </a:rPr>
              <a:t>极少加班</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9043756" y="4576238"/>
            <a:ext cx="1318872" cy="400105"/>
          </a:xfrm>
          <a:prstGeom prst="rect">
            <a:avLst/>
          </a:prstGeom>
        </p:spPr>
        <p:txBody>
          <a:bodyPr wrap="square" lIns="91436" tIns="45718" rIns="91436" bIns="45718">
            <a:spAutoFit/>
          </a:bodyPr>
          <a:lstStyle/>
          <a:p>
            <a:r>
              <a:rPr lang="zh-CN" altLang="en-US" sz="2000" dirty="0">
                <a:solidFill>
                  <a:schemeClr val="bg1"/>
                </a:solidFill>
                <a:latin typeface="微软雅黑" panose="020B0503020204020204" pitchFamily="34" charset="-122"/>
              </a:rPr>
              <a:t>布局紧凑</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3" y="249443"/>
            <a:ext cx="726879"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14</a:t>
            </a:r>
            <a:endParaRPr lang="zh-CN" altLang="en-US" sz="3600" dirty="0"/>
          </a:p>
        </p:txBody>
      </p:sp>
      <p:sp>
        <p:nvSpPr>
          <p:cNvPr id="77" name="文本框 76"/>
          <p:cNvSpPr txBox="1"/>
          <p:nvPr/>
        </p:nvSpPr>
        <p:spPr>
          <a:xfrm>
            <a:off x="528639" y="278897"/>
            <a:ext cx="210826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金加工车间</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78" name="矩形 7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p>
        </p:txBody>
      </p:sp>
      <p:cxnSp>
        <p:nvCxnSpPr>
          <p:cNvPr id="3" name="直接箭头连接符 2"/>
          <p:cNvCxnSpPr/>
          <p:nvPr/>
        </p:nvCxnSpPr>
        <p:spPr>
          <a:xfrm flipH="1">
            <a:off x="4570848" y="3158863"/>
            <a:ext cx="2894582" cy="475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flipV="1">
            <a:off x="4570848" y="3767253"/>
            <a:ext cx="3971620" cy="69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4570848" y="3861135"/>
            <a:ext cx="2540473" cy="111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959265" y="2939639"/>
            <a:ext cx="1480171" cy="384721"/>
          </a:xfrm>
          <a:prstGeom prst="rect">
            <a:avLst/>
          </a:prstGeom>
          <a:noFill/>
        </p:spPr>
        <p:txBody>
          <a:bodyPr wrap="square" rtlCol="0">
            <a:spAutoFit/>
          </a:bodyPr>
          <a:lstStyle/>
          <a:p>
            <a:r>
              <a:rPr lang="zh-CN" altLang="en-US" dirty="0" smtClean="0">
                <a:latin typeface="+mn-ea"/>
              </a:rPr>
              <a:t>年产</a:t>
            </a:r>
            <a:r>
              <a:rPr lang="en-US" altLang="zh-CN" dirty="0" smtClean="0">
                <a:latin typeface="+mn-ea"/>
              </a:rPr>
              <a:t>10000</a:t>
            </a:r>
            <a:endParaRPr lang="zh-CN" altLang="en-US" dirty="0">
              <a:latin typeface="+mn-ea"/>
            </a:endParaRPr>
          </a:p>
        </p:txBody>
      </p:sp>
    </p:spTree>
    <p:extLst>
      <p:ext uri="{BB962C8B-B14F-4D97-AF65-F5344CB8AC3E}">
        <p14:creationId xmlns:p14="http://schemas.microsoft.com/office/powerpoint/2010/main" val="1081525342"/>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1"/>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5" y="2736811"/>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0" y="6654793"/>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6" y="245329"/>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6314" y="170594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21813" y="2313515"/>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75" name="圆角矩形 74"/>
          <p:cNvSpPr/>
          <p:nvPr/>
        </p:nvSpPr>
        <p:spPr>
          <a:xfrm rot="10800000" flipV="1">
            <a:off x="5797245" y="297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6" name="圆角矩形 75"/>
          <p:cNvSpPr/>
          <p:nvPr/>
        </p:nvSpPr>
        <p:spPr>
          <a:xfrm rot="10800000" flipV="1">
            <a:off x="6521813" y="3583515"/>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77" name="圆角矩形 76"/>
          <p:cNvSpPr/>
          <p:nvPr/>
        </p:nvSpPr>
        <p:spPr>
          <a:xfrm rot="10800000" flipV="1">
            <a:off x="5797245" y="424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8" name="圆角矩形 77"/>
          <p:cNvSpPr/>
          <p:nvPr/>
        </p:nvSpPr>
        <p:spPr>
          <a:xfrm rot="10800000" flipV="1">
            <a:off x="6521813" y="4853514"/>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87" name="文本框 86"/>
          <p:cNvSpPr txBox="1"/>
          <p:nvPr/>
        </p:nvSpPr>
        <p:spPr>
          <a:xfrm>
            <a:off x="3244677" y="1564949"/>
            <a:ext cx="1107988"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绪论</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7676173" y="2197403"/>
            <a:ext cx="2492982"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评</a:t>
            </a:r>
            <a:r>
              <a:rPr lang="zh-CN" altLang="en-US" sz="3600" dirty="0" smtClean="0">
                <a:solidFill>
                  <a:schemeClr val="tx2"/>
                </a:solidFill>
                <a:latin typeface="微软雅黑" panose="020B0503020204020204" pitchFamily="34" charset="-122"/>
                <a:ea typeface="微软雅黑" panose="020B0503020204020204" pitchFamily="34" charset="-122"/>
              </a:rPr>
              <a:t>价与选择</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1582081" y="2773261"/>
            <a:ext cx="4787514" cy="646327"/>
          </a:xfrm>
          <a:prstGeom prst="rect">
            <a:avLst/>
          </a:prstGeom>
          <a:noFill/>
        </p:spPr>
        <p:txBody>
          <a:bodyPr wrap="squar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基于</a:t>
            </a:r>
            <a:r>
              <a:rPr lang="en-US" altLang="zh-CN" sz="3600" dirty="0" smtClean="0">
                <a:solidFill>
                  <a:schemeClr val="tx2"/>
                </a:solidFill>
                <a:latin typeface="微软雅黑" panose="020B0503020204020204" pitchFamily="34" charset="-122"/>
                <a:ea typeface="微软雅黑" panose="020B0503020204020204" pitchFamily="34" charset="-122"/>
              </a:rPr>
              <a:t>SLP</a:t>
            </a:r>
            <a:r>
              <a:rPr lang="zh-CN" altLang="en-US" sz="3600" dirty="0" smtClean="0">
                <a:solidFill>
                  <a:schemeClr val="tx2"/>
                </a:solidFill>
                <a:latin typeface="微软雅黑" panose="020B0503020204020204" pitchFamily="34" charset="-122"/>
                <a:ea typeface="微软雅黑" panose="020B0503020204020204" pitchFamily="34" charset="-122"/>
              </a:rPr>
              <a:t>的设施布局</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7676173" y="3467403"/>
            <a:ext cx="1107988"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结</a:t>
            </a:r>
            <a:r>
              <a:rPr lang="zh-CN" altLang="en-US" sz="3600" dirty="0" smtClean="0">
                <a:solidFill>
                  <a:schemeClr val="tx2"/>
                </a:solidFill>
                <a:latin typeface="微软雅黑" panose="020B0503020204020204" pitchFamily="34" charset="-122"/>
                <a:ea typeface="微软雅黑" panose="020B0503020204020204" pitchFamily="34" charset="-122"/>
              </a:rPr>
              <a:t>论</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1791536" y="4109540"/>
            <a:ext cx="295464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作业单位规划</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7676173" y="4737403"/>
            <a:ext cx="1107988"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致谢</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104" name="矩形 103"/>
          <p:cNvSpPr/>
          <p:nvPr/>
        </p:nvSpPr>
        <p:spPr>
          <a:xfrm>
            <a:off x="3202139" y="2153781"/>
            <a:ext cx="2040935"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BACKGROUNDS</a:t>
            </a:r>
          </a:p>
        </p:txBody>
      </p:sp>
      <p:sp>
        <p:nvSpPr>
          <p:cNvPr id="105" name="矩形 104"/>
          <p:cNvSpPr/>
          <p:nvPr/>
        </p:nvSpPr>
        <p:spPr>
          <a:xfrm>
            <a:off x="3439380" y="3485867"/>
            <a:ext cx="1792469"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FRAMWORK</a:t>
            </a:r>
          </a:p>
        </p:txBody>
      </p:sp>
      <p:sp>
        <p:nvSpPr>
          <p:cNvPr id="106" name="矩形 105"/>
          <p:cNvSpPr/>
          <p:nvPr/>
        </p:nvSpPr>
        <p:spPr>
          <a:xfrm>
            <a:off x="3568427" y="4755867"/>
            <a:ext cx="1656215"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METHODS</a:t>
            </a:r>
          </a:p>
        </p:txBody>
      </p:sp>
      <p:sp>
        <p:nvSpPr>
          <p:cNvPr id="107" name="矩形 106"/>
          <p:cNvSpPr/>
          <p:nvPr/>
        </p:nvSpPr>
        <p:spPr>
          <a:xfrm>
            <a:off x="7624881" y="2737657"/>
            <a:ext cx="2133909"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ANALYSIS AND DISCUSSION</a:t>
            </a:r>
          </a:p>
        </p:txBody>
      </p:sp>
      <p:sp>
        <p:nvSpPr>
          <p:cNvPr id="108" name="矩形 107"/>
          <p:cNvSpPr/>
          <p:nvPr/>
        </p:nvSpPr>
        <p:spPr>
          <a:xfrm>
            <a:off x="7659343" y="4066896"/>
            <a:ext cx="2449702"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CONCLUSION AND SUGGESTION</a:t>
            </a:r>
          </a:p>
        </p:txBody>
      </p:sp>
      <p:sp>
        <p:nvSpPr>
          <p:cNvPr id="109" name="矩形 108"/>
          <p:cNvSpPr/>
          <p:nvPr/>
        </p:nvSpPr>
        <p:spPr>
          <a:xfrm>
            <a:off x="7735482" y="5383731"/>
            <a:ext cx="1207374" cy="261606"/>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BIBLIOGRAPHY</a:t>
            </a:r>
          </a:p>
        </p:txBody>
      </p:sp>
    </p:spTree>
    <p:extLst>
      <p:ext uri="{BB962C8B-B14F-4D97-AF65-F5344CB8AC3E}">
        <p14:creationId xmlns:p14="http://schemas.microsoft.com/office/powerpoint/2010/main" val="16750338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3" y="249443"/>
            <a:ext cx="701121"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15</a:t>
            </a:r>
            <a:endParaRPr lang="zh-CN" altLang="en-US" sz="3600" dirty="0"/>
          </a:p>
        </p:txBody>
      </p:sp>
      <p:sp>
        <p:nvSpPr>
          <p:cNvPr id="66" name="文本框 65"/>
          <p:cNvSpPr txBox="1"/>
          <p:nvPr/>
        </p:nvSpPr>
        <p:spPr>
          <a:xfrm>
            <a:off x="680423" y="29567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焊接车间</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pic>
        <p:nvPicPr>
          <p:cNvPr id="23" name="图片 22"/>
          <p:cNvPicPr/>
          <p:nvPr/>
        </p:nvPicPr>
        <p:blipFill>
          <a:blip r:embed="rId2">
            <a:extLst>
              <a:ext uri="{28A0092B-C50C-407E-A947-70E740481C1C}">
                <a14:useLocalDpi xmlns:a14="http://schemas.microsoft.com/office/drawing/2010/main" val="0"/>
              </a:ext>
            </a:extLst>
          </a:blip>
          <a:stretch>
            <a:fillRect/>
          </a:stretch>
        </p:blipFill>
        <p:spPr>
          <a:xfrm>
            <a:off x="1450010" y="1327603"/>
            <a:ext cx="8919086" cy="4056511"/>
          </a:xfrm>
          <a:prstGeom prst="rect">
            <a:avLst/>
          </a:prstGeom>
        </p:spPr>
      </p:pic>
    </p:spTree>
    <p:extLst>
      <p:ext uri="{BB962C8B-B14F-4D97-AF65-F5344CB8AC3E}">
        <p14:creationId xmlns:p14="http://schemas.microsoft.com/office/powerpoint/2010/main" val="32452965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3" y="249443"/>
            <a:ext cx="739758"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16</a:t>
            </a:r>
            <a:endParaRPr lang="zh-CN" altLang="en-US" sz="3600" dirty="0"/>
          </a:p>
        </p:txBody>
      </p:sp>
      <p:sp>
        <p:nvSpPr>
          <p:cNvPr id="66" name="文本框 65"/>
          <p:cNvSpPr txBox="1"/>
          <p:nvPr/>
        </p:nvSpPr>
        <p:spPr>
          <a:xfrm>
            <a:off x="745065" y="279945"/>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焊接车间</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pic>
        <p:nvPicPr>
          <p:cNvPr id="22" name="图片 21"/>
          <p:cNvPicPr/>
          <p:nvPr/>
        </p:nvPicPr>
        <p:blipFill>
          <a:blip r:embed="rId2" cstate="print">
            <a:extLst>
              <a:ext uri="{28A0092B-C50C-407E-A947-70E740481C1C}">
                <a14:useLocalDpi xmlns:a14="http://schemas.microsoft.com/office/drawing/2010/main" val="0"/>
              </a:ext>
            </a:extLst>
          </a:blip>
          <a:stretch>
            <a:fillRect/>
          </a:stretch>
        </p:blipFill>
        <p:spPr>
          <a:xfrm>
            <a:off x="5674435" y="1580105"/>
            <a:ext cx="6019582" cy="3981311"/>
          </a:xfrm>
          <a:prstGeom prst="rect">
            <a:avLst/>
          </a:prstGeom>
        </p:spPr>
      </p:pic>
      <p:sp>
        <p:nvSpPr>
          <p:cNvPr id="2" name="文本框 1"/>
          <p:cNvSpPr txBox="1"/>
          <p:nvPr/>
        </p:nvSpPr>
        <p:spPr>
          <a:xfrm>
            <a:off x="734096" y="1777285"/>
            <a:ext cx="3567448" cy="677108"/>
          </a:xfrm>
          <a:prstGeom prst="rect">
            <a:avLst/>
          </a:prstGeom>
          <a:noFill/>
        </p:spPr>
        <p:txBody>
          <a:bodyPr wrap="square" rtlCol="0">
            <a:spAutoFit/>
          </a:bodyPr>
          <a:lstStyle/>
          <a:p>
            <a:r>
              <a:rPr lang="zh-CN" altLang="en-US" dirty="0" smtClean="0"/>
              <a:t>车间面积过小，工作台低，且易变形。</a:t>
            </a:r>
            <a:endParaRPr lang="zh-CN" altLang="en-US" dirty="0"/>
          </a:p>
        </p:txBody>
      </p:sp>
      <p:sp>
        <p:nvSpPr>
          <p:cNvPr id="3" name="文本框 2"/>
          <p:cNvSpPr txBox="1"/>
          <p:nvPr/>
        </p:nvSpPr>
        <p:spPr>
          <a:xfrm>
            <a:off x="8100811" y="5754110"/>
            <a:ext cx="2240924" cy="384721"/>
          </a:xfrm>
          <a:prstGeom prst="rect">
            <a:avLst/>
          </a:prstGeom>
          <a:noFill/>
        </p:spPr>
        <p:txBody>
          <a:bodyPr wrap="square" rtlCol="0">
            <a:spAutoFit/>
          </a:bodyPr>
          <a:lstStyle/>
          <a:p>
            <a:r>
              <a:rPr lang="zh-CN" altLang="en-US" dirty="0" smtClean="0"/>
              <a:t>焊接工作台</a:t>
            </a:r>
            <a:endParaRPr lang="zh-CN" altLang="en-US" dirty="0"/>
          </a:p>
        </p:txBody>
      </p:sp>
    </p:spTree>
    <p:extLst>
      <p:ext uri="{BB962C8B-B14F-4D97-AF65-F5344CB8AC3E}">
        <p14:creationId xmlns:p14="http://schemas.microsoft.com/office/powerpoint/2010/main" val="29024663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3" y="249443"/>
            <a:ext cx="809691"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17</a:t>
            </a:r>
            <a:endParaRPr lang="zh-CN" altLang="en-US" sz="3600" dirty="0"/>
          </a:p>
        </p:txBody>
      </p:sp>
      <p:sp>
        <p:nvSpPr>
          <p:cNvPr id="66" name="文本框 65"/>
          <p:cNvSpPr txBox="1"/>
          <p:nvPr/>
        </p:nvSpPr>
        <p:spPr>
          <a:xfrm>
            <a:off x="836952" y="29567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焊接车间</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sp>
        <p:nvSpPr>
          <p:cNvPr id="4" name="文本框 3"/>
          <p:cNvSpPr txBox="1"/>
          <p:nvPr/>
        </p:nvSpPr>
        <p:spPr>
          <a:xfrm>
            <a:off x="804029" y="1614745"/>
            <a:ext cx="3804452" cy="677108"/>
          </a:xfrm>
          <a:prstGeom prst="rect">
            <a:avLst/>
          </a:prstGeom>
          <a:noFill/>
        </p:spPr>
        <p:txBody>
          <a:bodyPr wrap="square" rtlCol="0">
            <a:spAutoFit/>
          </a:bodyPr>
          <a:lstStyle/>
          <a:p>
            <a:r>
              <a:rPr lang="zh-CN" altLang="en-US" dirty="0" smtClean="0"/>
              <a:t>新的车间拥有更多工位。</a:t>
            </a:r>
            <a:endParaRPr lang="en-US" altLang="zh-CN" dirty="0" smtClean="0"/>
          </a:p>
          <a:p>
            <a:r>
              <a:rPr lang="zh-CN" altLang="en-US" dirty="0" smtClean="0"/>
              <a:t>配备</a:t>
            </a:r>
            <a:r>
              <a:rPr lang="en-US" altLang="zh-CN" dirty="0" smtClean="0"/>
              <a:t>2</a:t>
            </a:r>
            <a:r>
              <a:rPr lang="zh-CN" altLang="en-US" dirty="0" smtClean="0"/>
              <a:t>台起重机。</a:t>
            </a:r>
            <a:endParaRPr lang="en-US" altLang="zh-CN" dirty="0" smtClean="0"/>
          </a:p>
        </p:txBody>
      </p:sp>
      <p:pic>
        <p:nvPicPr>
          <p:cNvPr id="22" name="图片 21"/>
          <p:cNvPicPr/>
          <p:nvPr/>
        </p:nvPicPr>
        <p:blipFill>
          <a:blip r:embed="rId2">
            <a:extLst>
              <a:ext uri="{28A0092B-C50C-407E-A947-70E740481C1C}">
                <a14:useLocalDpi xmlns:a14="http://schemas.microsoft.com/office/drawing/2010/main" val="0"/>
              </a:ext>
            </a:extLst>
          </a:blip>
          <a:stretch>
            <a:fillRect/>
          </a:stretch>
        </p:blipFill>
        <p:spPr>
          <a:xfrm>
            <a:off x="5775600" y="1580105"/>
            <a:ext cx="5678502" cy="3700233"/>
          </a:xfrm>
          <a:prstGeom prst="rect">
            <a:avLst/>
          </a:prstGeom>
        </p:spPr>
      </p:pic>
    </p:spTree>
    <p:extLst>
      <p:ext uri="{BB962C8B-B14F-4D97-AF65-F5344CB8AC3E}">
        <p14:creationId xmlns:p14="http://schemas.microsoft.com/office/powerpoint/2010/main" val="149002071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3" y="249443"/>
            <a:ext cx="714000"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18</a:t>
            </a:r>
            <a:endParaRPr lang="zh-CN" altLang="en-US" sz="3600" dirty="0"/>
          </a:p>
        </p:txBody>
      </p:sp>
      <p:sp>
        <p:nvSpPr>
          <p:cNvPr id="66" name="文本框 65"/>
          <p:cNvSpPr txBox="1"/>
          <p:nvPr/>
        </p:nvSpPr>
        <p:spPr>
          <a:xfrm>
            <a:off x="745065" y="275483"/>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组装车间</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pic>
        <p:nvPicPr>
          <p:cNvPr id="2" name="图片 1"/>
          <p:cNvPicPr>
            <a:picLocks noChangeAspect="1"/>
          </p:cNvPicPr>
          <p:nvPr/>
        </p:nvPicPr>
        <p:blipFill>
          <a:blip r:embed="rId2"/>
          <a:stretch>
            <a:fillRect/>
          </a:stretch>
        </p:blipFill>
        <p:spPr>
          <a:xfrm>
            <a:off x="236481" y="1119694"/>
            <a:ext cx="7465085" cy="4771690"/>
          </a:xfrm>
          <a:prstGeom prst="rect">
            <a:avLst/>
          </a:prstGeom>
        </p:spPr>
      </p:pic>
      <p:sp>
        <p:nvSpPr>
          <p:cNvPr id="5" name="文本框 4"/>
          <p:cNvSpPr txBox="1"/>
          <p:nvPr/>
        </p:nvSpPr>
        <p:spPr>
          <a:xfrm>
            <a:off x="8446451" y="1580105"/>
            <a:ext cx="2627290" cy="677108"/>
          </a:xfrm>
          <a:prstGeom prst="rect">
            <a:avLst/>
          </a:prstGeom>
          <a:noFill/>
        </p:spPr>
        <p:txBody>
          <a:bodyPr wrap="square" rtlCol="0">
            <a:spAutoFit/>
          </a:bodyPr>
          <a:lstStyle/>
          <a:p>
            <a:r>
              <a:rPr lang="zh-CN" altLang="en-US" dirty="0" smtClean="0"/>
              <a:t>设计组装车间时应考虑此类产品的生产</a:t>
            </a:r>
            <a:endParaRPr lang="zh-CN" altLang="en-US" dirty="0"/>
          </a:p>
        </p:txBody>
      </p:sp>
      <p:sp>
        <p:nvSpPr>
          <p:cNvPr id="6" name="文本框 5"/>
          <p:cNvSpPr txBox="1"/>
          <p:nvPr/>
        </p:nvSpPr>
        <p:spPr>
          <a:xfrm>
            <a:off x="8577330" y="3103808"/>
            <a:ext cx="2876772" cy="1846659"/>
          </a:xfrm>
          <a:prstGeom prst="rect">
            <a:avLst/>
          </a:prstGeom>
          <a:noFill/>
        </p:spPr>
        <p:txBody>
          <a:bodyPr wrap="square" rtlCol="0">
            <a:spAutoFit/>
          </a:bodyPr>
          <a:lstStyle/>
          <a:p>
            <a:r>
              <a:rPr lang="zh-CN" altLang="en-US" dirty="0" smtClean="0"/>
              <a:t>左图为输油臂，长度达</a:t>
            </a:r>
            <a:r>
              <a:rPr lang="en-US" altLang="zh-CN" dirty="0" smtClean="0"/>
              <a:t>20m</a:t>
            </a:r>
          </a:p>
          <a:p>
            <a:endParaRPr lang="en-US" altLang="zh-CN" dirty="0"/>
          </a:p>
          <a:p>
            <a:r>
              <a:rPr lang="zh-CN" altLang="en-US" dirty="0" smtClean="0"/>
              <a:t>车间高度和牛脚、起重机的设计应满足输油臂的生产</a:t>
            </a:r>
            <a:endParaRPr lang="zh-CN" altLang="en-US" dirty="0"/>
          </a:p>
        </p:txBody>
      </p:sp>
      <p:sp>
        <p:nvSpPr>
          <p:cNvPr id="3" name="文本框 2"/>
          <p:cNvSpPr txBox="1"/>
          <p:nvPr/>
        </p:nvSpPr>
        <p:spPr>
          <a:xfrm>
            <a:off x="2682515" y="6078158"/>
            <a:ext cx="1801207" cy="384721"/>
          </a:xfrm>
          <a:prstGeom prst="rect">
            <a:avLst/>
          </a:prstGeom>
          <a:noFill/>
        </p:spPr>
        <p:txBody>
          <a:bodyPr wrap="square" rtlCol="0">
            <a:spAutoFit/>
          </a:bodyPr>
          <a:lstStyle/>
          <a:p>
            <a:r>
              <a:rPr lang="zh-CN" altLang="en-US" dirty="0" smtClean="0"/>
              <a:t>大型输油臂</a:t>
            </a:r>
            <a:endParaRPr lang="en-US" altLang="zh-CN" dirty="0" smtClean="0"/>
          </a:p>
        </p:txBody>
      </p:sp>
    </p:spTree>
    <p:extLst>
      <p:ext uri="{BB962C8B-B14F-4D97-AF65-F5344CB8AC3E}">
        <p14:creationId xmlns:p14="http://schemas.microsoft.com/office/powerpoint/2010/main" val="39517947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3" y="249443"/>
            <a:ext cx="739758"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20</a:t>
            </a:r>
            <a:endParaRPr lang="zh-CN" altLang="en-US" sz="3600" dirty="0"/>
          </a:p>
        </p:txBody>
      </p:sp>
      <p:sp>
        <p:nvSpPr>
          <p:cNvPr id="66" name="文本框 65"/>
          <p:cNvSpPr txBox="1"/>
          <p:nvPr/>
        </p:nvSpPr>
        <p:spPr>
          <a:xfrm>
            <a:off x="745065" y="338485"/>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组装车间</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sp>
        <p:nvSpPr>
          <p:cNvPr id="4" name="文本框 3"/>
          <p:cNvSpPr txBox="1"/>
          <p:nvPr/>
        </p:nvSpPr>
        <p:spPr>
          <a:xfrm>
            <a:off x="638759" y="1580105"/>
            <a:ext cx="3804452" cy="677108"/>
          </a:xfrm>
          <a:prstGeom prst="rect">
            <a:avLst/>
          </a:prstGeom>
          <a:noFill/>
        </p:spPr>
        <p:txBody>
          <a:bodyPr wrap="square" rtlCol="0">
            <a:spAutoFit/>
          </a:bodyPr>
          <a:lstStyle/>
          <a:p>
            <a:r>
              <a:rPr lang="zh-CN" altLang="en-US" dirty="0" smtClean="0"/>
              <a:t>起重部分，采用局部分层轨道，同时满足</a:t>
            </a:r>
            <a:r>
              <a:rPr lang="en-US" altLang="zh-CN" dirty="0" smtClean="0"/>
              <a:t>40t</a:t>
            </a:r>
            <a:r>
              <a:rPr lang="zh-CN" altLang="en-US" dirty="0" smtClean="0"/>
              <a:t>起重和日常的</a:t>
            </a:r>
            <a:r>
              <a:rPr lang="en-US" altLang="zh-CN" dirty="0" smtClean="0"/>
              <a:t>10t</a:t>
            </a:r>
            <a:r>
              <a:rPr lang="zh-CN" altLang="en-US" dirty="0" smtClean="0"/>
              <a:t>起重</a:t>
            </a:r>
            <a:endParaRPr lang="zh-CN" altLang="en-US" dirty="0"/>
          </a:p>
        </p:txBody>
      </p:sp>
      <p:pic>
        <p:nvPicPr>
          <p:cNvPr id="22" name="图片 21"/>
          <p:cNvPicPr/>
          <p:nvPr/>
        </p:nvPicPr>
        <p:blipFill>
          <a:blip r:embed="rId2">
            <a:extLst>
              <a:ext uri="{28A0092B-C50C-407E-A947-70E740481C1C}">
                <a14:useLocalDpi xmlns:a14="http://schemas.microsoft.com/office/drawing/2010/main" val="0"/>
              </a:ext>
            </a:extLst>
          </a:blip>
          <a:stretch>
            <a:fillRect/>
          </a:stretch>
        </p:blipFill>
        <p:spPr>
          <a:xfrm>
            <a:off x="5475370" y="1325915"/>
            <a:ext cx="6225666" cy="4727155"/>
          </a:xfrm>
          <a:prstGeom prst="rect">
            <a:avLst/>
          </a:prstGeom>
        </p:spPr>
      </p:pic>
    </p:spTree>
    <p:extLst>
      <p:ext uri="{BB962C8B-B14F-4D97-AF65-F5344CB8AC3E}">
        <p14:creationId xmlns:p14="http://schemas.microsoft.com/office/powerpoint/2010/main" val="22402377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3" y="249443"/>
            <a:ext cx="726879"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21</a:t>
            </a:r>
            <a:endParaRPr lang="zh-CN" altLang="en-US" sz="3600" dirty="0"/>
          </a:p>
        </p:txBody>
      </p:sp>
      <p:sp>
        <p:nvSpPr>
          <p:cNvPr id="66" name="文本框 65"/>
          <p:cNvSpPr txBox="1"/>
          <p:nvPr/>
        </p:nvSpPr>
        <p:spPr>
          <a:xfrm>
            <a:off x="721216" y="274659"/>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高度计算</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sp>
        <p:nvSpPr>
          <p:cNvPr id="4" name="文本框 3"/>
          <p:cNvSpPr txBox="1"/>
          <p:nvPr/>
        </p:nvSpPr>
        <p:spPr>
          <a:xfrm>
            <a:off x="857699" y="1412679"/>
            <a:ext cx="10269647" cy="4770537"/>
          </a:xfrm>
          <a:prstGeom prst="rect">
            <a:avLst/>
          </a:prstGeom>
          <a:noFill/>
        </p:spPr>
        <p:txBody>
          <a:bodyPr wrap="square" rtlCol="0">
            <a:spAutoFit/>
          </a:bodyPr>
          <a:lstStyle/>
          <a:p>
            <a:r>
              <a:rPr lang="zh-CN" altLang="zh-CN" dirty="0"/>
              <a:t>根据《厂房建筑模数协调标准》，钢筋混凝土结构柱顶标高</a:t>
            </a:r>
            <a:r>
              <a:rPr lang="en-US" altLang="zh-CN" dirty="0"/>
              <a:t>H</a:t>
            </a:r>
            <a:r>
              <a:rPr lang="zh-CN" altLang="zh-CN" dirty="0"/>
              <a:t>应为</a:t>
            </a:r>
            <a:r>
              <a:rPr lang="en-US" altLang="zh-CN" dirty="0"/>
              <a:t>300mm</a:t>
            </a:r>
            <a:r>
              <a:rPr lang="zh-CN" altLang="zh-CN" dirty="0"/>
              <a:t>的整倍数，轨顶标高</a:t>
            </a:r>
            <a:r>
              <a:rPr lang="en-US" altLang="zh-CN" dirty="0"/>
              <a:t>H1</a:t>
            </a:r>
            <a:r>
              <a:rPr lang="zh-CN" altLang="zh-CN" dirty="0"/>
              <a:t>为</a:t>
            </a:r>
            <a:r>
              <a:rPr lang="en-US" altLang="zh-CN" dirty="0"/>
              <a:t>600mm</a:t>
            </a:r>
            <a:r>
              <a:rPr lang="zh-CN" altLang="zh-CN" dirty="0"/>
              <a:t>的整倍数，牛腿标高也应为</a:t>
            </a:r>
            <a:r>
              <a:rPr lang="en-US" altLang="zh-CN" dirty="0"/>
              <a:t>300mm</a:t>
            </a:r>
            <a:r>
              <a:rPr lang="zh-CN" altLang="zh-CN" dirty="0"/>
              <a:t>的整倍数。</a:t>
            </a:r>
          </a:p>
          <a:p>
            <a:r>
              <a:rPr lang="zh-CN" altLang="zh-CN" dirty="0"/>
              <a:t>查阅货车板车相关资料可知，</a:t>
            </a:r>
            <a:r>
              <a:rPr lang="en-US" altLang="zh-CN" dirty="0"/>
              <a:t>40t</a:t>
            </a:r>
            <a:r>
              <a:rPr lang="zh-CN" altLang="zh-CN" dirty="0"/>
              <a:t>货车（板车）的高度为</a:t>
            </a:r>
            <a:r>
              <a:rPr lang="en-US" altLang="zh-CN" dirty="0"/>
              <a:t>2.5m</a:t>
            </a:r>
            <a:r>
              <a:rPr lang="zh-CN" altLang="zh-CN" dirty="0"/>
              <a:t>。</a:t>
            </a:r>
          </a:p>
          <a:p>
            <a:r>
              <a:rPr lang="zh-CN" altLang="zh-CN" dirty="0"/>
              <a:t>现规划输油臂起重时，最大允许倾斜角度为</a:t>
            </a:r>
            <a:r>
              <a:rPr lang="en-US" altLang="zh-CN" dirty="0"/>
              <a:t>30°</a:t>
            </a:r>
            <a:r>
              <a:rPr lang="zh-CN" altLang="zh-CN" dirty="0"/>
              <a:t>，得出起重高度为：</a:t>
            </a:r>
          </a:p>
          <a:p>
            <a:r>
              <a:rPr lang="zh-CN" altLang="zh-CN" dirty="0"/>
              <a:t>最低高度：</a:t>
            </a:r>
          </a:p>
          <a:p>
            <a:pPr algn="ctr"/>
            <a:r>
              <a:rPr lang="en-US" altLang="zh-CN" dirty="0"/>
              <a:t>20×sin30°=10m</a:t>
            </a:r>
            <a:endParaRPr lang="zh-CN" altLang="zh-CN" dirty="0"/>
          </a:p>
          <a:p>
            <a:r>
              <a:rPr lang="zh-CN" altLang="zh-CN" dirty="0"/>
              <a:t>最高高度：</a:t>
            </a:r>
          </a:p>
          <a:p>
            <a:pPr algn="ctr"/>
            <a:r>
              <a:rPr lang="en-US" altLang="zh-CN" dirty="0"/>
              <a:t>10+2.4=12.5m</a:t>
            </a:r>
            <a:endParaRPr lang="zh-CN" altLang="zh-CN" dirty="0"/>
          </a:p>
          <a:p>
            <a:r>
              <a:rPr lang="zh-CN" altLang="zh-CN" dirty="0"/>
              <a:t>取吊钩与滑轨的安全距离</a:t>
            </a:r>
            <a:r>
              <a:rPr lang="en-US" altLang="zh-CN" dirty="0"/>
              <a:t>2m</a:t>
            </a:r>
            <a:endParaRPr lang="zh-CN" altLang="zh-CN" dirty="0"/>
          </a:p>
          <a:p>
            <a:r>
              <a:rPr lang="zh-CN" altLang="zh-CN" dirty="0"/>
              <a:t>取轨道垫高与小车高度</a:t>
            </a:r>
            <a:r>
              <a:rPr lang="en-US" altLang="zh-CN" dirty="0"/>
              <a:t>0.5m</a:t>
            </a:r>
            <a:endParaRPr lang="zh-CN" altLang="zh-CN" dirty="0"/>
          </a:p>
          <a:p>
            <a:r>
              <a:rPr lang="zh-CN" altLang="zh-CN" dirty="0"/>
              <a:t>取小车顶面与柱顶面安全距离</a:t>
            </a:r>
            <a:r>
              <a:rPr lang="en-US" altLang="zh-CN" dirty="0"/>
              <a:t>0.5m</a:t>
            </a:r>
            <a:endParaRPr lang="zh-CN" altLang="zh-CN" dirty="0"/>
          </a:p>
          <a:p>
            <a:r>
              <a:rPr lang="zh-CN" altLang="zh-CN" dirty="0"/>
              <a:t>柱顶标高：</a:t>
            </a:r>
          </a:p>
          <a:p>
            <a:pPr algn="ctr"/>
            <a:r>
              <a:rPr lang="en-US" altLang="zh-CN" dirty="0"/>
              <a:t>H=12.5+2+0.5+0.5=15.5m</a:t>
            </a:r>
            <a:endParaRPr lang="zh-CN" altLang="zh-CN" dirty="0"/>
          </a:p>
          <a:p>
            <a:r>
              <a:rPr lang="zh-CN" altLang="zh-CN" dirty="0"/>
              <a:t>由于柱顶标高应为</a:t>
            </a:r>
            <a:r>
              <a:rPr lang="en-US" altLang="zh-CN" dirty="0"/>
              <a:t>300mm</a:t>
            </a:r>
            <a:r>
              <a:rPr lang="zh-CN" altLang="zh-CN" dirty="0"/>
              <a:t>的整数倍，所以取：</a:t>
            </a:r>
          </a:p>
          <a:p>
            <a:pPr algn="ctr"/>
            <a:r>
              <a:rPr lang="en-US" altLang="zh-CN" dirty="0"/>
              <a:t>H=15.6m</a:t>
            </a:r>
            <a:endParaRPr lang="zh-CN" altLang="zh-CN" dirty="0"/>
          </a:p>
          <a:p>
            <a:r>
              <a:rPr lang="zh-CN" altLang="zh-CN" dirty="0"/>
              <a:t>综上计算取厂房高度应不小于</a:t>
            </a:r>
            <a:r>
              <a:rPr lang="en-US" altLang="zh-CN" dirty="0"/>
              <a:t>15.6m</a:t>
            </a:r>
            <a:r>
              <a:rPr lang="zh-CN" altLang="zh-CN" dirty="0"/>
              <a:t>。</a:t>
            </a:r>
          </a:p>
        </p:txBody>
      </p:sp>
    </p:spTree>
    <p:extLst>
      <p:ext uri="{BB962C8B-B14F-4D97-AF65-F5344CB8AC3E}">
        <p14:creationId xmlns:p14="http://schemas.microsoft.com/office/powerpoint/2010/main" val="25012145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3" y="249443"/>
            <a:ext cx="726879"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22</a:t>
            </a:r>
            <a:endParaRPr lang="zh-CN" altLang="en-US" sz="3600" dirty="0"/>
          </a:p>
        </p:txBody>
      </p:sp>
      <p:sp>
        <p:nvSpPr>
          <p:cNvPr id="66" name="文本框 65"/>
          <p:cNvSpPr txBox="1"/>
          <p:nvPr/>
        </p:nvSpPr>
        <p:spPr>
          <a:xfrm>
            <a:off x="721216" y="275483"/>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喷涂车间</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pic>
        <p:nvPicPr>
          <p:cNvPr id="22" name="图片 21"/>
          <p:cNvPicPr/>
          <p:nvPr/>
        </p:nvPicPr>
        <p:blipFill>
          <a:blip r:embed="rId2">
            <a:extLst>
              <a:ext uri="{28A0092B-C50C-407E-A947-70E740481C1C}">
                <a14:useLocalDpi xmlns:a14="http://schemas.microsoft.com/office/drawing/2010/main" val="0"/>
              </a:ext>
            </a:extLst>
          </a:blip>
          <a:stretch>
            <a:fillRect/>
          </a:stretch>
        </p:blipFill>
        <p:spPr>
          <a:xfrm>
            <a:off x="6285059" y="2736799"/>
            <a:ext cx="5274310" cy="2379980"/>
          </a:xfrm>
          <a:prstGeom prst="rect">
            <a:avLst/>
          </a:prstGeom>
        </p:spPr>
      </p:pic>
      <p:pic>
        <p:nvPicPr>
          <p:cNvPr id="23" name="图片 22"/>
          <p:cNvPicPr/>
          <p:nvPr/>
        </p:nvPicPr>
        <p:blipFill>
          <a:blip r:embed="rId3">
            <a:extLst>
              <a:ext uri="{28A0092B-C50C-407E-A947-70E740481C1C}">
                <a14:useLocalDpi xmlns:a14="http://schemas.microsoft.com/office/drawing/2010/main" val="0"/>
              </a:ext>
            </a:extLst>
          </a:blip>
          <a:stretch>
            <a:fillRect/>
          </a:stretch>
        </p:blipFill>
        <p:spPr>
          <a:xfrm>
            <a:off x="-5664" y="1876408"/>
            <a:ext cx="5492064" cy="3917712"/>
          </a:xfrm>
          <a:prstGeom prst="rect">
            <a:avLst/>
          </a:prstGeom>
        </p:spPr>
      </p:pic>
      <p:sp>
        <p:nvSpPr>
          <p:cNvPr id="2" name="文本框 1"/>
          <p:cNvSpPr txBox="1"/>
          <p:nvPr/>
        </p:nvSpPr>
        <p:spPr>
          <a:xfrm>
            <a:off x="1568993" y="5898062"/>
            <a:ext cx="1751527" cy="384721"/>
          </a:xfrm>
          <a:prstGeom prst="rect">
            <a:avLst/>
          </a:prstGeom>
          <a:noFill/>
        </p:spPr>
        <p:txBody>
          <a:bodyPr wrap="square" rtlCol="0">
            <a:spAutoFit/>
          </a:bodyPr>
          <a:lstStyle/>
          <a:p>
            <a:r>
              <a:rPr lang="zh-CN" altLang="en-US" dirty="0" smtClean="0"/>
              <a:t>现有喷涂车间</a:t>
            </a:r>
            <a:endParaRPr lang="zh-CN" altLang="en-US" dirty="0"/>
          </a:p>
        </p:txBody>
      </p:sp>
    </p:spTree>
    <p:extLst>
      <p:ext uri="{BB962C8B-B14F-4D97-AF65-F5344CB8AC3E}">
        <p14:creationId xmlns:p14="http://schemas.microsoft.com/office/powerpoint/2010/main" val="16942462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3" y="249443"/>
            <a:ext cx="692456"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23</a:t>
            </a:r>
            <a:endParaRPr lang="zh-CN" altLang="en-US" sz="3600" dirty="0"/>
          </a:p>
        </p:txBody>
      </p:sp>
      <p:sp>
        <p:nvSpPr>
          <p:cNvPr id="66" name="文本框 65"/>
          <p:cNvSpPr txBox="1"/>
          <p:nvPr/>
        </p:nvSpPr>
        <p:spPr>
          <a:xfrm>
            <a:off x="781179" y="275483"/>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成品仓库</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pic>
        <p:nvPicPr>
          <p:cNvPr id="22" name="图片 21"/>
          <p:cNvPicPr/>
          <p:nvPr/>
        </p:nvPicPr>
        <p:blipFill>
          <a:blip r:embed="rId2">
            <a:extLst>
              <a:ext uri="{28A0092B-C50C-407E-A947-70E740481C1C}">
                <a14:useLocalDpi xmlns:a14="http://schemas.microsoft.com/office/drawing/2010/main" val="0"/>
              </a:ext>
            </a:extLst>
          </a:blip>
          <a:stretch>
            <a:fillRect/>
          </a:stretch>
        </p:blipFill>
        <p:spPr>
          <a:xfrm>
            <a:off x="-5664" y="2374715"/>
            <a:ext cx="5274310" cy="3382645"/>
          </a:xfrm>
          <a:prstGeom prst="rect">
            <a:avLst/>
          </a:prstGeom>
        </p:spPr>
      </p:pic>
      <p:pic>
        <p:nvPicPr>
          <p:cNvPr id="23" name="图片 22"/>
          <p:cNvPicPr/>
          <p:nvPr/>
        </p:nvPicPr>
        <p:blipFill>
          <a:blip r:embed="rId3">
            <a:extLst>
              <a:ext uri="{28A0092B-C50C-407E-A947-70E740481C1C}">
                <a14:useLocalDpi xmlns:a14="http://schemas.microsoft.com/office/drawing/2010/main" val="0"/>
              </a:ext>
            </a:extLst>
          </a:blip>
          <a:stretch>
            <a:fillRect/>
          </a:stretch>
        </p:blipFill>
        <p:spPr>
          <a:xfrm>
            <a:off x="5775600" y="1580105"/>
            <a:ext cx="6064359" cy="4408571"/>
          </a:xfrm>
          <a:prstGeom prst="rect">
            <a:avLst/>
          </a:prstGeom>
        </p:spPr>
      </p:pic>
      <p:sp>
        <p:nvSpPr>
          <p:cNvPr id="2" name="文本框 1"/>
          <p:cNvSpPr txBox="1"/>
          <p:nvPr/>
        </p:nvSpPr>
        <p:spPr>
          <a:xfrm>
            <a:off x="1816260" y="5835200"/>
            <a:ext cx="1996226" cy="384721"/>
          </a:xfrm>
          <a:prstGeom prst="rect">
            <a:avLst/>
          </a:prstGeom>
          <a:noFill/>
        </p:spPr>
        <p:txBody>
          <a:bodyPr wrap="square" rtlCol="0">
            <a:spAutoFit/>
          </a:bodyPr>
          <a:lstStyle/>
          <a:p>
            <a:r>
              <a:rPr lang="zh-CN" altLang="en-US" dirty="0" smtClean="0"/>
              <a:t>现有成品堆放</a:t>
            </a:r>
            <a:endParaRPr lang="zh-CN" altLang="en-US" dirty="0"/>
          </a:p>
        </p:txBody>
      </p:sp>
    </p:spTree>
    <p:extLst>
      <p:ext uri="{BB962C8B-B14F-4D97-AF65-F5344CB8AC3E}">
        <p14:creationId xmlns:p14="http://schemas.microsoft.com/office/powerpoint/2010/main" val="39653597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3" y="249443"/>
            <a:ext cx="787585"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24</a:t>
            </a:r>
            <a:endParaRPr lang="zh-CN" altLang="en-US" sz="3600" dirty="0"/>
          </a:p>
        </p:txBody>
      </p:sp>
      <p:sp>
        <p:nvSpPr>
          <p:cNvPr id="66" name="文本框 65"/>
          <p:cNvSpPr txBox="1"/>
          <p:nvPr/>
        </p:nvSpPr>
        <p:spPr>
          <a:xfrm>
            <a:off x="781922" y="286528"/>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最终方案</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pic>
        <p:nvPicPr>
          <p:cNvPr id="22" name="图片 21"/>
          <p:cNvPicPr/>
          <p:nvPr/>
        </p:nvPicPr>
        <p:blipFill>
          <a:blip r:embed="rId2">
            <a:extLst>
              <a:ext uri="{28A0092B-C50C-407E-A947-70E740481C1C}">
                <a14:useLocalDpi xmlns:a14="http://schemas.microsoft.com/office/drawing/2010/main" val="0"/>
              </a:ext>
            </a:extLst>
          </a:blip>
          <a:stretch>
            <a:fillRect/>
          </a:stretch>
        </p:blipFill>
        <p:spPr>
          <a:xfrm rot="16200000">
            <a:off x="3406824" y="-1212726"/>
            <a:ext cx="5060347" cy="10310147"/>
          </a:xfrm>
          <a:prstGeom prst="rect">
            <a:avLst/>
          </a:prstGeom>
        </p:spPr>
      </p:pic>
    </p:spTree>
    <p:extLst>
      <p:ext uri="{BB962C8B-B14F-4D97-AF65-F5344CB8AC3E}">
        <p14:creationId xmlns:p14="http://schemas.microsoft.com/office/powerpoint/2010/main" val="153264628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7"/>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19" name="组合 18"/>
          <p:cNvGrpSpPr/>
          <p:nvPr/>
        </p:nvGrpSpPr>
        <p:grpSpPr>
          <a:xfrm>
            <a:off x="7966332" y="2184399"/>
            <a:ext cx="3277544" cy="3245184"/>
            <a:chOff x="1300233" y="1995959"/>
            <a:chExt cx="3306471" cy="3273825"/>
          </a:xfrm>
        </p:grpSpPr>
        <p:sp>
          <p:nvSpPr>
            <p:cNvPr id="20" name="圆角矩形 20"/>
            <p:cNvSpPr/>
            <p:nvPr/>
          </p:nvSpPr>
          <p:spPr>
            <a:xfrm>
              <a:off x="1300233" y="1995959"/>
              <a:ext cx="3306471" cy="3273825"/>
            </a:xfrm>
            <a:prstGeom prst="ellipse">
              <a:avLst/>
            </a:prstGeom>
            <a:solidFill>
              <a:schemeClr val="bg1"/>
            </a:solidFill>
            <a:ln w="15875">
              <a:solidFill>
                <a:srgbClr val="20386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22" name="文本框 21"/>
            <p:cNvSpPr txBox="1"/>
            <p:nvPr/>
          </p:nvSpPr>
          <p:spPr>
            <a:xfrm>
              <a:off x="2011835" y="2980837"/>
              <a:ext cx="1883269" cy="1319594"/>
            </a:xfrm>
            <a:prstGeom prst="rect">
              <a:avLst/>
            </a:prstGeom>
            <a:noFill/>
          </p:spPr>
          <p:txBody>
            <a:bodyPr wrap="square" rtlCol="0">
              <a:spAutoFit/>
            </a:bodyPr>
            <a:lstStyle/>
            <a:p>
              <a:pPr algn="ctr"/>
              <a:r>
                <a:rPr lang="zh-CN" altLang="en-US" sz="5500" dirty="0">
                  <a:solidFill>
                    <a:schemeClr val="bg1"/>
                  </a:solidFill>
                  <a:latin typeface="微软雅黑" panose="020B0503020204020204" pitchFamily="34" charset="-122"/>
                  <a:ea typeface="微软雅黑" panose="020B0503020204020204" pitchFamily="34" charset="-122"/>
                </a:rPr>
                <a:t>结论</a:t>
              </a:r>
              <a:endParaRPr lang="en-US" altLang="zh-CN" sz="5500" dirty="0">
                <a:solidFill>
                  <a:schemeClr val="bg1"/>
                </a:solidFill>
                <a:latin typeface="微软雅黑" panose="020B0503020204020204" pitchFamily="34" charset="-122"/>
                <a:ea typeface="微软雅黑" panose="020B0503020204020204" pitchFamily="34" charset="-122"/>
              </a:endParaRPr>
            </a:p>
            <a:p>
              <a:pPr algn="ctr"/>
              <a:r>
                <a:rPr lang="en-US" altLang="zh-CN" sz="2400" dirty="0">
                  <a:solidFill>
                    <a:schemeClr val="bg1"/>
                  </a:solidFill>
                  <a:latin typeface="Calibri" panose="020F0502020204030204" pitchFamily="34" charset="0"/>
                </a:rPr>
                <a:t>Conclusions</a:t>
              </a:r>
              <a:endParaRPr lang="zh-CN" altLang="en-US" sz="2400" dirty="0">
                <a:solidFill>
                  <a:schemeClr val="bg1"/>
                </a:solidFill>
                <a:latin typeface="Calibri" panose="020F0502020204030204" pitchFamily="34" charset="0"/>
              </a:endParaRPr>
            </a:p>
          </p:txBody>
        </p:sp>
      </p:grpSp>
      <p:sp>
        <p:nvSpPr>
          <p:cNvPr id="2" name="矩形 1"/>
          <p:cNvSpPr/>
          <p:nvPr/>
        </p:nvSpPr>
        <p:spPr>
          <a:xfrm>
            <a:off x="501346" y="1700899"/>
            <a:ext cx="6663044" cy="4222306"/>
          </a:xfrm>
          <a:prstGeom prst="rect">
            <a:avLst/>
          </a:prstGeom>
        </p:spPr>
        <p:txBody>
          <a:bodyPr wrap="square" lIns="91436" tIns="45718" rIns="91436" bIns="45718">
            <a:spAutoFit/>
          </a:bodyPr>
          <a:lstStyle/>
          <a:p>
            <a:pPr>
              <a:lnSpc>
                <a:spcPct val="130000"/>
              </a:lnSpc>
            </a:pPr>
            <a:r>
              <a:rPr lang="zh-CN" altLang="en-US" sz="1600" dirty="0" smtClean="0">
                <a:solidFill>
                  <a:schemeClr val="bg1"/>
                </a:solidFill>
                <a:latin typeface="微软雅黑" panose="020B0503020204020204" pitchFamily="34" charset="-122"/>
              </a:rPr>
              <a:t>通</a:t>
            </a:r>
            <a:r>
              <a:rPr lang="zh-CN" altLang="en-US" sz="1600" dirty="0">
                <a:solidFill>
                  <a:schemeClr val="bg1"/>
                </a:solidFill>
                <a:latin typeface="微软雅黑" panose="020B0503020204020204" pitchFamily="34" charset="-122"/>
              </a:rPr>
              <a:t>过在天邦公司实习，了解天邦公司产品的生产流程，以主要产品鹤管为研究对象，运用</a:t>
            </a:r>
            <a:r>
              <a:rPr lang="en-US" altLang="zh-CN" sz="1600" dirty="0">
                <a:solidFill>
                  <a:schemeClr val="bg1"/>
                </a:solidFill>
                <a:latin typeface="微软雅黑" panose="020B0503020204020204" pitchFamily="34" charset="-122"/>
              </a:rPr>
              <a:t>SLP</a:t>
            </a:r>
            <a:r>
              <a:rPr lang="zh-CN" altLang="en-US" sz="1600" dirty="0">
                <a:solidFill>
                  <a:schemeClr val="bg1"/>
                </a:solidFill>
                <a:latin typeface="微软雅黑" panose="020B0503020204020204" pitchFamily="34" charset="-122"/>
              </a:rPr>
              <a:t>法对天邦公司现有厂区的各作业单位相互关系进行了分析研究，得出各作业单位的相互关系。根据厂房的设计结构及标准提出两个初步方案。并根据现有厂区的产能，确定了新厂区各作业单位的面积，之后，根据天邦生产产品的实际情况，将各作业单位布置到初步方案中。最后，通过建立物流成本函数模型，对前面章节的两个方案的物流费用进行定量分析。再结合柔性生产，采光通风等因素对方案进行定性分析。综合考虑定量分析与定性分析。选出方案</a:t>
            </a:r>
            <a:r>
              <a:rPr lang="en-US" altLang="zh-CN" sz="1600" dirty="0">
                <a:solidFill>
                  <a:schemeClr val="bg1"/>
                </a:solidFill>
                <a:latin typeface="微软雅黑" panose="020B0503020204020204" pitchFamily="34" charset="-122"/>
              </a:rPr>
              <a:t>a</a:t>
            </a:r>
            <a:r>
              <a:rPr lang="zh-CN" altLang="en-US" sz="1600" dirty="0">
                <a:solidFill>
                  <a:schemeClr val="bg1"/>
                </a:solidFill>
                <a:latin typeface="微软雅黑" panose="020B0503020204020204" pitchFamily="34" charset="-122"/>
              </a:rPr>
              <a:t>为规划方案。考虑公司未来发展和规划，预计增加实验室和探伤车间。</a:t>
            </a:r>
          </a:p>
          <a:p>
            <a:pPr>
              <a:lnSpc>
                <a:spcPct val="130000"/>
              </a:lnSpc>
            </a:pPr>
            <a:r>
              <a:rPr lang="zh-CN" altLang="en-US" sz="1600" dirty="0" smtClean="0">
                <a:solidFill>
                  <a:schemeClr val="bg1"/>
                </a:solidFill>
                <a:latin typeface="微软雅黑" panose="020B0503020204020204" pitchFamily="34" charset="-122"/>
              </a:rPr>
              <a:t>① </a:t>
            </a:r>
            <a:r>
              <a:rPr lang="zh-CN" altLang="en-US" sz="1600" dirty="0">
                <a:solidFill>
                  <a:schemeClr val="bg1"/>
                </a:solidFill>
                <a:latin typeface="微软雅黑" panose="020B0503020204020204" pitchFamily="34" charset="-122"/>
              </a:rPr>
              <a:t>能满足年产</a:t>
            </a:r>
            <a:r>
              <a:rPr lang="en-US" altLang="zh-CN" sz="1600" dirty="0">
                <a:solidFill>
                  <a:schemeClr val="bg1"/>
                </a:solidFill>
                <a:latin typeface="微软雅黑" panose="020B0503020204020204" pitchFamily="34" charset="-122"/>
              </a:rPr>
              <a:t>10000</a:t>
            </a:r>
            <a:r>
              <a:rPr lang="zh-CN" altLang="en-US" sz="1600" dirty="0">
                <a:solidFill>
                  <a:schemeClr val="bg1"/>
                </a:solidFill>
                <a:latin typeface="微软雅黑" panose="020B0503020204020204" pitchFamily="34" charset="-122"/>
              </a:rPr>
              <a:t>套鹤管的需求。</a:t>
            </a:r>
          </a:p>
          <a:p>
            <a:pPr>
              <a:lnSpc>
                <a:spcPct val="130000"/>
              </a:lnSpc>
            </a:pPr>
            <a:r>
              <a:rPr lang="zh-CN" altLang="en-US" sz="1600" dirty="0">
                <a:solidFill>
                  <a:schemeClr val="bg1"/>
                </a:solidFill>
                <a:latin typeface="微软雅黑" panose="020B0503020204020204" pitchFamily="34" charset="-122"/>
              </a:rPr>
              <a:t>② 能正常生产输油臂等大产品。</a:t>
            </a:r>
          </a:p>
          <a:p>
            <a:pPr>
              <a:lnSpc>
                <a:spcPct val="130000"/>
              </a:lnSpc>
            </a:pPr>
            <a:r>
              <a:rPr lang="zh-CN" altLang="en-US" sz="1600" dirty="0">
                <a:solidFill>
                  <a:schemeClr val="bg1"/>
                </a:solidFill>
                <a:latin typeface="微软雅黑" panose="020B0503020204020204" pitchFamily="34" charset="-122"/>
              </a:rPr>
              <a:t>③ 物流路线优化，主要表现为直线型物流。</a:t>
            </a:r>
          </a:p>
          <a:p>
            <a:pPr>
              <a:lnSpc>
                <a:spcPct val="130000"/>
              </a:lnSpc>
            </a:pPr>
            <a:r>
              <a:rPr lang="zh-CN" altLang="en-US" sz="1600" dirty="0">
                <a:solidFill>
                  <a:schemeClr val="bg1"/>
                </a:solidFill>
                <a:latin typeface="微软雅黑" panose="020B0503020204020204" pitchFamily="34" charset="-122"/>
              </a:rPr>
              <a:t>④ 节省了因原料和成品仓储不当带来的额外成本。</a:t>
            </a:r>
          </a:p>
        </p:txBody>
      </p:sp>
      <p:sp>
        <p:nvSpPr>
          <p:cNvPr id="38" name="矩形 37"/>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3" y="249443"/>
            <a:ext cx="804152"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25</a:t>
            </a:r>
            <a:endParaRPr lang="zh-CN" altLang="en-US" sz="3600" dirty="0"/>
          </a:p>
        </p:txBody>
      </p:sp>
      <p:sp>
        <p:nvSpPr>
          <p:cNvPr id="40" name="文本框 39"/>
          <p:cNvSpPr txBox="1"/>
          <p:nvPr/>
        </p:nvSpPr>
        <p:spPr>
          <a:xfrm>
            <a:off x="748751" y="264170"/>
            <a:ext cx="210826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结论与建议</a:t>
            </a:r>
          </a:p>
        </p:txBody>
      </p:sp>
      <p:sp>
        <p:nvSpPr>
          <p:cNvPr id="41" name="矩形 40"/>
          <p:cNvSpPr/>
          <p:nvPr/>
        </p:nvSpPr>
        <p:spPr>
          <a:xfrm>
            <a:off x="2857012" y="302641"/>
            <a:ext cx="1818951" cy="384717"/>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CONCLUSION</a:t>
            </a:r>
            <a:endParaRPr lang="en-US"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244693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1569656" cy="830995"/>
            </a:xfrm>
            <a:prstGeom prst="rect">
              <a:avLst/>
            </a:prstGeom>
            <a:noFill/>
          </p:spPr>
          <p:txBody>
            <a:bodyPr wrap="none" lIns="91438" tIns="45719" rIns="91438" bIns="45719" rtlCol="0">
              <a:spAutoFit/>
            </a:bodyPr>
            <a:lstStyle/>
            <a:p>
              <a:r>
                <a:rPr lang="zh-CN" altLang="en-US" sz="4800" spc="600" dirty="0" smtClean="0">
                  <a:solidFill>
                    <a:schemeClr val="bg1"/>
                  </a:solidFill>
                  <a:latin typeface="微软雅黑" panose="020B0503020204020204" pitchFamily="34" charset="-122"/>
                  <a:ea typeface="微软雅黑" panose="020B0503020204020204" pitchFamily="34" charset="-122"/>
                </a:rPr>
                <a:t>绪论</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805484" y="3264361"/>
              <a:ext cx="4210186"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RESEARCH BACKGROUNDS</a:t>
              </a:r>
            </a:p>
          </p:txBody>
        </p:sp>
      </p:grpSp>
      <p:sp>
        <p:nvSpPr>
          <p:cNvPr id="25" name="矩形 24"/>
          <p:cNvSpPr/>
          <p:nvPr/>
        </p:nvSpPr>
        <p:spPr>
          <a:xfrm>
            <a:off x="713880" y="33973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extLst>
      <p:ext uri="{BB962C8B-B14F-4D97-AF65-F5344CB8AC3E}">
        <p14:creationId xmlns:p14="http://schemas.microsoft.com/office/powerpoint/2010/main" val="22836836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840137" y="2250933"/>
            <a:ext cx="2441690" cy="1446548"/>
          </a:xfrm>
          <a:prstGeom prst="rect">
            <a:avLst/>
          </a:prstGeom>
          <a:noFill/>
        </p:spPr>
        <p:txBody>
          <a:bodyPr wrap="none" lIns="91438" tIns="45719" rIns="91438" bIns="45719" rtlCol="0">
            <a:spAutoFit/>
          </a:bodyPr>
          <a:lstStyle/>
          <a:p>
            <a:pPr algn="ctr"/>
            <a:r>
              <a:rPr lang="zh-CN" altLang="en-US" sz="8800" dirty="0">
                <a:ln w="0"/>
                <a:solidFill>
                  <a:schemeClr val="tx2"/>
                </a:solidFill>
                <a:latin typeface="微软雅黑" panose="020B0503020204020204" pitchFamily="34" charset="-122"/>
                <a:ea typeface="微软雅黑" panose="020B0503020204020204" pitchFamily="34" charset="-122"/>
              </a:rPr>
              <a:t>致</a:t>
            </a:r>
            <a:r>
              <a:rPr lang="zh-CN" altLang="en-US" sz="8800" dirty="0" smtClean="0">
                <a:ln w="0"/>
                <a:solidFill>
                  <a:schemeClr val="tx2"/>
                </a:solidFill>
                <a:latin typeface="微软雅黑" panose="020B0503020204020204" pitchFamily="34" charset="-122"/>
                <a:ea typeface="微软雅黑" panose="020B0503020204020204" pitchFamily="34" charset="-122"/>
              </a:rPr>
              <a:t>谢</a:t>
            </a:r>
            <a:endParaRPr lang="zh-CN" altLang="en-US" sz="8800" dirty="0">
              <a:ln w="0"/>
              <a:solidFill>
                <a:schemeClr val="tx2"/>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3406385" y="4091356"/>
            <a:ext cx="5995192" cy="411599"/>
            <a:chOff x="7573303" y="5767512"/>
            <a:chExt cx="4307920" cy="414968"/>
          </a:xfrm>
        </p:grpSpPr>
        <p:sp>
          <p:nvSpPr>
            <p:cNvPr id="51" name="文本框 50"/>
            <p:cNvSpPr txBox="1"/>
            <p:nvPr/>
          </p:nvSpPr>
          <p:spPr>
            <a:xfrm>
              <a:off x="7573303" y="5779095"/>
              <a:ext cx="1625177" cy="403385"/>
            </a:xfrm>
            <a:prstGeom prst="rect">
              <a:avLst/>
            </a:prstGeom>
            <a:noFill/>
          </p:spPr>
          <p:txBody>
            <a:bodyPr wrap="square" rtlCol="0">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答辩人</a:t>
              </a:r>
              <a:r>
                <a:rPr lang="zh-CN" altLang="en-US" sz="2000" dirty="0" smtClean="0">
                  <a:solidFill>
                    <a:schemeClr val="tx2"/>
                  </a:solidFill>
                  <a:latin typeface="微软雅黑" panose="020B0503020204020204" pitchFamily="34" charset="-122"/>
                  <a:ea typeface="微软雅黑" panose="020B0503020204020204" pitchFamily="34" charset="-122"/>
                </a:rPr>
                <a:t>：张开海</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a:xfrm>
              <a:off x="9352665" y="5767512"/>
              <a:ext cx="2528558" cy="403385"/>
            </a:xfrm>
            <a:prstGeom prst="rect">
              <a:avLst/>
            </a:prstGeom>
          </p:spPr>
          <p:txBody>
            <a:bodyPr wrap="none">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指</a:t>
              </a:r>
              <a:r>
                <a:rPr lang="zh-CN" altLang="en-US" sz="2000" dirty="0" smtClean="0">
                  <a:solidFill>
                    <a:schemeClr val="tx2"/>
                  </a:solidFill>
                  <a:latin typeface="微软雅黑" panose="020B0503020204020204" pitchFamily="34" charset="-122"/>
                  <a:ea typeface="微软雅黑" panose="020B0503020204020204" pitchFamily="34" charset="-122"/>
                </a:rPr>
                <a:t>导教师：刘成文（副教授）</a:t>
              </a:r>
              <a:endParaRPr lang="en-US" altLang="zh-CN" sz="2000" dirty="0">
                <a:solidFill>
                  <a:schemeClr val="tx2"/>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2981613" y="4515843"/>
            <a:ext cx="6158739" cy="338550"/>
          </a:xfrm>
          <a:prstGeom prst="rect">
            <a:avLst/>
          </a:prstGeom>
          <a:noFill/>
        </p:spPr>
        <p:txBody>
          <a:bodyPr wrap="square" lIns="91436" tIns="45718" rIns="91436" bIns="45718" rtlCol="0">
            <a:spAutoFit/>
          </a:bodyPr>
          <a:lstStyle/>
          <a:p>
            <a:pPr algn="ctr"/>
            <a:r>
              <a:rPr lang="en-US" altLang="zh-CN" sz="1600" b="1" spc="600" dirty="0">
                <a:solidFill>
                  <a:schemeClr val="bg1">
                    <a:lumMod val="50000"/>
                    <a:alpha val="78000"/>
                  </a:schemeClr>
                </a:solidFill>
                <a:latin typeface="Calibri" panose="020F0502020204030204" pitchFamily="34" charset="0"/>
                <a:cs typeface="Segoe UI Semilight" panose="020B0402040204020203" pitchFamily="34" charset="0"/>
              </a:rPr>
              <a:t>The Graduation Thesis Defense</a:t>
            </a:r>
            <a:endParaRPr lang="zh-CN" altLang="en-US" sz="1600" b="1" spc="600" dirty="0">
              <a:solidFill>
                <a:schemeClr val="bg1">
                  <a:lumMod val="50000"/>
                  <a:alpha val="78000"/>
                </a:schemeClr>
              </a:solidFill>
              <a:latin typeface="Calibri" panose="020F0502020204030204" pitchFamily="34" charset="0"/>
              <a:cs typeface="Segoe UI Semilight" panose="020B0402040204020203" pitchFamily="34" charset="0"/>
            </a:endParaRPr>
          </a:p>
        </p:txBody>
      </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8551" y="5623751"/>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6" y="6057841"/>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1" y="5713688"/>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r>
              <a:rPr lang="en-US" altLang="zh-CN" sz="6000" dirty="0">
                <a:solidFill>
                  <a:schemeClr val="bg1"/>
                </a:solidFill>
                <a:latin typeface="微软雅黑" panose="020B0503020204020204" pitchFamily="34" charset="-122"/>
                <a:ea typeface="微软雅黑" panose="020B0503020204020204" pitchFamily="34" charset="-122"/>
              </a:rPr>
              <a:t>TO</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5" y="5586367"/>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84" name="组合 48"/>
          <p:cNvGrpSpPr/>
          <p:nvPr/>
        </p:nvGrpSpPr>
        <p:grpSpPr>
          <a:xfrm>
            <a:off x="5183531" y="2160561"/>
            <a:ext cx="484560" cy="382547"/>
            <a:chOff x="4625150" y="6808104"/>
            <a:chExt cx="540316" cy="426565"/>
          </a:xfrm>
          <a:solidFill>
            <a:srgbClr val="4C98CF"/>
          </a:solidFill>
        </p:grpSpPr>
        <p:sp>
          <p:nvSpPr>
            <p:cNvPr id="85" name="Freeform 127"/>
            <p:cNvSpPr>
              <a:spLocks/>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75000"/>
                  </a:schemeClr>
                </a:solidFill>
              </a:endParaRPr>
            </a:p>
          </p:txBody>
        </p:sp>
        <p:sp>
          <p:nvSpPr>
            <p:cNvPr id="86" name="Freeform 128"/>
            <p:cNvSpPr>
              <a:spLocks/>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spTree>
    <p:extLst>
      <p:ext uri="{BB962C8B-B14F-4D97-AF65-F5344CB8AC3E}">
        <p14:creationId xmlns:p14="http://schemas.microsoft.com/office/powerpoint/2010/main" val="3665094559"/>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4" y="2065437"/>
            <a:ext cx="12197665" cy="41702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8" name="圆角矩形 47"/>
          <p:cNvSpPr/>
          <p:nvPr/>
        </p:nvSpPr>
        <p:spPr>
          <a:xfrm>
            <a:off x="-5665" y="1876965"/>
            <a:ext cx="12197665" cy="41702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矩形 40"/>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45" name="文本框 44"/>
          <p:cNvSpPr txBox="1"/>
          <p:nvPr/>
        </p:nvSpPr>
        <p:spPr>
          <a:xfrm>
            <a:off x="647719" y="267582"/>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绪论</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6" name="矩形 45"/>
          <p:cNvSpPr/>
          <p:nvPr/>
        </p:nvSpPr>
        <p:spPr>
          <a:xfrm>
            <a:off x="2515019" y="325001"/>
            <a:ext cx="337540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sp>
        <p:nvSpPr>
          <p:cNvPr id="47" name="矩形 46"/>
          <p:cNvSpPr/>
          <p:nvPr/>
        </p:nvSpPr>
        <p:spPr>
          <a:xfrm>
            <a:off x="1580270" y="2173349"/>
            <a:ext cx="8842553" cy="584771"/>
          </a:xfrm>
          <a:prstGeom prst="rect">
            <a:avLst/>
          </a:prstGeom>
        </p:spPr>
        <p:txBody>
          <a:bodyPr wrap="square" lIns="91436" tIns="45718" rIns="91436" bIns="45718">
            <a:spAutoFit/>
          </a:bodyPr>
          <a:lstStyle/>
          <a:p>
            <a:pPr algn="ctr"/>
            <a:r>
              <a:rPr lang="zh-CN" altLang="en-US" sz="3200" spc="600" dirty="0" smtClean="0">
                <a:solidFill>
                  <a:schemeClr val="bg1"/>
                </a:solidFill>
                <a:latin typeface="微软雅黑" panose="020B0503020204020204" pitchFamily="34" charset="-122"/>
                <a:ea typeface="微软雅黑" panose="020B0503020204020204" pitchFamily="34" charset="-122"/>
              </a:rPr>
              <a:t>公司概述</a:t>
            </a:r>
            <a:endParaRPr lang="en-US" altLang="zh-CN" sz="3200" spc="600" dirty="0" smtClean="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12263" y="3197474"/>
            <a:ext cx="10767476" cy="1612747"/>
          </a:xfrm>
          <a:prstGeom prst="rect">
            <a:avLst/>
          </a:prstGeom>
        </p:spPr>
        <p:txBody>
          <a:bodyPr wrap="square" lIns="91438" tIns="45719" rIns="91438" bIns="45719">
            <a:spAutoFit/>
          </a:bodyPr>
          <a:lstStyle/>
          <a:p>
            <a:pPr indent="457200">
              <a:lnSpc>
                <a:spcPct val="130000"/>
              </a:lnSpc>
            </a:pPr>
            <a:r>
              <a:rPr lang="zh-CN" altLang="en-US" dirty="0">
                <a:solidFill>
                  <a:schemeClr val="bg1"/>
                </a:solidFill>
                <a:latin typeface="微软雅黑" panose="020B0503020204020204" pitchFamily="34" charset="-122"/>
              </a:rPr>
              <a:t>连云港天邦科技股份有限公司位于连云港市新浦开发区，是一家从事石化库区储运设备、密封装置、撬装装置、自动化设备、油气设备、石化码头储运设备研发制造的公司。其中主要产品为鹤管，约占该公司生产的</a:t>
            </a:r>
            <a:r>
              <a:rPr lang="en-US" altLang="zh-CN" dirty="0">
                <a:solidFill>
                  <a:schemeClr val="bg1"/>
                </a:solidFill>
                <a:latin typeface="微软雅黑" panose="020B0503020204020204" pitchFamily="34" charset="-122"/>
              </a:rPr>
              <a:t>80%</a:t>
            </a:r>
            <a:r>
              <a:rPr lang="zh-CN" altLang="en-US" dirty="0">
                <a:solidFill>
                  <a:schemeClr val="bg1"/>
                </a:solidFill>
                <a:latin typeface="微软雅黑" panose="020B0503020204020204" pitchFamily="34" charset="-122"/>
              </a:rPr>
              <a:t>以上。当前，为满足生产需求，天邦公司拟投资新建</a:t>
            </a:r>
            <a:r>
              <a:rPr lang="en-US" altLang="zh-CN" dirty="0">
                <a:solidFill>
                  <a:schemeClr val="bg1"/>
                </a:solidFill>
                <a:latin typeface="微软雅黑" panose="020B0503020204020204" pitchFamily="34" charset="-122"/>
              </a:rPr>
              <a:t>30</a:t>
            </a:r>
            <a:r>
              <a:rPr lang="zh-CN" altLang="en-US" dirty="0">
                <a:solidFill>
                  <a:schemeClr val="bg1"/>
                </a:solidFill>
                <a:latin typeface="微软雅黑" panose="020B0503020204020204" pitchFamily="34" charset="-122"/>
              </a:rPr>
              <a:t>亩新厂区，一期拟新建一座集生产，仓储，办公于一体的综合建</a:t>
            </a:r>
            <a:r>
              <a:rPr lang="zh-CN" altLang="en-US" dirty="0" smtClean="0">
                <a:solidFill>
                  <a:schemeClr val="bg1"/>
                </a:solidFill>
                <a:latin typeface="微软雅黑" panose="020B0503020204020204" pitchFamily="34" charset="-122"/>
              </a:rPr>
              <a:t>筑。</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2323854"/>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文本框 374"/>
          <p:cNvSpPr txBox="1"/>
          <p:nvPr/>
        </p:nvSpPr>
        <p:spPr>
          <a:xfrm>
            <a:off x="540291" y="1606097"/>
            <a:ext cx="2031317" cy="572460"/>
          </a:xfrm>
          <a:prstGeom prst="rect">
            <a:avLst/>
          </a:prstGeom>
          <a:noFill/>
        </p:spPr>
        <p:txBody>
          <a:bodyPr wrap="none" lIns="91436" tIns="45718" rIns="91436" bIns="45718" rtlCol="0">
            <a:spAutoFit/>
          </a:bodyPr>
          <a:lstStyle/>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论文研究意义</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76" name="直接连接符 375"/>
          <p:cNvCxnSpPr/>
          <p:nvPr/>
        </p:nvCxnSpPr>
        <p:spPr>
          <a:xfrm>
            <a:off x="620875" y="211136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0" name="文本框 379"/>
          <p:cNvSpPr txBox="1"/>
          <p:nvPr/>
        </p:nvSpPr>
        <p:spPr>
          <a:xfrm>
            <a:off x="540291" y="3962683"/>
            <a:ext cx="1723541" cy="572460"/>
          </a:xfrm>
          <a:prstGeom prst="rect">
            <a:avLst/>
          </a:prstGeom>
          <a:noFill/>
        </p:spPr>
        <p:txBody>
          <a:bodyPr wrap="none" lIns="91436" tIns="45718" rIns="91436" bIns="45718" rtlCol="0">
            <a:spAutoFit/>
          </a:bodyPr>
          <a:lstStyle/>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布局和现状</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81" name="直接连接符 380"/>
          <p:cNvCxnSpPr/>
          <p:nvPr/>
        </p:nvCxnSpPr>
        <p:spPr>
          <a:xfrm>
            <a:off x="620875" y="445469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2" name="矩形 381"/>
          <p:cNvSpPr/>
          <p:nvPr/>
        </p:nvSpPr>
        <p:spPr>
          <a:xfrm>
            <a:off x="532500" y="2125991"/>
            <a:ext cx="4732189" cy="1692767"/>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rPr>
              <a:t>天邦公司生产规模的扩大对原料和产品的运输、加工、仓储提出了更高的要求。经过基于</a:t>
            </a:r>
            <a:r>
              <a:rPr lang="en-US" altLang="zh-CN" sz="1600" dirty="0">
                <a:solidFill>
                  <a:schemeClr val="bg2">
                    <a:lumMod val="50000"/>
                  </a:schemeClr>
                </a:solidFill>
                <a:latin typeface="微软雅黑" panose="020B0503020204020204" pitchFamily="34" charset="-122"/>
              </a:rPr>
              <a:t>IE</a:t>
            </a:r>
            <a:r>
              <a:rPr lang="zh-CN" altLang="en-US" sz="1600" dirty="0">
                <a:solidFill>
                  <a:schemeClr val="bg2">
                    <a:lumMod val="50000"/>
                  </a:schemeClr>
                </a:solidFill>
                <a:latin typeface="微软雅黑" panose="020B0503020204020204" pitchFamily="34" charset="-122"/>
              </a:rPr>
              <a:t>的分析研究，可以解决过去厂内原材料堆积、物流受阻、布局不合理的现象。从而提高生产效率、减少成本、优化流程</a:t>
            </a:r>
            <a:r>
              <a:rPr lang="zh-CN" altLang="en-US" sz="1600" dirty="0" smtClean="0">
                <a:solidFill>
                  <a:schemeClr val="bg2">
                    <a:lumMod val="50000"/>
                  </a:schemeClr>
                </a:solidFill>
                <a:latin typeface="微软雅黑" panose="020B0503020204020204" pitchFamily="34" charset="-122"/>
              </a:rPr>
              <a:t>。建</a:t>
            </a:r>
            <a:r>
              <a:rPr lang="zh-CN" altLang="en-US" sz="1600" dirty="0">
                <a:solidFill>
                  <a:schemeClr val="bg2">
                    <a:lumMod val="50000"/>
                  </a:schemeClr>
                </a:solidFill>
                <a:latin typeface="微软雅黑" panose="020B0503020204020204" pitchFamily="34" charset="-122"/>
              </a:rPr>
              <a:t>成后可满足年产</a:t>
            </a:r>
            <a:r>
              <a:rPr lang="en-US" altLang="zh-CN" sz="1600" dirty="0">
                <a:solidFill>
                  <a:schemeClr val="bg2">
                    <a:lumMod val="50000"/>
                  </a:schemeClr>
                </a:solidFill>
                <a:latin typeface="微软雅黑" panose="020B0503020204020204" pitchFamily="34" charset="-122"/>
              </a:rPr>
              <a:t>10000</a:t>
            </a:r>
            <a:r>
              <a:rPr lang="zh-CN" altLang="en-US" sz="1600" dirty="0">
                <a:solidFill>
                  <a:schemeClr val="bg2">
                    <a:lumMod val="50000"/>
                  </a:schemeClr>
                </a:solidFill>
                <a:latin typeface="微软雅黑" panose="020B0503020204020204" pitchFamily="34" charset="-122"/>
              </a:rPr>
              <a:t>件鹤管的需求。</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83" name="矩形 382"/>
          <p:cNvSpPr/>
          <p:nvPr/>
        </p:nvSpPr>
        <p:spPr>
          <a:xfrm>
            <a:off x="463728" y="4454927"/>
            <a:ext cx="4732189" cy="1052592"/>
          </a:xfrm>
          <a:prstGeom prst="rect">
            <a:avLst/>
          </a:prstGeom>
        </p:spPr>
        <p:txBody>
          <a:bodyPr wrap="square" lIns="91436" tIns="45718" rIns="91436" bIns="45718">
            <a:spAutoFit/>
          </a:bodyPr>
          <a:lstStyle/>
          <a:p>
            <a:pPr>
              <a:lnSpc>
                <a:spcPct val="130000"/>
              </a:lnSpc>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布局：如图所示</a:t>
            </a:r>
            <a:endParaRPr lang="en-US" altLang="zh-CN" sz="16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现状：布局不合理、没有原料仓库、成品仓库、物料随处摆放</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4" name="矩形 39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96" name="文本框 395"/>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意义现状</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397" name="矩形 396"/>
          <p:cNvSpPr/>
          <p:nvPr/>
        </p:nvSpPr>
        <p:spPr>
          <a:xfrm>
            <a:off x="2515019" y="325001"/>
            <a:ext cx="337540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pic>
        <p:nvPicPr>
          <p:cNvPr id="2" name="图片 1"/>
          <p:cNvPicPr>
            <a:picLocks noChangeAspect="1"/>
          </p:cNvPicPr>
          <p:nvPr/>
        </p:nvPicPr>
        <p:blipFill>
          <a:blip r:embed="rId2"/>
          <a:stretch>
            <a:fillRect/>
          </a:stretch>
        </p:blipFill>
        <p:spPr>
          <a:xfrm>
            <a:off x="7392150" y="947569"/>
            <a:ext cx="4264869" cy="4963834"/>
          </a:xfrm>
          <a:prstGeom prst="rect">
            <a:avLst/>
          </a:prstGeom>
        </p:spPr>
      </p:pic>
      <p:sp>
        <p:nvSpPr>
          <p:cNvPr id="3" name="文本框 2"/>
          <p:cNvSpPr txBox="1"/>
          <p:nvPr/>
        </p:nvSpPr>
        <p:spPr>
          <a:xfrm>
            <a:off x="8770513" y="6121828"/>
            <a:ext cx="2125014" cy="384721"/>
          </a:xfrm>
          <a:prstGeom prst="rect">
            <a:avLst/>
          </a:prstGeom>
          <a:noFill/>
        </p:spPr>
        <p:txBody>
          <a:bodyPr wrap="square" rtlCol="0">
            <a:spAutoFit/>
          </a:bodyPr>
          <a:lstStyle/>
          <a:p>
            <a:r>
              <a:rPr lang="zh-CN" altLang="en-US" dirty="0" smtClean="0"/>
              <a:t>现有厂区布局图</a:t>
            </a:r>
            <a:endParaRPr lang="zh-CN" altLang="en-US" dirty="0"/>
          </a:p>
        </p:txBody>
      </p:sp>
    </p:spTree>
    <p:extLst>
      <p:ext uri="{BB962C8B-B14F-4D97-AF65-F5344CB8AC3E}">
        <p14:creationId xmlns:p14="http://schemas.microsoft.com/office/powerpoint/2010/main" val="262561982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63751" y="2101865"/>
            <a:ext cx="1755700" cy="1890765"/>
            <a:chOff x="4925753" y="1651222"/>
            <a:chExt cx="1755700" cy="1890765"/>
          </a:xfrm>
        </p:grpSpPr>
        <p:sp>
          <p:nvSpPr>
            <p:cNvPr id="20" name="圆角矩形 19"/>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a:latin typeface="微软雅黑" panose="020B0503020204020204" pitchFamily="34" charset="-122"/>
                  <a:ea typeface="微软雅黑" panose="020B0503020204020204" pitchFamily="34" charset="-122"/>
                </a:rPr>
                <a:t>研究</a:t>
              </a:r>
              <a:endParaRPr lang="en-US" altLang="zh-CN" sz="4000" dirty="0">
                <a:latin typeface="微软雅黑" panose="020B0503020204020204" pitchFamily="34" charset="-122"/>
                <a:ea typeface="微软雅黑" panose="020B0503020204020204" pitchFamily="34" charset="-122"/>
              </a:endParaRPr>
            </a:p>
            <a:p>
              <a:pPr algn="ctr">
                <a:lnSpc>
                  <a:spcPct val="130000"/>
                </a:lnSpc>
              </a:pPr>
              <a:r>
                <a:rPr lang="zh-CN" altLang="en-US" sz="4000" dirty="0" smtClean="0">
                  <a:latin typeface="微软雅黑" panose="020B0503020204020204" pitchFamily="34" charset="-122"/>
                  <a:ea typeface="微软雅黑" panose="020B0503020204020204" pitchFamily="34" charset="-122"/>
                </a:rPr>
                <a:t>方法</a:t>
              </a:r>
              <a:endParaRPr lang="zh-CN" altLang="en-US" sz="4000" dirty="0">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3784932" y="272207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3644998" y="1932878"/>
            <a:ext cx="7340412" cy="2418852"/>
          </a:xfrm>
          <a:prstGeom prst="roundRect">
            <a:avLst>
              <a:gd name="adj" fmla="val 3819"/>
            </a:avLst>
          </a:prstGeom>
          <a:solidFill>
            <a:srgbClr val="4472C4">
              <a:alpha val="63000"/>
            </a:srgbClr>
          </a:solidFill>
        </p:spPr>
        <p:txBody>
          <a:bodyPr wrap="square" lIns="91436" tIns="45718" rIns="91436" bIns="45718">
            <a:spAutoFit/>
          </a:bodyPr>
          <a:lstStyle/>
          <a:p>
            <a:pPr>
              <a:lnSpc>
                <a:spcPct val="130000"/>
              </a:lnSpc>
            </a:pPr>
            <a:r>
              <a:rPr lang="zh-CN" altLang="en-US" dirty="0">
                <a:solidFill>
                  <a:schemeClr val="bg1"/>
                </a:solidFill>
                <a:latin typeface="微软雅黑" panose="020B0503020204020204" pitchFamily="34" charset="-122"/>
              </a:rPr>
              <a:t>本文主要对新厂区的设施布局和建筑进行分析和规划，并结合现行布局和生产现状提出更优的规划方案。通过基于</a:t>
            </a:r>
            <a:r>
              <a:rPr lang="en-US" altLang="zh-CN" dirty="0">
                <a:solidFill>
                  <a:schemeClr val="bg1"/>
                </a:solidFill>
                <a:latin typeface="微软雅黑" panose="020B0503020204020204" pitchFamily="34" charset="-122"/>
              </a:rPr>
              <a:t>SLP</a:t>
            </a:r>
            <a:r>
              <a:rPr lang="zh-CN" altLang="en-US" dirty="0">
                <a:solidFill>
                  <a:schemeClr val="bg1"/>
                </a:solidFill>
                <a:latin typeface="微软雅黑" panose="020B0503020204020204" pitchFamily="34" charset="-122"/>
              </a:rPr>
              <a:t>法的设施布置设计结合主要产品</a:t>
            </a:r>
            <a:r>
              <a:rPr lang="en-US" altLang="zh-CN" dirty="0">
                <a:solidFill>
                  <a:schemeClr val="bg1"/>
                </a:solidFill>
                <a:latin typeface="微软雅黑" panose="020B0503020204020204" pitchFamily="34" charset="-122"/>
              </a:rPr>
              <a:t>-</a:t>
            </a:r>
            <a:r>
              <a:rPr lang="zh-CN" altLang="en-US" dirty="0">
                <a:solidFill>
                  <a:schemeClr val="bg1"/>
                </a:solidFill>
                <a:latin typeface="微软雅黑" panose="020B0503020204020204" pitchFamily="34" charset="-122"/>
              </a:rPr>
              <a:t>鹤管的工艺流程，做出物流相关表，非物流相关表，综合关系相关表，做出位置相关</a:t>
            </a:r>
            <a:r>
              <a:rPr lang="zh-CN" altLang="en-US" dirty="0" smtClean="0">
                <a:solidFill>
                  <a:schemeClr val="bg1"/>
                </a:solidFill>
                <a:latin typeface="微软雅黑" panose="020B0503020204020204" pitchFamily="34" charset="-122"/>
              </a:rPr>
              <a:t>图。</a:t>
            </a:r>
            <a:r>
              <a:rPr lang="zh-CN" altLang="en-US" dirty="0">
                <a:solidFill>
                  <a:schemeClr val="bg1"/>
                </a:solidFill>
                <a:latin typeface="微软雅黑" panose="020B0503020204020204" pitchFamily="34" charset="-122"/>
              </a:rPr>
              <a:t>并结合厂内物流情况和搬运系统，产能情况，以及其他设计要求，确定机器数量，工作地面积，车间面积和其他功能做出建筑各层的规划。</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rot="10800000" flipV="1">
            <a:off x="1188792" y="483297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5" name="文本框 24"/>
          <p:cNvSpPr txBox="1"/>
          <p:nvPr/>
        </p:nvSpPr>
        <p:spPr>
          <a:xfrm>
            <a:off x="1613158" y="4801280"/>
            <a:ext cx="569383" cy="363174"/>
          </a:xfrm>
          <a:prstGeom prst="rect">
            <a:avLst/>
          </a:prstGeom>
          <a:noFill/>
        </p:spPr>
        <p:txBody>
          <a:bodyPr wrap="none" lIns="91438" tIns="45719" rIns="91438" bIns="45719" rtlCol="0">
            <a:spAutoFit/>
          </a:bodyPr>
          <a:lstStyle/>
          <a:p>
            <a:pPr>
              <a:lnSpc>
                <a:spcPct val="130000"/>
              </a:lnSpc>
            </a:pPr>
            <a:r>
              <a:rPr lang="en-US" altLang="zh-CN" sz="1500" dirty="0" smtClean="0">
                <a:solidFill>
                  <a:schemeClr val="tx2"/>
                </a:solidFill>
                <a:latin typeface="微软雅黑" panose="020B0503020204020204" pitchFamily="34" charset="-122"/>
                <a:ea typeface="微软雅黑" panose="020B0503020204020204" pitchFamily="34" charset="-122"/>
              </a:rPr>
              <a:t>SLP </a:t>
            </a:r>
            <a:endParaRPr lang="zh-CN" altLang="en-US" sz="1500" dirty="0">
              <a:solidFill>
                <a:schemeClr val="tx2"/>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701529" y="517000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617651" y="5247892"/>
            <a:ext cx="2397220" cy="812528"/>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rPr>
              <a:t>结合主要产品</a:t>
            </a:r>
            <a:r>
              <a:rPr lang="en-US" altLang="zh-CN" sz="1200" dirty="0">
                <a:solidFill>
                  <a:schemeClr val="bg2">
                    <a:lumMod val="50000"/>
                  </a:schemeClr>
                </a:solidFill>
                <a:latin typeface="微软雅黑" panose="020B0503020204020204" pitchFamily="34" charset="-122"/>
              </a:rPr>
              <a:t>-</a:t>
            </a:r>
            <a:r>
              <a:rPr lang="zh-CN" altLang="en-US" sz="1200" dirty="0">
                <a:solidFill>
                  <a:schemeClr val="bg2">
                    <a:lumMod val="50000"/>
                  </a:schemeClr>
                </a:solidFill>
                <a:latin typeface="微软雅黑" panose="020B0503020204020204" pitchFamily="34" charset="-122"/>
              </a:rPr>
              <a:t>鹤管的工艺流程，做</a:t>
            </a:r>
            <a:r>
              <a:rPr lang="zh-CN" altLang="en-US" sz="1200" dirty="0" smtClean="0">
                <a:solidFill>
                  <a:schemeClr val="bg2">
                    <a:lumMod val="50000"/>
                  </a:schemeClr>
                </a:solidFill>
                <a:latin typeface="微软雅黑" panose="020B0503020204020204" pitchFamily="34" charset="-122"/>
              </a:rPr>
              <a:t>出通过分析研究对厂内作业单位进行布置</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rot="10800000" flipV="1">
            <a:off x="4803844" y="483297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0" name="文本框 29"/>
          <p:cNvSpPr txBox="1"/>
          <p:nvPr/>
        </p:nvSpPr>
        <p:spPr>
          <a:xfrm>
            <a:off x="5228210" y="4801280"/>
            <a:ext cx="954103" cy="392413"/>
          </a:xfrm>
          <a:prstGeom prst="rect">
            <a:avLst/>
          </a:prstGeom>
          <a:noFill/>
        </p:spPr>
        <p:txBody>
          <a:bodyPr wrap="none" lIns="91438" tIns="45719" rIns="91438" bIns="45719" rtlCol="0">
            <a:spAutoFit/>
          </a:bodyPr>
          <a:lstStyle/>
          <a:p>
            <a:pPr>
              <a:lnSpc>
                <a:spcPct val="130000"/>
              </a:lnSpc>
            </a:pPr>
            <a:r>
              <a:rPr lang="zh-CN" altLang="en-US" sz="1500" dirty="0" smtClean="0">
                <a:solidFill>
                  <a:schemeClr val="tx2"/>
                </a:solidFill>
                <a:latin typeface="微软雅黑" panose="020B0503020204020204" pitchFamily="34" charset="-122"/>
                <a:ea typeface="微软雅黑" panose="020B0503020204020204" pitchFamily="34" charset="-122"/>
              </a:rPr>
              <a:t>物流分析</a:t>
            </a:r>
            <a:endParaRPr lang="zh-CN" altLang="en-US" sz="1500" dirty="0">
              <a:solidFill>
                <a:schemeClr val="tx2"/>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5316581" y="517000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232703" y="5247892"/>
            <a:ext cx="2397220" cy="572462"/>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rPr>
              <a:t>物流相关表，非物流相关表，综合关系相关表</a:t>
            </a:r>
            <a:r>
              <a:rPr lang="zh-CN" altLang="en-US" sz="1200" dirty="0" smtClean="0">
                <a:solidFill>
                  <a:schemeClr val="bg2">
                    <a:lumMod val="50000"/>
                  </a:schemeClr>
                </a:solidFill>
                <a:latin typeface="微软雅黑" panose="020B0503020204020204" pitchFamily="34" charset="-122"/>
              </a:rPr>
              <a:t>，位</a:t>
            </a:r>
            <a:r>
              <a:rPr lang="zh-CN" altLang="en-US" sz="1200" dirty="0">
                <a:solidFill>
                  <a:schemeClr val="bg2">
                    <a:lumMod val="50000"/>
                  </a:schemeClr>
                </a:solidFill>
                <a:latin typeface="微软雅黑" panose="020B0503020204020204" pitchFamily="34" charset="-122"/>
              </a:rPr>
              <a:t>置相关图</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圆角矩形 32"/>
          <p:cNvSpPr/>
          <p:nvPr/>
        </p:nvSpPr>
        <p:spPr>
          <a:xfrm rot="10800000" flipV="1">
            <a:off x="8418896" y="483297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4" name="文本框 33"/>
          <p:cNvSpPr txBox="1"/>
          <p:nvPr/>
        </p:nvSpPr>
        <p:spPr>
          <a:xfrm>
            <a:off x="8843262" y="4801280"/>
            <a:ext cx="1338824" cy="392413"/>
          </a:xfrm>
          <a:prstGeom prst="rect">
            <a:avLst/>
          </a:prstGeom>
          <a:noFill/>
        </p:spPr>
        <p:txBody>
          <a:bodyPr wrap="none" lIns="91438" tIns="45719" rIns="91438" bIns="45719" rtlCol="0">
            <a:spAutoFit/>
          </a:bodyPr>
          <a:lstStyle/>
          <a:p>
            <a:pPr>
              <a:lnSpc>
                <a:spcPct val="130000"/>
              </a:lnSpc>
            </a:pPr>
            <a:r>
              <a:rPr lang="zh-CN" altLang="en-US" sz="1500" dirty="0" smtClean="0">
                <a:solidFill>
                  <a:schemeClr val="tx2"/>
                </a:solidFill>
                <a:latin typeface="微软雅黑" panose="020B0503020204020204" pitchFamily="34" charset="-122"/>
                <a:ea typeface="微软雅黑" panose="020B0503020204020204" pitchFamily="34" charset="-122"/>
              </a:rPr>
              <a:t>作业单位规划</a:t>
            </a:r>
            <a:endParaRPr lang="zh-CN" altLang="en-US" sz="1500" dirty="0">
              <a:solidFill>
                <a:schemeClr val="tx2"/>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8931633" y="517000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8847755" y="5247892"/>
            <a:ext cx="2397220" cy="332397"/>
          </a:xfrm>
          <a:prstGeom prst="rect">
            <a:avLst/>
          </a:prstGeom>
        </p:spPr>
        <p:txBody>
          <a:bodyPr wrap="square" lIns="91438" tIns="45719" rIns="91438" bIns="45719">
            <a:spAutoFit/>
          </a:bodyPr>
          <a:lstStyle/>
          <a:p>
            <a:pPr>
              <a:lnSpc>
                <a:spcPct val="130000"/>
              </a:lnSpc>
            </a:pPr>
            <a:r>
              <a:rPr lang="zh-CN" altLang="en-US" sz="1200" dirty="0" smtClean="0">
                <a:solidFill>
                  <a:schemeClr val="bg2">
                    <a:lumMod val="50000"/>
                  </a:schemeClr>
                </a:solidFill>
                <a:latin typeface="微软雅黑" panose="020B0503020204020204" pitchFamily="34" charset="-122"/>
                <a:ea typeface="微软雅黑" panose="020B0503020204020204" pitchFamily="34" charset="-122"/>
              </a:rPr>
              <a:t>各模块的功能面积规划以及布置</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圆角矩形 5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55" name="文本框 54"/>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a:t>
            </a:r>
            <a:r>
              <a:rPr lang="zh-CN" altLang="en-US" sz="2400" spc="600" dirty="0" smtClean="0">
                <a:solidFill>
                  <a:schemeClr val="tx2"/>
                </a:solidFill>
                <a:latin typeface="微软雅黑" panose="020B0503020204020204" pitchFamily="34" charset="-122"/>
                <a:ea typeface="微软雅黑" panose="020B0503020204020204" pitchFamily="34" charset="-122"/>
              </a:rPr>
              <a:t>究方法</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56" name="矩形 55"/>
          <p:cNvSpPr/>
          <p:nvPr/>
        </p:nvSpPr>
        <p:spPr>
          <a:xfrm>
            <a:off x="2515019" y="325001"/>
            <a:ext cx="337540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spTree>
    <p:extLst>
      <p:ext uri="{BB962C8B-B14F-4D97-AF65-F5344CB8AC3E}">
        <p14:creationId xmlns:p14="http://schemas.microsoft.com/office/powerpoint/2010/main" val="30943086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365615" cy="1296345"/>
            <a:chOff x="-21102" y="2847433"/>
            <a:chExt cx="12365614"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1878190" y="3093490"/>
              <a:ext cx="10466322" cy="830995"/>
            </a:xfrm>
            <a:prstGeom prst="rect">
              <a:avLst/>
            </a:prstGeom>
            <a:noFill/>
          </p:spPr>
          <p:txBody>
            <a:bodyPr wrap="none" lIns="91438" tIns="45719" rIns="91438" bIns="45719" rtlCol="0">
              <a:spAutoFit/>
            </a:bodyPr>
            <a:lstStyle/>
            <a:p>
              <a:r>
                <a:rPr lang="zh-CN" altLang="en-US" sz="4800" spc="600" dirty="0" smtClean="0">
                  <a:solidFill>
                    <a:schemeClr val="bg1"/>
                  </a:solidFill>
                  <a:latin typeface="微软雅黑" panose="020B0503020204020204" pitchFamily="34" charset="-122"/>
                </a:rPr>
                <a:t>基于</a:t>
              </a:r>
              <a:r>
                <a:rPr lang="en-US" altLang="zh-CN" sz="4800" spc="600" dirty="0" smtClean="0">
                  <a:solidFill>
                    <a:schemeClr val="bg1"/>
                  </a:solidFill>
                  <a:latin typeface="微软雅黑" panose="020B0503020204020204" pitchFamily="34" charset="-122"/>
                </a:rPr>
                <a:t>SLP</a:t>
              </a:r>
              <a:r>
                <a:rPr lang="zh-CN" altLang="en-US" sz="4800" spc="600" dirty="0" smtClean="0">
                  <a:solidFill>
                    <a:schemeClr val="bg1"/>
                  </a:solidFill>
                  <a:latin typeface="微软雅黑" panose="020B0503020204020204" pitchFamily="34" charset="-122"/>
                </a:rPr>
                <a:t>的生</a:t>
              </a:r>
              <a:r>
                <a:rPr lang="zh-CN" altLang="en-US" sz="4800" spc="600" dirty="0">
                  <a:solidFill>
                    <a:schemeClr val="bg1"/>
                  </a:solidFill>
                  <a:latin typeface="微软雅黑" panose="020B0503020204020204" pitchFamily="34" charset="-122"/>
                </a:rPr>
                <a:t>产现场设施布局分析</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9421147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79555" y="2823479"/>
            <a:ext cx="1822836" cy="1738364"/>
            <a:chOff x="4925753" y="1803623"/>
            <a:chExt cx="1822836" cy="1738364"/>
          </a:xfrm>
        </p:grpSpPr>
        <p:sp>
          <p:nvSpPr>
            <p:cNvPr id="20" name="圆角矩形 19"/>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研究</a:t>
              </a:r>
              <a:endParaRPr lang="en-US" altLang="zh-CN" sz="4000" dirty="0">
                <a:latin typeface="微软雅黑" panose="020B0503020204020204" pitchFamily="34" charset="-122"/>
                <a:ea typeface="微软雅黑" panose="020B0503020204020204" pitchFamily="34" charset="-122"/>
              </a:endParaRPr>
            </a:p>
            <a:p>
              <a:pPr algn="ctr"/>
              <a:r>
                <a:rPr lang="zh-CN" altLang="en-US" sz="4000" dirty="0">
                  <a:latin typeface="微软雅黑" panose="020B0503020204020204" pitchFamily="34" charset="-122"/>
                  <a:ea typeface="微软雅黑" panose="020B0503020204020204" pitchFamily="34" charset="-122"/>
                </a:rPr>
                <a:t>阶段</a:t>
              </a:r>
            </a:p>
          </p:txBody>
        </p:sp>
      </p:grpSp>
      <p:cxnSp>
        <p:nvCxnSpPr>
          <p:cNvPr id="22" name="直接连接符 21"/>
          <p:cNvCxnSpPr/>
          <p:nvPr/>
        </p:nvCxnSpPr>
        <p:spPr>
          <a:xfrm>
            <a:off x="3058547" y="3676035"/>
            <a:ext cx="9133448"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rot="10800000" flipV="1">
            <a:off x="3232008"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1</a:t>
            </a:r>
            <a:endParaRPr lang="zh-CN" altLang="en-US" sz="2400" b="1" dirty="0"/>
          </a:p>
        </p:txBody>
      </p:sp>
      <p:sp>
        <p:nvSpPr>
          <p:cNvPr id="25" name="圆角矩形 24"/>
          <p:cNvSpPr/>
          <p:nvPr/>
        </p:nvSpPr>
        <p:spPr>
          <a:xfrm rot="10800000" flipV="1">
            <a:off x="8180958"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4</a:t>
            </a:r>
            <a:endParaRPr lang="zh-CN" altLang="en-US" sz="2400" b="1" dirty="0"/>
          </a:p>
        </p:txBody>
      </p:sp>
      <p:sp>
        <p:nvSpPr>
          <p:cNvPr id="26" name="圆角矩形 25"/>
          <p:cNvSpPr/>
          <p:nvPr/>
        </p:nvSpPr>
        <p:spPr>
          <a:xfrm rot="10800000" flipV="1">
            <a:off x="4881658"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2</a:t>
            </a:r>
            <a:endParaRPr lang="zh-CN" altLang="en-US" sz="2400" b="1" dirty="0"/>
          </a:p>
        </p:txBody>
      </p:sp>
      <p:sp>
        <p:nvSpPr>
          <p:cNvPr id="27" name="圆角矩形 26"/>
          <p:cNvSpPr/>
          <p:nvPr/>
        </p:nvSpPr>
        <p:spPr>
          <a:xfrm rot="10800000" flipV="1">
            <a:off x="9830607"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5</a:t>
            </a:r>
            <a:endParaRPr lang="zh-CN" altLang="en-US" sz="2400" b="1" dirty="0"/>
          </a:p>
        </p:txBody>
      </p:sp>
      <p:sp>
        <p:nvSpPr>
          <p:cNvPr id="28" name="圆角矩形 27"/>
          <p:cNvSpPr/>
          <p:nvPr/>
        </p:nvSpPr>
        <p:spPr>
          <a:xfrm rot="10800000" flipV="1">
            <a:off x="6531309"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3</a:t>
            </a:r>
            <a:endParaRPr lang="zh-CN" altLang="en-US" sz="2400" b="1" dirty="0"/>
          </a:p>
        </p:txBody>
      </p:sp>
      <p:sp>
        <p:nvSpPr>
          <p:cNvPr id="37" name="文本框 36"/>
          <p:cNvSpPr txBox="1"/>
          <p:nvPr/>
        </p:nvSpPr>
        <p:spPr>
          <a:xfrm>
            <a:off x="2747748" y="4328670"/>
            <a:ext cx="2133909"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物流相互关系分析</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755770" y="4167150"/>
            <a:ext cx="2133909"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综合相互关系分析</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9736764" y="4204147"/>
            <a:ext cx="671971" cy="435436"/>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总结</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969336" y="2729925"/>
            <a:ext cx="2377566"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非物流相互关系分析</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7713847" y="2777631"/>
            <a:ext cx="1402940"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位置相关图</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8" name="矩形 57"/>
          <p:cNvSpPr/>
          <p:nvPr/>
        </p:nvSpPr>
        <p:spPr>
          <a:xfrm>
            <a:off x="2458123" y="252857"/>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0" name="文本框 59"/>
          <p:cNvSpPr txBox="1"/>
          <p:nvPr/>
        </p:nvSpPr>
        <p:spPr>
          <a:xfrm>
            <a:off x="647719" y="267582"/>
            <a:ext cx="954099"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概览</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1" name="矩形 60"/>
          <p:cNvSpPr/>
          <p:nvPr/>
        </p:nvSpPr>
        <p:spPr>
          <a:xfrm>
            <a:off x="2649671" y="325001"/>
            <a:ext cx="3106099"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FRAMWORKS</a:t>
            </a:r>
          </a:p>
        </p:txBody>
      </p:sp>
    </p:spTree>
    <p:extLst>
      <p:ext uri="{BB962C8B-B14F-4D97-AF65-F5344CB8AC3E}">
        <p14:creationId xmlns:p14="http://schemas.microsoft.com/office/powerpoint/2010/main" val="116312965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312385" y="2765988"/>
            <a:ext cx="4586796" cy="1569656"/>
          </a:xfrm>
          <a:prstGeom prst="rect">
            <a:avLst/>
          </a:prstGeom>
          <a:noFill/>
        </p:spPr>
        <p:txBody>
          <a:bodyPr wrap="square" lIns="91436" tIns="45718" rIns="91436" bIns="45718" rtlCol="0">
            <a:spAutoFit/>
          </a:bodyPr>
          <a:lstStyle/>
          <a:p>
            <a:pPr indent="457200"/>
            <a:r>
              <a:rPr lang="zh-CN" altLang="en-US" sz="1600" dirty="0">
                <a:solidFill>
                  <a:schemeClr val="tx2"/>
                </a:solidFill>
                <a:latin typeface="Segoe UI Semilight" panose="020B0402040204020203" pitchFamily="34" charset="0"/>
                <a:cs typeface="Segoe UI Semilight" panose="020B0402040204020203" pitchFamily="34" charset="0"/>
              </a:rPr>
              <a:t>天邦科技股份有限公司生产的主要产品是鹤管。因而本文以鹤管为主要研究对象，通过分析鹤管的工艺流程涉及的作业单位从而得出作业单位的相互关系具有合理性。鹤管的核心部件有旋转接头内圈、外圈、接头法兰、立柱、各部位管件和立柱连接件。</a:t>
            </a:r>
            <a:endParaRPr lang="zh-CN" altLang="en-US" sz="16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48" name="矩形 47"/>
          <p:cNvSpPr/>
          <p:nvPr/>
        </p:nvSpPr>
        <p:spPr>
          <a:xfrm>
            <a:off x="5683627" y="5170224"/>
            <a:ext cx="5389463" cy="412417"/>
          </a:xfrm>
          <a:prstGeom prst="rect">
            <a:avLst/>
          </a:prstGeom>
        </p:spPr>
        <p:txBody>
          <a:bodyPr wrap="square" lIns="91436" tIns="45718" rIns="91436" bIns="45718">
            <a:spAutoFit/>
          </a:bodyPr>
          <a:lstStyle/>
          <a:p>
            <a:pPr algn="ctr">
              <a:lnSpc>
                <a:spcPct val="130000"/>
              </a:lnSpc>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工艺流程图</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66" name="文本框 6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工艺流程</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p>
        </p:txBody>
      </p:sp>
      <p:pic>
        <p:nvPicPr>
          <p:cNvPr id="2" name="图片 1"/>
          <p:cNvPicPr>
            <a:picLocks noChangeAspect="1"/>
          </p:cNvPicPr>
          <p:nvPr/>
        </p:nvPicPr>
        <p:blipFill>
          <a:blip r:embed="rId2"/>
          <a:stretch>
            <a:fillRect/>
          </a:stretch>
        </p:blipFill>
        <p:spPr>
          <a:xfrm>
            <a:off x="5560803" y="1492829"/>
            <a:ext cx="5457143" cy="3590476"/>
          </a:xfrm>
          <a:prstGeom prst="rect">
            <a:avLst/>
          </a:prstGeom>
        </p:spPr>
      </p:pic>
    </p:spTree>
    <p:extLst>
      <p:ext uri="{BB962C8B-B14F-4D97-AF65-F5344CB8AC3E}">
        <p14:creationId xmlns:p14="http://schemas.microsoft.com/office/powerpoint/2010/main" val="39971665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1454</TotalTime>
  <Words>2283</Words>
  <Application>Microsoft Office PowerPoint</Application>
  <PresentationFormat>宽屏</PresentationFormat>
  <Paragraphs>212</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Century Gothic</vt:lpstr>
      <vt:lpstr>Eras Light ITC</vt:lpstr>
      <vt:lpstr>宋体</vt:lpstr>
      <vt:lpstr>微软雅黑</vt:lpstr>
      <vt:lpstr>Arial</vt:lpstr>
      <vt:lpstr>Calibri</vt:lpstr>
      <vt:lpstr>Segoe UI Semilight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cp:keywords/>
  <dc:description>第一PPT模板网-WWW.1PPT.COM</dc:description>
  <cp:lastModifiedBy>Windows 用户</cp:lastModifiedBy>
  <cp:revision>251</cp:revision>
  <dcterms:created xsi:type="dcterms:W3CDTF">2015-04-07T16:28:23Z</dcterms:created>
  <dcterms:modified xsi:type="dcterms:W3CDTF">2017-06-06T14:21:55Z</dcterms:modified>
  <cp:category>第一PPT模板网-WWW.1PPT.COM</cp:category>
</cp:coreProperties>
</file>