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F6CC-504C-4441-A59E-F40BE09D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79BFB8-A139-4CC0-85F0-4A25CADB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84701-D082-4BF3-A24B-95416EC3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12A16-CA04-4AB7-8AAC-6ACBCFC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ABC56-A266-429A-8072-36FB176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BF69C-912E-4310-808E-9947F620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E7C5D-E836-45E1-B04E-8B4CCCA9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0BA4D5-A832-49F3-AE33-CE002D3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E8ADDA-3595-4733-A4E4-2DA037BE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8538D-2DA4-4C32-9461-8666955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2DBE39-1EEF-49B0-BE30-5C09FC5FE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A0B67D-5B3A-408E-93E5-DCB232C4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E9D96-428A-4066-A507-48BA636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10045-7C3F-42AF-9E3B-5A5F370B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29CA8-0CDA-4131-B807-8D737CA0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5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B5020-17ED-4527-9728-18B2B82B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F87B1-0C8B-492F-B087-35C492E0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717A4-86B7-4C3D-89F9-BDD36B4B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2EFE4-BAA4-42D3-9BD2-1656F70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F8DFB-8859-4CC1-BBEB-80C50201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8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3C2E3-0134-4128-80C1-A860AFBF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A1532-6AEB-4B63-8E7A-5C58F468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66DB6-42DD-49DD-BE69-30BEC48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70489-52D7-455C-A97B-FD4990B4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C7C0F9-2C86-4787-84C4-D3C8D7A5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8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5D1AF-BBA9-45EE-8216-0A843D39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1FCB6-4AA4-4CE8-B5AD-A35D9B7EF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87129-5716-4774-A516-4E0736D9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05212-FC26-428D-ADCC-EB005A41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03D8E4-9118-472B-9775-B61534E9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94FA5-1ED7-4F8F-A606-F9B31886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8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12851-A3B0-41CF-B8D9-CE4F79C5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169F0-B9A7-429C-B802-C25F798E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03653A-45B3-43B5-A318-B0E77EB49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182756-F0D6-44DE-8EA2-391465F5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4A6A2D-C678-428F-9812-4A33697C4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500488-AD27-4BE3-832D-0FEA7A2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A3E72E-B984-4885-8705-C51F872D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42E07A-B74A-4E09-996C-83728ACB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1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2A78-4B1B-49A9-992B-EC07FC66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7C396D-781A-4AF2-8E16-84FEB24F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754FF1-BF84-49F0-B361-567FE36F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73645-069E-4963-A81E-4630B5C6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E91AD-4816-4263-8F43-F50434E3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D8AF44-4D74-40BE-BBFC-C192BDF8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A6604F-A741-4B1D-905F-5D6EA729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94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F3C7-68B0-4D12-8951-221BDC8E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A6794-ECE7-4866-9015-E276D3AA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9F8709-1AAA-463F-8B2C-57207126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208D68-2CB4-40DF-A30A-0EDBB203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3A158-065E-44B4-9084-169AF696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349DE-ED0C-4B7F-BD58-88EBC40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58F23-F607-49D1-A37B-0E7501CA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E4277-D472-4CD6-AFE4-242CC197E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8DE01F-09E4-406B-A075-E6AFC3F0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23A415-A72D-4171-B41A-42D20E07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8F2AB-86E6-4F55-B128-8BA161FA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A1E726-8AD9-48A9-91AF-7AAA467C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6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ED7E76-72B3-48B6-9815-8909D66F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853EF-05B8-4E6E-B1E8-BD9A001B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781C8-51D5-4A10-A770-0F5926626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5308-7C86-4C83-AB5D-49D28F542EE9}" type="datetimeFigureOut">
              <a:rPr lang="de-DE" smtClean="0"/>
              <a:t>02.05.2024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D03331-93B8-4209-B947-97EAC1C3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4945B-75DF-4ED1-A33F-961E40B54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7ED2-7696-4FE8-B1BE-51E9BE8EE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1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Legende: mit Linie ohne Rahmen 617">
            <a:extLst>
              <a:ext uri="{FF2B5EF4-FFF2-40B4-BE49-F238E27FC236}">
                <a16:creationId xmlns:a16="http://schemas.microsoft.com/office/drawing/2014/main" id="{35B1E93A-06C9-49CA-B8AF-80BB97D05043}"/>
              </a:ext>
            </a:extLst>
          </p:cNvPr>
          <p:cNvSpPr/>
          <p:nvPr/>
        </p:nvSpPr>
        <p:spPr>
          <a:xfrm>
            <a:off x="8646107" y="4229161"/>
            <a:ext cx="1135827" cy="385874"/>
          </a:xfrm>
          <a:prstGeom prst="callout1">
            <a:avLst>
              <a:gd name="adj1" fmla="val -6921"/>
              <a:gd name="adj2" fmla="val 52044"/>
              <a:gd name="adj3" fmla="val -116111"/>
              <a:gd name="adj4" fmla="val 770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dk1"/>
                </a:solidFill>
              </a:rPr>
              <a:t>Glideslope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Intercept</a:t>
            </a:r>
            <a:endParaRPr lang="de-DE" sz="1200" dirty="0">
              <a:solidFill>
                <a:schemeClr val="dk1"/>
              </a:solidFill>
            </a:endParaRPr>
          </a:p>
        </p:txBody>
      </p: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688F8748-F8FA-4EA3-82B0-04FA57188226}"/>
              </a:ext>
            </a:extLst>
          </p:cNvPr>
          <p:cNvCxnSpPr>
            <a:cxnSpLocks/>
          </p:cNvCxnSpPr>
          <p:nvPr/>
        </p:nvCxnSpPr>
        <p:spPr>
          <a:xfrm flipH="1">
            <a:off x="10155005" y="1737091"/>
            <a:ext cx="1" cy="2410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271E80EA-518B-41B8-AD0B-E51DC354B5B0}"/>
              </a:ext>
            </a:extLst>
          </p:cNvPr>
          <p:cNvCxnSpPr>
            <a:cxnSpLocks/>
          </p:cNvCxnSpPr>
          <p:nvPr/>
        </p:nvCxnSpPr>
        <p:spPr>
          <a:xfrm flipH="1">
            <a:off x="10756641" y="4072593"/>
            <a:ext cx="9055" cy="198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6" name="Legende: mit Linie ohne Rahmen 615">
            <a:extLst>
              <a:ext uri="{FF2B5EF4-FFF2-40B4-BE49-F238E27FC236}">
                <a16:creationId xmlns:a16="http://schemas.microsoft.com/office/drawing/2014/main" id="{054AB65C-3231-4473-B593-D8D2AD57906C}"/>
              </a:ext>
            </a:extLst>
          </p:cNvPr>
          <p:cNvSpPr/>
          <p:nvPr/>
        </p:nvSpPr>
        <p:spPr>
          <a:xfrm>
            <a:off x="1864925" y="3036689"/>
            <a:ext cx="1135827" cy="385874"/>
          </a:xfrm>
          <a:prstGeom prst="callout1">
            <a:avLst>
              <a:gd name="adj1" fmla="val 85892"/>
              <a:gd name="adj2" fmla="val 75525"/>
              <a:gd name="adj3" fmla="val 175692"/>
              <a:gd name="adj4" fmla="val 1052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dk1"/>
                </a:solidFill>
              </a:rPr>
              <a:t>Acceleration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Altitude</a:t>
            </a:r>
            <a:endParaRPr lang="de-DE" sz="1200" dirty="0">
              <a:solidFill>
                <a:schemeClr val="dk1"/>
              </a:solidFill>
            </a:endParaRPr>
          </a:p>
        </p:txBody>
      </p:sp>
      <p:cxnSp>
        <p:nvCxnSpPr>
          <p:cNvPr id="590" name="Gerader Verbinder 589">
            <a:extLst>
              <a:ext uri="{FF2B5EF4-FFF2-40B4-BE49-F238E27FC236}">
                <a16:creationId xmlns:a16="http://schemas.microsoft.com/office/drawing/2014/main" id="{A44270F0-7AA7-4872-8FFF-88296E2F8B14}"/>
              </a:ext>
            </a:extLst>
          </p:cNvPr>
          <p:cNvCxnSpPr>
            <a:cxnSpLocks/>
          </p:cNvCxnSpPr>
          <p:nvPr/>
        </p:nvCxnSpPr>
        <p:spPr>
          <a:xfrm flipH="1">
            <a:off x="1864665" y="1737091"/>
            <a:ext cx="18110" cy="432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2" name="Textfeld 491">
            <a:extLst>
              <a:ext uri="{FF2B5EF4-FFF2-40B4-BE49-F238E27FC236}">
                <a16:creationId xmlns:a16="http://schemas.microsoft.com/office/drawing/2014/main" id="{8B5FFDB6-371C-46BF-92DF-C255543EA8E2}"/>
              </a:ext>
            </a:extLst>
          </p:cNvPr>
          <p:cNvSpPr txBox="1"/>
          <p:nvPr/>
        </p:nvSpPr>
        <p:spPr>
          <a:xfrm>
            <a:off x="632814" y="5221804"/>
            <a:ext cx="11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PREFLIGHT</a:t>
            </a:r>
          </a:p>
        </p:txBody>
      </p:sp>
      <p:sp>
        <p:nvSpPr>
          <p:cNvPr id="493" name="Textfeld 492">
            <a:extLst>
              <a:ext uri="{FF2B5EF4-FFF2-40B4-BE49-F238E27FC236}">
                <a16:creationId xmlns:a16="http://schemas.microsoft.com/office/drawing/2014/main" id="{15C7C0BE-7CD9-4915-A833-A39DB7BD9FB6}"/>
              </a:ext>
            </a:extLst>
          </p:cNvPr>
          <p:cNvSpPr txBox="1"/>
          <p:nvPr/>
        </p:nvSpPr>
        <p:spPr>
          <a:xfrm>
            <a:off x="1886987" y="5221804"/>
            <a:ext cx="11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TAKEOFF</a:t>
            </a:r>
          </a:p>
        </p:txBody>
      </p:sp>
      <p:sp>
        <p:nvSpPr>
          <p:cNvPr id="494" name="Textfeld 493">
            <a:extLst>
              <a:ext uri="{FF2B5EF4-FFF2-40B4-BE49-F238E27FC236}">
                <a16:creationId xmlns:a16="http://schemas.microsoft.com/office/drawing/2014/main" id="{D0E99D93-EB44-49A9-901B-E84BB78B6B8A}"/>
              </a:ext>
            </a:extLst>
          </p:cNvPr>
          <p:cNvSpPr txBox="1"/>
          <p:nvPr/>
        </p:nvSpPr>
        <p:spPr>
          <a:xfrm>
            <a:off x="3664147" y="5221804"/>
            <a:ext cx="11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CLIMB</a:t>
            </a:r>
          </a:p>
        </p:txBody>
      </p:sp>
      <p:sp>
        <p:nvSpPr>
          <p:cNvPr id="495" name="Textfeld 494">
            <a:extLst>
              <a:ext uri="{FF2B5EF4-FFF2-40B4-BE49-F238E27FC236}">
                <a16:creationId xmlns:a16="http://schemas.microsoft.com/office/drawing/2014/main" id="{020C4CED-8F42-4CE1-B2CB-5992342379E5}"/>
              </a:ext>
            </a:extLst>
          </p:cNvPr>
          <p:cNvSpPr txBox="1"/>
          <p:nvPr/>
        </p:nvSpPr>
        <p:spPr>
          <a:xfrm>
            <a:off x="5665047" y="5221804"/>
            <a:ext cx="11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CRUISE</a:t>
            </a:r>
          </a:p>
        </p:txBody>
      </p:sp>
      <p:sp>
        <p:nvSpPr>
          <p:cNvPr id="496" name="Textfeld 495">
            <a:extLst>
              <a:ext uri="{FF2B5EF4-FFF2-40B4-BE49-F238E27FC236}">
                <a16:creationId xmlns:a16="http://schemas.microsoft.com/office/drawing/2014/main" id="{8601662B-5CC8-4AC0-A552-953E27D7BF84}"/>
              </a:ext>
            </a:extLst>
          </p:cNvPr>
          <p:cNvSpPr txBox="1"/>
          <p:nvPr/>
        </p:nvSpPr>
        <p:spPr>
          <a:xfrm>
            <a:off x="7452879" y="5192990"/>
            <a:ext cx="11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DESCENT</a:t>
            </a:r>
          </a:p>
        </p:txBody>
      </p:sp>
      <p:sp>
        <p:nvSpPr>
          <p:cNvPr id="497" name="Textfeld 496">
            <a:extLst>
              <a:ext uri="{FF2B5EF4-FFF2-40B4-BE49-F238E27FC236}">
                <a16:creationId xmlns:a16="http://schemas.microsoft.com/office/drawing/2014/main" id="{E904E201-A08D-4689-A0B1-12CC988040BF}"/>
              </a:ext>
            </a:extLst>
          </p:cNvPr>
          <p:cNvSpPr txBox="1"/>
          <p:nvPr/>
        </p:nvSpPr>
        <p:spPr>
          <a:xfrm>
            <a:off x="9115682" y="5221804"/>
            <a:ext cx="13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APPROACH</a:t>
            </a:r>
          </a:p>
        </p:txBody>
      </p:sp>
      <p:sp>
        <p:nvSpPr>
          <p:cNvPr id="498" name="Textfeld 497">
            <a:extLst>
              <a:ext uri="{FF2B5EF4-FFF2-40B4-BE49-F238E27FC236}">
                <a16:creationId xmlns:a16="http://schemas.microsoft.com/office/drawing/2014/main" id="{AEAB33B3-B859-4F95-A067-9E8408B70E1E}"/>
              </a:ext>
            </a:extLst>
          </p:cNvPr>
          <p:cNvSpPr txBox="1"/>
          <p:nvPr/>
        </p:nvSpPr>
        <p:spPr>
          <a:xfrm>
            <a:off x="11101277" y="5221804"/>
            <a:ext cx="7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DONE</a:t>
            </a:r>
          </a:p>
        </p:txBody>
      </p:sp>
      <p:sp>
        <p:nvSpPr>
          <p:cNvPr id="499" name="Textfeld 498">
            <a:extLst>
              <a:ext uri="{FF2B5EF4-FFF2-40B4-BE49-F238E27FC236}">
                <a16:creationId xmlns:a16="http://schemas.microsoft.com/office/drawing/2014/main" id="{862F14B9-3F25-433B-B01F-3DD1B284756D}"/>
              </a:ext>
            </a:extLst>
          </p:cNvPr>
          <p:cNvSpPr txBox="1"/>
          <p:nvPr/>
        </p:nvSpPr>
        <p:spPr>
          <a:xfrm>
            <a:off x="10431931" y="2890579"/>
            <a:ext cx="13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GO AROUND</a:t>
            </a:r>
          </a:p>
        </p:txBody>
      </p:sp>
      <p:sp>
        <p:nvSpPr>
          <p:cNvPr id="500" name="Rechteck 499">
            <a:extLst>
              <a:ext uri="{FF2B5EF4-FFF2-40B4-BE49-F238E27FC236}">
                <a16:creationId xmlns:a16="http://schemas.microsoft.com/office/drawing/2014/main" id="{A20AD4AC-6277-48AF-929A-0C48635FA115}"/>
              </a:ext>
            </a:extLst>
          </p:cNvPr>
          <p:cNvSpPr/>
          <p:nvPr/>
        </p:nvSpPr>
        <p:spPr>
          <a:xfrm>
            <a:off x="632814" y="4422098"/>
            <a:ext cx="16833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Origin</a:t>
            </a:r>
            <a:br>
              <a:rPr lang="de-DE" sz="1000" dirty="0"/>
            </a:br>
            <a:r>
              <a:rPr lang="de-DE" sz="1000" dirty="0"/>
              <a:t>Airport</a:t>
            </a:r>
          </a:p>
        </p:txBody>
      </p:sp>
      <p:sp>
        <p:nvSpPr>
          <p:cNvPr id="501" name="Rechteck 500">
            <a:extLst>
              <a:ext uri="{FF2B5EF4-FFF2-40B4-BE49-F238E27FC236}">
                <a16:creationId xmlns:a16="http://schemas.microsoft.com/office/drawing/2014/main" id="{8786140F-2CC5-4A93-926E-B29F9BD719E5}"/>
              </a:ext>
            </a:extLst>
          </p:cNvPr>
          <p:cNvSpPr/>
          <p:nvPr/>
        </p:nvSpPr>
        <p:spPr>
          <a:xfrm>
            <a:off x="10214526" y="4422098"/>
            <a:ext cx="16833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Destination</a:t>
            </a:r>
            <a:br>
              <a:rPr lang="de-DE" sz="1000" dirty="0"/>
            </a:br>
            <a:r>
              <a:rPr lang="de-DE" sz="1000" dirty="0"/>
              <a:t>Airport</a:t>
            </a:r>
          </a:p>
        </p:txBody>
      </p:sp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73AC659A-5A32-400F-980E-AC528A34AE70}"/>
              </a:ext>
            </a:extLst>
          </p:cNvPr>
          <p:cNvGrpSpPr/>
          <p:nvPr/>
        </p:nvGrpSpPr>
        <p:grpSpPr>
          <a:xfrm>
            <a:off x="1882775" y="2208594"/>
            <a:ext cx="9389128" cy="2187778"/>
            <a:chOff x="1882775" y="2208594"/>
            <a:chExt cx="9389128" cy="2187778"/>
          </a:xfrm>
        </p:grpSpPr>
        <p:cxnSp>
          <p:nvCxnSpPr>
            <p:cNvPr id="503" name="Gerader Verbinder 502">
              <a:extLst>
                <a:ext uri="{FF2B5EF4-FFF2-40B4-BE49-F238E27FC236}">
                  <a16:creationId xmlns:a16="http://schemas.microsoft.com/office/drawing/2014/main" id="{9B7FEE80-4850-4628-A48B-1EE17575F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63" y="3788306"/>
              <a:ext cx="749218" cy="608066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Gerader Verbinder 503">
              <a:extLst>
                <a:ext uri="{FF2B5EF4-FFF2-40B4-BE49-F238E27FC236}">
                  <a16:creationId xmlns:a16="http://schemas.microsoft.com/office/drawing/2014/main" id="{0E9E2F2D-5D92-49A3-8C77-2161C9F3D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775" y="4396372"/>
              <a:ext cx="433388" cy="0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Gerader Verbinder 517">
              <a:extLst>
                <a:ext uri="{FF2B5EF4-FFF2-40B4-BE49-F238E27FC236}">
                  <a16:creationId xmlns:a16="http://schemas.microsoft.com/office/drawing/2014/main" id="{9E8B6DE5-25DB-45DC-8A27-E353EF9A2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213" y="3468478"/>
              <a:ext cx="633072" cy="319828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Gerader Verbinder 523">
              <a:extLst>
                <a:ext uri="{FF2B5EF4-FFF2-40B4-BE49-F238E27FC236}">
                  <a16:creationId xmlns:a16="http://schemas.microsoft.com/office/drawing/2014/main" id="{7EDB3B42-3EA0-4B42-B1A9-0905A55341D5}"/>
                </a:ext>
              </a:extLst>
            </p:cNvPr>
            <p:cNvCxnSpPr>
              <a:cxnSpLocks/>
            </p:cNvCxnSpPr>
            <p:nvPr/>
          </p:nvCxnSpPr>
          <p:spPr>
            <a:xfrm>
              <a:off x="3703285" y="3468478"/>
              <a:ext cx="651358" cy="0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Gerader Verbinder 526">
              <a:extLst>
                <a:ext uri="{FF2B5EF4-FFF2-40B4-BE49-F238E27FC236}">
                  <a16:creationId xmlns:a16="http://schemas.microsoft.com/office/drawing/2014/main" id="{0FB48222-A133-4421-A915-1E573B670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643" y="3015862"/>
              <a:ext cx="260459" cy="452616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Gerader Verbinder 529">
              <a:extLst>
                <a:ext uri="{FF2B5EF4-FFF2-40B4-BE49-F238E27FC236}">
                  <a16:creationId xmlns:a16="http://schemas.microsoft.com/office/drawing/2014/main" id="{899FC3AB-EF8F-4F45-A934-E9E0B7027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102" y="2461097"/>
              <a:ext cx="822841" cy="554765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Gerader Verbinder 532">
              <a:extLst>
                <a:ext uri="{FF2B5EF4-FFF2-40B4-BE49-F238E27FC236}">
                  <a16:creationId xmlns:a16="http://schemas.microsoft.com/office/drawing/2014/main" id="{C8A1FBF1-222B-40CA-8611-3AE428E5EC8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521" y="2208594"/>
              <a:ext cx="914819" cy="1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Gerader Verbinder 535">
              <a:extLst>
                <a:ext uri="{FF2B5EF4-FFF2-40B4-BE49-F238E27FC236}">
                  <a16:creationId xmlns:a16="http://schemas.microsoft.com/office/drawing/2014/main" id="{49D82F65-F0E0-4A17-A656-C47B7671A89C}"/>
                </a:ext>
              </a:extLst>
            </p:cNvPr>
            <p:cNvCxnSpPr>
              <a:cxnSpLocks/>
            </p:cNvCxnSpPr>
            <p:nvPr/>
          </p:nvCxnSpPr>
          <p:spPr>
            <a:xfrm>
              <a:off x="7131610" y="2208594"/>
              <a:ext cx="708293" cy="687006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9" name="Gerader Verbinder 538">
              <a:extLst>
                <a:ext uri="{FF2B5EF4-FFF2-40B4-BE49-F238E27FC236}">
                  <a16:creationId xmlns:a16="http://schemas.microsoft.com/office/drawing/2014/main" id="{B5C1521B-D7CF-4660-A1ED-ED3A7135268E}"/>
                </a:ext>
              </a:extLst>
            </p:cNvPr>
            <p:cNvCxnSpPr>
              <a:cxnSpLocks/>
            </p:cNvCxnSpPr>
            <p:nvPr/>
          </p:nvCxnSpPr>
          <p:spPr>
            <a:xfrm>
              <a:off x="7844735" y="2895600"/>
              <a:ext cx="309209" cy="526963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Gerader Verbinder 541">
              <a:extLst>
                <a:ext uri="{FF2B5EF4-FFF2-40B4-BE49-F238E27FC236}">
                  <a16:creationId xmlns:a16="http://schemas.microsoft.com/office/drawing/2014/main" id="{40F6D3B1-DF5E-46E4-86B6-CAA5303F85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7721" y="3429000"/>
              <a:ext cx="836728" cy="312061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5" name="Gerader Verbinder 574">
              <a:extLst>
                <a:ext uri="{FF2B5EF4-FFF2-40B4-BE49-F238E27FC236}">
                  <a16:creationId xmlns:a16="http://schemas.microsoft.com/office/drawing/2014/main" id="{5D09D791-824C-4D98-B18B-68CEA39C4E1A}"/>
                </a:ext>
              </a:extLst>
            </p:cNvPr>
            <p:cNvCxnSpPr>
              <a:cxnSpLocks/>
            </p:cNvCxnSpPr>
            <p:nvPr/>
          </p:nvCxnSpPr>
          <p:spPr>
            <a:xfrm>
              <a:off x="8994449" y="3741061"/>
              <a:ext cx="554026" cy="0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8" name="Gerader Verbinder 577">
              <a:extLst>
                <a:ext uri="{FF2B5EF4-FFF2-40B4-BE49-F238E27FC236}">
                  <a16:creationId xmlns:a16="http://schemas.microsoft.com/office/drawing/2014/main" id="{9DDC16B6-AF7D-4D93-AF17-D0DDBAC217D7}"/>
                </a:ext>
              </a:extLst>
            </p:cNvPr>
            <p:cNvCxnSpPr>
              <a:cxnSpLocks/>
            </p:cNvCxnSpPr>
            <p:nvPr/>
          </p:nvCxnSpPr>
          <p:spPr>
            <a:xfrm>
              <a:off x="9548475" y="3741061"/>
              <a:ext cx="757462" cy="638219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Gerader Verbinder 580">
              <a:extLst>
                <a:ext uri="{FF2B5EF4-FFF2-40B4-BE49-F238E27FC236}">
                  <a16:creationId xmlns:a16="http://schemas.microsoft.com/office/drawing/2014/main" id="{8DD8963B-8A8C-4818-9C22-D7E9164A9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9225" y="4379280"/>
              <a:ext cx="962678" cy="1"/>
            </a:xfrm>
            <a:prstGeom prst="line">
              <a:avLst/>
            </a:prstGeom>
            <a:ln w="76200" cap="rnd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2" name="Gerader Verbinder 591">
            <a:extLst>
              <a:ext uri="{FF2B5EF4-FFF2-40B4-BE49-F238E27FC236}">
                <a16:creationId xmlns:a16="http://schemas.microsoft.com/office/drawing/2014/main" id="{96594317-D6FC-443D-82F2-A658299FF98D}"/>
              </a:ext>
            </a:extLst>
          </p:cNvPr>
          <p:cNvCxnSpPr>
            <a:cxnSpLocks/>
          </p:cNvCxnSpPr>
          <p:nvPr/>
        </p:nvCxnSpPr>
        <p:spPr>
          <a:xfrm flipH="1">
            <a:off x="3070213" y="1737091"/>
            <a:ext cx="18110" cy="432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Gerader Verbinder 593">
            <a:extLst>
              <a:ext uri="{FF2B5EF4-FFF2-40B4-BE49-F238E27FC236}">
                <a16:creationId xmlns:a16="http://schemas.microsoft.com/office/drawing/2014/main" id="{F8B8E990-75B4-4D09-85CE-0B7C4C16E663}"/>
              </a:ext>
            </a:extLst>
          </p:cNvPr>
          <p:cNvCxnSpPr>
            <a:cxnSpLocks/>
          </p:cNvCxnSpPr>
          <p:nvPr/>
        </p:nvCxnSpPr>
        <p:spPr>
          <a:xfrm flipH="1">
            <a:off x="5428888" y="1737091"/>
            <a:ext cx="18110" cy="432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F8AE8695-E9E3-47E6-B4E2-619FBF672461}"/>
              </a:ext>
            </a:extLst>
          </p:cNvPr>
          <p:cNvCxnSpPr>
            <a:cxnSpLocks/>
          </p:cNvCxnSpPr>
          <p:nvPr/>
        </p:nvCxnSpPr>
        <p:spPr>
          <a:xfrm flipH="1">
            <a:off x="7129421" y="1737091"/>
            <a:ext cx="18110" cy="432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r Verbinder 595">
            <a:extLst>
              <a:ext uri="{FF2B5EF4-FFF2-40B4-BE49-F238E27FC236}">
                <a16:creationId xmlns:a16="http://schemas.microsoft.com/office/drawing/2014/main" id="{C5E93674-70F4-4D69-B56B-592FCDAA7069}"/>
              </a:ext>
            </a:extLst>
          </p:cNvPr>
          <p:cNvCxnSpPr>
            <a:cxnSpLocks/>
          </p:cNvCxnSpPr>
          <p:nvPr/>
        </p:nvCxnSpPr>
        <p:spPr>
          <a:xfrm flipH="1">
            <a:off x="8971507" y="1737091"/>
            <a:ext cx="18110" cy="4323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r Verbinder 597">
            <a:extLst>
              <a:ext uri="{FF2B5EF4-FFF2-40B4-BE49-F238E27FC236}">
                <a16:creationId xmlns:a16="http://schemas.microsoft.com/office/drawing/2014/main" id="{5AF63738-3DD8-49B3-B36A-90C5AD15B39E}"/>
              </a:ext>
            </a:extLst>
          </p:cNvPr>
          <p:cNvCxnSpPr>
            <a:cxnSpLocks/>
          </p:cNvCxnSpPr>
          <p:nvPr/>
        </p:nvCxnSpPr>
        <p:spPr>
          <a:xfrm flipV="1">
            <a:off x="10155005" y="3429000"/>
            <a:ext cx="1342262" cy="718612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" name="Legende: mit Linie ohne Rahmen 613">
            <a:extLst>
              <a:ext uri="{FF2B5EF4-FFF2-40B4-BE49-F238E27FC236}">
                <a16:creationId xmlns:a16="http://schemas.microsoft.com/office/drawing/2014/main" id="{99724120-EE1D-4D78-B88E-30831C578E3A}"/>
              </a:ext>
            </a:extLst>
          </p:cNvPr>
          <p:cNvSpPr/>
          <p:nvPr/>
        </p:nvSpPr>
        <p:spPr>
          <a:xfrm>
            <a:off x="4246012" y="1746272"/>
            <a:ext cx="1135827" cy="385874"/>
          </a:xfrm>
          <a:prstGeom prst="callout1">
            <a:avLst>
              <a:gd name="adj1" fmla="val 85892"/>
              <a:gd name="adj2" fmla="val 75525"/>
              <a:gd name="adj3" fmla="val 175692"/>
              <a:gd name="adj4" fmla="val 1052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Top </a:t>
            </a:r>
            <a:r>
              <a:rPr lang="de-DE" sz="1200" dirty="0" err="1">
                <a:solidFill>
                  <a:schemeClr val="dk1"/>
                </a:solidFill>
              </a:rPr>
              <a:t>of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Climb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15" name="Legende: mit Linie ohne Rahmen 614">
            <a:extLst>
              <a:ext uri="{FF2B5EF4-FFF2-40B4-BE49-F238E27FC236}">
                <a16:creationId xmlns:a16="http://schemas.microsoft.com/office/drawing/2014/main" id="{D4E9CAE0-84D8-4E45-9AD3-AEAEC0BABE4D}"/>
              </a:ext>
            </a:extLst>
          </p:cNvPr>
          <p:cNvSpPr/>
          <p:nvPr/>
        </p:nvSpPr>
        <p:spPr>
          <a:xfrm>
            <a:off x="5884277" y="1434061"/>
            <a:ext cx="1135827" cy="385874"/>
          </a:xfrm>
          <a:prstGeom prst="callout1">
            <a:avLst>
              <a:gd name="adj1" fmla="val 85892"/>
              <a:gd name="adj2" fmla="val 75525"/>
              <a:gd name="adj3" fmla="val 188857"/>
              <a:gd name="adj4" fmla="val 109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Top </a:t>
            </a:r>
            <a:r>
              <a:rPr lang="de-DE" sz="1200" dirty="0" err="1">
                <a:solidFill>
                  <a:schemeClr val="dk1"/>
                </a:solidFill>
              </a:rPr>
              <a:t>of</a:t>
            </a:r>
            <a:r>
              <a:rPr lang="de-DE" sz="1200" dirty="0">
                <a:solidFill>
                  <a:schemeClr val="dk1"/>
                </a:solidFill>
              </a:rPr>
              <a:t> Descent</a:t>
            </a:r>
          </a:p>
        </p:txBody>
      </p:sp>
      <p:sp>
        <p:nvSpPr>
          <p:cNvPr id="617" name="Legende: mit Linie ohne Rahmen 616">
            <a:extLst>
              <a:ext uri="{FF2B5EF4-FFF2-40B4-BE49-F238E27FC236}">
                <a16:creationId xmlns:a16="http://schemas.microsoft.com/office/drawing/2014/main" id="{F49A7B84-E0A6-4C8A-A0B4-1CDFE0D3113B}"/>
              </a:ext>
            </a:extLst>
          </p:cNvPr>
          <p:cNvSpPr/>
          <p:nvPr/>
        </p:nvSpPr>
        <p:spPr>
          <a:xfrm>
            <a:off x="3338679" y="3938586"/>
            <a:ext cx="1135827" cy="529159"/>
          </a:xfrm>
          <a:prstGeom prst="callout1">
            <a:avLst>
              <a:gd name="adj1" fmla="val 31176"/>
              <a:gd name="adj2" fmla="val 19171"/>
              <a:gd name="adj3" fmla="val -4009"/>
              <a:gd name="adj4" fmla="val -289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dk1"/>
                </a:solidFill>
              </a:rPr>
              <a:t>Thrust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Reduction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Altitude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19" name="Legende: mit Linie ohne Rahmen 618">
            <a:extLst>
              <a:ext uri="{FF2B5EF4-FFF2-40B4-BE49-F238E27FC236}">
                <a16:creationId xmlns:a16="http://schemas.microsoft.com/office/drawing/2014/main" id="{9F9C1090-6E54-4BDF-8351-97CBEB79DCB3}"/>
              </a:ext>
            </a:extLst>
          </p:cNvPr>
          <p:cNvSpPr/>
          <p:nvPr/>
        </p:nvSpPr>
        <p:spPr>
          <a:xfrm>
            <a:off x="9015268" y="3036689"/>
            <a:ext cx="703034" cy="385874"/>
          </a:xfrm>
          <a:prstGeom prst="callout1">
            <a:avLst>
              <a:gd name="adj1" fmla="val 93791"/>
              <a:gd name="adj2" fmla="val 20247"/>
              <a:gd name="adj3" fmla="val 165818"/>
              <a:gd name="adj4" fmla="val 22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DECEL </a:t>
            </a:r>
            <a:br>
              <a:rPr lang="de-DE" sz="1200" dirty="0">
                <a:solidFill>
                  <a:schemeClr val="dk1"/>
                </a:solidFill>
              </a:rPr>
            </a:br>
            <a:r>
              <a:rPr lang="de-DE" sz="1200" dirty="0">
                <a:solidFill>
                  <a:schemeClr val="dk1"/>
                </a:solidFill>
              </a:rPr>
              <a:t>Point</a:t>
            </a:r>
          </a:p>
        </p:txBody>
      </p:sp>
      <p:sp>
        <p:nvSpPr>
          <p:cNvPr id="2" name="Legende: mit Linie ohne Rahmen 1">
            <a:extLst>
              <a:ext uri="{FF2B5EF4-FFF2-40B4-BE49-F238E27FC236}">
                <a16:creationId xmlns:a16="http://schemas.microsoft.com/office/drawing/2014/main" id="{4EB18DBD-E6F5-D886-F1FF-C466AC639190}"/>
              </a:ext>
            </a:extLst>
          </p:cNvPr>
          <p:cNvSpPr/>
          <p:nvPr/>
        </p:nvSpPr>
        <p:spPr>
          <a:xfrm>
            <a:off x="2463992" y="2587255"/>
            <a:ext cx="1135827" cy="385874"/>
          </a:xfrm>
          <a:prstGeom prst="callout1">
            <a:avLst>
              <a:gd name="adj1" fmla="val 85892"/>
              <a:gd name="adj2" fmla="val 75525"/>
              <a:gd name="adj3" fmla="val 221171"/>
              <a:gd name="adj4" fmla="val 1084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dk1"/>
                </a:solidFill>
              </a:rPr>
              <a:t>Altitude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Constraint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8" name="Legende: mit Linie ohne Rahmen 7">
            <a:extLst>
              <a:ext uri="{FF2B5EF4-FFF2-40B4-BE49-F238E27FC236}">
                <a16:creationId xmlns:a16="http://schemas.microsoft.com/office/drawing/2014/main" id="{1ACE47C7-6ECA-FCCD-A2F0-1C260B001C94}"/>
              </a:ext>
            </a:extLst>
          </p:cNvPr>
          <p:cNvSpPr/>
          <p:nvPr/>
        </p:nvSpPr>
        <p:spPr>
          <a:xfrm>
            <a:off x="3358091" y="2170161"/>
            <a:ext cx="1135827" cy="385874"/>
          </a:xfrm>
          <a:prstGeom prst="callout1">
            <a:avLst>
              <a:gd name="adj1" fmla="val 85892"/>
              <a:gd name="adj2" fmla="val 75525"/>
              <a:gd name="adj3" fmla="val 221171"/>
              <a:gd name="adj4" fmla="val 1084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Speed </a:t>
            </a:r>
            <a:br>
              <a:rPr lang="de-DE" sz="1200" dirty="0">
                <a:solidFill>
                  <a:schemeClr val="dk1"/>
                </a:solidFill>
              </a:rPr>
            </a:br>
            <a:r>
              <a:rPr lang="de-DE" sz="1200" dirty="0">
                <a:solidFill>
                  <a:schemeClr val="dk1"/>
                </a:solidFill>
              </a:rPr>
              <a:t>Limit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FF6B3E5-623F-09FB-0C60-2FADA4F06E48}"/>
              </a:ext>
            </a:extLst>
          </p:cNvPr>
          <p:cNvCxnSpPr>
            <a:cxnSpLocks/>
          </p:cNvCxnSpPr>
          <p:nvPr/>
        </p:nvCxnSpPr>
        <p:spPr>
          <a:xfrm>
            <a:off x="5462482" y="2452379"/>
            <a:ext cx="405129" cy="0"/>
          </a:xfrm>
          <a:prstGeom prst="line">
            <a:avLst/>
          </a:prstGeom>
          <a:ln w="76200" cap="rnd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6DDBB61-0F94-ED61-047A-A063C937169B}"/>
              </a:ext>
            </a:extLst>
          </p:cNvPr>
          <p:cNvCxnSpPr>
            <a:cxnSpLocks/>
          </p:cNvCxnSpPr>
          <p:nvPr/>
        </p:nvCxnSpPr>
        <p:spPr>
          <a:xfrm flipV="1">
            <a:off x="5878298" y="2208594"/>
            <a:ext cx="341223" cy="243785"/>
          </a:xfrm>
          <a:prstGeom prst="line">
            <a:avLst/>
          </a:prstGeom>
          <a:ln w="76200" cap="rnd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gende: mit Linie ohne Rahmen 14">
            <a:extLst>
              <a:ext uri="{FF2B5EF4-FFF2-40B4-BE49-F238E27FC236}">
                <a16:creationId xmlns:a16="http://schemas.microsoft.com/office/drawing/2014/main" id="{15D4CC6E-72D8-F8E1-381C-DEA82C830BED}"/>
              </a:ext>
            </a:extLst>
          </p:cNvPr>
          <p:cNvSpPr/>
          <p:nvPr/>
        </p:nvSpPr>
        <p:spPr>
          <a:xfrm>
            <a:off x="4780503" y="1434061"/>
            <a:ext cx="1135827" cy="385874"/>
          </a:xfrm>
          <a:prstGeom prst="callout1">
            <a:avLst>
              <a:gd name="adj1" fmla="val 85892"/>
              <a:gd name="adj2" fmla="val 68257"/>
              <a:gd name="adj3" fmla="val 253036"/>
              <a:gd name="adj4" fmla="val 80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dk1"/>
                </a:solidFill>
              </a:rPr>
              <a:t>Step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Altitude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16" name="Legende: mit Linie ohne Rahmen 15">
            <a:extLst>
              <a:ext uri="{FF2B5EF4-FFF2-40B4-BE49-F238E27FC236}">
                <a16:creationId xmlns:a16="http://schemas.microsoft.com/office/drawing/2014/main" id="{578BC8D3-969C-ACB7-7C59-32EC44A97DC7}"/>
              </a:ext>
            </a:extLst>
          </p:cNvPr>
          <p:cNvSpPr/>
          <p:nvPr/>
        </p:nvSpPr>
        <p:spPr>
          <a:xfrm>
            <a:off x="7856206" y="2137549"/>
            <a:ext cx="1135827" cy="385874"/>
          </a:xfrm>
          <a:prstGeom prst="callout1">
            <a:avLst>
              <a:gd name="adj1" fmla="val 84246"/>
              <a:gd name="adj2" fmla="val 25768"/>
              <a:gd name="adj3" fmla="val 186613"/>
              <a:gd name="adj4" fmla="val 1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Speed </a:t>
            </a:r>
            <a:br>
              <a:rPr lang="de-DE" sz="1200" dirty="0">
                <a:solidFill>
                  <a:schemeClr val="dk1"/>
                </a:solidFill>
              </a:rPr>
            </a:br>
            <a:r>
              <a:rPr lang="de-DE" sz="1200" dirty="0">
                <a:solidFill>
                  <a:schemeClr val="dk1"/>
                </a:solidFill>
              </a:rPr>
              <a:t>Limit</a:t>
            </a:r>
          </a:p>
        </p:txBody>
      </p:sp>
      <p:sp>
        <p:nvSpPr>
          <p:cNvPr id="24" name="Legende: mit Linie ohne Rahmen 23">
            <a:extLst>
              <a:ext uri="{FF2B5EF4-FFF2-40B4-BE49-F238E27FC236}">
                <a16:creationId xmlns:a16="http://schemas.microsoft.com/office/drawing/2014/main" id="{6CF54A5A-2E18-38A3-81D1-9960329604EE}"/>
              </a:ext>
            </a:extLst>
          </p:cNvPr>
          <p:cNvSpPr/>
          <p:nvPr/>
        </p:nvSpPr>
        <p:spPr>
          <a:xfrm>
            <a:off x="8159229" y="2660494"/>
            <a:ext cx="1135827" cy="385874"/>
          </a:xfrm>
          <a:prstGeom prst="callout1">
            <a:avLst>
              <a:gd name="adj1" fmla="val 85480"/>
              <a:gd name="adj2" fmla="val 21575"/>
              <a:gd name="adj3" fmla="val 186613"/>
              <a:gd name="adj4" fmla="val 17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Speed </a:t>
            </a:r>
            <a:br>
              <a:rPr lang="de-DE" sz="1200" dirty="0">
                <a:solidFill>
                  <a:schemeClr val="dk1"/>
                </a:solidFill>
              </a:rPr>
            </a:br>
            <a:r>
              <a:rPr lang="de-DE" sz="1200" dirty="0" err="1">
                <a:solidFill>
                  <a:schemeClr val="dk1"/>
                </a:solidFill>
              </a:rPr>
              <a:t>Constraint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31" name="Legende: mit Linie ohne Rahmen 30">
            <a:extLst>
              <a:ext uri="{FF2B5EF4-FFF2-40B4-BE49-F238E27FC236}">
                <a16:creationId xmlns:a16="http://schemas.microsoft.com/office/drawing/2014/main" id="{82848CDE-BFB9-E339-ECA1-48388B56B480}"/>
              </a:ext>
            </a:extLst>
          </p:cNvPr>
          <p:cNvSpPr/>
          <p:nvPr/>
        </p:nvSpPr>
        <p:spPr>
          <a:xfrm>
            <a:off x="9781934" y="3356797"/>
            <a:ext cx="1135827" cy="275681"/>
          </a:xfrm>
          <a:prstGeom prst="callout1">
            <a:avLst>
              <a:gd name="adj1" fmla="val 85480"/>
              <a:gd name="adj2" fmla="val 21575"/>
              <a:gd name="adj3" fmla="val 223467"/>
              <a:gd name="adj4" fmla="val 8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</a:rPr>
              <a:t>Final Approach </a:t>
            </a:r>
          </a:p>
        </p:txBody>
      </p:sp>
    </p:spTree>
    <p:extLst>
      <p:ext uri="{BB962C8B-B14F-4D97-AF65-F5344CB8AC3E}">
        <p14:creationId xmlns:p14="http://schemas.microsoft.com/office/powerpoint/2010/main" val="99579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Kopp</dc:creator>
  <cp:lastModifiedBy>Frank Kopp</cp:lastModifiedBy>
  <cp:revision>11</cp:revision>
  <dcterms:created xsi:type="dcterms:W3CDTF">2021-11-26T17:15:06Z</dcterms:created>
  <dcterms:modified xsi:type="dcterms:W3CDTF">2024-05-02T09:43:12Z</dcterms:modified>
</cp:coreProperties>
</file>