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  <p:sldId id="264" r:id="rId7"/>
    <p:sldId id="258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with 1000 tree and tree depth at 21, </a:t>
            </a:r>
            <a:r>
              <a:rPr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sym typeface="+mn-ea"/>
              </a:rPr>
              <a:t>median absolute error</a:t>
            </a:r>
            <a:r>
              <a:rPr lang="en-US">
                <a:solidFill>
                  <a:srgbClr val="000000"/>
                </a:solidFill>
                <a:latin typeface="Calibri Light" panose="020F0302020204030204"/>
                <a:ea typeface="Calibri Light" panose="020F0302020204030204"/>
                <a:sym typeface="+mn-ea"/>
              </a:rPr>
              <a:t> training is</a:t>
            </a:r>
            <a:r>
              <a:rPr lang="en-US"/>
              <a:t> </a:t>
            </a:r>
            <a:r>
              <a:rPr lang="en-US" altLang="en-US"/>
              <a:t>0.947, testing is 1.382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DTI prediction with KiBA dataset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1585"/>
            <a:ext cx="9144000" cy="1466215"/>
          </a:xfrm>
        </p:spPr>
        <p:txBody>
          <a:bodyPr/>
          <a:p>
            <a:r>
              <a:rPr lang="en-US"/>
              <a:t>Sean Wang</a:t>
            </a:r>
            <a:endParaRPr lang="en-US"/>
          </a:p>
          <a:p>
            <a:r>
              <a:rPr lang="en-US"/>
              <a:t>Data Scientist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Challenge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altLang="en-US" sz="4800"/>
              <a:t>Design a machine learning approach to predict binding between protein/molecule pairs based on Kinase Inhibitor BioActivity (KIBA) Dataset</a:t>
            </a:r>
            <a:endParaRPr lang="en-US" altLang="en-US" sz="4800"/>
          </a:p>
          <a:p>
            <a:r>
              <a:rPr lang="en-US" altLang="en-US"/>
              <a:t>1. A list of UniProt IDs &amp; PubChem IDs has been provided for pairs with confirmed binding affinity.</a:t>
            </a:r>
            <a:endParaRPr lang="en-US" altLang="en-US"/>
          </a:p>
          <a:p>
            <a:r>
              <a:rPr lang="en-US" altLang="en-US"/>
              <a:t>2. You may only use these proteins and chemicals in designing your model (though you can create permutations of the pairs to generate synthetic negative examples).</a:t>
            </a:r>
            <a:endParaRPr lang="en-US" altLang="en-US"/>
          </a:p>
          <a:p>
            <a:r>
              <a:rPr lang="en-US" altLang="en-US"/>
              <a:t>3. The kiba_score_estimated column will be True if a KIBA score in that row is estimated, or False if directly calculated using the standard Kd, Ki, and IC50 scores.  </a:t>
            </a:r>
            <a:endParaRPr lang="en-US" altLang="en-US"/>
          </a:p>
          <a:p>
            <a:r>
              <a:rPr lang="en-US" altLang="en-US"/>
              <a:t>4. Leverage the provided data or collect any additional outside data relating to the provided proteins &amp; chemicals as that may be needed to improve your model’s performance, if applicable.</a:t>
            </a:r>
            <a:endParaRPr lang="en-US" altLang="en-US"/>
          </a:p>
          <a:p>
            <a:r>
              <a:rPr lang="en-US" altLang="en-US"/>
              <a:t>5. Your model will be evaluated on a held-out test set; please provide any reproducible code that we can use to pull additional outside data for our test set.</a:t>
            </a:r>
            <a:endParaRPr lang="en-US" altLang="en-US"/>
          </a:p>
          <a:p>
            <a:r>
              <a:rPr lang="en-US" altLang="en-US"/>
              <a:t>6. You are welcome to use any open-source libraries/packages/resources but keep in mind to include the details of what is going on ‘under the hood’ in your summary and analysis.</a:t>
            </a:r>
            <a:endParaRPr lang="en-US" altLang="en-US"/>
          </a:p>
          <a:p>
            <a:r>
              <a:rPr lang="en-US" altLang="en-US"/>
              <a:t>7. For any auxiliary datasets as part of your solution, if applicable, please provide references and relevant python code/functions so that we can pull in the same data for review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590"/>
          </a:xfrm>
        </p:spPr>
        <p:txBody>
          <a:bodyPr>
            <a:normAutofit/>
          </a:bodyPr>
          <a:p>
            <a:r>
              <a:rPr lang="en-US"/>
              <a:t>KiBA score (log) distribution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5419090"/>
            <a:ext cx="10515600" cy="1313815"/>
          </a:xfrm>
        </p:spPr>
        <p:txBody>
          <a:bodyPr>
            <a:noAutofit/>
          </a:bodyPr>
          <a:p>
            <a:r>
              <a:rPr lang="en-US" sz="1300">
                <a:sym typeface="+mn-ea"/>
              </a:rPr>
              <a:t>T-test shows that kiba scores that are estimated are significan’t different from those that are not estimated (from experiment?), meaning?</a:t>
            </a:r>
            <a:endParaRPr lang="en-US" sz="1300">
              <a:sym typeface="+mn-ea"/>
            </a:endParaRPr>
          </a:p>
          <a:p>
            <a:r>
              <a:rPr lang="en-US" sz="1300">
                <a:sym typeface="+mn-ea"/>
              </a:rPr>
              <a:t>There several peaks of binding affinity score at high end, is it due to the detection limitation of the bioassay or prdiction method? Are those of low quality?</a:t>
            </a:r>
            <a:endParaRPr lang="en-US" sz="1300">
              <a:sym typeface="+mn-ea"/>
            </a:endParaRPr>
          </a:p>
          <a:p>
            <a:r>
              <a:rPr lang="en-US" sz="1300">
                <a:sym typeface="+mn-ea"/>
              </a:rPr>
              <a:t>Should score &gt; 15 be treated as inactive or just removed from analysis?</a:t>
            </a:r>
            <a:endParaRPr lang="en-US" sz="300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6762750" y="1082040"/>
            <a:ext cx="5181600" cy="406146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33375" y="1077595"/>
            <a:ext cx="5267325" cy="4065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71475"/>
            <a:ext cx="9950450" cy="829310"/>
          </a:xfrm>
        </p:spPr>
        <p:txBody>
          <a:bodyPr/>
          <a:p>
            <a:r>
              <a:rPr lang="en-US"/>
              <a:t>Plan on using two subsets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781675" y="1409700"/>
            <a:ext cx="5922010" cy="4782820"/>
          </a:xfrm>
        </p:spPr>
        <p:txBody>
          <a:bodyPr>
            <a:normAutofit fontScale="90000" lnSpcReduction="10000"/>
          </a:bodyPr>
          <a:p>
            <a:r>
              <a:rPr lang="en-US" sz="2800">
                <a:sym typeface="+mn-ea"/>
              </a:rPr>
              <a:t>Two subsets:</a:t>
            </a:r>
            <a:endParaRPr 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sym typeface="+mn-ea"/>
              </a:rPr>
              <a:t>Kiba score not estimated: 1370 protein and 21805 compounds with 29711 interactions (high quality?)</a:t>
            </a:r>
            <a:endParaRPr lang="en-US" alt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sym typeface="+mn-ea"/>
              </a:rPr>
              <a:t>Multi-interactions 139516 pairs: 17228 compound with &gt;= 5 interactions and 1232 proteins with &gt;= 10 interactions</a:t>
            </a:r>
            <a:endParaRPr lang="en-US" alt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sym typeface="+mn-ea"/>
              </a:rPr>
              <a:t>Cross-validation between those 2 data sets, train on one and test on another, comparing performance</a:t>
            </a:r>
            <a:endParaRPr lang="en-US" alt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sym typeface="+mn-ea"/>
              </a:rPr>
              <a:t>Option: Removal of kida score peak at 11.18 as those seems to add a lot of noise</a:t>
            </a:r>
            <a:endParaRPr lang="en-US"/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58750" y="1667510"/>
            <a:ext cx="5413375" cy="4178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Workflow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Download protein sequence and compound smile string from Uniprot (“</a:t>
            </a:r>
            <a:r>
              <a:rPr lang="en-US" altLang="en-US"/>
              <a:t>Bio.ExPASy”)</a:t>
            </a:r>
            <a:r>
              <a:rPr lang="en-US"/>
              <a:t> and Pubchem (“</a:t>
            </a:r>
            <a:r>
              <a:rPr lang="en-US" altLang="en-US"/>
              <a:t>pubchempy”)</a:t>
            </a:r>
            <a:r>
              <a:rPr lang="en-US"/>
              <a:t>, optionally </a:t>
            </a:r>
            <a:r>
              <a:rPr lang="en-US">
                <a:sym typeface="+mn-ea"/>
              </a:rPr>
              <a:t>with other information.</a:t>
            </a:r>
            <a:endParaRPr lang="en-US"/>
          </a:p>
          <a:p>
            <a:r>
              <a:rPr lang="en-US"/>
              <a:t>Convert protein sequence to embeddings (</a:t>
            </a:r>
            <a:r>
              <a:rPr lang="en-US" altLang="en-US"/>
              <a:t>esm2_t12_35M_UR50D, size 480, with “protenc”) </a:t>
            </a:r>
            <a:endParaRPr lang="en-US" altLang="en-US"/>
          </a:p>
          <a:p>
            <a:r>
              <a:rPr lang="en-US"/>
              <a:t>Convert smile sting to embeddings (</a:t>
            </a:r>
            <a:r>
              <a:rPr lang="en-US" altLang="en-US"/>
              <a:t>RDKitFingerprint, size 128, with “scikit_mol” and “rdkit”)</a:t>
            </a:r>
            <a:endParaRPr lang="en-US" altLang="en-US"/>
          </a:p>
          <a:p>
            <a:r>
              <a:rPr lang="en-US"/>
              <a:t>Join protein embeddings with compound embeddings based on pairing (608 total features)</a:t>
            </a:r>
            <a:endParaRPr lang="en-US"/>
          </a:p>
          <a:p>
            <a:r>
              <a:rPr lang="en-US"/>
              <a:t>Regression model against target variable log KiBA score.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45"/>
          </a:xfrm>
        </p:spPr>
        <p:txBody>
          <a:bodyPr>
            <a:normAutofit fontScale="90000"/>
          </a:bodyPr>
          <a:p>
            <a:r>
              <a:rPr lang="en-US"/>
              <a:t>RandomForest and XGBoost Regression Model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1191895"/>
            <a:ext cx="5181600" cy="5260340"/>
          </a:xfrm>
        </p:spPr>
        <p:txBody>
          <a:bodyPr>
            <a:normAutofit lnSpcReduction="20000"/>
          </a:bodyPr>
          <a:p>
            <a:r>
              <a:rPr lang="en-US"/>
              <a:t>Increasing number of tree and depth of tree reduced overall error, however the gap between training and testing became larger, indicating over-fitting</a:t>
            </a:r>
            <a:endParaRPr lang="en-US"/>
          </a:p>
          <a:p>
            <a:r>
              <a:rPr lang="en-US"/>
              <a:t>XGBoost model shows more overfitting, need more tuning</a:t>
            </a:r>
            <a:endParaRPr lang="en-US"/>
          </a:p>
          <a:p>
            <a:r>
              <a:rPr lang="en-US"/>
              <a:t>Feature importance (RF) show top 4 are sequence features. </a:t>
            </a:r>
            <a:endParaRPr lang="en-US"/>
          </a:p>
          <a:p>
            <a:r>
              <a:rPr lang="en-US"/>
              <a:t>Removing the cluster of data points at KiBA score 72000 improve performance more on testing than training (MSE 4.78 vs 5.7, RF)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26745" y="3357880"/>
            <a:ext cx="4750435" cy="3314700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560705" y="1334770"/>
          <a:ext cx="4816475" cy="1732915"/>
        </p:xfrm>
        <a:graphic>
          <a:graphicData uri="http://schemas.openxmlformats.org/drawingml/2006/table">
            <a:tbl>
              <a:tblPr/>
              <a:tblGrid>
                <a:gridCol w="1813560"/>
                <a:gridCol w="751840"/>
                <a:gridCol w="690245"/>
                <a:gridCol w="780415"/>
                <a:gridCol w="780415"/>
              </a:tblGrid>
              <a:tr h="220980">
                <a:tc>
                  <a:txBody>
                    <a:bodyPr/>
                    <a:p>
                      <a:pPr algn="l" fontAlgn="ctr"/>
                      <a:endParaRPr sz="11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Random Forest</a:t>
                      </a:r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XGBoost</a:t>
                      </a:r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1615">
                <a:tc>
                  <a:txBody>
                    <a:bodyPr/>
                    <a:p>
                      <a:pPr algn="l" fontAlgn="ctr"/>
                      <a:endParaRPr sz="1200" b="0" i="0">
                        <a:solidFill>
                          <a:srgbClr val="000000"/>
                        </a:solidFill>
                        <a:latin typeface="Calibri Light" panose="020F0302020204030204"/>
                        <a:ea typeface="Calibri Light" panose="020F03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Train</a:t>
                      </a:r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Test</a:t>
                      </a:r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Train</a:t>
                      </a:r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Test</a:t>
                      </a:r>
                      <a:endParaRPr sz="12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2098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rPr>
                        <a:t>mean absolute error</a:t>
                      </a:r>
                      <a:endParaRPr sz="1200" b="0" i="0">
                        <a:solidFill>
                          <a:srgbClr val="000000"/>
                        </a:solidFill>
                        <a:latin typeface="Calibri Light" panose="020F0302020204030204"/>
                        <a:ea typeface="Calibri Light" panose="020F03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1.696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1.945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0.41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1.626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765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rPr>
                        <a:t>median absolute error</a:t>
                      </a:r>
                      <a:endParaRPr sz="1200" b="0" i="0">
                        <a:solidFill>
                          <a:srgbClr val="000000"/>
                        </a:solidFill>
                        <a:latin typeface="Calibri Light" panose="020F0302020204030204"/>
                        <a:ea typeface="Calibri Light" panose="020F03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1.349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1.603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0.01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1.15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2098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rPr>
                        <a:t>mean squared error</a:t>
                      </a:r>
                      <a:endParaRPr sz="1200" b="0" i="0">
                        <a:solidFill>
                          <a:srgbClr val="000000"/>
                        </a:solidFill>
                        <a:latin typeface="Calibri Light" panose="020F0302020204030204"/>
                        <a:ea typeface="Calibri Light" panose="020F03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4.862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6.241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0.997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5.174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21615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rPr>
                        <a:t>max error:</a:t>
                      </a:r>
                      <a:r>
                        <a:rPr sz="1200" b="0" i="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rPr>
                        <a:t>               </a:t>
                      </a:r>
                      <a:endParaRPr sz="1200" b="0" i="0">
                        <a:solidFill>
                          <a:srgbClr val="000000"/>
                        </a:solidFill>
                        <a:latin typeface="Calibri Light" panose="020F0302020204030204"/>
                        <a:ea typeface="Calibri Light" panose="020F03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12.928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12.779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10.589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14.297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2098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rPr>
                        <a:t>r2 score:</a:t>
                      </a:r>
                      <a:r>
                        <a:rPr sz="1200" b="0" i="0">
                          <a:solidFill>
                            <a:srgbClr val="000000"/>
                          </a:solidFill>
                          <a:latin typeface="Calibri Light" panose="020F0302020204030204"/>
                          <a:ea typeface="Calibri Light" panose="020F0302020204030204"/>
                        </a:rPr>
                        <a:t>                </a:t>
                      </a:r>
                      <a:endParaRPr sz="1200" b="0" i="0">
                        <a:solidFill>
                          <a:srgbClr val="000000"/>
                        </a:solidFill>
                        <a:latin typeface="Calibri Light" panose="020F0302020204030204"/>
                        <a:ea typeface="Calibri Light" panose="020F03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0.581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0.464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0.914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1000" b="0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0.556</a:t>
                      </a:r>
                      <a:endParaRPr sz="1000" b="0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9842" marR="9842" marT="984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565"/>
          </a:xfrm>
        </p:spPr>
        <p:txBody>
          <a:bodyPr/>
          <a:p>
            <a:r>
              <a:rPr lang="en-US"/>
              <a:t>Improvement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638925" y="1625600"/>
            <a:ext cx="5257800" cy="4351655"/>
          </a:xfrm>
        </p:spPr>
        <p:txBody>
          <a:bodyPr/>
          <a:p>
            <a:pPr marL="0" indent="0">
              <a:buNone/>
            </a:pPr>
            <a:r>
              <a:rPr lang="en-US"/>
              <a:t>Model side</a:t>
            </a:r>
            <a:endParaRPr lang="en-US"/>
          </a:p>
          <a:p>
            <a:r>
              <a:rPr lang="en-US"/>
              <a:t>Model tuning, reduce overfitting</a:t>
            </a:r>
            <a:endParaRPr lang="en-US"/>
          </a:p>
          <a:p>
            <a:pPr lvl="1"/>
            <a:r>
              <a:rPr lang="en-US">
                <a:sym typeface="+mn-ea"/>
              </a:rPr>
              <a:t>Feature selection</a:t>
            </a:r>
            <a:endParaRPr lang="en-US"/>
          </a:p>
          <a:p>
            <a:r>
              <a:rPr lang="en-US"/>
              <a:t>Use deep learning</a:t>
            </a:r>
            <a:endParaRPr lang="en-US"/>
          </a:p>
          <a:p>
            <a:r>
              <a:rPr lang="en-US"/>
              <a:t>Use LLM</a:t>
            </a:r>
            <a:endParaRPr lang="en-US"/>
          </a:p>
          <a:p>
            <a:r>
              <a:rPr lang="en-US"/>
              <a:t>Convert to classfication problem, with different thresholds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8200" y="1691005"/>
            <a:ext cx="5181600" cy="4351338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/>
              <a:t>Data side</a:t>
            </a:r>
            <a:endParaRPr lang="en-US"/>
          </a:p>
          <a:p>
            <a:r>
              <a:rPr lang="en-US"/>
              <a:t>Removal of entries with low quality KiBA score</a:t>
            </a:r>
            <a:endParaRPr lang="en-US"/>
          </a:p>
          <a:p>
            <a:r>
              <a:rPr lang="en-US"/>
              <a:t>Add other features:</a:t>
            </a:r>
            <a:endParaRPr lang="en-US"/>
          </a:p>
          <a:p>
            <a:pPr lvl="1"/>
            <a:r>
              <a:rPr lang="en-US"/>
              <a:t>protein function description, gene ontology, etc</a:t>
            </a:r>
            <a:endParaRPr lang="en-US"/>
          </a:p>
          <a:p>
            <a:pPr lvl="1"/>
            <a:r>
              <a:rPr lang="en-US"/>
              <a:t>compound physical-chemical properties</a:t>
            </a:r>
            <a:endParaRPr lang="en-US"/>
          </a:p>
          <a:p>
            <a:pPr lvl="1"/>
            <a:r>
              <a:rPr lang="en-US"/>
              <a:t>use larger embeddings</a:t>
            </a:r>
            <a:endParaRPr lang="en-US"/>
          </a:p>
          <a:p>
            <a:pPr lvl="0"/>
            <a:r>
              <a:rPr lang="en-US"/>
              <a:t>Add graph based on sequence similarity and compound similarity, with binding affinity score to connect compounds with proteins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Technical challenge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43465" cy="4351655"/>
          </a:xfrm>
        </p:spPr>
        <p:txBody>
          <a:bodyPr>
            <a:normAutofit lnSpcReduction="10000"/>
          </a:bodyPr>
          <a:p>
            <a:r>
              <a:rPr lang="en-US"/>
              <a:t>Tried to install several protein embedding packages: </a:t>
            </a:r>
            <a:r>
              <a:rPr lang="en-US" altLang="en-US"/>
              <a:t>bio_embeddings, </a:t>
            </a:r>
            <a:r>
              <a:rPr lang="en-US"/>
              <a:t>protvec, </a:t>
            </a:r>
            <a:r>
              <a:rPr lang="en-US" altLang="en-US"/>
              <a:t>SeqVec, ProtEnc. Only ProtEnc can be installed in python 3.10.</a:t>
            </a:r>
            <a:endParaRPr lang="en-US" altLang="en-US"/>
          </a:p>
          <a:p>
            <a:r>
              <a:rPr lang="en-US" altLang="en-US"/>
              <a:t>ProtEnc comes with several pre-build models, running large model ended up with memory out errors. It failed one of the two dataset with even smaller number of sequences.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79*136"/>
  <p:tag name="TABLE_ENDDRAG_RECT" val="44*105*379*13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4114</Words>
  <Application>WPS Presentation</Application>
  <PresentationFormat>Widescreen</PresentationFormat>
  <Paragraphs>133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Calibri</vt:lpstr>
      <vt:lpstr>Calibri Light</vt:lpstr>
      <vt:lpstr>Office Theme</vt:lpstr>
      <vt:lpstr>DTI prediction with KiBA dataset</vt:lpstr>
      <vt:lpstr>Research </vt:lpstr>
      <vt:lpstr>KiBA score (log) distribution</vt:lpstr>
      <vt:lpstr>PowerPoint 演示文稿</vt:lpstr>
      <vt:lpstr>Workflow</vt:lpstr>
      <vt:lpstr>RandomForest Regression Model</vt:lpstr>
      <vt:lpstr>XGBoost Model</vt:lpstr>
      <vt:lpstr>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DTI prediction with KiBA dataset</dc:title>
  <dc:creator>cloud</dc:creator>
  <cp:lastModifiedBy>Xiangyun Wang</cp:lastModifiedBy>
  <cp:revision>77</cp:revision>
  <dcterms:created xsi:type="dcterms:W3CDTF">2024-11-21T16:16:00Z</dcterms:created>
  <dcterms:modified xsi:type="dcterms:W3CDTF">2024-11-22T16:33:19Z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D5C96CBBE30A41FD8803124458EEB05B_11</vt:lpwstr>
  </property>
  <property fmtid="{D5CDD505-2E9C-101B-9397-08002B2CF9AE}" pid="3" name="KSOProductBuildVer">
    <vt:lpwstr>1033-12.2.0.18911</vt:lpwstr>
  </property>
</Properties>
</file>