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0.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uides.github.com/" TargetMode="External"/><Relationship Id="rId4" Type="http://schemas.openxmlformats.org/officeDocument/2006/relationships/hyperlink" Target="https://guides.github.com/introduction/git-handbook/" TargetMode="External"/><Relationship Id="rId5" Type="http://schemas.openxmlformats.org/officeDocument/2006/relationships/hyperlink" Target="https://guides.github.com/activities/hello-world/" TargetMode="External"/><Relationship Id="rId6" Type="http://schemas.openxmlformats.org/officeDocument/2006/relationships/hyperlink" Target="https://www.codecademy.com/learn/learn-git" TargetMode="External"/><Relationship Id="rId7" Type="http://schemas.openxmlformats.org/officeDocument/2006/relationships/hyperlink" Target="https://www.codeschool.com/courses/try-git" TargetMode="External"/><Relationship Id="rId8" Type="http://schemas.openxmlformats.org/officeDocument/2006/relationships/hyperlink" Target="https://www.atlassian.com/g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help.github.com/articles/applying-for-an-academic-research-discount/" TargetMode="External"/><Relationship Id="rId4" Type="http://schemas.openxmlformats.org/officeDocument/2006/relationships/hyperlink" Target="https://education.github.com/p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992773"/>
            <a:ext cx="8520600" cy="2217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t>Git and GitHub</a:t>
            </a:r>
            <a:endParaRPr/>
          </a:p>
        </p:txBody>
      </p:sp>
      <p:sp>
        <p:nvSpPr>
          <p:cNvPr id="55" name="Shape 55"/>
          <p:cNvSpPr txBox="1"/>
          <p:nvPr>
            <p:ph idx="1" type="subTitle"/>
          </p:nvPr>
        </p:nvSpPr>
        <p:spPr>
          <a:xfrm>
            <a:off x="629725" y="3381275"/>
            <a:ext cx="7997400" cy="105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very basic, fairly non-technical introduction to what they are, why you should be using them, and how to do just that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182842"/>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Repositories in GitHub Desktop</a:t>
            </a:r>
            <a:endParaRPr/>
          </a:p>
        </p:txBody>
      </p:sp>
      <p:sp>
        <p:nvSpPr>
          <p:cNvPr id="110" name="Shape 110"/>
          <p:cNvSpPr/>
          <p:nvPr/>
        </p:nvSpPr>
        <p:spPr>
          <a:xfrm>
            <a:off x="2413138" y="2341200"/>
            <a:ext cx="268800" cy="2845800"/>
          </a:xfrm>
          <a:prstGeom prst="leftBrace">
            <a:avLst>
              <a:gd fmla="val 8333" name="adj1"/>
              <a:gd fmla="val 6918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nvSpPr>
        <p:spPr>
          <a:xfrm>
            <a:off x="713063" y="2449200"/>
            <a:ext cx="1700100" cy="252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is a list of all the repositories you’ve added to GitHub Desktop.  They will be organised into ‘GitHub’ and ‘Other’ sections, for repositories that you have hosted on GitHub and everything else (e.g. local repositories on your computer) </a:t>
            </a:r>
            <a:endParaRPr/>
          </a:p>
        </p:txBody>
      </p:sp>
      <p:sp>
        <p:nvSpPr>
          <p:cNvPr id="112" name="Shape 112"/>
          <p:cNvSpPr txBox="1"/>
          <p:nvPr/>
        </p:nvSpPr>
        <p:spPr>
          <a:xfrm>
            <a:off x="713063" y="1447425"/>
            <a:ext cx="1968900" cy="35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is the repository you’ve selected</a:t>
            </a:r>
            <a:endParaRPr/>
          </a:p>
        </p:txBody>
      </p:sp>
      <p:pic>
        <p:nvPicPr>
          <p:cNvPr id="113" name="Shape 113"/>
          <p:cNvPicPr preferRelativeResize="0"/>
          <p:nvPr/>
        </p:nvPicPr>
        <p:blipFill rotWithShape="1">
          <a:blip r:embed="rId3">
            <a:alphaModFix/>
          </a:blip>
          <a:srcRect b="0" l="0" r="32523" t="0"/>
          <a:stretch/>
        </p:blipFill>
        <p:spPr>
          <a:xfrm>
            <a:off x="2590363" y="1225450"/>
            <a:ext cx="5840574" cy="5501125"/>
          </a:xfrm>
          <a:prstGeom prst="rect">
            <a:avLst/>
          </a:prstGeom>
          <a:noFill/>
          <a:ln>
            <a:noFill/>
          </a:ln>
        </p:spPr>
      </p:pic>
      <p:cxnSp>
        <p:nvCxnSpPr>
          <p:cNvPr id="114" name="Shape 114"/>
          <p:cNvCxnSpPr/>
          <p:nvPr/>
        </p:nvCxnSpPr>
        <p:spPr>
          <a:xfrm>
            <a:off x="2468088" y="1781400"/>
            <a:ext cx="471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Repositories in GitHub Desktop</a:t>
            </a:r>
            <a:endParaRPr/>
          </a:p>
        </p:txBody>
      </p:sp>
      <p:sp>
        <p:nvSpPr>
          <p:cNvPr id="120" name="Shape 120"/>
          <p:cNvSpPr txBox="1"/>
          <p:nvPr>
            <p:ph idx="1" type="body"/>
          </p:nvPr>
        </p:nvSpPr>
        <p:spPr>
          <a:xfrm>
            <a:off x="311700" y="821282"/>
            <a:ext cx="8520600" cy="609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sz="2200"/>
              <a:t>Creating or adding repositories</a:t>
            </a:r>
            <a:endParaRPr sz="2200"/>
          </a:p>
        </p:txBody>
      </p:sp>
      <p:sp>
        <p:nvSpPr>
          <p:cNvPr id="121" name="Shape 121"/>
          <p:cNvSpPr txBox="1"/>
          <p:nvPr/>
        </p:nvSpPr>
        <p:spPr>
          <a:xfrm>
            <a:off x="619125" y="1785475"/>
            <a:ext cx="2000100" cy="272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By selecting ‘Add Local’ or ‘New’ here, you can either add an existing repository on your computer (e.g. one you created by running </a:t>
            </a:r>
            <a:r>
              <a:rPr lang="en-GB">
                <a:latin typeface="Courier New"/>
                <a:ea typeface="Courier New"/>
                <a:cs typeface="Courier New"/>
                <a:sym typeface="Courier New"/>
              </a:rPr>
              <a:t>git init</a:t>
            </a:r>
            <a:r>
              <a:rPr lang="en-GB"/>
              <a:t> in the terminal) to GitHub Desktop, or create a new one by selecting the folder you want Git to track.</a:t>
            </a:r>
            <a:endParaRPr/>
          </a:p>
          <a:p>
            <a:pPr indent="0" lvl="0" marL="0" rtl="0">
              <a:spcBef>
                <a:spcPts val="0"/>
              </a:spcBef>
              <a:spcAft>
                <a:spcPts val="0"/>
              </a:spcAft>
              <a:buNone/>
            </a:pPr>
            <a:r>
              <a:t/>
            </a:r>
            <a:endParaRPr/>
          </a:p>
        </p:txBody>
      </p:sp>
      <p:grpSp>
        <p:nvGrpSpPr>
          <p:cNvPr id="122" name="Shape 122"/>
          <p:cNvGrpSpPr/>
          <p:nvPr/>
        </p:nvGrpSpPr>
        <p:grpSpPr>
          <a:xfrm>
            <a:off x="1328250" y="1469425"/>
            <a:ext cx="6487499" cy="1025750"/>
            <a:chOff x="1314000" y="1945675"/>
            <a:chExt cx="6487499" cy="1025750"/>
          </a:xfrm>
        </p:grpSpPr>
        <p:grpSp>
          <p:nvGrpSpPr>
            <p:cNvPr id="123" name="Shape 123"/>
            <p:cNvGrpSpPr/>
            <p:nvPr/>
          </p:nvGrpSpPr>
          <p:grpSpPr>
            <a:xfrm>
              <a:off x="1314000" y="1945675"/>
              <a:ext cx="6487499" cy="1025750"/>
              <a:chOff x="1085475" y="1507525"/>
              <a:chExt cx="6487499" cy="1025750"/>
            </a:xfrm>
          </p:grpSpPr>
          <p:pic>
            <p:nvPicPr>
              <p:cNvPr id="124" name="Shape 124"/>
              <p:cNvPicPr preferRelativeResize="0"/>
              <p:nvPr/>
            </p:nvPicPr>
            <p:blipFill rotWithShape="1">
              <a:blip r:embed="rId3">
                <a:alphaModFix/>
              </a:blip>
              <a:srcRect b="0" l="0" r="0" t="11166"/>
              <a:stretch/>
            </p:blipFill>
            <p:spPr>
              <a:xfrm>
                <a:off x="2417100" y="1698176"/>
                <a:ext cx="2151175" cy="835100"/>
              </a:xfrm>
              <a:prstGeom prst="rect">
                <a:avLst/>
              </a:prstGeom>
              <a:noFill/>
              <a:ln>
                <a:noFill/>
              </a:ln>
            </p:spPr>
          </p:pic>
          <p:pic>
            <p:nvPicPr>
              <p:cNvPr id="125" name="Shape 125"/>
              <p:cNvPicPr preferRelativeResize="0"/>
              <p:nvPr/>
            </p:nvPicPr>
            <p:blipFill rotWithShape="1">
              <a:blip r:embed="rId4">
                <a:alphaModFix/>
              </a:blip>
              <a:srcRect b="7054" l="0" r="41877" t="0"/>
              <a:stretch/>
            </p:blipFill>
            <p:spPr>
              <a:xfrm>
                <a:off x="1085475" y="1507525"/>
                <a:ext cx="6487499" cy="190650"/>
              </a:xfrm>
              <a:prstGeom prst="rect">
                <a:avLst/>
              </a:prstGeom>
              <a:noFill/>
              <a:ln>
                <a:noFill/>
              </a:ln>
            </p:spPr>
          </p:pic>
        </p:grpSp>
        <p:sp>
          <p:nvSpPr>
            <p:cNvPr id="126" name="Shape 126"/>
            <p:cNvSpPr/>
            <p:nvPr/>
          </p:nvSpPr>
          <p:spPr>
            <a:xfrm>
              <a:off x="2828925" y="2152650"/>
              <a:ext cx="18003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a:off x="2828925" y="2396450"/>
              <a:ext cx="18003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8" name="Shape 128"/>
          <p:cNvSpPr txBox="1"/>
          <p:nvPr/>
        </p:nvSpPr>
        <p:spPr>
          <a:xfrm>
            <a:off x="619125" y="4662725"/>
            <a:ext cx="5210100" cy="139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t>After you’ve created or added a repository this way, you’ll have the option to publish it to GitHub if you want it hosted on the web.  By default, this will make your repository visible to anyone on the internet, so make sure you don’t have any sensitive information (e.g. hard coded passwords) in it first.</a:t>
            </a:r>
            <a:endParaRPr/>
          </a:p>
        </p:txBody>
      </p:sp>
      <p:pic>
        <p:nvPicPr>
          <p:cNvPr id="129" name="Shape 129"/>
          <p:cNvPicPr preferRelativeResize="0"/>
          <p:nvPr/>
        </p:nvPicPr>
        <p:blipFill rotWithShape="1">
          <a:blip r:embed="rId5">
            <a:alphaModFix/>
          </a:blip>
          <a:srcRect b="39921" l="33849" r="33919" t="33940"/>
          <a:stretch/>
        </p:blipFill>
        <p:spPr>
          <a:xfrm>
            <a:off x="2871723" y="2816788"/>
            <a:ext cx="2957499" cy="1524324"/>
          </a:xfrm>
          <a:prstGeom prst="rect">
            <a:avLst/>
          </a:prstGeom>
          <a:noFill/>
          <a:ln>
            <a:noFill/>
          </a:ln>
        </p:spPr>
      </p:pic>
      <p:pic>
        <p:nvPicPr>
          <p:cNvPr id="130" name="Shape 130"/>
          <p:cNvPicPr preferRelativeResize="0"/>
          <p:nvPr/>
        </p:nvPicPr>
        <p:blipFill rotWithShape="1">
          <a:blip r:embed="rId6">
            <a:alphaModFix/>
          </a:blip>
          <a:srcRect b="24895" l="33810" r="33903" t="18791"/>
          <a:stretch/>
        </p:blipFill>
        <p:spPr>
          <a:xfrm>
            <a:off x="5931200" y="2495175"/>
            <a:ext cx="2831798" cy="3139074"/>
          </a:xfrm>
          <a:prstGeom prst="rect">
            <a:avLst/>
          </a:prstGeom>
          <a:noFill/>
          <a:ln>
            <a:noFill/>
          </a:ln>
        </p:spPr>
      </p:pic>
      <p:cxnSp>
        <p:nvCxnSpPr>
          <p:cNvPr id="131" name="Shape 131"/>
          <p:cNvCxnSpPr/>
          <p:nvPr/>
        </p:nvCxnSpPr>
        <p:spPr>
          <a:xfrm flipH="1" rot="10800000">
            <a:off x="2333625" y="1781550"/>
            <a:ext cx="378600" cy="21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6951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Repositories in GitHub Desktop</a:t>
            </a:r>
            <a:endParaRPr/>
          </a:p>
        </p:txBody>
      </p:sp>
      <p:sp>
        <p:nvSpPr>
          <p:cNvPr id="137" name="Shape 137"/>
          <p:cNvSpPr txBox="1"/>
          <p:nvPr>
            <p:ph idx="1" type="body"/>
          </p:nvPr>
        </p:nvSpPr>
        <p:spPr>
          <a:xfrm>
            <a:off x="311700" y="802232"/>
            <a:ext cx="8520600" cy="609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GB" sz="2200"/>
              <a:t>Cloning repositories</a:t>
            </a:r>
            <a:endParaRPr sz="2200"/>
          </a:p>
        </p:txBody>
      </p:sp>
      <p:sp>
        <p:nvSpPr>
          <p:cNvPr id="138" name="Shape 138"/>
          <p:cNvSpPr txBox="1"/>
          <p:nvPr/>
        </p:nvSpPr>
        <p:spPr>
          <a:xfrm>
            <a:off x="559350" y="1903525"/>
            <a:ext cx="2917200" cy="459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You can also clone, or download a copy of repositories you have stored in GitHub.  These can be your own repositories, or ones belonging to a GitHub organisation you’re a part of, like flyconnectome.  You can also use a URL to clone repos from other sources, e.g. BitBucket.</a:t>
            </a:r>
            <a:endParaRPr/>
          </a:p>
          <a:p>
            <a:pPr indent="0" lvl="0" marL="0">
              <a:spcBef>
                <a:spcPts val="0"/>
              </a:spcBef>
              <a:spcAft>
                <a:spcPts val="0"/>
              </a:spcAft>
              <a:buNone/>
            </a:pPr>
            <a:r>
              <a:t/>
            </a:r>
            <a:endParaRPr/>
          </a:p>
          <a:p>
            <a:pPr indent="0" lvl="0" marL="0" rtl="0">
              <a:spcBef>
                <a:spcPts val="0"/>
              </a:spcBef>
              <a:spcAft>
                <a:spcPts val="0"/>
              </a:spcAft>
              <a:buNone/>
            </a:pPr>
            <a:r>
              <a:rPr lang="en-GB"/>
              <a:t>Once you’ve cloned a repository, or published a repository to GitHub, you’ll be able to synchronise changes between your computer and the cloud, and access them from other computers.  We’ll get to how this is done in a few more slides.</a:t>
            </a:r>
            <a:endParaRPr/>
          </a:p>
        </p:txBody>
      </p:sp>
      <p:grpSp>
        <p:nvGrpSpPr>
          <p:cNvPr id="139" name="Shape 139"/>
          <p:cNvGrpSpPr/>
          <p:nvPr/>
        </p:nvGrpSpPr>
        <p:grpSpPr>
          <a:xfrm>
            <a:off x="3376138" y="1182363"/>
            <a:ext cx="4912999" cy="1025750"/>
            <a:chOff x="1399725" y="1945675"/>
            <a:chExt cx="4912999" cy="1025750"/>
          </a:xfrm>
        </p:grpSpPr>
        <p:grpSp>
          <p:nvGrpSpPr>
            <p:cNvPr id="140" name="Shape 140"/>
            <p:cNvGrpSpPr/>
            <p:nvPr/>
          </p:nvGrpSpPr>
          <p:grpSpPr>
            <a:xfrm>
              <a:off x="1399725" y="1945675"/>
              <a:ext cx="4912999" cy="1025750"/>
              <a:chOff x="1171200" y="1507525"/>
              <a:chExt cx="4912999" cy="1025750"/>
            </a:xfrm>
          </p:grpSpPr>
          <p:pic>
            <p:nvPicPr>
              <p:cNvPr id="141" name="Shape 141"/>
              <p:cNvPicPr preferRelativeResize="0"/>
              <p:nvPr/>
            </p:nvPicPr>
            <p:blipFill rotWithShape="1">
              <a:blip r:embed="rId3">
                <a:alphaModFix/>
              </a:blip>
              <a:srcRect b="0" l="0" r="0" t="11166"/>
              <a:stretch/>
            </p:blipFill>
            <p:spPr>
              <a:xfrm>
                <a:off x="2417100" y="1698176"/>
                <a:ext cx="2151175" cy="835100"/>
              </a:xfrm>
              <a:prstGeom prst="rect">
                <a:avLst/>
              </a:prstGeom>
              <a:noFill/>
              <a:ln>
                <a:noFill/>
              </a:ln>
            </p:spPr>
          </p:pic>
          <p:pic>
            <p:nvPicPr>
              <p:cNvPr id="142" name="Shape 142"/>
              <p:cNvPicPr preferRelativeResize="0"/>
              <p:nvPr/>
            </p:nvPicPr>
            <p:blipFill rotWithShape="1">
              <a:blip r:embed="rId4">
                <a:alphaModFix/>
              </a:blip>
              <a:srcRect b="7054" l="0" r="55983" t="0"/>
              <a:stretch/>
            </p:blipFill>
            <p:spPr>
              <a:xfrm>
                <a:off x="1171200" y="1507525"/>
                <a:ext cx="4912999" cy="190650"/>
              </a:xfrm>
              <a:prstGeom prst="rect">
                <a:avLst/>
              </a:prstGeom>
              <a:noFill/>
              <a:ln>
                <a:noFill/>
              </a:ln>
            </p:spPr>
          </p:pic>
        </p:grpSp>
        <p:sp>
          <p:nvSpPr>
            <p:cNvPr id="143" name="Shape 143"/>
            <p:cNvSpPr/>
            <p:nvPr/>
          </p:nvSpPr>
          <p:spPr>
            <a:xfrm>
              <a:off x="2821063" y="2577425"/>
              <a:ext cx="1800300" cy="19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pic>
        <p:nvPicPr>
          <p:cNvPr id="144" name="Shape 144"/>
          <p:cNvPicPr preferRelativeResize="0"/>
          <p:nvPr/>
        </p:nvPicPr>
        <p:blipFill rotWithShape="1">
          <a:blip r:embed="rId5">
            <a:alphaModFix/>
          </a:blip>
          <a:srcRect b="22203" l="31839" r="31904" t="16102"/>
          <a:stretch/>
        </p:blipFill>
        <p:spPr>
          <a:xfrm>
            <a:off x="3960964" y="2357450"/>
            <a:ext cx="3743325" cy="404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Commits</a:t>
            </a:r>
            <a:endParaRPr/>
          </a:p>
        </p:txBody>
      </p:sp>
      <p:sp>
        <p:nvSpPr>
          <p:cNvPr id="150" name="Shape 15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Once you’ve changed (or added or deleted) something, you need to tell Git about it so it can save a snapshot of your work.</a:t>
            </a:r>
            <a:endParaRPr/>
          </a:p>
          <a:p>
            <a:pPr indent="0" lvl="0" marL="0">
              <a:spcBef>
                <a:spcPts val="1600"/>
              </a:spcBef>
              <a:spcAft>
                <a:spcPts val="0"/>
              </a:spcAft>
              <a:buNone/>
            </a:pPr>
            <a:r>
              <a:rPr lang="en-GB"/>
              <a:t>You do this by </a:t>
            </a:r>
            <a:r>
              <a:rPr b="1" lang="en-GB"/>
              <a:t>staging</a:t>
            </a:r>
            <a:r>
              <a:rPr lang="en-GB"/>
              <a:t>, or selecting the files you want Git to snapshot, and then creating a </a:t>
            </a:r>
            <a:r>
              <a:rPr lang="en-GB"/>
              <a:t>commit</a:t>
            </a:r>
            <a:r>
              <a:rPr lang="en-GB"/>
              <a:t>.  The commit will include the changes to the files you selected, as well as information like the date and time.  If you’re using GitHub Desktop, it will also include who is making the commit.</a:t>
            </a:r>
            <a:endParaRPr/>
          </a:p>
          <a:p>
            <a:pPr indent="0" lvl="0" marL="0">
              <a:spcBef>
                <a:spcPts val="1600"/>
              </a:spcBef>
              <a:spcAft>
                <a:spcPts val="1600"/>
              </a:spcAft>
              <a:buNone/>
            </a:pPr>
            <a:r>
              <a:rPr lang="en-GB"/>
              <a:t>Commits can also include messages, which are an important part of why Git is so useful.  They let you record why you are making each change, which can be very helpful when looking back through your commit history, or trying to figure out what a bit of code does.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215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Commits in GitHub Desktop</a:t>
            </a:r>
            <a:endParaRPr/>
          </a:p>
        </p:txBody>
      </p:sp>
      <p:pic>
        <p:nvPicPr>
          <p:cNvPr id="156" name="Shape 156"/>
          <p:cNvPicPr preferRelativeResize="0"/>
          <p:nvPr/>
        </p:nvPicPr>
        <p:blipFill rotWithShape="1">
          <a:blip r:embed="rId3">
            <a:alphaModFix/>
          </a:blip>
          <a:srcRect b="0" l="426" r="416" t="0"/>
          <a:stretch/>
        </p:blipFill>
        <p:spPr>
          <a:xfrm>
            <a:off x="257375" y="1185425"/>
            <a:ext cx="8520598" cy="5461546"/>
          </a:xfrm>
          <a:prstGeom prst="rect">
            <a:avLst/>
          </a:prstGeom>
          <a:noFill/>
          <a:ln>
            <a:noFill/>
          </a:ln>
        </p:spPr>
      </p:pic>
      <p:cxnSp>
        <p:nvCxnSpPr>
          <p:cNvPr id="157" name="Shape 157"/>
          <p:cNvCxnSpPr/>
          <p:nvPr/>
        </p:nvCxnSpPr>
        <p:spPr>
          <a:xfrm flipH="1">
            <a:off x="1500750" y="1000125"/>
            <a:ext cx="3547500" cy="1164300"/>
          </a:xfrm>
          <a:prstGeom prst="straightConnector1">
            <a:avLst/>
          </a:prstGeom>
          <a:noFill/>
          <a:ln cap="flat" cmpd="sng" w="9525">
            <a:solidFill>
              <a:schemeClr val="dk2"/>
            </a:solidFill>
            <a:prstDash val="solid"/>
            <a:round/>
            <a:headEnd len="med" w="med" type="none"/>
            <a:tailEnd len="med" w="med" type="stealth"/>
          </a:ln>
        </p:spPr>
      </p:cxnSp>
      <p:sp>
        <p:nvSpPr>
          <p:cNvPr id="158" name="Shape 158"/>
          <p:cNvSpPr txBox="1"/>
          <p:nvPr/>
        </p:nvSpPr>
        <p:spPr>
          <a:xfrm>
            <a:off x="5113175" y="223925"/>
            <a:ext cx="3719100" cy="7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This indicates that you’re viewing current changes, rather than either your repository history or a previous commit</a:t>
            </a:r>
            <a:endParaRPr/>
          </a:p>
        </p:txBody>
      </p:sp>
      <p:sp>
        <p:nvSpPr>
          <p:cNvPr id="159" name="Shape 159"/>
          <p:cNvSpPr txBox="1"/>
          <p:nvPr/>
        </p:nvSpPr>
        <p:spPr>
          <a:xfrm>
            <a:off x="3634275" y="3336075"/>
            <a:ext cx="2901900" cy="1334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If you’ve made changes to text files (.txt, .R, .py, etc.), this panel will show a line-by line breakdown of anything removed (highlighted in red) or added (in green).</a:t>
            </a:r>
            <a:endParaRPr/>
          </a:p>
        </p:txBody>
      </p:sp>
      <p:sp>
        <p:nvSpPr>
          <p:cNvPr id="160" name="Shape 160"/>
          <p:cNvSpPr txBox="1"/>
          <p:nvPr/>
        </p:nvSpPr>
        <p:spPr>
          <a:xfrm>
            <a:off x="714375" y="3022725"/>
            <a:ext cx="1848000" cy="13344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sz="1100"/>
              <a:t>Check the box next to each file to stage it for the commit.  Be careful not to include things you don’t want to commit, as this can be a bit fiddly to undo.</a:t>
            </a:r>
            <a:endParaRPr sz="1100"/>
          </a:p>
        </p:txBody>
      </p:sp>
      <p:sp>
        <p:nvSpPr>
          <p:cNvPr id="161" name="Shape 161"/>
          <p:cNvSpPr/>
          <p:nvPr/>
        </p:nvSpPr>
        <p:spPr>
          <a:xfrm>
            <a:off x="547725" y="5505050"/>
            <a:ext cx="21813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2" name="Shape 162"/>
          <p:cNvCxnSpPr/>
          <p:nvPr/>
        </p:nvCxnSpPr>
        <p:spPr>
          <a:xfrm rot="10800000">
            <a:off x="2785650" y="5641400"/>
            <a:ext cx="662400" cy="0"/>
          </a:xfrm>
          <a:prstGeom prst="straightConnector1">
            <a:avLst/>
          </a:prstGeom>
          <a:noFill/>
          <a:ln cap="flat" cmpd="sng" w="9525">
            <a:solidFill>
              <a:schemeClr val="dk2"/>
            </a:solidFill>
            <a:prstDash val="solid"/>
            <a:round/>
            <a:headEnd len="med" w="med" type="none"/>
            <a:tailEnd len="med" w="med" type="stealth"/>
          </a:ln>
        </p:spPr>
      </p:cxnSp>
      <p:sp>
        <p:nvSpPr>
          <p:cNvPr id="163" name="Shape 163"/>
          <p:cNvSpPr txBox="1"/>
          <p:nvPr/>
        </p:nvSpPr>
        <p:spPr>
          <a:xfrm>
            <a:off x="3448050" y="5458250"/>
            <a:ext cx="4040100" cy="36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Click this when you’re ready to save the commit.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note on commit messages</a:t>
            </a:r>
            <a:endParaRPr/>
          </a:p>
        </p:txBody>
      </p:sp>
      <p:sp>
        <p:nvSpPr>
          <p:cNvPr id="169" name="Shape 169"/>
          <p:cNvSpPr txBox="1"/>
          <p:nvPr>
            <p:ph idx="1" type="body"/>
          </p:nvPr>
        </p:nvSpPr>
        <p:spPr>
          <a:xfrm>
            <a:off x="311700" y="4469350"/>
            <a:ext cx="8520600" cy="1343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GB"/>
              <a:t>The more descriptive the message, the more useful it will be (both to anyone else viewing your repository and to future you trying to figure out why you made some stupid change).  GitHub Desktop encourages you to include a summary and description for each of your commits, which is a good habit to get into.</a:t>
            </a:r>
            <a:endParaRPr/>
          </a:p>
        </p:txBody>
      </p:sp>
      <p:pic>
        <p:nvPicPr>
          <p:cNvPr id="170" name="Shape 170"/>
          <p:cNvPicPr preferRelativeResize="0"/>
          <p:nvPr/>
        </p:nvPicPr>
        <p:blipFill>
          <a:blip r:embed="rId3">
            <a:alphaModFix/>
          </a:blip>
          <a:stretch>
            <a:fillRect/>
          </a:stretch>
        </p:blipFill>
        <p:spPr>
          <a:xfrm>
            <a:off x="2481263" y="1499942"/>
            <a:ext cx="4181475" cy="2381250"/>
          </a:xfrm>
          <a:prstGeom prst="rect">
            <a:avLst/>
          </a:prstGeom>
          <a:noFill/>
          <a:ln>
            <a:noFill/>
          </a:ln>
        </p:spPr>
      </p:pic>
      <p:sp>
        <p:nvSpPr>
          <p:cNvPr id="171" name="Shape 171"/>
          <p:cNvSpPr txBox="1"/>
          <p:nvPr/>
        </p:nvSpPr>
        <p:spPr>
          <a:xfrm>
            <a:off x="6047025" y="1310225"/>
            <a:ext cx="671700" cy="139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t>xkcd.com</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Reverting commits</a:t>
            </a:r>
            <a:endParaRPr/>
          </a:p>
        </p:txBody>
      </p:sp>
      <p:sp>
        <p:nvSpPr>
          <p:cNvPr id="177" name="Shape 17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Another advantage of using Git is that mistakes are very easy to undo.  If you realise you’ve made a mistake in a commit, you can </a:t>
            </a:r>
            <a:r>
              <a:rPr b="1" lang="en-GB"/>
              <a:t>revert</a:t>
            </a:r>
            <a:r>
              <a:rPr lang="en-GB"/>
              <a:t> that commit to remove those specific changes.</a:t>
            </a:r>
            <a:endParaRPr/>
          </a:p>
          <a:p>
            <a:pPr indent="0" lvl="0" marL="0">
              <a:spcBef>
                <a:spcPts val="1600"/>
              </a:spcBef>
              <a:spcAft>
                <a:spcPts val="0"/>
              </a:spcAft>
              <a:buNone/>
            </a:pPr>
            <a:r>
              <a:rPr lang="en-GB"/>
              <a:t>Rather than deleting anything, this actually creates another commit with the opposite changes, essentially undoing everything in the commit you’ve chosen to revert.  This way, you can fix the mistake, but all your changes are still on the record.</a:t>
            </a:r>
            <a:endParaRPr/>
          </a:p>
          <a:p>
            <a:pPr indent="0" lvl="0" marL="0">
              <a:spcBef>
                <a:spcPts val="1600"/>
              </a:spcBef>
              <a:spcAft>
                <a:spcPts val="1600"/>
              </a:spcAft>
              <a:buNone/>
            </a:pPr>
            <a:r>
              <a:rPr lang="en-GB"/>
              <a:t>When you revert a commit, Git will also check for conflicts, i.e. if another commit depends on something you’re trying to undo.  This isn’t completely foolproof, but it makes it a bit less likely that you’ll unexpectedly break your code by deleting something it needs.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221892"/>
            <a:ext cx="8520600" cy="76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Reverting commits in GitHub Desktop</a:t>
            </a:r>
            <a:endParaRPr/>
          </a:p>
        </p:txBody>
      </p:sp>
      <p:sp>
        <p:nvSpPr>
          <p:cNvPr id="183" name="Shape 183"/>
          <p:cNvSpPr/>
          <p:nvPr/>
        </p:nvSpPr>
        <p:spPr>
          <a:xfrm>
            <a:off x="1524000" y="2019300"/>
            <a:ext cx="1143000" cy="285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4" name="Shape 184"/>
          <p:cNvGrpSpPr/>
          <p:nvPr/>
        </p:nvGrpSpPr>
        <p:grpSpPr>
          <a:xfrm>
            <a:off x="152400" y="1137792"/>
            <a:ext cx="8760391" cy="5567808"/>
            <a:chOff x="152400" y="1137792"/>
            <a:chExt cx="8760391" cy="5567808"/>
          </a:xfrm>
        </p:grpSpPr>
        <p:pic>
          <p:nvPicPr>
            <p:cNvPr id="185" name="Shape 185"/>
            <p:cNvPicPr preferRelativeResize="0"/>
            <p:nvPr/>
          </p:nvPicPr>
          <p:blipFill>
            <a:blip r:embed="rId3">
              <a:alphaModFix/>
            </a:blip>
            <a:stretch>
              <a:fillRect/>
            </a:stretch>
          </p:blipFill>
          <p:spPr>
            <a:xfrm>
              <a:off x="152400" y="1137792"/>
              <a:ext cx="8760391" cy="5567808"/>
            </a:xfrm>
            <a:prstGeom prst="rect">
              <a:avLst/>
            </a:prstGeom>
            <a:noFill/>
            <a:ln>
              <a:noFill/>
            </a:ln>
          </p:spPr>
        </p:pic>
        <p:pic>
          <p:nvPicPr>
            <p:cNvPr id="186" name="Shape 186"/>
            <p:cNvPicPr preferRelativeResize="0"/>
            <p:nvPr/>
          </p:nvPicPr>
          <p:blipFill>
            <a:blip r:embed="rId4">
              <a:alphaModFix/>
            </a:blip>
            <a:stretch>
              <a:fillRect/>
            </a:stretch>
          </p:blipFill>
          <p:spPr>
            <a:xfrm>
              <a:off x="2125475" y="2623375"/>
              <a:ext cx="1389469" cy="763500"/>
            </a:xfrm>
            <a:prstGeom prst="rect">
              <a:avLst/>
            </a:prstGeom>
            <a:noFill/>
            <a:ln>
              <a:noFill/>
            </a:ln>
          </p:spPr>
        </p:pic>
        <p:pic>
          <p:nvPicPr>
            <p:cNvPr id="187" name="Shape 187"/>
            <p:cNvPicPr preferRelativeResize="0"/>
            <p:nvPr/>
          </p:nvPicPr>
          <p:blipFill>
            <a:blip r:embed="rId5">
              <a:alphaModFix/>
            </a:blip>
            <a:stretch>
              <a:fillRect/>
            </a:stretch>
          </p:blipFill>
          <p:spPr>
            <a:xfrm>
              <a:off x="2243362" y="2743725"/>
              <a:ext cx="1153700" cy="1442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Pushing and pulling (and fetching)</a:t>
            </a:r>
            <a:endParaRPr/>
          </a:p>
        </p:txBody>
      </p:sp>
      <p:sp>
        <p:nvSpPr>
          <p:cNvPr id="193" name="Shape 193"/>
          <p:cNvSpPr txBox="1"/>
          <p:nvPr>
            <p:ph idx="1" type="body"/>
          </p:nvPr>
        </p:nvSpPr>
        <p:spPr>
          <a:xfrm>
            <a:off x="311700" y="1536625"/>
            <a:ext cx="8520600" cy="455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collaborating with someone else on a project, or just trying to keep your own code backed up to the cloud, it’s important to make sure everything stays in sync.</a:t>
            </a:r>
            <a:endParaRPr/>
          </a:p>
          <a:p>
            <a:pPr indent="0" lvl="0" marL="0">
              <a:spcBef>
                <a:spcPts val="1600"/>
              </a:spcBef>
              <a:spcAft>
                <a:spcPts val="0"/>
              </a:spcAft>
              <a:buNone/>
            </a:pPr>
            <a:r>
              <a:rPr lang="en-GB"/>
              <a:t>Git handles this as two different steps.  </a:t>
            </a:r>
            <a:r>
              <a:rPr lang="en-GB"/>
              <a:t>Pushing</a:t>
            </a:r>
            <a:r>
              <a:rPr lang="en-GB"/>
              <a:t> will take any changes to your local copy of the repository and apply them to a </a:t>
            </a:r>
            <a:r>
              <a:rPr b="1" lang="en-GB"/>
              <a:t>remote</a:t>
            </a:r>
            <a:r>
              <a:rPr lang="en-GB"/>
              <a:t> (i.e. the copy saved on GitHub), and </a:t>
            </a:r>
            <a:r>
              <a:rPr lang="en-GB"/>
              <a:t>pulling</a:t>
            </a:r>
            <a:r>
              <a:rPr lang="en-GB"/>
              <a:t> will take any changes from the remote and apply them to your local copy.</a:t>
            </a:r>
            <a:endParaRPr/>
          </a:p>
          <a:p>
            <a:pPr indent="0" lvl="0" marL="0">
              <a:spcBef>
                <a:spcPts val="1600"/>
              </a:spcBef>
              <a:spcAft>
                <a:spcPts val="0"/>
              </a:spcAft>
              <a:buClr>
                <a:schemeClr val="dk1"/>
              </a:buClr>
              <a:buSzPts val="1100"/>
              <a:buFont typeface="Arial"/>
              <a:buNone/>
            </a:pPr>
            <a:r>
              <a:rPr lang="en-GB"/>
              <a:t>Fetching is like pulling, but instead of applying the changes to your local copy, it just checks if there are any differences between your version and the remote.  If there are differences, you can decide if you need to push, pull, or do something a bit more complicated.</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68942"/>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Fetching, pushing, and pulling in GitHub Desktop</a:t>
            </a:r>
            <a:endParaRPr/>
          </a:p>
        </p:txBody>
      </p:sp>
      <p:pic>
        <p:nvPicPr>
          <p:cNvPr id="199" name="Shape 199"/>
          <p:cNvPicPr preferRelativeResize="0"/>
          <p:nvPr/>
        </p:nvPicPr>
        <p:blipFill rotWithShape="1">
          <a:blip r:embed="rId3">
            <a:alphaModFix/>
          </a:blip>
          <a:srcRect b="63422" l="41894" r="35710" t="0"/>
          <a:stretch/>
        </p:blipFill>
        <p:spPr>
          <a:xfrm>
            <a:off x="318638" y="855725"/>
            <a:ext cx="1946174" cy="2020200"/>
          </a:xfrm>
          <a:prstGeom prst="rect">
            <a:avLst/>
          </a:prstGeom>
          <a:noFill/>
          <a:ln>
            <a:noFill/>
          </a:ln>
        </p:spPr>
      </p:pic>
      <p:pic>
        <p:nvPicPr>
          <p:cNvPr id="200" name="Shape 200"/>
          <p:cNvPicPr preferRelativeResize="0"/>
          <p:nvPr/>
        </p:nvPicPr>
        <p:blipFill rotWithShape="1">
          <a:blip r:embed="rId4">
            <a:alphaModFix/>
          </a:blip>
          <a:srcRect b="63422" l="42807" r="33285" t="0"/>
          <a:stretch/>
        </p:blipFill>
        <p:spPr>
          <a:xfrm>
            <a:off x="2436113" y="855725"/>
            <a:ext cx="2077499" cy="2020200"/>
          </a:xfrm>
          <a:prstGeom prst="rect">
            <a:avLst/>
          </a:prstGeom>
          <a:noFill/>
          <a:ln>
            <a:noFill/>
          </a:ln>
        </p:spPr>
      </p:pic>
      <p:pic>
        <p:nvPicPr>
          <p:cNvPr id="201" name="Shape 201"/>
          <p:cNvPicPr preferRelativeResize="0"/>
          <p:nvPr/>
        </p:nvPicPr>
        <p:blipFill rotWithShape="1">
          <a:blip r:embed="rId5">
            <a:alphaModFix/>
          </a:blip>
          <a:srcRect b="63422" l="43252" r="34352" t="0"/>
          <a:stretch/>
        </p:blipFill>
        <p:spPr>
          <a:xfrm>
            <a:off x="4684913" y="855725"/>
            <a:ext cx="1946174" cy="2020200"/>
          </a:xfrm>
          <a:prstGeom prst="rect">
            <a:avLst/>
          </a:prstGeom>
          <a:noFill/>
          <a:ln>
            <a:noFill/>
          </a:ln>
        </p:spPr>
      </p:pic>
      <p:pic>
        <p:nvPicPr>
          <p:cNvPr id="202" name="Shape 202"/>
          <p:cNvPicPr preferRelativeResize="0"/>
          <p:nvPr/>
        </p:nvPicPr>
        <p:blipFill rotWithShape="1">
          <a:blip r:embed="rId6">
            <a:alphaModFix/>
          </a:blip>
          <a:srcRect b="63422" l="43443" r="33277" t="0"/>
          <a:stretch/>
        </p:blipFill>
        <p:spPr>
          <a:xfrm>
            <a:off x="6802388" y="855725"/>
            <a:ext cx="2022975" cy="2020200"/>
          </a:xfrm>
          <a:prstGeom prst="rect">
            <a:avLst/>
          </a:prstGeom>
          <a:noFill/>
          <a:ln>
            <a:noFill/>
          </a:ln>
        </p:spPr>
      </p:pic>
      <p:sp>
        <p:nvSpPr>
          <p:cNvPr id="203" name="Shape 203"/>
          <p:cNvSpPr/>
          <p:nvPr/>
        </p:nvSpPr>
        <p:spPr>
          <a:xfrm>
            <a:off x="666013" y="1192600"/>
            <a:ext cx="1531800" cy="42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nvSpPr>
        <p:spPr>
          <a:xfrm>
            <a:off x="2708963" y="1192600"/>
            <a:ext cx="1662300" cy="42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4918763" y="1192600"/>
            <a:ext cx="1662300" cy="42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7066213" y="1192600"/>
            <a:ext cx="1531800" cy="42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txBox="1"/>
          <p:nvPr/>
        </p:nvSpPr>
        <p:spPr>
          <a:xfrm>
            <a:off x="439350" y="3081625"/>
            <a:ext cx="4953300" cy="237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GitHub Desktop will give you different options in this panel based on the differences between your local copy of the repository and the remote.  It should fetch automatically every 5-10 minutes or so, but it’s a good idea to do this manually before you commit, so you can make sure you don’t accidentally undo someone else’s changes.  You should also pull/push changes whenever they’re flagged up here, to be sure you (and anyone you’re collaborating with) have the most recent version.</a:t>
            </a:r>
            <a:endParaRPr/>
          </a:p>
          <a:p>
            <a:pPr indent="0" lvl="0" marL="0">
              <a:spcBef>
                <a:spcPts val="0"/>
              </a:spcBef>
              <a:spcAft>
                <a:spcPts val="0"/>
              </a:spcAft>
              <a:buNone/>
            </a:pPr>
            <a:r>
              <a:t/>
            </a:r>
            <a:endParaRPr/>
          </a:p>
          <a:p>
            <a:pPr indent="0" lvl="0" marL="0">
              <a:spcBef>
                <a:spcPts val="0"/>
              </a:spcBef>
              <a:spcAft>
                <a:spcPts val="0"/>
              </a:spcAft>
              <a:buNone/>
            </a:pPr>
            <a:r>
              <a:rPr lang="en-GB"/>
              <a:t>If you’re working on a local repo, instead of fetch/push/pull, you’ll see a button to publish the repository to GitHub.  If you do this, be careful that there is no sensitive information (e.g. passwords) in your repo (even if you delete them - they’re still in the history!).  GitHub repos are </a:t>
            </a:r>
            <a:r>
              <a:rPr lang="en-GB"/>
              <a:t>publicly</a:t>
            </a:r>
            <a:r>
              <a:rPr lang="en-GB"/>
              <a:t> visible by default, although you can set them to private.</a:t>
            </a:r>
            <a:endParaRPr/>
          </a:p>
        </p:txBody>
      </p:sp>
      <p:pic>
        <p:nvPicPr>
          <p:cNvPr id="208" name="Shape 208"/>
          <p:cNvPicPr preferRelativeResize="0"/>
          <p:nvPr/>
        </p:nvPicPr>
        <p:blipFill rotWithShape="1">
          <a:blip r:embed="rId7">
            <a:alphaModFix/>
          </a:blip>
          <a:srcRect b="26131" l="31625" r="31514" t="26632"/>
          <a:stretch/>
        </p:blipFill>
        <p:spPr>
          <a:xfrm>
            <a:off x="5461925" y="3516951"/>
            <a:ext cx="3370376" cy="2745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Git?</a:t>
            </a:r>
            <a:endParaRPr/>
          </a:p>
        </p:txBody>
      </p:sp>
      <p:sp>
        <p:nvSpPr>
          <p:cNvPr id="61" name="Shape 6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is a tool for version control.  It can be used to keep track of changes when one or more people are working on a folder.</a:t>
            </a:r>
            <a:endParaRPr/>
          </a:p>
          <a:p>
            <a:pPr indent="0" lvl="0" marL="0">
              <a:spcBef>
                <a:spcPts val="1600"/>
              </a:spcBef>
              <a:spcAft>
                <a:spcPts val="0"/>
              </a:spcAft>
              <a:buNone/>
            </a:pPr>
            <a:r>
              <a:rPr lang="en-GB"/>
              <a:t>You can use Git from the command line, but there are lots of GUI tools to make the basics easier.  GitHub Desktop is one of these.</a:t>
            </a:r>
            <a:endParaRPr/>
          </a:p>
          <a:p>
            <a:pPr indent="0" lvl="0" marL="0">
              <a:spcBef>
                <a:spcPts val="1600"/>
              </a:spcBef>
              <a:spcAft>
                <a:spcPts val="1600"/>
              </a:spcAft>
              <a:buNone/>
            </a:pPr>
            <a:r>
              <a:rPr lang="en-GB"/>
              <a:t>It can be used for any kind of file, but it works best with text files, and is commonly used for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Branches</a:t>
            </a:r>
            <a:endParaRPr/>
          </a:p>
        </p:txBody>
      </p:sp>
      <p:sp>
        <p:nvSpPr>
          <p:cNvPr id="214" name="Shape 214"/>
          <p:cNvSpPr txBox="1"/>
          <p:nvPr>
            <p:ph idx="1" type="body"/>
          </p:nvPr>
        </p:nvSpPr>
        <p:spPr>
          <a:xfrm>
            <a:off x="311700" y="1536625"/>
            <a:ext cx="8520600" cy="47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just using Git to back up and keep track of your own code, you can probably get away without using branches.  However, they’re a great feature, particularly on more complicated projects, so it’s definitely worth knowing the basics.</a:t>
            </a:r>
            <a:endParaRPr/>
          </a:p>
          <a:p>
            <a:pPr indent="0" lvl="0" marL="0">
              <a:spcBef>
                <a:spcPts val="1600"/>
              </a:spcBef>
              <a:spcAft>
                <a:spcPts val="0"/>
              </a:spcAft>
              <a:buNone/>
            </a:pPr>
            <a:r>
              <a:rPr lang="en-GB"/>
              <a:t>Branches are essentially different versions of a repository.  They let you do things like make changes to your code while keeping a working version handy, or allow multiple people to work on the same project without overwriting each other’s changes.</a:t>
            </a:r>
            <a:endParaRPr/>
          </a:p>
          <a:p>
            <a:pPr indent="0" lvl="0" marL="0">
              <a:spcBef>
                <a:spcPts val="1600"/>
              </a:spcBef>
              <a:spcAft>
                <a:spcPts val="1600"/>
              </a:spcAft>
              <a:buNone/>
            </a:pPr>
            <a:r>
              <a:rPr lang="en-GB"/>
              <a:t>There are two basic processes involved in using branches - </a:t>
            </a:r>
            <a:r>
              <a:rPr b="1" lang="en-GB"/>
              <a:t>branching</a:t>
            </a:r>
            <a:r>
              <a:rPr lang="en-GB"/>
              <a:t> and </a:t>
            </a:r>
            <a:r>
              <a:rPr b="1" lang="en-GB"/>
              <a:t>merging</a:t>
            </a:r>
            <a:r>
              <a:rPr lang="en-GB"/>
              <a:t>.  Branching is just telling Git that you want to start working on a new version of your repository.  Merging is combining the changes you’ve made on two different branches – it’s a lot like pulling changes from a remote copy of the repository, but instead you’re pulling changes from one version to another.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Branching and merging</a:t>
            </a:r>
            <a:endParaRPr/>
          </a:p>
        </p:txBody>
      </p:sp>
      <p:sp>
        <p:nvSpPr>
          <p:cNvPr id="220" name="Shape 220"/>
          <p:cNvSpPr/>
          <p:nvPr/>
        </p:nvSpPr>
        <p:spPr>
          <a:xfrm>
            <a:off x="1091613" y="151288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A</a:t>
            </a:r>
            <a:endParaRPr/>
          </a:p>
        </p:txBody>
      </p:sp>
      <p:sp>
        <p:nvSpPr>
          <p:cNvPr id="221" name="Shape 221"/>
          <p:cNvSpPr/>
          <p:nvPr/>
        </p:nvSpPr>
        <p:spPr>
          <a:xfrm>
            <a:off x="1091613" y="238273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B</a:t>
            </a:r>
            <a:endParaRPr/>
          </a:p>
        </p:txBody>
      </p:sp>
      <p:sp>
        <p:nvSpPr>
          <p:cNvPr id="222" name="Shape 222"/>
          <p:cNvSpPr/>
          <p:nvPr/>
        </p:nvSpPr>
        <p:spPr>
          <a:xfrm>
            <a:off x="2086863" y="2992488"/>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C</a:t>
            </a:r>
            <a:endParaRPr/>
          </a:p>
        </p:txBody>
      </p:sp>
      <p:sp>
        <p:nvSpPr>
          <p:cNvPr id="223" name="Shape 223"/>
          <p:cNvSpPr/>
          <p:nvPr/>
        </p:nvSpPr>
        <p:spPr>
          <a:xfrm>
            <a:off x="2086863" y="40641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E</a:t>
            </a:r>
            <a:endParaRPr/>
          </a:p>
        </p:txBody>
      </p:sp>
      <p:sp>
        <p:nvSpPr>
          <p:cNvPr id="224" name="Shape 224"/>
          <p:cNvSpPr/>
          <p:nvPr/>
        </p:nvSpPr>
        <p:spPr>
          <a:xfrm>
            <a:off x="1091613" y="3532200"/>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D</a:t>
            </a:r>
            <a:endParaRPr/>
          </a:p>
        </p:txBody>
      </p:sp>
      <p:sp>
        <p:nvSpPr>
          <p:cNvPr id="225" name="Shape 225"/>
          <p:cNvSpPr/>
          <p:nvPr/>
        </p:nvSpPr>
        <p:spPr>
          <a:xfrm>
            <a:off x="2086863" y="4918025"/>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F</a:t>
            </a:r>
            <a:endParaRPr/>
          </a:p>
        </p:txBody>
      </p:sp>
      <p:sp>
        <p:nvSpPr>
          <p:cNvPr id="226" name="Shape 226"/>
          <p:cNvSpPr/>
          <p:nvPr/>
        </p:nvSpPr>
        <p:spPr>
          <a:xfrm>
            <a:off x="1091613" y="544992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GB"/>
              <a:t> G</a:t>
            </a:r>
            <a:endParaRPr/>
          </a:p>
        </p:txBody>
      </p:sp>
      <p:cxnSp>
        <p:nvCxnSpPr>
          <p:cNvPr id="227" name="Shape 227"/>
          <p:cNvCxnSpPr>
            <a:stCxn id="220" idx="4"/>
            <a:endCxn id="221" idx="0"/>
          </p:cNvCxnSpPr>
          <p:nvPr/>
        </p:nvCxnSpPr>
        <p:spPr>
          <a:xfrm>
            <a:off x="1371513" y="2044788"/>
            <a:ext cx="0" cy="338100"/>
          </a:xfrm>
          <a:prstGeom prst="straightConnector1">
            <a:avLst/>
          </a:prstGeom>
          <a:noFill/>
          <a:ln cap="flat" cmpd="sng" w="9525">
            <a:solidFill>
              <a:schemeClr val="dk2"/>
            </a:solidFill>
            <a:prstDash val="solid"/>
            <a:round/>
            <a:headEnd len="med" w="med" type="none"/>
            <a:tailEnd len="med" w="med" type="triangle"/>
          </a:ln>
        </p:spPr>
      </p:cxnSp>
      <p:cxnSp>
        <p:nvCxnSpPr>
          <p:cNvPr id="228" name="Shape 228"/>
          <p:cNvCxnSpPr>
            <a:stCxn id="221" idx="6"/>
            <a:endCxn id="222" idx="1"/>
          </p:cNvCxnSpPr>
          <p:nvPr/>
        </p:nvCxnSpPr>
        <p:spPr>
          <a:xfrm>
            <a:off x="1651413" y="2648688"/>
            <a:ext cx="517500" cy="421800"/>
          </a:xfrm>
          <a:prstGeom prst="straightConnector1">
            <a:avLst/>
          </a:prstGeom>
          <a:noFill/>
          <a:ln cap="flat" cmpd="sng" w="9525">
            <a:solidFill>
              <a:schemeClr val="dk2"/>
            </a:solidFill>
            <a:prstDash val="solid"/>
            <a:round/>
            <a:headEnd len="med" w="med" type="none"/>
            <a:tailEnd len="med" w="med" type="triangle"/>
          </a:ln>
        </p:spPr>
      </p:cxnSp>
      <p:cxnSp>
        <p:nvCxnSpPr>
          <p:cNvPr id="229" name="Shape 229"/>
          <p:cNvCxnSpPr>
            <a:stCxn id="221" idx="4"/>
            <a:endCxn id="224" idx="0"/>
          </p:cNvCxnSpPr>
          <p:nvPr/>
        </p:nvCxnSpPr>
        <p:spPr>
          <a:xfrm>
            <a:off x="1371513" y="2914638"/>
            <a:ext cx="0" cy="617700"/>
          </a:xfrm>
          <a:prstGeom prst="straightConnector1">
            <a:avLst/>
          </a:prstGeom>
          <a:noFill/>
          <a:ln cap="flat" cmpd="sng" w="9525">
            <a:solidFill>
              <a:schemeClr val="dk2"/>
            </a:solidFill>
            <a:prstDash val="solid"/>
            <a:round/>
            <a:headEnd len="med" w="med" type="none"/>
            <a:tailEnd len="med" w="med" type="triangle"/>
          </a:ln>
        </p:spPr>
      </p:cxnSp>
      <p:cxnSp>
        <p:nvCxnSpPr>
          <p:cNvPr id="230" name="Shape 230"/>
          <p:cNvCxnSpPr>
            <a:stCxn id="222" idx="4"/>
            <a:endCxn id="223" idx="0"/>
          </p:cNvCxnSpPr>
          <p:nvPr/>
        </p:nvCxnSpPr>
        <p:spPr>
          <a:xfrm>
            <a:off x="2366763" y="3524388"/>
            <a:ext cx="0" cy="539700"/>
          </a:xfrm>
          <a:prstGeom prst="straightConnector1">
            <a:avLst/>
          </a:prstGeom>
          <a:noFill/>
          <a:ln cap="flat" cmpd="sng" w="9525">
            <a:solidFill>
              <a:schemeClr val="dk2"/>
            </a:solidFill>
            <a:prstDash val="solid"/>
            <a:round/>
            <a:headEnd len="med" w="med" type="none"/>
            <a:tailEnd len="med" w="med" type="triangle"/>
          </a:ln>
        </p:spPr>
      </p:cxnSp>
      <p:cxnSp>
        <p:nvCxnSpPr>
          <p:cNvPr id="231" name="Shape 231"/>
          <p:cNvCxnSpPr>
            <a:stCxn id="225" idx="3"/>
            <a:endCxn id="226" idx="6"/>
          </p:cNvCxnSpPr>
          <p:nvPr/>
        </p:nvCxnSpPr>
        <p:spPr>
          <a:xfrm flipH="1">
            <a:off x="1651343" y="5372030"/>
            <a:ext cx="517500" cy="343800"/>
          </a:xfrm>
          <a:prstGeom prst="straightConnector1">
            <a:avLst/>
          </a:prstGeom>
          <a:noFill/>
          <a:ln cap="flat" cmpd="sng" w="9525">
            <a:solidFill>
              <a:schemeClr val="dk2"/>
            </a:solidFill>
            <a:prstDash val="solid"/>
            <a:round/>
            <a:headEnd len="med" w="med" type="none"/>
            <a:tailEnd len="med" w="med" type="triangle"/>
          </a:ln>
        </p:spPr>
      </p:cxnSp>
      <p:cxnSp>
        <p:nvCxnSpPr>
          <p:cNvPr id="232" name="Shape 232"/>
          <p:cNvCxnSpPr>
            <a:stCxn id="224" idx="4"/>
            <a:endCxn id="226" idx="0"/>
          </p:cNvCxnSpPr>
          <p:nvPr/>
        </p:nvCxnSpPr>
        <p:spPr>
          <a:xfrm>
            <a:off x="1371513" y="4064100"/>
            <a:ext cx="0" cy="1385700"/>
          </a:xfrm>
          <a:prstGeom prst="straightConnector1">
            <a:avLst/>
          </a:prstGeom>
          <a:noFill/>
          <a:ln cap="flat" cmpd="sng" w="9525">
            <a:solidFill>
              <a:schemeClr val="dk2"/>
            </a:solidFill>
            <a:prstDash val="solid"/>
            <a:round/>
            <a:headEnd len="med" w="med" type="none"/>
            <a:tailEnd len="med" w="med" type="triangle"/>
          </a:ln>
        </p:spPr>
      </p:cxnSp>
      <p:cxnSp>
        <p:nvCxnSpPr>
          <p:cNvPr id="233" name="Shape 233"/>
          <p:cNvCxnSpPr>
            <a:stCxn id="223" idx="4"/>
            <a:endCxn id="225" idx="0"/>
          </p:cNvCxnSpPr>
          <p:nvPr/>
        </p:nvCxnSpPr>
        <p:spPr>
          <a:xfrm>
            <a:off x="2366763" y="4596000"/>
            <a:ext cx="0" cy="321900"/>
          </a:xfrm>
          <a:prstGeom prst="straightConnector1">
            <a:avLst/>
          </a:prstGeom>
          <a:noFill/>
          <a:ln cap="flat" cmpd="sng" w="9525">
            <a:solidFill>
              <a:schemeClr val="dk2"/>
            </a:solidFill>
            <a:prstDash val="solid"/>
            <a:round/>
            <a:headEnd len="med" w="med" type="none"/>
            <a:tailEnd len="med" w="med" type="triangle"/>
          </a:ln>
        </p:spPr>
      </p:cxnSp>
      <p:sp>
        <p:nvSpPr>
          <p:cNvPr id="234" name="Shape 234"/>
          <p:cNvSpPr txBox="1"/>
          <p:nvPr/>
        </p:nvSpPr>
        <p:spPr>
          <a:xfrm>
            <a:off x="3246988" y="1512900"/>
            <a:ext cx="4805400" cy="498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A - You create a new repository!</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B - You make some pretty cool changes.</a:t>
            </a:r>
            <a:endParaRPr/>
          </a:p>
          <a:p>
            <a:pPr indent="0" lvl="0" marL="0">
              <a:spcBef>
                <a:spcPts val="0"/>
              </a:spcBef>
              <a:spcAft>
                <a:spcPts val="0"/>
              </a:spcAft>
              <a:buNone/>
            </a:pPr>
            <a:r>
              <a:t/>
            </a:r>
            <a:endParaRPr/>
          </a:p>
          <a:p>
            <a:pPr indent="0" lvl="0" marL="0" rtl="0">
              <a:spcBef>
                <a:spcPts val="0"/>
              </a:spcBef>
              <a:spcAft>
                <a:spcPts val="0"/>
              </a:spcAft>
              <a:buNone/>
            </a:pPr>
            <a:r>
              <a:rPr lang="en-GB"/>
              <a:t>C - You have an idea, but you’re not sure if it will work, and  </a:t>
            </a:r>
            <a:endParaRPr/>
          </a:p>
          <a:p>
            <a:pPr indent="0" lvl="0" marL="0" rtl="0">
              <a:spcBef>
                <a:spcPts val="0"/>
              </a:spcBef>
              <a:spcAft>
                <a:spcPts val="0"/>
              </a:spcAft>
              <a:buNone/>
            </a:pPr>
            <a:r>
              <a:rPr lang="en-GB"/>
              <a:t>      you don’t want to break the stuff you already have.   </a:t>
            </a:r>
            <a:endParaRPr/>
          </a:p>
          <a:p>
            <a:pPr indent="0" lvl="0" marL="0">
              <a:spcBef>
                <a:spcPts val="0"/>
              </a:spcBef>
              <a:spcAft>
                <a:spcPts val="0"/>
              </a:spcAft>
              <a:buNone/>
            </a:pPr>
            <a:r>
              <a:rPr lang="en-GB"/>
              <a:t>      You make a new branch to work on it.</a:t>
            </a:r>
            <a:endParaRPr/>
          </a:p>
          <a:p>
            <a:pPr indent="0" lvl="0" marL="0">
              <a:spcBef>
                <a:spcPts val="0"/>
              </a:spcBef>
              <a:spcAft>
                <a:spcPts val="0"/>
              </a:spcAft>
              <a:buNone/>
            </a:pPr>
            <a:r>
              <a:t/>
            </a:r>
            <a:endParaRPr/>
          </a:p>
          <a:p>
            <a:pPr indent="0" lvl="0" marL="0">
              <a:spcBef>
                <a:spcPts val="0"/>
              </a:spcBef>
              <a:spcAft>
                <a:spcPts val="0"/>
              </a:spcAft>
              <a:buNone/>
            </a:pPr>
            <a:r>
              <a:rPr lang="en-GB"/>
              <a:t>D - You make some fixes to the original code.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E - You do more work on that cool idea you had.</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F - It works!  You have a really cool new feature.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GB"/>
              <a:t>G - You merge together your branches.  Now you have </a:t>
            </a:r>
            <a:endParaRPr/>
          </a:p>
          <a:p>
            <a:pPr indent="0" lvl="0" marL="0" rtl="0">
              <a:spcBef>
                <a:spcPts val="0"/>
              </a:spcBef>
              <a:spcAft>
                <a:spcPts val="0"/>
              </a:spcAft>
              <a:buNone/>
            </a:pPr>
            <a:r>
              <a:rPr lang="en-GB"/>
              <a:t>      your cool original code, plus your cool new feature, </a:t>
            </a:r>
            <a:endParaRPr/>
          </a:p>
          <a:p>
            <a:pPr indent="0" lvl="0" marL="0">
              <a:spcBef>
                <a:spcPts val="0"/>
              </a:spcBef>
              <a:spcAft>
                <a:spcPts val="0"/>
              </a:spcAft>
              <a:buNone/>
            </a:pPr>
            <a:r>
              <a:rPr lang="en-GB"/>
              <a:t>      because you’re awesome at using Git.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Branching and merging</a:t>
            </a:r>
            <a:endParaRPr/>
          </a:p>
        </p:txBody>
      </p:sp>
      <p:sp>
        <p:nvSpPr>
          <p:cNvPr id="240" name="Shape 240"/>
          <p:cNvSpPr/>
          <p:nvPr/>
        </p:nvSpPr>
        <p:spPr>
          <a:xfrm>
            <a:off x="1091613" y="151288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A</a:t>
            </a:r>
            <a:endParaRPr/>
          </a:p>
        </p:txBody>
      </p:sp>
      <p:sp>
        <p:nvSpPr>
          <p:cNvPr id="241" name="Shape 241"/>
          <p:cNvSpPr/>
          <p:nvPr/>
        </p:nvSpPr>
        <p:spPr>
          <a:xfrm>
            <a:off x="1091613" y="2382738"/>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B</a:t>
            </a:r>
            <a:endParaRPr/>
          </a:p>
        </p:txBody>
      </p:sp>
      <p:sp>
        <p:nvSpPr>
          <p:cNvPr id="242" name="Shape 242"/>
          <p:cNvSpPr/>
          <p:nvPr/>
        </p:nvSpPr>
        <p:spPr>
          <a:xfrm>
            <a:off x="2086863" y="2992488"/>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C</a:t>
            </a:r>
            <a:endParaRPr/>
          </a:p>
        </p:txBody>
      </p:sp>
      <p:sp>
        <p:nvSpPr>
          <p:cNvPr id="243" name="Shape 243"/>
          <p:cNvSpPr/>
          <p:nvPr/>
        </p:nvSpPr>
        <p:spPr>
          <a:xfrm>
            <a:off x="2086863" y="40641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E</a:t>
            </a:r>
            <a:endParaRPr/>
          </a:p>
        </p:txBody>
      </p:sp>
      <p:sp>
        <p:nvSpPr>
          <p:cNvPr id="244" name="Shape 244"/>
          <p:cNvSpPr/>
          <p:nvPr/>
        </p:nvSpPr>
        <p:spPr>
          <a:xfrm>
            <a:off x="1091613" y="3532200"/>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D</a:t>
            </a:r>
            <a:endParaRPr/>
          </a:p>
        </p:txBody>
      </p:sp>
      <p:sp>
        <p:nvSpPr>
          <p:cNvPr id="245" name="Shape 245"/>
          <p:cNvSpPr/>
          <p:nvPr/>
        </p:nvSpPr>
        <p:spPr>
          <a:xfrm>
            <a:off x="2086863" y="4918025"/>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F</a:t>
            </a:r>
            <a:endParaRPr/>
          </a:p>
        </p:txBody>
      </p:sp>
      <p:sp>
        <p:nvSpPr>
          <p:cNvPr id="246" name="Shape 246"/>
          <p:cNvSpPr/>
          <p:nvPr/>
        </p:nvSpPr>
        <p:spPr>
          <a:xfrm>
            <a:off x="1091613" y="544992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G</a:t>
            </a:r>
            <a:endParaRPr/>
          </a:p>
        </p:txBody>
      </p:sp>
      <p:cxnSp>
        <p:nvCxnSpPr>
          <p:cNvPr id="247" name="Shape 247"/>
          <p:cNvCxnSpPr>
            <a:stCxn id="240" idx="4"/>
            <a:endCxn id="241" idx="0"/>
          </p:cNvCxnSpPr>
          <p:nvPr/>
        </p:nvCxnSpPr>
        <p:spPr>
          <a:xfrm>
            <a:off x="1371513" y="2044788"/>
            <a:ext cx="0" cy="338100"/>
          </a:xfrm>
          <a:prstGeom prst="straightConnector1">
            <a:avLst/>
          </a:prstGeom>
          <a:noFill/>
          <a:ln cap="flat" cmpd="sng" w="9525">
            <a:solidFill>
              <a:schemeClr val="dk2"/>
            </a:solidFill>
            <a:prstDash val="solid"/>
            <a:round/>
            <a:headEnd len="med" w="med" type="none"/>
            <a:tailEnd len="med" w="med" type="triangle"/>
          </a:ln>
        </p:spPr>
      </p:cxnSp>
      <p:cxnSp>
        <p:nvCxnSpPr>
          <p:cNvPr id="248" name="Shape 248"/>
          <p:cNvCxnSpPr>
            <a:stCxn id="241" idx="6"/>
            <a:endCxn id="242" idx="1"/>
          </p:cNvCxnSpPr>
          <p:nvPr/>
        </p:nvCxnSpPr>
        <p:spPr>
          <a:xfrm>
            <a:off x="1651413" y="2648688"/>
            <a:ext cx="517500" cy="421800"/>
          </a:xfrm>
          <a:prstGeom prst="straightConnector1">
            <a:avLst/>
          </a:prstGeom>
          <a:noFill/>
          <a:ln cap="flat" cmpd="sng" w="9525">
            <a:solidFill>
              <a:schemeClr val="dk2"/>
            </a:solidFill>
            <a:prstDash val="solid"/>
            <a:round/>
            <a:headEnd len="med" w="med" type="none"/>
            <a:tailEnd len="med" w="med" type="triangle"/>
          </a:ln>
        </p:spPr>
      </p:cxnSp>
      <p:cxnSp>
        <p:nvCxnSpPr>
          <p:cNvPr id="249" name="Shape 249"/>
          <p:cNvCxnSpPr>
            <a:stCxn id="241" idx="4"/>
            <a:endCxn id="244" idx="0"/>
          </p:cNvCxnSpPr>
          <p:nvPr/>
        </p:nvCxnSpPr>
        <p:spPr>
          <a:xfrm>
            <a:off x="1371513" y="2914638"/>
            <a:ext cx="0" cy="617700"/>
          </a:xfrm>
          <a:prstGeom prst="straightConnector1">
            <a:avLst/>
          </a:prstGeom>
          <a:noFill/>
          <a:ln cap="flat" cmpd="sng" w="9525">
            <a:solidFill>
              <a:schemeClr val="dk2"/>
            </a:solidFill>
            <a:prstDash val="solid"/>
            <a:round/>
            <a:headEnd len="med" w="med" type="none"/>
            <a:tailEnd len="med" w="med" type="triangle"/>
          </a:ln>
        </p:spPr>
      </p:cxnSp>
      <p:cxnSp>
        <p:nvCxnSpPr>
          <p:cNvPr id="250" name="Shape 250"/>
          <p:cNvCxnSpPr>
            <a:stCxn id="242" idx="4"/>
            <a:endCxn id="243" idx="0"/>
          </p:cNvCxnSpPr>
          <p:nvPr/>
        </p:nvCxnSpPr>
        <p:spPr>
          <a:xfrm>
            <a:off x="2366763" y="3524388"/>
            <a:ext cx="0" cy="539700"/>
          </a:xfrm>
          <a:prstGeom prst="straightConnector1">
            <a:avLst/>
          </a:prstGeom>
          <a:noFill/>
          <a:ln cap="flat" cmpd="sng" w="9525">
            <a:solidFill>
              <a:schemeClr val="dk2"/>
            </a:solidFill>
            <a:prstDash val="solid"/>
            <a:round/>
            <a:headEnd len="med" w="med" type="none"/>
            <a:tailEnd len="med" w="med" type="triangle"/>
          </a:ln>
        </p:spPr>
      </p:cxnSp>
      <p:cxnSp>
        <p:nvCxnSpPr>
          <p:cNvPr id="251" name="Shape 251"/>
          <p:cNvCxnSpPr>
            <a:stCxn id="245" idx="3"/>
            <a:endCxn id="246" idx="6"/>
          </p:cNvCxnSpPr>
          <p:nvPr/>
        </p:nvCxnSpPr>
        <p:spPr>
          <a:xfrm flipH="1">
            <a:off x="1651343" y="5372030"/>
            <a:ext cx="517500" cy="343800"/>
          </a:xfrm>
          <a:prstGeom prst="straightConnector1">
            <a:avLst/>
          </a:prstGeom>
          <a:noFill/>
          <a:ln cap="flat" cmpd="sng" w="9525">
            <a:solidFill>
              <a:schemeClr val="dk2"/>
            </a:solidFill>
            <a:prstDash val="solid"/>
            <a:round/>
            <a:headEnd len="med" w="med" type="none"/>
            <a:tailEnd len="med" w="med" type="triangle"/>
          </a:ln>
        </p:spPr>
      </p:cxnSp>
      <p:cxnSp>
        <p:nvCxnSpPr>
          <p:cNvPr id="252" name="Shape 252"/>
          <p:cNvCxnSpPr>
            <a:stCxn id="244" idx="4"/>
            <a:endCxn id="246" idx="0"/>
          </p:cNvCxnSpPr>
          <p:nvPr/>
        </p:nvCxnSpPr>
        <p:spPr>
          <a:xfrm>
            <a:off x="1371513" y="4064100"/>
            <a:ext cx="0" cy="1385700"/>
          </a:xfrm>
          <a:prstGeom prst="straightConnector1">
            <a:avLst/>
          </a:prstGeom>
          <a:noFill/>
          <a:ln cap="flat" cmpd="sng" w="9525">
            <a:solidFill>
              <a:schemeClr val="dk2"/>
            </a:solidFill>
            <a:prstDash val="solid"/>
            <a:round/>
            <a:headEnd len="med" w="med" type="none"/>
            <a:tailEnd len="med" w="med" type="triangle"/>
          </a:ln>
        </p:spPr>
      </p:cxnSp>
      <p:cxnSp>
        <p:nvCxnSpPr>
          <p:cNvPr id="253" name="Shape 253"/>
          <p:cNvCxnSpPr>
            <a:stCxn id="243" idx="4"/>
            <a:endCxn id="245" idx="0"/>
          </p:cNvCxnSpPr>
          <p:nvPr/>
        </p:nvCxnSpPr>
        <p:spPr>
          <a:xfrm>
            <a:off x="2366763" y="4596000"/>
            <a:ext cx="0" cy="321900"/>
          </a:xfrm>
          <a:prstGeom prst="straightConnector1">
            <a:avLst/>
          </a:prstGeom>
          <a:noFill/>
          <a:ln cap="flat" cmpd="sng" w="9525">
            <a:solidFill>
              <a:schemeClr val="dk2"/>
            </a:solidFill>
            <a:prstDash val="solid"/>
            <a:round/>
            <a:headEnd len="med" w="med" type="none"/>
            <a:tailEnd len="med" w="med" type="triangle"/>
          </a:ln>
        </p:spPr>
      </p:cxnSp>
      <p:sp>
        <p:nvSpPr>
          <p:cNvPr id="254" name="Shape 254"/>
          <p:cNvSpPr/>
          <p:nvPr/>
        </p:nvSpPr>
        <p:spPr>
          <a:xfrm>
            <a:off x="7738138" y="1239713"/>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A</a:t>
            </a:r>
            <a:endParaRPr/>
          </a:p>
        </p:txBody>
      </p:sp>
      <p:sp>
        <p:nvSpPr>
          <p:cNvPr id="255" name="Shape 255"/>
          <p:cNvSpPr/>
          <p:nvPr/>
        </p:nvSpPr>
        <p:spPr>
          <a:xfrm>
            <a:off x="7738138" y="1975325"/>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B</a:t>
            </a:r>
            <a:endParaRPr/>
          </a:p>
        </p:txBody>
      </p:sp>
      <p:sp>
        <p:nvSpPr>
          <p:cNvPr id="256" name="Shape 256"/>
          <p:cNvSpPr/>
          <p:nvPr/>
        </p:nvSpPr>
        <p:spPr>
          <a:xfrm>
            <a:off x="7738138" y="3470413"/>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C</a:t>
            </a:r>
            <a:endParaRPr/>
          </a:p>
        </p:txBody>
      </p:sp>
      <p:sp>
        <p:nvSpPr>
          <p:cNvPr id="257" name="Shape 257"/>
          <p:cNvSpPr/>
          <p:nvPr/>
        </p:nvSpPr>
        <p:spPr>
          <a:xfrm>
            <a:off x="7738138" y="422990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E</a:t>
            </a:r>
            <a:endParaRPr/>
          </a:p>
        </p:txBody>
      </p:sp>
      <p:sp>
        <p:nvSpPr>
          <p:cNvPr id="258" name="Shape 258"/>
          <p:cNvSpPr/>
          <p:nvPr/>
        </p:nvSpPr>
        <p:spPr>
          <a:xfrm>
            <a:off x="7738138" y="2710913"/>
            <a:ext cx="559800" cy="5319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D</a:t>
            </a:r>
            <a:endParaRPr/>
          </a:p>
        </p:txBody>
      </p:sp>
      <p:sp>
        <p:nvSpPr>
          <p:cNvPr id="259" name="Shape 259"/>
          <p:cNvSpPr/>
          <p:nvPr/>
        </p:nvSpPr>
        <p:spPr>
          <a:xfrm>
            <a:off x="7738138" y="5013250"/>
            <a:ext cx="559800" cy="531900"/>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F</a:t>
            </a:r>
            <a:endParaRPr/>
          </a:p>
        </p:txBody>
      </p:sp>
      <p:sp>
        <p:nvSpPr>
          <p:cNvPr id="260" name="Shape 260"/>
          <p:cNvSpPr/>
          <p:nvPr/>
        </p:nvSpPr>
        <p:spPr>
          <a:xfrm>
            <a:off x="7738138" y="5816875"/>
            <a:ext cx="559800" cy="5319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GB"/>
              <a:t> G</a:t>
            </a:r>
            <a:endParaRPr/>
          </a:p>
        </p:txBody>
      </p:sp>
      <p:cxnSp>
        <p:nvCxnSpPr>
          <p:cNvPr id="261" name="Shape 261"/>
          <p:cNvCxnSpPr>
            <a:stCxn id="254" idx="4"/>
            <a:endCxn id="255" idx="0"/>
          </p:cNvCxnSpPr>
          <p:nvPr/>
        </p:nvCxnSpPr>
        <p:spPr>
          <a:xfrm>
            <a:off x="8018038" y="1771613"/>
            <a:ext cx="0" cy="203700"/>
          </a:xfrm>
          <a:prstGeom prst="straightConnector1">
            <a:avLst/>
          </a:prstGeom>
          <a:noFill/>
          <a:ln cap="flat" cmpd="sng" w="9525">
            <a:solidFill>
              <a:schemeClr val="dk2"/>
            </a:solidFill>
            <a:prstDash val="solid"/>
            <a:round/>
            <a:headEnd len="med" w="med" type="none"/>
            <a:tailEnd len="med" w="med" type="triangle"/>
          </a:ln>
        </p:spPr>
      </p:cxnSp>
      <p:cxnSp>
        <p:nvCxnSpPr>
          <p:cNvPr id="262" name="Shape 262"/>
          <p:cNvCxnSpPr>
            <a:stCxn id="255" idx="4"/>
            <a:endCxn id="258" idx="0"/>
          </p:cNvCxnSpPr>
          <p:nvPr/>
        </p:nvCxnSpPr>
        <p:spPr>
          <a:xfrm>
            <a:off x="8018038" y="2507225"/>
            <a:ext cx="0" cy="203700"/>
          </a:xfrm>
          <a:prstGeom prst="straightConnector1">
            <a:avLst/>
          </a:prstGeom>
          <a:noFill/>
          <a:ln cap="flat" cmpd="sng" w="9525">
            <a:solidFill>
              <a:schemeClr val="dk2"/>
            </a:solidFill>
            <a:prstDash val="solid"/>
            <a:round/>
            <a:headEnd len="med" w="med" type="none"/>
            <a:tailEnd len="med" w="med" type="triangle"/>
          </a:ln>
        </p:spPr>
      </p:cxnSp>
      <p:cxnSp>
        <p:nvCxnSpPr>
          <p:cNvPr id="263" name="Shape 263"/>
          <p:cNvCxnSpPr>
            <a:stCxn id="256" idx="4"/>
            <a:endCxn id="257" idx="0"/>
          </p:cNvCxnSpPr>
          <p:nvPr/>
        </p:nvCxnSpPr>
        <p:spPr>
          <a:xfrm>
            <a:off x="8018038" y="4002313"/>
            <a:ext cx="0" cy="227700"/>
          </a:xfrm>
          <a:prstGeom prst="straightConnector1">
            <a:avLst/>
          </a:prstGeom>
          <a:noFill/>
          <a:ln cap="flat" cmpd="sng" w="9525">
            <a:solidFill>
              <a:schemeClr val="dk2"/>
            </a:solidFill>
            <a:prstDash val="solid"/>
            <a:round/>
            <a:headEnd len="med" w="med" type="none"/>
            <a:tailEnd len="med" w="med" type="triangle"/>
          </a:ln>
        </p:spPr>
      </p:cxnSp>
      <p:cxnSp>
        <p:nvCxnSpPr>
          <p:cNvPr id="264" name="Shape 264"/>
          <p:cNvCxnSpPr>
            <a:stCxn id="259" idx="4"/>
            <a:endCxn id="260" idx="0"/>
          </p:cNvCxnSpPr>
          <p:nvPr/>
        </p:nvCxnSpPr>
        <p:spPr>
          <a:xfrm>
            <a:off x="8018038" y="5545150"/>
            <a:ext cx="0" cy="271800"/>
          </a:xfrm>
          <a:prstGeom prst="straightConnector1">
            <a:avLst/>
          </a:prstGeom>
          <a:noFill/>
          <a:ln cap="flat" cmpd="sng" w="9525">
            <a:solidFill>
              <a:schemeClr val="dk2"/>
            </a:solidFill>
            <a:prstDash val="solid"/>
            <a:round/>
            <a:headEnd len="med" w="med" type="none"/>
            <a:tailEnd len="med" w="med" type="triangle"/>
          </a:ln>
        </p:spPr>
      </p:cxnSp>
      <p:cxnSp>
        <p:nvCxnSpPr>
          <p:cNvPr id="265" name="Shape 265"/>
          <p:cNvCxnSpPr>
            <a:stCxn id="257" idx="4"/>
            <a:endCxn id="259" idx="0"/>
          </p:cNvCxnSpPr>
          <p:nvPr/>
        </p:nvCxnSpPr>
        <p:spPr>
          <a:xfrm>
            <a:off x="8018038" y="4761800"/>
            <a:ext cx="0" cy="251400"/>
          </a:xfrm>
          <a:prstGeom prst="straightConnector1">
            <a:avLst/>
          </a:prstGeom>
          <a:noFill/>
          <a:ln cap="flat" cmpd="sng" w="9525">
            <a:solidFill>
              <a:schemeClr val="dk2"/>
            </a:solidFill>
            <a:prstDash val="solid"/>
            <a:round/>
            <a:headEnd len="med" w="med" type="none"/>
            <a:tailEnd len="med" w="med" type="triangle"/>
          </a:ln>
        </p:spPr>
      </p:cxnSp>
      <p:cxnSp>
        <p:nvCxnSpPr>
          <p:cNvPr id="266" name="Shape 266"/>
          <p:cNvCxnSpPr>
            <a:stCxn id="258" idx="4"/>
            <a:endCxn id="256" idx="0"/>
          </p:cNvCxnSpPr>
          <p:nvPr/>
        </p:nvCxnSpPr>
        <p:spPr>
          <a:xfrm>
            <a:off x="8018038" y="3242813"/>
            <a:ext cx="0" cy="227700"/>
          </a:xfrm>
          <a:prstGeom prst="straightConnector1">
            <a:avLst/>
          </a:prstGeom>
          <a:noFill/>
          <a:ln cap="flat" cmpd="sng" w="9525">
            <a:solidFill>
              <a:schemeClr val="dk2"/>
            </a:solidFill>
            <a:prstDash val="solid"/>
            <a:round/>
            <a:headEnd len="med" w="med" type="none"/>
            <a:tailEnd len="med" w="med" type="triangle"/>
          </a:ln>
        </p:spPr>
      </p:cxnSp>
      <p:sp>
        <p:nvSpPr>
          <p:cNvPr id="267" name="Shape 267"/>
          <p:cNvSpPr txBox="1"/>
          <p:nvPr/>
        </p:nvSpPr>
        <p:spPr>
          <a:xfrm>
            <a:off x="3659925" y="1810200"/>
            <a:ext cx="3078000" cy="323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t>In your Git history, these two patterns are essentially the same.  Using branches means that you can work on multiple tasks or features at the same time, with less risk of accidentally undoing your own (or other people’s) changes, and keep all the commits relating to a feature neatly grouped together.</a:t>
            </a:r>
            <a:endParaRPr sz="1800"/>
          </a:p>
        </p:txBody>
      </p:sp>
      <p:sp>
        <p:nvSpPr>
          <p:cNvPr id="268" name="Shape 268"/>
          <p:cNvSpPr/>
          <p:nvPr/>
        </p:nvSpPr>
        <p:spPr>
          <a:xfrm>
            <a:off x="3082125" y="1356875"/>
            <a:ext cx="323700" cy="4625100"/>
          </a:xfrm>
          <a:prstGeom prst="rightBrace">
            <a:avLst>
              <a:gd fmla="val 8333" name="adj1"/>
              <a:gd fmla="val 4449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6992025" y="1239725"/>
            <a:ext cx="323700" cy="5109000"/>
          </a:xfrm>
          <a:prstGeom prst="leftBrace">
            <a:avLst>
              <a:gd fmla="val 8333" name="adj1"/>
              <a:gd fmla="val 4275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Branching in GitHub Desktop</a:t>
            </a:r>
            <a:endParaRPr/>
          </a:p>
        </p:txBody>
      </p:sp>
      <p:cxnSp>
        <p:nvCxnSpPr>
          <p:cNvPr id="275" name="Shape 275"/>
          <p:cNvCxnSpPr/>
          <p:nvPr/>
        </p:nvCxnSpPr>
        <p:spPr>
          <a:xfrm rot="10800000">
            <a:off x="3051175" y="1876175"/>
            <a:ext cx="0" cy="298500"/>
          </a:xfrm>
          <a:prstGeom prst="straightConnector1">
            <a:avLst/>
          </a:prstGeom>
          <a:noFill/>
          <a:ln cap="flat" cmpd="sng" w="9525">
            <a:solidFill>
              <a:schemeClr val="dk2"/>
            </a:solidFill>
            <a:prstDash val="solid"/>
            <a:round/>
            <a:headEnd len="med" w="med" type="stealth"/>
            <a:tailEnd len="med" w="med" type="none"/>
          </a:ln>
        </p:spPr>
      </p:cxnSp>
      <p:sp>
        <p:nvSpPr>
          <p:cNvPr id="276" name="Shape 276"/>
          <p:cNvSpPr txBox="1"/>
          <p:nvPr/>
        </p:nvSpPr>
        <p:spPr>
          <a:xfrm>
            <a:off x="1679525" y="1356875"/>
            <a:ext cx="3834900" cy="51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The branch you’re currently on.  You can use the drop down to switch between branches.</a:t>
            </a:r>
            <a:endParaRPr/>
          </a:p>
        </p:txBody>
      </p:sp>
      <p:pic>
        <p:nvPicPr>
          <p:cNvPr id="277" name="Shape 277"/>
          <p:cNvPicPr preferRelativeResize="0"/>
          <p:nvPr/>
        </p:nvPicPr>
        <p:blipFill rotWithShape="1">
          <a:blip r:embed="rId3">
            <a:alphaModFix/>
          </a:blip>
          <a:srcRect b="23365" l="0" r="0" t="0"/>
          <a:stretch/>
        </p:blipFill>
        <p:spPr>
          <a:xfrm>
            <a:off x="181725" y="1989075"/>
            <a:ext cx="8650575" cy="4213430"/>
          </a:xfrm>
          <a:prstGeom prst="rect">
            <a:avLst/>
          </a:prstGeom>
          <a:noFill/>
          <a:ln>
            <a:noFill/>
          </a:ln>
        </p:spPr>
      </p:pic>
      <p:pic>
        <p:nvPicPr>
          <p:cNvPr id="278" name="Shape 278"/>
          <p:cNvPicPr preferRelativeResize="0"/>
          <p:nvPr/>
        </p:nvPicPr>
        <p:blipFill rotWithShape="1">
          <a:blip r:embed="rId4">
            <a:alphaModFix/>
          </a:blip>
          <a:srcRect b="3966" l="581" r="2434" t="0"/>
          <a:stretch/>
        </p:blipFill>
        <p:spPr>
          <a:xfrm>
            <a:off x="5109275" y="3095725"/>
            <a:ext cx="2955200" cy="2000125"/>
          </a:xfrm>
          <a:prstGeom prst="rect">
            <a:avLst/>
          </a:prstGeom>
          <a:noFill/>
          <a:ln>
            <a:noFill/>
          </a:ln>
        </p:spPr>
      </p:pic>
      <p:cxnSp>
        <p:nvCxnSpPr>
          <p:cNvPr id="279" name="Shape 279"/>
          <p:cNvCxnSpPr/>
          <p:nvPr/>
        </p:nvCxnSpPr>
        <p:spPr>
          <a:xfrm>
            <a:off x="4708650" y="2881925"/>
            <a:ext cx="342000" cy="254100"/>
          </a:xfrm>
          <a:prstGeom prst="straightConnector1">
            <a:avLst/>
          </a:prstGeom>
          <a:noFill/>
          <a:ln cap="flat" cmpd="sng" w="9525">
            <a:solidFill>
              <a:srgbClr val="FFFFFF"/>
            </a:solidFill>
            <a:prstDash val="solid"/>
            <a:round/>
            <a:headEnd len="med" w="med" type="triangle"/>
            <a:tailEnd len="med" w="med" type="triangle"/>
          </a:ln>
        </p:spPr>
      </p:cxnSp>
      <p:sp>
        <p:nvSpPr>
          <p:cNvPr id="280" name="Shape 280"/>
          <p:cNvSpPr/>
          <p:nvPr/>
        </p:nvSpPr>
        <p:spPr>
          <a:xfrm>
            <a:off x="3946775" y="2715850"/>
            <a:ext cx="703500" cy="25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11700" y="222142"/>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Merging in GitHub Desktop</a:t>
            </a:r>
            <a:endParaRPr/>
          </a:p>
        </p:txBody>
      </p:sp>
      <p:pic>
        <p:nvPicPr>
          <p:cNvPr id="286" name="Shape 286"/>
          <p:cNvPicPr preferRelativeResize="0"/>
          <p:nvPr/>
        </p:nvPicPr>
        <p:blipFill>
          <a:blip r:embed="rId3">
            <a:alphaModFix/>
          </a:blip>
          <a:stretch>
            <a:fillRect/>
          </a:stretch>
        </p:blipFill>
        <p:spPr>
          <a:xfrm>
            <a:off x="360550" y="1378367"/>
            <a:ext cx="8175911" cy="5196332"/>
          </a:xfrm>
          <a:prstGeom prst="rect">
            <a:avLst/>
          </a:prstGeom>
          <a:noFill/>
          <a:ln>
            <a:noFill/>
          </a:ln>
        </p:spPr>
      </p:pic>
      <p:grpSp>
        <p:nvGrpSpPr>
          <p:cNvPr id="287" name="Shape 287"/>
          <p:cNvGrpSpPr/>
          <p:nvPr/>
        </p:nvGrpSpPr>
        <p:grpSpPr>
          <a:xfrm>
            <a:off x="520450" y="925900"/>
            <a:ext cx="8103098" cy="2016250"/>
            <a:chOff x="484050" y="798900"/>
            <a:chExt cx="8103098" cy="2016250"/>
          </a:xfrm>
        </p:grpSpPr>
        <p:pic>
          <p:nvPicPr>
            <p:cNvPr id="288" name="Shape 288"/>
            <p:cNvPicPr preferRelativeResize="0"/>
            <p:nvPr/>
          </p:nvPicPr>
          <p:blipFill rotWithShape="1">
            <a:blip r:embed="rId4">
              <a:alphaModFix/>
            </a:blip>
            <a:srcRect b="-20" l="0" r="62718" t="10"/>
            <a:stretch/>
          </p:blipFill>
          <p:spPr>
            <a:xfrm>
              <a:off x="484050" y="798900"/>
              <a:ext cx="8103098" cy="186800"/>
            </a:xfrm>
            <a:prstGeom prst="rect">
              <a:avLst/>
            </a:prstGeom>
            <a:noFill/>
            <a:ln>
              <a:noFill/>
            </a:ln>
          </p:spPr>
        </p:pic>
        <p:pic>
          <p:nvPicPr>
            <p:cNvPr id="289" name="Shape 289"/>
            <p:cNvPicPr preferRelativeResize="0"/>
            <p:nvPr/>
          </p:nvPicPr>
          <p:blipFill rotWithShape="1">
            <a:blip r:embed="rId5">
              <a:alphaModFix/>
            </a:blip>
            <a:srcRect b="0" l="0" r="0" t="5303"/>
            <a:stretch/>
          </p:blipFill>
          <p:spPr>
            <a:xfrm>
              <a:off x="3686075" y="985650"/>
              <a:ext cx="2703000" cy="1829500"/>
            </a:xfrm>
            <a:prstGeom prst="rect">
              <a:avLst/>
            </a:prstGeom>
            <a:noFill/>
            <a:ln>
              <a:noFill/>
            </a:ln>
          </p:spPr>
        </p:pic>
      </p:grpSp>
      <p:sp>
        <p:nvSpPr>
          <p:cNvPr id="290" name="Shape 290"/>
          <p:cNvSpPr/>
          <p:nvPr/>
        </p:nvSpPr>
        <p:spPr>
          <a:xfrm>
            <a:off x="3888150" y="1914775"/>
            <a:ext cx="2373900" cy="21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txBox="1"/>
          <p:nvPr/>
        </p:nvSpPr>
        <p:spPr>
          <a:xfrm>
            <a:off x="801075" y="3878375"/>
            <a:ext cx="1778100" cy="1035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GB"/>
              <a:t>‘Behind’ shows the changes that will be merged into your current branch</a:t>
            </a:r>
            <a:endParaRPr/>
          </a:p>
        </p:txBody>
      </p:sp>
      <p:sp>
        <p:nvSpPr>
          <p:cNvPr id="292" name="Shape 292"/>
          <p:cNvSpPr/>
          <p:nvPr/>
        </p:nvSpPr>
        <p:spPr>
          <a:xfrm>
            <a:off x="928075" y="5754075"/>
            <a:ext cx="1445700" cy="28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3" name="Shape 293"/>
          <p:cNvCxnSpPr/>
          <p:nvPr/>
        </p:nvCxnSpPr>
        <p:spPr>
          <a:xfrm rot="10800000">
            <a:off x="2520400" y="5895675"/>
            <a:ext cx="410400" cy="0"/>
          </a:xfrm>
          <a:prstGeom prst="straightConnector1">
            <a:avLst/>
          </a:prstGeom>
          <a:noFill/>
          <a:ln cap="flat" cmpd="sng" w="9525">
            <a:solidFill>
              <a:schemeClr val="dk2"/>
            </a:solidFill>
            <a:prstDash val="solid"/>
            <a:round/>
            <a:headEnd len="med" w="med" type="none"/>
            <a:tailEnd len="med" w="med" type="triangle"/>
          </a:ln>
        </p:spPr>
      </p:cxnSp>
      <p:sp>
        <p:nvSpPr>
          <p:cNvPr id="294" name="Shape 294"/>
          <p:cNvSpPr txBox="1"/>
          <p:nvPr/>
        </p:nvSpPr>
        <p:spPr>
          <a:xfrm>
            <a:off x="2881975" y="5705175"/>
            <a:ext cx="4269000" cy="33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Make sure you’re merging in the right direction!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rotWithShape="1">
          <a:blip r:embed="rId3">
            <a:alphaModFix/>
          </a:blip>
          <a:srcRect b="4843" l="0" r="0" t="0"/>
          <a:stretch/>
        </p:blipFill>
        <p:spPr>
          <a:xfrm>
            <a:off x="270550" y="1680200"/>
            <a:ext cx="8561751" cy="5177800"/>
          </a:xfrm>
          <a:prstGeom prst="rect">
            <a:avLst/>
          </a:prstGeom>
          <a:noFill/>
          <a:ln>
            <a:noFill/>
          </a:ln>
        </p:spPr>
      </p:pic>
      <p:sp>
        <p:nvSpPr>
          <p:cNvPr id="300" name="Shape 300"/>
          <p:cNvSpPr txBox="1"/>
          <p:nvPr>
            <p:ph type="title"/>
          </p:nvPr>
        </p:nvSpPr>
        <p:spPr>
          <a:xfrm>
            <a:off x="311700" y="222142"/>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Merging in GitHub Desktop</a:t>
            </a:r>
            <a:endParaRPr/>
          </a:p>
        </p:txBody>
      </p:sp>
      <p:pic>
        <p:nvPicPr>
          <p:cNvPr id="301" name="Shape 301"/>
          <p:cNvPicPr preferRelativeResize="0"/>
          <p:nvPr/>
        </p:nvPicPr>
        <p:blipFill rotWithShape="1">
          <a:blip r:embed="rId4">
            <a:alphaModFix/>
          </a:blip>
          <a:srcRect b="-20" l="0" r="62718" t="10"/>
          <a:stretch/>
        </p:blipFill>
        <p:spPr>
          <a:xfrm>
            <a:off x="520450" y="925900"/>
            <a:ext cx="8103098" cy="186800"/>
          </a:xfrm>
          <a:prstGeom prst="rect">
            <a:avLst/>
          </a:prstGeom>
          <a:noFill/>
          <a:ln>
            <a:noFill/>
          </a:ln>
        </p:spPr>
      </p:pic>
      <p:pic>
        <p:nvPicPr>
          <p:cNvPr id="302" name="Shape 302"/>
          <p:cNvPicPr preferRelativeResize="0"/>
          <p:nvPr/>
        </p:nvPicPr>
        <p:blipFill rotWithShape="1">
          <a:blip r:embed="rId5">
            <a:alphaModFix/>
          </a:blip>
          <a:srcRect b="0" l="0" r="0" t="6244"/>
          <a:stretch/>
        </p:blipFill>
        <p:spPr>
          <a:xfrm>
            <a:off x="3732250" y="1112699"/>
            <a:ext cx="2703000" cy="1811325"/>
          </a:xfrm>
          <a:prstGeom prst="rect">
            <a:avLst/>
          </a:prstGeom>
          <a:noFill/>
          <a:ln>
            <a:noFill/>
          </a:ln>
        </p:spPr>
      </p:pic>
      <p:sp>
        <p:nvSpPr>
          <p:cNvPr id="303" name="Shape 303"/>
          <p:cNvSpPr/>
          <p:nvPr/>
        </p:nvSpPr>
        <p:spPr>
          <a:xfrm>
            <a:off x="3839300" y="2080850"/>
            <a:ext cx="2491200" cy="18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3063625" y="5291025"/>
            <a:ext cx="2954100" cy="443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a:t>
            </a:r>
            <a:endParaRPr/>
          </a:p>
        </p:txBody>
      </p:sp>
      <p:sp>
        <p:nvSpPr>
          <p:cNvPr id="310" name="Shape 310"/>
          <p:cNvSpPr txBox="1"/>
          <p:nvPr>
            <p:ph idx="1" type="body"/>
          </p:nvPr>
        </p:nvSpPr>
        <p:spPr>
          <a:xfrm>
            <a:off x="311700" y="1536625"/>
            <a:ext cx="8520600" cy="261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If you’re working in a shared repository, you should generally use </a:t>
            </a:r>
            <a:r>
              <a:rPr b="1" lang="en-GB"/>
              <a:t>pull requests</a:t>
            </a:r>
            <a:r>
              <a:rPr lang="en-GB"/>
              <a:t> instead of merging directly, particularly when adding things to a ‘master’ branch.   This ensures that everyone knows about the changes you’re about to make, and has the chance to review them and ask questions/make suggestions if necessary.</a:t>
            </a:r>
            <a:endParaRPr/>
          </a:p>
          <a:p>
            <a:pPr indent="0" lvl="0" marL="0" rtl="0">
              <a:spcBef>
                <a:spcPts val="1600"/>
              </a:spcBef>
              <a:spcAft>
                <a:spcPts val="1600"/>
              </a:spcAft>
              <a:buNone/>
            </a:pPr>
            <a:r>
              <a:rPr lang="en-GB"/>
              <a:t>Once you’ve submitted a pull request, you (and others) can view it on GitHub, add comments, etc., before accepting.  Once you’ve accepted a pull request , GitHub will create a merge commit for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 in GitHub Desktop (kind of)</a:t>
            </a:r>
            <a:endParaRPr/>
          </a:p>
        </p:txBody>
      </p:sp>
      <p:grpSp>
        <p:nvGrpSpPr>
          <p:cNvPr id="316" name="Shape 316"/>
          <p:cNvGrpSpPr/>
          <p:nvPr/>
        </p:nvGrpSpPr>
        <p:grpSpPr>
          <a:xfrm>
            <a:off x="520450" y="1678125"/>
            <a:ext cx="8103098" cy="2131100"/>
            <a:chOff x="520450" y="1433900"/>
            <a:chExt cx="8103098" cy="2131100"/>
          </a:xfrm>
        </p:grpSpPr>
        <p:pic>
          <p:nvPicPr>
            <p:cNvPr id="317" name="Shape 317"/>
            <p:cNvPicPr preferRelativeResize="0"/>
            <p:nvPr/>
          </p:nvPicPr>
          <p:blipFill rotWithShape="1">
            <a:blip r:embed="rId3">
              <a:alphaModFix/>
            </a:blip>
            <a:srcRect b="0" l="0" r="0" t="6367"/>
            <a:stretch/>
          </p:blipFill>
          <p:spPr>
            <a:xfrm>
              <a:off x="3708400" y="1620700"/>
              <a:ext cx="2905125" cy="1944300"/>
            </a:xfrm>
            <a:prstGeom prst="rect">
              <a:avLst/>
            </a:prstGeom>
            <a:noFill/>
            <a:ln>
              <a:noFill/>
            </a:ln>
          </p:spPr>
        </p:pic>
        <p:pic>
          <p:nvPicPr>
            <p:cNvPr id="318" name="Shape 318"/>
            <p:cNvPicPr preferRelativeResize="0"/>
            <p:nvPr/>
          </p:nvPicPr>
          <p:blipFill rotWithShape="1">
            <a:blip r:embed="rId4">
              <a:alphaModFix/>
            </a:blip>
            <a:srcRect b="-20" l="0" r="62718" t="10"/>
            <a:stretch/>
          </p:blipFill>
          <p:spPr>
            <a:xfrm>
              <a:off x="520450" y="1433900"/>
              <a:ext cx="8103098" cy="186800"/>
            </a:xfrm>
            <a:prstGeom prst="rect">
              <a:avLst/>
            </a:prstGeom>
            <a:noFill/>
            <a:ln>
              <a:noFill/>
            </a:ln>
          </p:spPr>
        </p:pic>
        <p:sp>
          <p:nvSpPr>
            <p:cNvPr id="319" name="Shape 319"/>
            <p:cNvSpPr/>
            <p:nvPr/>
          </p:nvSpPr>
          <p:spPr>
            <a:xfrm>
              <a:off x="3800225" y="3135925"/>
              <a:ext cx="2706000" cy="18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0" name="Shape 320"/>
          <p:cNvSpPr txBox="1"/>
          <p:nvPr/>
        </p:nvSpPr>
        <p:spPr>
          <a:xfrm>
            <a:off x="693625" y="4366850"/>
            <a:ext cx="8001000" cy="84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With the new version of GitHub Desktop, the pull request is actually created in the browser, so this menu option is only available if your repository and branch are published on GitHub.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261192"/>
            <a:ext cx="8520600" cy="763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Pull requests in GitHub</a:t>
            </a:r>
            <a:endParaRPr/>
          </a:p>
        </p:txBody>
      </p:sp>
      <p:pic>
        <p:nvPicPr>
          <p:cNvPr id="326" name="Shape 326"/>
          <p:cNvPicPr preferRelativeResize="0"/>
          <p:nvPr/>
        </p:nvPicPr>
        <p:blipFill rotWithShape="1">
          <a:blip r:embed="rId3">
            <a:alphaModFix/>
          </a:blip>
          <a:srcRect b="10664" l="9282" r="9928" t="11204"/>
          <a:stretch/>
        </p:blipFill>
        <p:spPr>
          <a:xfrm>
            <a:off x="0" y="854800"/>
            <a:ext cx="9143998" cy="5719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289342"/>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Pull requests in GitHub</a:t>
            </a:r>
            <a:endParaRPr/>
          </a:p>
        </p:txBody>
      </p:sp>
      <p:pic>
        <p:nvPicPr>
          <p:cNvPr id="332" name="Shape 332"/>
          <p:cNvPicPr preferRelativeResize="0"/>
          <p:nvPr/>
        </p:nvPicPr>
        <p:blipFill rotWithShape="1">
          <a:blip r:embed="rId3">
            <a:alphaModFix/>
          </a:blip>
          <a:srcRect b="0" l="11691" r="9895" t="0"/>
          <a:stretch/>
        </p:blipFill>
        <p:spPr>
          <a:xfrm>
            <a:off x="0" y="984450"/>
            <a:ext cx="9143999" cy="5521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What is GitHub?</a:t>
            </a:r>
            <a:endParaRPr/>
          </a:p>
        </p:txBody>
      </p:sp>
      <p:sp>
        <p:nvSpPr>
          <p:cNvPr id="67" name="Shape 6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GitHub is an online hosting service for Git repositories (more on these later).  It is the main service we use in this group for sharing and collaborating on code.</a:t>
            </a:r>
            <a:endParaRPr/>
          </a:p>
          <a:p>
            <a:pPr indent="0" lvl="0" marL="0">
              <a:spcBef>
                <a:spcPts val="1600"/>
              </a:spcBef>
              <a:spcAft>
                <a:spcPts val="0"/>
              </a:spcAft>
              <a:buNone/>
            </a:pPr>
            <a:r>
              <a:rPr lang="en-GB"/>
              <a:t>Besides storing and working with code (or anything else you put in a repository), it includes tools for documentation, issue tracking, collaborating, etc.</a:t>
            </a:r>
            <a:endParaRPr/>
          </a:p>
          <a:p>
            <a:pPr indent="0" lvl="0" marL="0">
              <a:spcBef>
                <a:spcPts val="1600"/>
              </a:spcBef>
              <a:spcAft>
                <a:spcPts val="0"/>
              </a:spcAft>
              <a:buNone/>
            </a:pPr>
            <a:r>
              <a:t/>
            </a:r>
            <a:endParaRPr/>
          </a:p>
          <a:p>
            <a:pPr indent="0" lvl="0" marL="0">
              <a:spcBef>
                <a:spcPts val="1600"/>
              </a:spcBef>
              <a:spcAft>
                <a:spcPts val="1600"/>
              </a:spcAft>
              <a:buNone/>
            </a:pPr>
            <a:r>
              <a:rPr lang="en-GB"/>
              <a:t>GitHub also makes a GUI tool called GitHub Desktop.  It doesn’t have all the bells and whistles of some other Git GUIs, but it’s easy to use and is particularly designed for repositories hosted on GitHub, so it’s probably a good choice if you’re just getting started with Git.  I’ll be showing you how to use some of its features in this presentation.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Learning Resources</a:t>
            </a:r>
            <a:endParaRPr/>
          </a:p>
        </p:txBody>
      </p:sp>
      <p:sp>
        <p:nvSpPr>
          <p:cNvPr id="338" name="Shape 33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u="sng">
                <a:solidFill>
                  <a:schemeClr val="hlink"/>
                </a:solidFill>
                <a:hlinkClick r:id="rId3"/>
              </a:rPr>
              <a:t>https://guides.github.com/</a:t>
            </a:r>
            <a:endParaRPr/>
          </a:p>
          <a:p>
            <a:pPr indent="-317500" lvl="1" marL="914400" rtl="0">
              <a:spcBef>
                <a:spcPts val="0"/>
              </a:spcBef>
              <a:spcAft>
                <a:spcPts val="0"/>
              </a:spcAft>
              <a:buSzPts val="1400"/>
              <a:buChar char="○"/>
            </a:pPr>
            <a:r>
              <a:rPr lang="en-GB"/>
              <a:t>In particular, </a:t>
            </a:r>
            <a:r>
              <a:rPr lang="en-GB" u="sng">
                <a:solidFill>
                  <a:schemeClr val="hlink"/>
                </a:solidFill>
                <a:hlinkClick r:id="rId4"/>
              </a:rPr>
              <a:t>https://guides.github.com/introduction/git-handbook/</a:t>
            </a:r>
            <a:r>
              <a:rPr lang="en-GB"/>
              <a:t> and </a:t>
            </a:r>
            <a:r>
              <a:rPr lang="en-GB" u="sng">
                <a:solidFill>
                  <a:schemeClr val="hlink"/>
                </a:solidFill>
                <a:hlinkClick r:id="rId5"/>
              </a:rPr>
              <a:t>https://guides.github.com/activities/hello-world/</a:t>
            </a:r>
            <a:r>
              <a:rPr lang="en-GB"/>
              <a:t> are a good place to start</a:t>
            </a:r>
            <a:endParaRPr/>
          </a:p>
          <a:p>
            <a:pPr indent="0" lvl="0" marL="45720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6"/>
              </a:rPr>
              <a:t>https://www.codecademy.com/learn/learn-git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7"/>
              </a:rPr>
              <a:t>https://www.codeschool.com/courses/try-git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GB" u="sng">
                <a:solidFill>
                  <a:schemeClr val="hlink"/>
                </a:solidFill>
                <a:hlinkClick r:id="rId8"/>
              </a:rPr>
              <a:t>https://www.atlassian.com/git</a:t>
            </a:r>
            <a:endParaRPr/>
          </a:p>
          <a:p>
            <a:pPr indent="-317500" lvl="1" marL="914400" rtl="0">
              <a:spcBef>
                <a:spcPts val="0"/>
              </a:spcBef>
              <a:spcAft>
                <a:spcPts val="0"/>
              </a:spcAft>
              <a:buSzPts val="1400"/>
              <a:buChar char="○"/>
            </a:pPr>
            <a:r>
              <a:rPr lang="en-GB"/>
              <a:t>This one is from the company behind Bitbucket – a popular alternative to GitHub – so some of the information is geared towards their software, but the basic lessons are still pretty good.</a:t>
            </a:r>
            <a:endParaRPr/>
          </a:p>
          <a:p>
            <a:pPr indent="0" lvl="0" marL="0" rtl="0">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Free private repos!</a:t>
            </a:r>
            <a:endParaRPr/>
          </a:p>
        </p:txBody>
      </p:sp>
      <p:sp>
        <p:nvSpPr>
          <p:cNvPr id="344" name="Shape 34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u="sng">
                <a:solidFill>
                  <a:schemeClr val="hlink"/>
                </a:solidFill>
                <a:hlinkClick r:id="rId3"/>
              </a:rPr>
              <a:t>https://help.github.com/articles/applying-for-an-academic-research-discount/</a:t>
            </a:r>
            <a:endParaRPr/>
          </a:p>
          <a:p>
            <a:pPr indent="0" lvl="0" marL="0">
              <a:spcBef>
                <a:spcPts val="1600"/>
              </a:spcBef>
              <a:spcAft>
                <a:spcPts val="0"/>
              </a:spcAft>
              <a:buNone/>
            </a:pPr>
            <a:r>
              <a:rPr lang="en-GB"/>
              <a:t>As an academic researcher, you are entitled to a free Developer account, which gives you unlimited private repos.  If you have an @cam or other academic email account, this should only take a few minutes.</a:t>
            </a:r>
            <a:endParaRPr/>
          </a:p>
          <a:p>
            <a:pPr indent="0" lvl="0" marL="0">
              <a:spcBef>
                <a:spcPts val="1600"/>
              </a:spcBef>
              <a:spcAft>
                <a:spcPts val="0"/>
              </a:spcAft>
              <a:buNone/>
            </a:pPr>
            <a:r>
              <a:rPr lang="en-GB"/>
              <a:t>It’s still a good idea to share your code wherever possible, so don’t just put everything in private repos, but these can be useful for backing up repos that might include publishable data on neurons or connectivity.</a:t>
            </a:r>
            <a:endParaRPr/>
          </a:p>
          <a:p>
            <a:pPr indent="0" lvl="0" marL="0">
              <a:spcBef>
                <a:spcPts val="1600"/>
              </a:spcBef>
              <a:spcAft>
                <a:spcPts val="0"/>
              </a:spcAft>
              <a:buNone/>
            </a:pPr>
            <a:r>
              <a:t/>
            </a:r>
            <a:endParaRPr/>
          </a:p>
          <a:p>
            <a:pPr indent="0" lvl="0" marL="0">
              <a:spcBef>
                <a:spcPts val="1600"/>
              </a:spcBef>
              <a:spcAft>
                <a:spcPts val="0"/>
              </a:spcAft>
              <a:buNone/>
            </a:pPr>
            <a:r>
              <a:rPr lang="en-GB"/>
              <a:t>If you’re still a student, you can get that plus a bunch of other cool free stuff!</a:t>
            </a:r>
            <a:endParaRPr/>
          </a:p>
          <a:p>
            <a:pPr indent="0" lvl="0" marL="0">
              <a:spcBef>
                <a:spcPts val="1600"/>
              </a:spcBef>
              <a:spcAft>
                <a:spcPts val="0"/>
              </a:spcAft>
              <a:buNone/>
            </a:pPr>
            <a:r>
              <a:rPr lang="en-GB" u="sng">
                <a:solidFill>
                  <a:schemeClr val="hlink"/>
                </a:solidFill>
                <a:hlinkClick r:id="rId4"/>
              </a:rPr>
              <a:t>https://education.github.com/pack</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you should use Git</a:t>
            </a:r>
            <a:endParaRPr/>
          </a:p>
        </p:txBody>
      </p:sp>
      <p:pic>
        <p:nvPicPr>
          <p:cNvPr id="73" name="Shape 73"/>
          <p:cNvPicPr preferRelativeResize="0"/>
          <p:nvPr/>
        </p:nvPicPr>
        <p:blipFill>
          <a:blip r:embed="rId3">
            <a:alphaModFix/>
          </a:blip>
          <a:stretch>
            <a:fillRect/>
          </a:stretch>
        </p:blipFill>
        <p:spPr>
          <a:xfrm>
            <a:off x="1047750" y="1833554"/>
            <a:ext cx="7048500" cy="31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Why you should use Git</a:t>
            </a:r>
            <a:endParaRPr/>
          </a:p>
        </p:txBody>
      </p:sp>
      <p:sp>
        <p:nvSpPr>
          <p:cNvPr id="79" name="Shape 7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Just like you’d keep a notebook for doing experiments in a wet lab, it’s important to keep track of changes to your code when you’re using it for analysis, sampling, etc.</a:t>
            </a:r>
            <a:endParaRPr/>
          </a:p>
          <a:p>
            <a:pPr indent="0" lvl="0" marL="0">
              <a:spcBef>
                <a:spcPts val="1600"/>
              </a:spcBef>
              <a:spcAft>
                <a:spcPts val="0"/>
              </a:spcAft>
              <a:buNone/>
            </a:pPr>
            <a:r>
              <a:rPr lang="en-GB"/>
              <a:t>It makes coding easier - you can see what you’ve tried that didn’t work, keep track of why you’ve made changes, etc., without having to clutter up your code with huge comment blocks or save many copies of each file.  You can also undo mistakes, work on multiple copies of something at the same time, and jump between versions.</a:t>
            </a:r>
            <a:endParaRPr/>
          </a:p>
          <a:p>
            <a:pPr indent="0" lvl="0" marL="0">
              <a:spcBef>
                <a:spcPts val="1600"/>
              </a:spcBef>
              <a:spcAft>
                <a:spcPts val="0"/>
              </a:spcAft>
              <a:buNone/>
            </a:pPr>
            <a:r>
              <a:rPr lang="en-GB"/>
              <a:t>You can collaborate with other people easily while keeping track of everyone’s contributions.</a:t>
            </a:r>
            <a:endParaRPr/>
          </a:p>
          <a:p>
            <a:pPr indent="0" lvl="0" marL="0">
              <a:spcBef>
                <a:spcPts val="1600"/>
              </a:spcBef>
              <a:spcAft>
                <a:spcPts val="1600"/>
              </a:spcAft>
              <a:buNone/>
            </a:pPr>
            <a:r>
              <a:rPr lang="en-GB"/>
              <a:t>When combined with GitHub (or another hosting service), it’s a good way to </a:t>
            </a:r>
            <a:r>
              <a:rPr lang="en-GB"/>
              <a:t>back up</a:t>
            </a:r>
            <a:r>
              <a:rPr lang="en-GB"/>
              <a:t> your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a:t>
            </a:r>
            <a:endParaRPr/>
          </a:p>
        </p:txBody>
      </p:sp>
      <p:pic>
        <p:nvPicPr>
          <p:cNvPr id="85" name="Shape 85"/>
          <p:cNvPicPr preferRelativeResize="0"/>
          <p:nvPr/>
        </p:nvPicPr>
        <p:blipFill>
          <a:blip r:embed="rId3">
            <a:alphaModFix/>
          </a:blip>
          <a:stretch>
            <a:fillRect/>
          </a:stretch>
        </p:blipFill>
        <p:spPr>
          <a:xfrm>
            <a:off x="3000375" y="1537750"/>
            <a:ext cx="3143250" cy="4552950"/>
          </a:xfrm>
          <a:prstGeom prst="rect">
            <a:avLst/>
          </a:prstGeom>
          <a:noFill/>
          <a:ln>
            <a:noFill/>
          </a:ln>
        </p:spPr>
      </p:pic>
      <p:sp>
        <p:nvSpPr>
          <p:cNvPr id="86" name="Shape 86"/>
          <p:cNvSpPr txBox="1"/>
          <p:nvPr/>
        </p:nvSpPr>
        <p:spPr>
          <a:xfrm>
            <a:off x="5518575" y="6034700"/>
            <a:ext cx="671700" cy="1398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GB" sz="600"/>
              <a:t>xkcd.com</a:t>
            </a:r>
            <a:endParaRPr sz="600"/>
          </a:p>
          <a:p>
            <a:pPr indent="0" lvl="0" marL="0">
              <a:spcBef>
                <a:spcPts val="0"/>
              </a:spcBef>
              <a:spcAft>
                <a:spcPts val="0"/>
              </a:spcAft>
              <a:buNone/>
            </a:pPr>
            <a:r>
              <a:t/>
            </a:r>
            <a:endParaRPr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a:t>
            </a:r>
            <a:endParaRPr/>
          </a:p>
        </p:txBody>
      </p:sp>
      <p:sp>
        <p:nvSpPr>
          <p:cNvPr id="92" name="Shape 9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Git has a reputation for being unintuitive and difficult to learn (not entirely without reason), but the basics are pretty simple.  If you use a GUI, it’s even easier.</a:t>
            </a:r>
            <a:endParaRPr/>
          </a:p>
          <a:p>
            <a:pPr indent="0" lvl="0" marL="0">
              <a:spcBef>
                <a:spcPts val="1600"/>
              </a:spcBef>
              <a:spcAft>
                <a:spcPts val="0"/>
              </a:spcAft>
              <a:buNone/>
            </a:pPr>
            <a:r>
              <a:t/>
            </a:r>
            <a:endParaRPr/>
          </a:p>
          <a:p>
            <a:pPr indent="0" lvl="0" marL="0">
              <a:spcBef>
                <a:spcPts val="1600"/>
              </a:spcBef>
              <a:spcAft>
                <a:spcPts val="1600"/>
              </a:spcAft>
              <a:buNone/>
            </a:pPr>
            <a:r>
              <a:rPr lang="en-GB"/>
              <a:t>The most important concepts to understand are </a:t>
            </a:r>
            <a:r>
              <a:rPr b="1" lang="en-GB"/>
              <a:t>repositories</a:t>
            </a:r>
            <a:r>
              <a:rPr lang="en-GB"/>
              <a:t>, </a:t>
            </a:r>
            <a:r>
              <a:rPr b="1" lang="en-GB"/>
              <a:t>commits</a:t>
            </a:r>
            <a:r>
              <a:rPr lang="en-GB"/>
              <a:t>, </a:t>
            </a:r>
            <a:r>
              <a:rPr b="1" lang="en-GB"/>
              <a:t>pushing</a:t>
            </a:r>
            <a:r>
              <a:rPr lang="en-GB"/>
              <a:t>/</a:t>
            </a:r>
            <a:r>
              <a:rPr b="1" lang="en-GB"/>
              <a:t>pulling</a:t>
            </a:r>
            <a:r>
              <a:rPr lang="en-GB"/>
              <a:t>, and </a:t>
            </a:r>
            <a:r>
              <a:rPr b="1" lang="en-GB"/>
              <a:t>branches</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to use Git - GitHub Desktop</a:t>
            </a:r>
            <a:endParaRPr/>
          </a:p>
        </p:txBody>
      </p:sp>
      <p:pic>
        <p:nvPicPr>
          <p:cNvPr id="98" name="Shape 98"/>
          <p:cNvPicPr preferRelativeResize="0"/>
          <p:nvPr/>
        </p:nvPicPr>
        <p:blipFill rotWithShape="1">
          <a:blip r:embed="rId3">
            <a:alphaModFix/>
          </a:blip>
          <a:srcRect b="0" l="426" r="416" t="0"/>
          <a:stretch/>
        </p:blipFill>
        <p:spPr>
          <a:xfrm>
            <a:off x="365788" y="1356875"/>
            <a:ext cx="8412425" cy="5392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Repositories</a:t>
            </a:r>
            <a:endParaRPr/>
          </a:p>
        </p:txBody>
      </p:sp>
      <p:sp>
        <p:nvSpPr>
          <p:cNvPr id="104" name="Shape 10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 repository (or </a:t>
            </a:r>
            <a:r>
              <a:rPr b="1" lang="en-GB"/>
              <a:t>repo</a:t>
            </a:r>
            <a:r>
              <a:rPr lang="en-GB"/>
              <a:t>) is basically just a folder that you’ve told Git to track.  </a:t>
            </a:r>
            <a:endParaRPr/>
          </a:p>
          <a:p>
            <a:pPr indent="0" lvl="0" marL="0">
              <a:spcBef>
                <a:spcPts val="1600"/>
              </a:spcBef>
              <a:spcAft>
                <a:spcPts val="0"/>
              </a:spcAft>
              <a:buNone/>
            </a:pPr>
            <a:r>
              <a:rPr lang="en-GB"/>
              <a:t>You can make one online with GitHub, through GitHub Desktop, or just by picking a folder on your computer, navigating to it in the terminal, and typing </a:t>
            </a:r>
            <a:r>
              <a:rPr lang="en-GB">
                <a:latin typeface="Courier New"/>
                <a:ea typeface="Courier New"/>
                <a:cs typeface="Courier New"/>
                <a:sym typeface="Courier New"/>
              </a:rPr>
              <a:t>git init</a:t>
            </a:r>
            <a:r>
              <a:rPr lang="en-GB"/>
              <a:t>.</a:t>
            </a:r>
            <a:endParaRPr/>
          </a:p>
          <a:p>
            <a:pPr indent="0" lvl="0" marL="0">
              <a:spcBef>
                <a:spcPts val="1600"/>
              </a:spcBef>
              <a:spcAft>
                <a:spcPts val="1600"/>
              </a:spcAft>
              <a:buNone/>
            </a:pPr>
            <a:r>
              <a:rPr lang="en-GB"/>
              <a:t>Once you’ve created a repository (or downloaded one from e.g. GitHub, called </a:t>
            </a:r>
            <a:r>
              <a:rPr b="1" lang="en-GB"/>
              <a:t>cloning</a:t>
            </a:r>
            <a:r>
              <a:rPr lang="en-GB"/>
              <a:t>), you can use Git to keep track of anything you add, remove, or change in the folder.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