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19"/>
  </p:notesMasterIdLst>
  <p:sldIdLst>
    <p:sldId id="256" r:id="rId2"/>
    <p:sldId id="273" r:id="rId3"/>
    <p:sldId id="258" r:id="rId4"/>
    <p:sldId id="262" r:id="rId5"/>
    <p:sldId id="263" r:id="rId6"/>
    <p:sldId id="267" r:id="rId7"/>
    <p:sldId id="264" r:id="rId8"/>
    <p:sldId id="265" r:id="rId9"/>
    <p:sldId id="266" r:id="rId10"/>
    <p:sldId id="268" r:id="rId11"/>
    <p:sldId id="269" r:id="rId12"/>
    <p:sldId id="271" r:id="rId13"/>
    <p:sldId id="272" r:id="rId14"/>
    <p:sldId id="270" r:id="rId15"/>
    <p:sldId id="257" r:id="rId16"/>
    <p:sldId id="259" r:id="rId17"/>
    <p:sldId id="26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0"/>
    <p:restoredTop sz="84804"/>
  </p:normalViewPr>
  <p:slideViewPr>
    <p:cSldViewPr snapToGrid="0" snapToObjects="1">
      <p:cViewPr>
        <p:scale>
          <a:sx n="111" d="100"/>
          <a:sy n="111" d="100"/>
        </p:scale>
        <p:origin x="376" y="400"/>
      </p:cViewPr>
      <p:guideLst/>
    </p:cSldViewPr>
  </p:slideViewPr>
  <p:outlineViewPr>
    <p:cViewPr>
      <p:scale>
        <a:sx n="33" d="100"/>
        <a:sy n="33" d="100"/>
      </p:scale>
      <p:origin x="0" y="-133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D4973-DE90-3D48-B5E3-A676A219380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zh-CN" altLang="en-US"/>
        </a:p>
      </dgm:t>
    </dgm:pt>
    <dgm:pt modelId="{5BF4A09E-B5C1-AB42-86F6-772C298E020C}">
      <dgm:prSet phldrT="[文本]"/>
      <dgm:spPr/>
      <dgm:t>
        <a:bodyPr/>
        <a:lstStyle/>
        <a:p>
          <a:r>
            <a:rPr lang="zh-CN" altLang="en-US"/>
            <a:t>历时语料库建设</a:t>
          </a:r>
          <a:endParaRPr lang="zh-CN" altLang="en-US" dirty="0"/>
        </a:p>
      </dgm:t>
    </dgm:pt>
    <dgm:pt modelId="{26EBFC72-09A6-9D40-B389-3CF7EB3E0F2A}" type="parTrans" cxnId="{1A2E7EBD-72B4-8742-B952-A4400AA143D1}">
      <dgm:prSet/>
      <dgm:spPr/>
      <dgm:t>
        <a:bodyPr/>
        <a:lstStyle/>
        <a:p>
          <a:endParaRPr lang="zh-CN" altLang="en-US"/>
        </a:p>
      </dgm:t>
    </dgm:pt>
    <dgm:pt modelId="{5F647C83-AA3A-6D48-8FAD-CF67733C6105}" type="sibTrans" cxnId="{1A2E7EBD-72B4-8742-B952-A4400AA143D1}">
      <dgm:prSet/>
      <dgm:spPr/>
      <dgm:t>
        <a:bodyPr/>
        <a:lstStyle/>
        <a:p>
          <a:endParaRPr lang="zh-CN" altLang="en-US"/>
        </a:p>
      </dgm:t>
    </dgm:pt>
    <dgm:pt modelId="{A9E43778-FDF0-564A-88C4-9404A4853927}">
      <dgm:prSet/>
      <dgm:spPr/>
      <dgm:t>
        <a:bodyPr/>
        <a:lstStyle/>
        <a:p>
          <a:r>
            <a:rPr lang="zh-CN" altLang="en-US" dirty="0">
              <a:sym typeface="Wingdings" pitchFamily="2" charset="2"/>
            </a:rPr>
            <a:t>多义词标签提取与回标</a:t>
          </a:r>
          <a:endParaRPr lang="zh-CN" altLang="en-US" dirty="0"/>
        </a:p>
      </dgm:t>
    </dgm:pt>
    <dgm:pt modelId="{7B192F11-B6D9-E049-9A8A-B306E3E026E6}" type="sibTrans" cxnId="{2E8A3466-5A83-7C46-90C2-62D4D15D1BD2}">
      <dgm:prSet/>
      <dgm:spPr/>
      <dgm:t>
        <a:bodyPr/>
        <a:lstStyle/>
        <a:p>
          <a:endParaRPr lang="zh-CN" altLang="en-US"/>
        </a:p>
      </dgm:t>
    </dgm:pt>
    <dgm:pt modelId="{287BC096-E193-A143-A401-4962DD1ABAFB}" type="parTrans" cxnId="{2E8A3466-5A83-7C46-90C2-62D4D15D1BD2}">
      <dgm:prSet/>
      <dgm:spPr/>
      <dgm:t>
        <a:bodyPr/>
        <a:lstStyle/>
        <a:p>
          <a:endParaRPr lang="zh-CN" altLang="en-US"/>
        </a:p>
      </dgm:t>
    </dgm:pt>
    <dgm:pt modelId="{9BEC7D72-5598-484B-BD22-30E54B247B38}">
      <dgm:prSet/>
      <dgm:spPr/>
      <dgm:t>
        <a:bodyPr/>
        <a:lstStyle/>
        <a:p>
          <a:r>
            <a:rPr lang="zh-CN" altLang="en-US" dirty="0"/>
            <a:t>词义历时变迁的发现与可视化</a:t>
          </a:r>
        </a:p>
      </dgm:t>
    </dgm:pt>
    <dgm:pt modelId="{09F643E8-AA8B-EA4D-8200-0FDB48F25171}" type="parTrans" cxnId="{16B499E0-4656-A74E-95AF-8FD4C6933ECD}">
      <dgm:prSet/>
      <dgm:spPr/>
      <dgm:t>
        <a:bodyPr/>
        <a:lstStyle/>
        <a:p>
          <a:endParaRPr lang="zh-CN" altLang="en-US"/>
        </a:p>
      </dgm:t>
    </dgm:pt>
    <dgm:pt modelId="{916E33BE-37E6-F84F-BE83-E11668A4EF86}" type="sibTrans" cxnId="{16B499E0-4656-A74E-95AF-8FD4C6933ECD}">
      <dgm:prSet/>
      <dgm:spPr/>
      <dgm:t>
        <a:bodyPr/>
        <a:lstStyle/>
        <a:p>
          <a:endParaRPr lang="zh-CN" altLang="en-US"/>
        </a:p>
      </dgm:t>
    </dgm:pt>
    <dgm:pt modelId="{10BC17FE-0C22-C74B-8A33-67DD634C9EEB}">
      <dgm:prSet/>
      <dgm:spPr/>
      <dgm:t>
        <a:bodyPr/>
        <a:lstStyle/>
        <a:p>
          <a:r>
            <a:rPr lang="zh-CN" altLang="en-US" dirty="0"/>
            <a:t>释义自动生成</a:t>
          </a:r>
        </a:p>
      </dgm:t>
    </dgm:pt>
    <dgm:pt modelId="{7877DC75-81DC-994E-8629-D187EF9AC465}" type="parTrans" cxnId="{4CE278C0-F3D6-DE48-AA72-783FB5468B32}">
      <dgm:prSet/>
      <dgm:spPr/>
      <dgm:t>
        <a:bodyPr/>
        <a:lstStyle/>
        <a:p>
          <a:endParaRPr lang="zh-CN" altLang="en-US"/>
        </a:p>
      </dgm:t>
    </dgm:pt>
    <dgm:pt modelId="{801E2ECE-7A68-F74C-88E5-2400A337768E}" type="sibTrans" cxnId="{4CE278C0-F3D6-DE48-AA72-783FB5468B32}">
      <dgm:prSet/>
      <dgm:spPr/>
      <dgm:t>
        <a:bodyPr/>
        <a:lstStyle/>
        <a:p>
          <a:endParaRPr lang="zh-CN" altLang="en-US"/>
        </a:p>
      </dgm:t>
    </dgm:pt>
    <dgm:pt modelId="{E3AF9CDC-0D67-9449-B656-998AAF1A67F6}">
      <dgm:prSet/>
      <dgm:spPr/>
      <dgm:t>
        <a:bodyPr/>
        <a:lstStyle/>
        <a:p>
          <a:r>
            <a:rPr lang="zh-CN" altLang="en-US" dirty="0"/>
            <a:t>系统改进（见后文）</a:t>
          </a:r>
        </a:p>
      </dgm:t>
    </dgm:pt>
    <dgm:pt modelId="{C57E153D-9A31-D745-98D2-F5E74BAD831A}" type="parTrans" cxnId="{D61BE255-0DA8-B545-A5F6-1B36A64554E9}">
      <dgm:prSet/>
      <dgm:spPr/>
      <dgm:t>
        <a:bodyPr/>
        <a:lstStyle/>
        <a:p>
          <a:endParaRPr lang="zh-CN" altLang="en-US"/>
        </a:p>
      </dgm:t>
    </dgm:pt>
    <dgm:pt modelId="{6E539885-FD7B-7040-8409-8847BEF64F6C}" type="sibTrans" cxnId="{D61BE255-0DA8-B545-A5F6-1B36A64554E9}">
      <dgm:prSet/>
      <dgm:spPr/>
      <dgm:t>
        <a:bodyPr/>
        <a:lstStyle/>
        <a:p>
          <a:endParaRPr lang="zh-CN" altLang="en-US"/>
        </a:p>
      </dgm:t>
    </dgm:pt>
    <dgm:pt modelId="{FAC2958A-893B-FE49-B534-8BA008A1A8F6}">
      <dgm:prSet/>
      <dgm:spPr/>
      <dgm:t>
        <a:bodyPr/>
        <a:lstStyle/>
        <a:p>
          <a:r>
            <a:rPr lang="zh-CN" altLang="en-US" dirty="0"/>
            <a:t>交互式语料库</a:t>
          </a:r>
          <a:r>
            <a:rPr lang="zh-CN" altLang="en-US" baseline="30000" dirty="0"/>
            <a:t>*</a:t>
          </a:r>
        </a:p>
      </dgm:t>
    </dgm:pt>
    <dgm:pt modelId="{E1F1D7B6-56B7-B648-BEA2-AFD4BA18FF13}" type="parTrans" cxnId="{542E0E9F-A006-0648-AB71-471485494117}">
      <dgm:prSet/>
      <dgm:spPr/>
      <dgm:t>
        <a:bodyPr/>
        <a:lstStyle/>
        <a:p>
          <a:endParaRPr lang="zh-CN" altLang="en-US"/>
        </a:p>
      </dgm:t>
    </dgm:pt>
    <dgm:pt modelId="{2697B174-17CD-F441-BCC3-407C6C336949}" type="sibTrans" cxnId="{542E0E9F-A006-0648-AB71-471485494117}">
      <dgm:prSet/>
      <dgm:spPr/>
      <dgm:t>
        <a:bodyPr/>
        <a:lstStyle/>
        <a:p>
          <a:endParaRPr lang="zh-CN" altLang="en-US"/>
        </a:p>
      </dgm:t>
    </dgm:pt>
    <dgm:pt modelId="{0D548D1C-2121-9942-AAAB-51954008F67B}">
      <dgm:prSet/>
      <dgm:spPr/>
      <dgm:t>
        <a:bodyPr/>
        <a:lstStyle/>
        <a:p>
          <a:r>
            <a:rPr lang="zh-CN" altLang="en-US" baseline="0" dirty="0"/>
            <a:t>设计查询语言</a:t>
          </a:r>
        </a:p>
      </dgm:t>
    </dgm:pt>
    <dgm:pt modelId="{E25913A1-9F28-E940-8F59-AE98757E2A17}" type="parTrans" cxnId="{9692BD84-2024-6940-ADAF-FBC99AD0EFD8}">
      <dgm:prSet/>
      <dgm:spPr/>
      <dgm:t>
        <a:bodyPr/>
        <a:lstStyle/>
        <a:p>
          <a:endParaRPr lang="zh-CN" altLang="en-US"/>
        </a:p>
      </dgm:t>
    </dgm:pt>
    <dgm:pt modelId="{BA572585-D1FE-0043-96ED-44D53CF7EDE9}" type="sibTrans" cxnId="{9692BD84-2024-6940-ADAF-FBC99AD0EFD8}">
      <dgm:prSet/>
      <dgm:spPr/>
      <dgm:t>
        <a:bodyPr/>
        <a:lstStyle/>
        <a:p>
          <a:endParaRPr lang="zh-CN" altLang="en-US"/>
        </a:p>
      </dgm:t>
    </dgm:pt>
    <dgm:pt modelId="{DF4C1276-042B-8046-B732-4697B89DBEDA}">
      <dgm:prSet/>
      <dgm:spPr/>
      <dgm:t>
        <a:bodyPr/>
        <a:lstStyle/>
        <a:p>
          <a:r>
            <a:rPr lang="zh-CN" altLang="en-US" dirty="0"/>
            <a:t>在线词典编纂系统</a:t>
          </a:r>
          <a:endParaRPr lang="zh-CN" altLang="en-US" baseline="0" dirty="0"/>
        </a:p>
      </dgm:t>
    </dgm:pt>
    <dgm:pt modelId="{C1728DE9-CA67-BE4B-B19B-2B6B49858D43}" type="parTrans" cxnId="{F8EB7985-6267-0442-81D9-DB773FAA20CE}">
      <dgm:prSet/>
      <dgm:spPr/>
      <dgm:t>
        <a:bodyPr/>
        <a:lstStyle/>
        <a:p>
          <a:endParaRPr lang="zh-CN" altLang="en-US"/>
        </a:p>
      </dgm:t>
    </dgm:pt>
    <dgm:pt modelId="{39002F74-B14F-DA4F-B3FB-E0EFB7197F72}" type="sibTrans" cxnId="{F8EB7985-6267-0442-81D9-DB773FAA20CE}">
      <dgm:prSet/>
      <dgm:spPr/>
      <dgm:t>
        <a:bodyPr/>
        <a:lstStyle/>
        <a:p>
          <a:endParaRPr lang="zh-CN" altLang="en-US"/>
        </a:p>
      </dgm:t>
    </dgm:pt>
    <dgm:pt modelId="{FDAA1777-3C07-644F-9AD1-C0668C06B0D9}">
      <dgm:prSet/>
      <dgm:spPr/>
      <dgm:t>
        <a:bodyPr/>
        <a:lstStyle/>
        <a:p>
          <a:r>
            <a:rPr lang="zh-CN" altLang="en-US" baseline="0" dirty="0"/>
            <a:t>优化内核运行机制</a:t>
          </a:r>
        </a:p>
      </dgm:t>
    </dgm:pt>
    <dgm:pt modelId="{2F091B97-D560-A946-BBDA-973B1FF28CEE}" type="parTrans" cxnId="{2F8C6A25-656C-1942-B302-DB3B4741ED64}">
      <dgm:prSet/>
      <dgm:spPr/>
      <dgm:t>
        <a:bodyPr/>
        <a:lstStyle/>
        <a:p>
          <a:endParaRPr lang="zh-CN" altLang="en-US"/>
        </a:p>
      </dgm:t>
    </dgm:pt>
    <dgm:pt modelId="{8D4A57CE-1CE6-074B-BFEF-99DCD83E88C6}" type="sibTrans" cxnId="{2F8C6A25-656C-1942-B302-DB3B4741ED64}">
      <dgm:prSet/>
      <dgm:spPr/>
      <dgm:t>
        <a:bodyPr/>
        <a:lstStyle/>
        <a:p>
          <a:endParaRPr lang="zh-CN" altLang="en-US"/>
        </a:p>
      </dgm:t>
    </dgm:pt>
    <dgm:pt modelId="{0780F427-7BDA-1844-8018-086C55B9B1CD}" type="pres">
      <dgm:prSet presAssocID="{D48D4973-DE90-3D48-B5E3-A676A2193809}" presName="Name0" presStyleCnt="0">
        <dgm:presLayoutVars>
          <dgm:dir/>
          <dgm:animLvl val="lvl"/>
          <dgm:resizeHandles val="exact"/>
        </dgm:presLayoutVars>
      </dgm:prSet>
      <dgm:spPr/>
    </dgm:pt>
    <dgm:pt modelId="{936FF184-B266-2546-9C19-D4AE43C42BA2}" type="pres">
      <dgm:prSet presAssocID="{5BF4A09E-B5C1-AB42-86F6-772C298E020C}" presName="linNode" presStyleCnt="0"/>
      <dgm:spPr/>
    </dgm:pt>
    <dgm:pt modelId="{45AB9016-21B8-534A-ACD2-06FE23280EBC}" type="pres">
      <dgm:prSet presAssocID="{5BF4A09E-B5C1-AB42-86F6-772C298E020C}" presName="parentText" presStyleLbl="node1" presStyleIdx="0" presStyleCnt="3">
        <dgm:presLayoutVars>
          <dgm:chMax val="1"/>
          <dgm:bulletEnabled val="1"/>
        </dgm:presLayoutVars>
      </dgm:prSet>
      <dgm:spPr/>
    </dgm:pt>
    <dgm:pt modelId="{3A8AA5ED-F072-4D4F-AB8A-2AC2586D634B}" type="pres">
      <dgm:prSet presAssocID="{5BF4A09E-B5C1-AB42-86F6-772C298E020C}" presName="descendantText" presStyleLbl="alignAccFollowNode1" presStyleIdx="0" presStyleCnt="3">
        <dgm:presLayoutVars>
          <dgm:bulletEnabled val="1"/>
        </dgm:presLayoutVars>
      </dgm:prSet>
      <dgm:spPr/>
    </dgm:pt>
    <dgm:pt modelId="{4C80A2C1-B4B1-D14D-81D7-A7372292C2E9}" type="pres">
      <dgm:prSet presAssocID="{5F647C83-AA3A-6D48-8FAD-CF67733C6105}" presName="sp" presStyleCnt="0"/>
      <dgm:spPr/>
    </dgm:pt>
    <dgm:pt modelId="{0E998554-92C0-1643-9844-316C9ED451B0}" type="pres">
      <dgm:prSet presAssocID="{FAC2958A-893B-FE49-B534-8BA008A1A8F6}" presName="linNode" presStyleCnt="0"/>
      <dgm:spPr/>
    </dgm:pt>
    <dgm:pt modelId="{ABCAE1A2-4A89-144E-AAB9-EA3BB3055AE0}" type="pres">
      <dgm:prSet presAssocID="{FAC2958A-893B-FE49-B534-8BA008A1A8F6}" presName="parentText" presStyleLbl="node1" presStyleIdx="1" presStyleCnt="3">
        <dgm:presLayoutVars>
          <dgm:chMax val="1"/>
          <dgm:bulletEnabled val="1"/>
        </dgm:presLayoutVars>
      </dgm:prSet>
      <dgm:spPr/>
    </dgm:pt>
    <dgm:pt modelId="{3B1103BD-7B7B-0E45-AF33-91B81A510C5D}" type="pres">
      <dgm:prSet presAssocID="{FAC2958A-893B-FE49-B534-8BA008A1A8F6}" presName="descendantText" presStyleLbl="alignAccFollowNode1" presStyleIdx="1" presStyleCnt="3">
        <dgm:presLayoutVars>
          <dgm:bulletEnabled val="1"/>
        </dgm:presLayoutVars>
      </dgm:prSet>
      <dgm:spPr/>
    </dgm:pt>
    <dgm:pt modelId="{051AA4DF-403F-4344-8A7D-D29D9D56F7DB}" type="pres">
      <dgm:prSet presAssocID="{2697B174-17CD-F441-BCC3-407C6C336949}" presName="sp" presStyleCnt="0"/>
      <dgm:spPr/>
    </dgm:pt>
    <dgm:pt modelId="{D5C90D21-9D70-0646-8331-A8D4B08233A6}" type="pres">
      <dgm:prSet presAssocID="{DF4C1276-042B-8046-B732-4697B89DBEDA}" presName="linNode" presStyleCnt="0"/>
      <dgm:spPr/>
    </dgm:pt>
    <dgm:pt modelId="{1DA73E16-A6C1-D04D-B9F6-A6704534032C}" type="pres">
      <dgm:prSet presAssocID="{DF4C1276-042B-8046-B732-4697B89DBEDA}" presName="parentText" presStyleLbl="node1" presStyleIdx="2" presStyleCnt="3">
        <dgm:presLayoutVars>
          <dgm:chMax val="1"/>
          <dgm:bulletEnabled val="1"/>
        </dgm:presLayoutVars>
      </dgm:prSet>
      <dgm:spPr/>
    </dgm:pt>
    <dgm:pt modelId="{ADE92E80-483C-F54A-B609-EB1A10091806}" type="pres">
      <dgm:prSet presAssocID="{DF4C1276-042B-8046-B732-4697B89DBEDA}" presName="descendantText" presStyleLbl="alignAccFollowNode1" presStyleIdx="2" presStyleCnt="3">
        <dgm:presLayoutVars>
          <dgm:bulletEnabled val="1"/>
        </dgm:presLayoutVars>
      </dgm:prSet>
      <dgm:spPr/>
    </dgm:pt>
  </dgm:ptLst>
  <dgm:cxnLst>
    <dgm:cxn modelId="{3F469B14-05E2-894D-BEDC-22B23150C6DB}" type="presOf" srcId="{A9E43778-FDF0-564A-88C4-9404A4853927}" destId="{3A8AA5ED-F072-4D4F-AB8A-2AC2586D634B}" srcOrd="0" destOrd="0" presId="urn:microsoft.com/office/officeart/2005/8/layout/vList5"/>
    <dgm:cxn modelId="{2F8C6A25-656C-1942-B302-DB3B4741ED64}" srcId="{FAC2958A-893B-FE49-B534-8BA008A1A8F6}" destId="{FDAA1777-3C07-644F-9AD1-C0668C06B0D9}" srcOrd="1" destOrd="0" parTransId="{2F091B97-D560-A946-BBDA-973B1FF28CEE}" sibTransId="{8D4A57CE-1CE6-074B-BFEF-99DCD83E88C6}"/>
    <dgm:cxn modelId="{D13E3629-5B50-1E47-9A92-0990969A5BC4}" type="presOf" srcId="{FDAA1777-3C07-644F-9AD1-C0668C06B0D9}" destId="{3B1103BD-7B7B-0E45-AF33-91B81A510C5D}" srcOrd="0" destOrd="1" presId="urn:microsoft.com/office/officeart/2005/8/layout/vList5"/>
    <dgm:cxn modelId="{E7FBA43A-D602-4343-9FE1-B53301CF693C}" type="presOf" srcId="{E3AF9CDC-0D67-9449-B656-998AAF1A67F6}" destId="{ADE92E80-483C-F54A-B609-EB1A10091806}" srcOrd="0" destOrd="1" presId="urn:microsoft.com/office/officeart/2005/8/layout/vList5"/>
    <dgm:cxn modelId="{D61BE255-0DA8-B545-A5F6-1B36A64554E9}" srcId="{DF4C1276-042B-8046-B732-4697B89DBEDA}" destId="{E3AF9CDC-0D67-9449-B656-998AAF1A67F6}" srcOrd="1" destOrd="0" parTransId="{C57E153D-9A31-D745-98D2-F5E74BAD831A}" sibTransId="{6E539885-FD7B-7040-8409-8847BEF64F6C}"/>
    <dgm:cxn modelId="{77426258-B4ED-F248-8EA6-A3C7238312A8}" type="presOf" srcId="{10BC17FE-0C22-C74B-8A33-67DD634C9EEB}" destId="{ADE92E80-483C-F54A-B609-EB1A10091806}" srcOrd="0" destOrd="0" presId="urn:microsoft.com/office/officeart/2005/8/layout/vList5"/>
    <dgm:cxn modelId="{2E8A3466-5A83-7C46-90C2-62D4D15D1BD2}" srcId="{5BF4A09E-B5C1-AB42-86F6-772C298E020C}" destId="{A9E43778-FDF0-564A-88C4-9404A4853927}" srcOrd="0" destOrd="0" parTransId="{287BC096-E193-A143-A401-4962DD1ABAFB}" sibTransId="{7B192F11-B6D9-E049-9A8A-B306E3E026E6}"/>
    <dgm:cxn modelId="{76E3F970-3139-0343-92A1-DC225A7FA89B}" type="presOf" srcId="{DF4C1276-042B-8046-B732-4697B89DBEDA}" destId="{1DA73E16-A6C1-D04D-B9F6-A6704534032C}" srcOrd="0" destOrd="0" presId="urn:microsoft.com/office/officeart/2005/8/layout/vList5"/>
    <dgm:cxn modelId="{9692BD84-2024-6940-ADAF-FBC99AD0EFD8}" srcId="{FAC2958A-893B-FE49-B534-8BA008A1A8F6}" destId="{0D548D1C-2121-9942-AAAB-51954008F67B}" srcOrd="0" destOrd="0" parTransId="{E25913A1-9F28-E940-8F59-AE98757E2A17}" sibTransId="{BA572585-D1FE-0043-96ED-44D53CF7EDE9}"/>
    <dgm:cxn modelId="{F8EB7985-6267-0442-81D9-DB773FAA20CE}" srcId="{D48D4973-DE90-3D48-B5E3-A676A2193809}" destId="{DF4C1276-042B-8046-B732-4697B89DBEDA}" srcOrd="2" destOrd="0" parTransId="{C1728DE9-CA67-BE4B-B19B-2B6B49858D43}" sibTransId="{39002F74-B14F-DA4F-B3FB-E0EFB7197F72}"/>
    <dgm:cxn modelId="{940AE393-FA36-B946-B38C-853211413607}" type="presOf" srcId="{FAC2958A-893B-FE49-B534-8BA008A1A8F6}" destId="{ABCAE1A2-4A89-144E-AAB9-EA3BB3055AE0}" srcOrd="0" destOrd="0" presId="urn:microsoft.com/office/officeart/2005/8/layout/vList5"/>
    <dgm:cxn modelId="{542E0E9F-A006-0648-AB71-471485494117}" srcId="{D48D4973-DE90-3D48-B5E3-A676A2193809}" destId="{FAC2958A-893B-FE49-B534-8BA008A1A8F6}" srcOrd="1" destOrd="0" parTransId="{E1F1D7B6-56B7-B648-BEA2-AFD4BA18FF13}" sibTransId="{2697B174-17CD-F441-BCC3-407C6C336949}"/>
    <dgm:cxn modelId="{1A2E7EBD-72B4-8742-B952-A4400AA143D1}" srcId="{D48D4973-DE90-3D48-B5E3-A676A2193809}" destId="{5BF4A09E-B5C1-AB42-86F6-772C298E020C}" srcOrd="0" destOrd="0" parTransId="{26EBFC72-09A6-9D40-B389-3CF7EB3E0F2A}" sibTransId="{5F647C83-AA3A-6D48-8FAD-CF67733C6105}"/>
    <dgm:cxn modelId="{4CE278C0-F3D6-DE48-AA72-783FB5468B32}" srcId="{DF4C1276-042B-8046-B732-4697B89DBEDA}" destId="{10BC17FE-0C22-C74B-8A33-67DD634C9EEB}" srcOrd="0" destOrd="0" parTransId="{7877DC75-81DC-994E-8629-D187EF9AC465}" sibTransId="{801E2ECE-7A68-F74C-88E5-2400A337768E}"/>
    <dgm:cxn modelId="{61147AC5-89A4-C248-8323-602334C6E02F}" type="presOf" srcId="{5BF4A09E-B5C1-AB42-86F6-772C298E020C}" destId="{45AB9016-21B8-534A-ACD2-06FE23280EBC}" srcOrd="0" destOrd="0" presId="urn:microsoft.com/office/officeart/2005/8/layout/vList5"/>
    <dgm:cxn modelId="{652BF7C6-FAD8-E342-9582-4518F1431F5C}" type="presOf" srcId="{0D548D1C-2121-9942-AAAB-51954008F67B}" destId="{3B1103BD-7B7B-0E45-AF33-91B81A510C5D}" srcOrd="0" destOrd="0" presId="urn:microsoft.com/office/officeart/2005/8/layout/vList5"/>
    <dgm:cxn modelId="{0EB73CDD-1373-C240-B967-141649C7FD68}" type="presOf" srcId="{9BEC7D72-5598-484B-BD22-30E54B247B38}" destId="{3A8AA5ED-F072-4D4F-AB8A-2AC2586D634B}" srcOrd="0" destOrd="1" presId="urn:microsoft.com/office/officeart/2005/8/layout/vList5"/>
    <dgm:cxn modelId="{16B499E0-4656-A74E-95AF-8FD4C6933ECD}" srcId="{5BF4A09E-B5C1-AB42-86F6-772C298E020C}" destId="{9BEC7D72-5598-484B-BD22-30E54B247B38}" srcOrd="1" destOrd="0" parTransId="{09F643E8-AA8B-EA4D-8200-0FDB48F25171}" sibTransId="{916E33BE-37E6-F84F-BE83-E11668A4EF86}"/>
    <dgm:cxn modelId="{983F2DF7-6FCA-DB4A-AEC0-DB9C2E272EEB}" type="presOf" srcId="{D48D4973-DE90-3D48-B5E3-A676A2193809}" destId="{0780F427-7BDA-1844-8018-086C55B9B1CD}" srcOrd="0" destOrd="0" presId="urn:microsoft.com/office/officeart/2005/8/layout/vList5"/>
    <dgm:cxn modelId="{86DFA261-18F6-6145-9105-BF804DABF064}" type="presParOf" srcId="{0780F427-7BDA-1844-8018-086C55B9B1CD}" destId="{936FF184-B266-2546-9C19-D4AE43C42BA2}" srcOrd="0" destOrd="0" presId="urn:microsoft.com/office/officeart/2005/8/layout/vList5"/>
    <dgm:cxn modelId="{83810B2D-79AC-7A4A-87F6-2A3002F411E0}" type="presParOf" srcId="{936FF184-B266-2546-9C19-D4AE43C42BA2}" destId="{45AB9016-21B8-534A-ACD2-06FE23280EBC}" srcOrd="0" destOrd="0" presId="urn:microsoft.com/office/officeart/2005/8/layout/vList5"/>
    <dgm:cxn modelId="{26E44AD8-B1A8-E949-ABBF-51867AB3C3AA}" type="presParOf" srcId="{936FF184-B266-2546-9C19-D4AE43C42BA2}" destId="{3A8AA5ED-F072-4D4F-AB8A-2AC2586D634B}" srcOrd="1" destOrd="0" presId="urn:microsoft.com/office/officeart/2005/8/layout/vList5"/>
    <dgm:cxn modelId="{AE85AE3E-DF7B-EA4E-BD2F-FCD2C24C0072}" type="presParOf" srcId="{0780F427-7BDA-1844-8018-086C55B9B1CD}" destId="{4C80A2C1-B4B1-D14D-81D7-A7372292C2E9}" srcOrd="1" destOrd="0" presId="urn:microsoft.com/office/officeart/2005/8/layout/vList5"/>
    <dgm:cxn modelId="{E2166D6F-6D66-074D-97EE-D4E699258170}" type="presParOf" srcId="{0780F427-7BDA-1844-8018-086C55B9B1CD}" destId="{0E998554-92C0-1643-9844-316C9ED451B0}" srcOrd="2" destOrd="0" presId="urn:microsoft.com/office/officeart/2005/8/layout/vList5"/>
    <dgm:cxn modelId="{EA591308-E91B-7846-B1B9-221F4FE50848}" type="presParOf" srcId="{0E998554-92C0-1643-9844-316C9ED451B0}" destId="{ABCAE1A2-4A89-144E-AAB9-EA3BB3055AE0}" srcOrd="0" destOrd="0" presId="urn:microsoft.com/office/officeart/2005/8/layout/vList5"/>
    <dgm:cxn modelId="{D3358668-730A-484D-9C15-987C87E8D933}" type="presParOf" srcId="{0E998554-92C0-1643-9844-316C9ED451B0}" destId="{3B1103BD-7B7B-0E45-AF33-91B81A510C5D}" srcOrd="1" destOrd="0" presId="urn:microsoft.com/office/officeart/2005/8/layout/vList5"/>
    <dgm:cxn modelId="{8F2F6CFA-D44D-7841-BAE7-9CD609CC52DF}" type="presParOf" srcId="{0780F427-7BDA-1844-8018-086C55B9B1CD}" destId="{051AA4DF-403F-4344-8A7D-D29D9D56F7DB}" srcOrd="3" destOrd="0" presId="urn:microsoft.com/office/officeart/2005/8/layout/vList5"/>
    <dgm:cxn modelId="{979AE08A-AA0A-D84B-8856-0D750F90D3F3}" type="presParOf" srcId="{0780F427-7BDA-1844-8018-086C55B9B1CD}" destId="{D5C90D21-9D70-0646-8331-A8D4B08233A6}" srcOrd="4" destOrd="0" presId="urn:microsoft.com/office/officeart/2005/8/layout/vList5"/>
    <dgm:cxn modelId="{EF380B37-038E-9646-92BC-E09BFE8E2E01}" type="presParOf" srcId="{D5C90D21-9D70-0646-8331-A8D4B08233A6}" destId="{1DA73E16-A6C1-D04D-B9F6-A6704534032C}" srcOrd="0" destOrd="0" presId="urn:microsoft.com/office/officeart/2005/8/layout/vList5"/>
    <dgm:cxn modelId="{0BAEC06A-F493-E149-9E16-927997AA4BFF}" type="presParOf" srcId="{D5C90D21-9D70-0646-8331-A8D4B08233A6}" destId="{ADE92E80-483C-F54A-B609-EB1A1009180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AA5ED-F072-4D4F-AB8A-2AC2586D634B}">
      <dsp:nvSpPr>
        <dsp:cNvPr id="0" name=""/>
        <dsp:cNvSpPr/>
      </dsp:nvSpPr>
      <dsp:spPr>
        <a:xfrm rot="5400000">
          <a:off x="5812998" y="-2412229"/>
          <a:ext cx="825584" cy="585956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sym typeface="Wingdings" pitchFamily="2" charset="2"/>
            </a:rPr>
            <a:t>多义词标签提取与回标</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a:t>词义历时变迁的发现与可视化</a:t>
          </a:r>
        </a:p>
      </dsp:txBody>
      <dsp:txXfrm rot="-5400000">
        <a:off x="3296006" y="145065"/>
        <a:ext cx="5819266" cy="744980"/>
      </dsp:txXfrm>
    </dsp:sp>
    <dsp:sp modelId="{45AB9016-21B8-534A-ACD2-06FE23280EBC}">
      <dsp:nvSpPr>
        <dsp:cNvPr id="0" name=""/>
        <dsp:cNvSpPr/>
      </dsp:nvSpPr>
      <dsp:spPr>
        <a:xfrm>
          <a:off x="0" y="1563"/>
          <a:ext cx="3296007" cy="10319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zh-CN" altLang="en-US" sz="2900" kern="1200"/>
            <a:t>历时语料库建设</a:t>
          </a:r>
          <a:endParaRPr lang="zh-CN" altLang="en-US" sz="2900" kern="1200" dirty="0"/>
        </a:p>
      </dsp:txBody>
      <dsp:txXfrm>
        <a:off x="50377" y="51940"/>
        <a:ext cx="3195253" cy="931227"/>
      </dsp:txXfrm>
    </dsp:sp>
    <dsp:sp modelId="{3B1103BD-7B7B-0E45-AF33-91B81A510C5D}">
      <dsp:nvSpPr>
        <dsp:cNvPr id="0" name=""/>
        <dsp:cNvSpPr/>
      </dsp:nvSpPr>
      <dsp:spPr>
        <a:xfrm rot="5400000">
          <a:off x="5812998" y="-1328649"/>
          <a:ext cx="825584" cy="585956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baseline="0" dirty="0"/>
            <a:t>设计查询语言</a:t>
          </a:r>
        </a:p>
        <a:p>
          <a:pPr marL="171450" lvl="1" indent="-171450" algn="l" defTabSz="844550">
            <a:lnSpc>
              <a:spcPct val="90000"/>
            </a:lnSpc>
            <a:spcBef>
              <a:spcPct val="0"/>
            </a:spcBef>
            <a:spcAft>
              <a:spcPct val="15000"/>
            </a:spcAft>
            <a:buChar char="•"/>
          </a:pPr>
          <a:r>
            <a:rPr lang="zh-CN" altLang="en-US" sz="1900" kern="1200" baseline="0" dirty="0"/>
            <a:t>优化内核运行机制</a:t>
          </a:r>
        </a:p>
      </dsp:txBody>
      <dsp:txXfrm rot="-5400000">
        <a:off x="3296006" y="1228645"/>
        <a:ext cx="5819266" cy="744980"/>
      </dsp:txXfrm>
    </dsp:sp>
    <dsp:sp modelId="{ABCAE1A2-4A89-144E-AAB9-EA3BB3055AE0}">
      <dsp:nvSpPr>
        <dsp:cNvPr id="0" name=""/>
        <dsp:cNvSpPr/>
      </dsp:nvSpPr>
      <dsp:spPr>
        <a:xfrm>
          <a:off x="0" y="1085143"/>
          <a:ext cx="3296007" cy="10319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交互式语料库</a:t>
          </a:r>
          <a:r>
            <a:rPr lang="zh-CN" altLang="en-US" sz="2900" kern="1200" baseline="30000" dirty="0"/>
            <a:t>*</a:t>
          </a:r>
        </a:p>
      </dsp:txBody>
      <dsp:txXfrm>
        <a:off x="50377" y="1135520"/>
        <a:ext cx="3195253" cy="931227"/>
      </dsp:txXfrm>
    </dsp:sp>
    <dsp:sp modelId="{ADE92E80-483C-F54A-B609-EB1A10091806}">
      <dsp:nvSpPr>
        <dsp:cNvPr id="0" name=""/>
        <dsp:cNvSpPr/>
      </dsp:nvSpPr>
      <dsp:spPr>
        <a:xfrm rot="5400000">
          <a:off x="5812998" y="-245069"/>
          <a:ext cx="825584" cy="585956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释义自动生成</a:t>
          </a:r>
        </a:p>
        <a:p>
          <a:pPr marL="171450" lvl="1" indent="-171450" algn="l" defTabSz="844550">
            <a:lnSpc>
              <a:spcPct val="90000"/>
            </a:lnSpc>
            <a:spcBef>
              <a:spcPct val="0"/>
            </a:spcBef>
            <a:spcAft>
              <a:spcPct val="15000"/>
            </a:spcAft>
            <a:buChar char="•"/>
          </a:pPr>
          <a:r>
            <a:rPr lang="zh-CN" altLang="en-US" sz="1900" kern="1200" dirty="0"/>
            <a:t>系统改进（见后文）</a:t>
          </a:r>
        </a:p>
      </dsp:txBody>
      <dsp:txXfrm rot="-5400000">
        <a:off x="3296006" y="2312225"/>
        <a:ext cx="5819266" cy="744980"/>
      </dsp:txXfrm>
    </dsp:sp>
    <dsp:sp modelId="{1DA73E16-A6C1-D04D-B9F6-A6704534032C}">
      <dsp:nvSpPr>
        <dsp:cNvPr id="0" name=""/>
        <dsp:cNvSpPr/>
      </dsp:nvSpPr>
      <dsp:spPr>
        <a:xfrm>
          <a:off x="0" y="2168724"/>
          <a:ext cx="3296007" cy="10319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在线词典编纂系统</a:t>
          </a:r>
          <a:endParaRPr lang="zh-CN" altLang="en-US" sz="2900" kern="1200" baseline="0" dirty="0"/>
        </a:p>
      </dsp:txBody>
      <dsp:txXfrm>
        <a:off x="50377" y="2219101"/>
        <a:ext cx="3195253" cy="93122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20EA8-0454-9742-A506-F362551C9222}" type="datetimeFigureOut">
              <a:rPr kumimoji="1" lang="zh-CN" altLang="en-US" smtClean="0"/>
              <a:t>2019/10/22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DDB44-E1C9-0748-B845-5ADDC72A817B}" type="slidenum">
              <a:rPr kumimoji="1" lang="zh-CN" altLang="en-US" smtClean="0"/>
              <a:t>‹#›</a:t>
            </a:fld>
            <a:endParaRPr kumimoji="1" lang="zh-CN" altLang="en-US"/>
          </a:p>
        </p:txBody>
      </p:sp>
    </p:spTree>
    <p:extLst>
      <p:ext uri="{BB962C8B-B14F-4D97-AF65-F5344CB8AC3E}">
        <p14:creationId xmlns:p14="http://schemas.microsoft.com/office/powerpoint/2010/main" val="423517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国内对于</a:t>
            </a:r>
            <a:r>
              <a:rPr kumimoji="1" lang="zh-CN" altLang="en-US" dirty="0">
                <a:solidFill>
                  <a:srgbClr val="FF0000"/>
                </a:solidFill>
              </a:rPr>
              <a:t>复合名词短语</a:t>
            </a:r>
            <a:r>
              <a:rPr kumimoji="1" lang="zh-CN" altLang="en-US" dirty="0"/>
              <a:t>语义知识库构建相对薄弱</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rPr>
              <a:t>由两个实词构成的复合名词短语在整个名词性短语中的占比大，且由于形容词参与构成复合名词短语时其语义功能和语法组合类型都较为单一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rPr>
              <a:t>动词处于修饰语位置上时其本身的性 质有所变化，有必要划分出名动词的类别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BCDDB44-E1C9-0748-B845-5ADDC72A817B}" type="slidenum">
              <a:rPr kumimoji="1" lang="zh-CN" altLang="en-US" smtClean="0"/>
              <a:t>7</a:t>
            </a:fld>
            <a:endParaRPr kumimoji="1" lang="zh-CN" altLang="en-US"/>
          </a:p>
        </p:txBody>
      </p:sp>
    </p:spTree>
    <p:extLst>
      <p:ext uri="{BB962C8B-B14F-4D97-AF65-F5344CB8AC3E}">
        <p14:creationId xmlns:p14="http://schemas.microsoft.com/office/powerpoint/2010/main" val="26070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本质上</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机制是对</a:t>
            </a:r>
            <a:r>
              <a:rPr lang="en-US" altLang="zh-CN" sz="1200" b="0" i="0" kern="1200" dirty="0">
                <a:solidFill>
                  <a:schemeClr val="tx1"/>
                </a:solidFill>
                <a:effectLst/>
                <a:latin typeface="+mn-lt"/>
                <a:ea typeface="+mn-ea"/>
                <a:cs typeface="+mn-cs"/>
              </a:rPr>
              <a:t>Source</a:t>
            </a:r>
            <a:r>
              <a:rPr lang="zh-CN" altLang="en-US" sz="1200" b="0" i="0" kern="1200" dirty="0">
                <a:solidFill>
                  <a:schemeClr val="tx1"/>
                </a:solidFill>
                <a:effectLst/>
                <a:latin typeface="+mn-lt"/>
                <a:ea typeface="+mn-ea"/>
                <a:cs typeface="+mn-cs"/>
              </a:rPr>
              <a:t>中元素的</a:t>
            </a:r>
            <a:r>
              <a:rPr lang="en-US" altLang="zh-CN" sz="1200" b="0" i="0" kern="1200" dirty="0">
                <a:solidFill>
                  <a:schemeClr val="tx1"/>
                </a:solidFill>
                <a:effectLst/>
                <a:latin typeface="+mn-lt"/>
                <a:ea typeface="+mn-ea"/>
                <a:cs typeface="+mn-cs"/>
              </a:rPr>
              <a:t>Value</a:t>
            </a:r>
            <a:r>
              <a:rPr lang="zh-CN" altLang="en-US" sz="1200" b="0" i="0" kern="1200" dirty="0">
                <a:solidFill>
                  <a:schemeClr val="tx1"/>
                </a:solidFill>
                <a:effectLst/>
                <a:latin typeface="+mn-lt"/>
                <a:ea typeface="+mn-ea"/>
                <a:cs typeface="+mn-cs"/>
              </a:rPr>
              <a:t>值进行加权求和，而</a:t>
            </a:r>
            <a:r>
              <a:rPr lang="en-US" altLang="zh-CN" sz="1200" b="0" i="0" kern="1200" dirty="0">
                <a:solidFill>
                  <a:schemeClr val="tx1"/>
                </a:solidFill>
                <a:effectLst/>
                <a:latin typeface="+mn-lt"/>
                <a:ea typeface="+mn-ea"/>
                <a:cs typeface="+mn-cs"/>
              </a:rPr>
              <a:t>Query</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用来计算对应</a:t>
            </a:r>
            <a:r>
              <a:rPr lang="en-US" altLang="zh-CN" sz="1200" b="0" i="0" kern="1200" dirty="0">
                <a:solidFill>
                  <a:schemeClr val="tx1"/>
                </a:solidFill>
                <a:effectLst/>
                <a:latin typeface="+mn-lt"/>
                <a:ea typeface="+mn-ea"/>
                <a:cs typeface="+mn-cs"/>
              </a:rPr>
              <a:t>Value</a:t>
            </a:r>
            <a:r>
              <a:rPr lang="zh-CN" altLang="en-US" sz="1200" b="0" i="0" kern="1200" dirty="0">
                <a:solidFill>
                  <a:schemeClr val="tx1"/>
                </a:solidFill>
                <a:effectLst/>
                <a:latin typeface="+mn-lt"/>
                <a:ea typeface="+mn-ea"/>
                <a:cs typeface="+mn-cs"/>
              </a:rPr>
              <a:t>的权重系数。</a:t>
            </a:r>
            <a:endParaRPr kumimoji="1" lang="zh-CN" altLang="en-US" dirty="0"/>
          </a:p>
        </p:txBody>
      </p:sp>
      <p:sp>
        <p:nvSpPr>
          <p:cNvPr id="4" name="灯片编号占位符 3"/>
          <p:cNvSpPr>
            <a:spLocks noGrp="1"/>
          </p:cNvSpPr>
          <p:nvPr>
            <p:ph type="sldNum" sz="quarter" idx="5"/>
          </p:nvPr>
        </p:nvSpPr>
        <p:spPr/>
        <p:txBody>
          <a:bodyPr/>
          <a:lstStyle/>
          <a:p>
            <a:fld id="{ABCDDB44-E1C9-0748-B845-5ADDC72A817B}" type="slidenum">
              <a:rPr kumimoji="1" lang="zh-CN" altLang="en-US" smtClean="0"/>
              <a:t>12</a:t>
            </a:fld>
            <a:endParaRPr kumimoji="1" lang="zh-CN" altLang="en-US"/>
          </a:p>
        </p:txBody>
      </p:sp>
    </p:spTree>
    <p:extLst>
      <p:ext uri="{BB962C8B-B14F-4D97-AF65-F5344CB8AC3E}">
        <p14:creationId xmlns:p14="http://schemas.microsoft.com/office/powerpoint/2010/main" val="637829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BCDDB44-E1C9-0748-B845-5ADDC72A817B}" type="slidenum">
              <a:rPr kumimoji="1" lang="zh-CN" altLang="en-US" smtClean="0"/>
              <a:t>13</a:t>
            </a:fld>
            <a:endParaRPr kumimoji="1" lang="zh-CN" altLang="en-US"/>
          </a:p>
        </p:txBody>
      </p:sp>
    </p:spTree>
    <p:extLst>
      <p:ext uri="{BB962C8B-B14F-4D97-AF65-F5344CB8AC3E}">
        <p14:creationId xmlns:p14="http://schemas.microsoft.com/office/powerpoint/2010/main" val="34800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5468C-8BEF-8444-94D1-C5BBD8F8695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4293501-4B3A-E347-A070-24C9C32C1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5687D4E-93E2-9D4E-A00A-B52BA51C9313}"/>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5" name="页脚占位符 4">
            <a:extLst>
              <a:ext uri="{FF2B5EF4-FFF2-40B4-BE49-F238E27FC236}">
                <a16:creationId xmlns:a16="http://schemas.microsoft.com/office/drawing/2014/main" id="{74FC3E9A-F55D-984C-8109-4763932807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C742CC-A49A-734A-904A-09163B7CB112}"/>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311838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FF4DE-B103-454D-B55A-FE1BDC1A298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FA96E5D-62B9-2F49-8636-E48C724F280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055771E-9015-1F45-85F0-D9F6C57260A1}"/>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5" name="页脚占位符 4">
            <a:extLst>
              <a:ext uri="{FF2B5EF4-FFF2-40B4-BE49-F238E27FC236}">
                <a16:creationId xmlns:a16="http://schemas.microsoft.com/office/drawing/2014/main" id="{47B2FF75-AFA3-4143-8FE9-B2C03A39E04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C2C14EF-FEC3-C94E-8327-6FC61419A24D}"/>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402105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415596-933A-2C4E-887E-F38F941794A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60250F-38CE-F84C-A4BF-42301CD3286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D05DFD-3F2E-7E41-A889-7BD320918E1C}"/>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5" name="页脚占位符 4">
            <a:extLst>
              <a:ext uri="{FF2B5EF4-FFF2-40B4-BE49-F238E27FC236}">
                <a16:creationId xmlns:a16="http://schemas.microsoft.com/office/drawing/2014/main" id="{948F25E4-B95F-0641-A2D8-431123D4AB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A60733-F0C3-4949-88D3-2D39AB7AE25D}"/>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208624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DA928-73C7-C04E-AFD5-7CBD6E6379E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8CADE2A-C7C1-CF4A-8F11-0D376E10CF2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D5437D-A38B-8244-8D46-D442CF3AECDF}"/>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5" name="页脚占位符 4">
            <a:extLst>
              <a:ext uri="{FF2B5EF4-FFF2-40B4-BE49-F238E27FC236}">
                <a16:creationId xmlns:a16="http://schemas.microsoft.com/office/drawing/2014/main" id="{D08C6875-C62B-AC41-8A73-BBAF29347B7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8AF3C4C-B62A-0244-8DEE-A6C2C330979C}"/>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369025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393DC-32D6-044F-A110-C2D418B2146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CF9B645-BAAC-CC4F-BD9C-F87E90A49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153785A-33C2-174C-8A9F-9684AB7DD827}"/>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5" name="页脚占位符 4">
            <a:extLst>
              <a:ext uri="{FF2B5EF4-FFF2-40B4-BE49-F238E27FC236}">
                <a16:creationId xmlns:a16="http://schemas.microsoft.com/office/drawing/2014/main" id="{7A814C22-EF53-6B4A-87EB-9CAF71A2F5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2EE72B-571B-2943-9021-69D93288F092}"/>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147205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2E4CC-B817-1D4B-AEC2-5C082084B9A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1CD86B9-238F-5840-AD03-673441CD413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71E5FDF-D09F-5944-B0D7-8D9E1578E3A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2AD952F-4F0D-1D42-BF1D-AD5866A4C4C4}"/>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6" name="页脚占位符 5">
            <a:extLst>
              <a:ext uri="{FF2B5EF4-FFF2-40B4-BE49-F238E27FC236}">
                <a16:creationId xmlns:a16="http://schemas.microsoft.com/office/drawing/2014/main" id="{B58D24AF-85B8-1F44-AC57-1566DB89693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79ECAE4-9E6F-4B48-B465-89705DF3B1A9}"/>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79793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8DAE-CF70-A943-885F-C2B6C651820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4DA84B4-87EB-B441-8D28-3EFC3CF4A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920D4B0-6279-404D-890A-E95B50A5685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3C50D59-6E58-C448-A8D2-E7A2CE182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1C94AE8-88AA-A342-A0B1-75E9782740B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C843F44-E796-C24F-8E45-B131C502F87B}"/>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8" name="页脚占位符 7">
            <a:extLst>
              <a:ext uri="{FF2B5EF4-FFF2-40B4-BE49-F238E27FC236}">
                <a16:creationId xmlns:a16="http://schemas.microsoft.com/office/drawing/2014/main" id="{B308C899-850B-0649-A622-D75ABBCC610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508FA21-678C-B349-AE90-783456BBD76C}"/>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86156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7D77C-9EC0-CD44-9A20-D0F51632629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F3788F1-CE59-C447-B3FB-BB115DD7E639}"/>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4" name="页脚占位符 3">
            <a:extLst>
              <a:ext uri="{FF2B5EF4-FFF2-40B4-BE49-F238E27FC236}">
                <a16:creationId xmlns:a16="http://schemas.microsoft.com/office/drawing/2014/main" id="{E02AC34B-5321-2341-AEFE-905B171268E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7836B34-EF53-174A-9163-44416CAA20C1}"/>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65262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01210F-3B66-A74F-A5A8-35E947F622B1}"/>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3" name="页脚占位符 2">
            <a:extLst>
              <a:ext uri="{FF2B5EF4-FFF2-40B4-BE49-F238E27FC236}">
                <a16:creationId xmlns:a16="http://schemas.microsoft.com/office/drawing/2014/main" id="{5A4611B7-6783-FF44-9780-27B4DCCD2FA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36AE978-24AE-5A44-A54B-EFCE5BF21F1C}"/>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345273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2DD32-B7B8-294B-880B-24B69236203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2154594-A871-A641-AD7D-27E43BE0B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226F260-2BBD-8D40-8B41-FF23B3165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A0E2384-9435-FD42-BA98-615127A85EB3}"/>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6" name="页脚占位符 5">
            <a:extLst>
              <a:ext uri="{FF2B5EF4-FFF2-40B4-BE49-F238E27FC236}">
                <a16:creationId xmlns:a16="http://schemas.microsoft.com/office/drawing/2014/main" id="{E2838093-53EE-A646-8FFC-FD4A000C810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76A9C5-565D-764D-AB4F-7E2252A8CC1B}"/>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148956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2B5A5-CC42-F246-B1FF-9FF00ADD3E0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1FE55F7-F551-C846-981D-987EDC3FF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D2F5218-32BE-5242-812A-77BAD4303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C0D4908-F9BE-374D-8CC8-93F8BC6F6FD0}"/>
              </a:ext>
            </a:extLst>
          </p:cNvPr>
          <p:cNvSpPr>
            <a:spLocks noGrp="1"/>
          </p:cNvSpPr>
          <p:nvPr>
            <p:ph type="dt" sz="half" idx="10"/>
          </p:nvPr>
        </p:nvSpPr>
        <p:spPr/>
        <p:txBody>
          <a:bodyPr/>
          <a:lstStyle/>
          <a:p>
            <a:fld id="{87F15ACE-D1EF-A94F-8D8A-F7FA530C5709}" type="datetimeFigureOut">
              <a:rPr kumimoji="1" lang="zh-CN" altLang="en-US" smtClean="0"/>
              <a:t>2019/10/21</a:t>
            </a:fld>
            <a:endParaRPr kumimoji="1" lang="zh-CN" altLang="en-US"/>
          </a:p>
        </p:txBody>
      </p:sp>
      <p:sp>
        <p:nvSpPr>
          <p:cNvPr id="6" name="页脚占位符 5">
            <a:extLst>
              <a:ext uri="{FF2B5EF4-FFF2-40B4-BE49-F238E27FC236}">
                <a16:creationId xmlns:a16="http://schemas.microsoft.com/office/drawing/2014/main" id="{751006B9-3D42-0C4E-B374-78F6A4377B5A}"/>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A92C024B-8278-FC4E-90B7-A1E1F1D75AE8}"/>
              </a:ext>
            </a:extLst>
          </p:cNvPr>
          <p:cNvSpPr>
            <a:spLocks noGrp="1"/>
          </p:cNvSpPr>
          <p:nvPr>
            <p:ph type="sldNum" sz="quarter" idx="12"/>
          </p:nvPr>
        </p:nvSpPr>
        <p:spPr/>
        <p:txBody>
          <a:body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21562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3D975D-7BC7-8543-8B59-F8E07581D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EB2C09-53E7-B44E-8C72-A4701095E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EB0C95A-E817-A94A-8353-A491FA5A5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15ACE-D1EF-A94F-8D8A-F7FA530C5709}" type="datetimeFigureOut">
              <a:rPr kumimoji="1" lang="zh-CN" altLang="en-US" smtClean="0"/>
              <a:t>2019/10/21</a:t>
            </a:fld>
            <a:endParaRPr kumimoji="1" lang="zh-CN" altLang="en-US"/>
          </a:p>
        </p:txBody>
      </p:sp>
      <p:sp>
        <p:nvSpPr>
          <p:cNvPr id="5" name="页脚占位符 4">
            <a:extLst>
              <a:ext uri="{FF2B5EF4-FFF2-40B4-BE49-F238E27FC236}">
                <a16:creationId xmlns:a16="http://schemas.microsoft.com/office/drawing/2014/main" id="{C290DEED-7AF7-3C41-B3C7-1B1FC7A17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05C1BBF-D185-4849-BFC3-8465199AC5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4B445-B61A-7240-B5F7-3E7D035CA358}" type="slidenum">
              <a:rPr kumimoji="1" lang="zh-CN" altLang="en-US" smtClean="0"/>
              <a:t>‹#›</a:t>
            </a:fld>
            <a:endParaRPr kumimoji="1" lang="zh-CN" altLang="en-US"/>
          </a:p>
        </p:txBody>
      </p:sp>
    </p:spTree>
    <p:extLst>
      <p:ext uri="{BB962C8B-B14F-4D97-AF65-F5344CB8AC3E}">
        <p14:creationId xmlns:p14="http://schemas.microsoft.com/office/powerpoint/2010/main" val="246959530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cidian.xpcha.com/"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FC2D2-F7C8-AF4C-BFF3-4EBD42085CFC}"/>
              </a:ext>
            </a:extLst>
          </p:cNvPr>
          <p:cNvSpPr>
            <a:spLocks noGrp="1"/>
          </p:cNvSpPr>
          <p:nvPr>
            <p:ph type="ctrTitle"/>
          </p:nvPr>
        </p:nvSpPr>
        <p:spPr/>
        <p:txBody>
          <a:bodyPr/>
          <a:lstStyle/>
          <a:p>
            <a:r>
              <a:rPr kumimoji="1" lang="en-US" altLang="zh-CN" dirty="0"/>
              <a:t>CCL2019</a:t>
            </a:r>
            <a:r>
              <a:rPr kumimoji="1" lang="zh-CN" altLang="en-US" dirty="0"/>
              <a:t>相关论文报告</a:t>
            </a:r>
          </a:p>
        </p:txBody>
      </p:sp>
      <p:sp>
        <p:nvSpPr>
          <p:cNvPr id="3" name="副标题 2">
            <a:extLst>
              <a:ext uri="{FF2B5EF4-FFF2-40B4-BE49-F238E27FC236}">
                <a16:creationId xmlns:a16="http://schemas.microsoft.com/office/drawing/2014/main" id="{88FE46FB-650B-F045-9F18-F0573721524E}"/>
              </a:ext>
            </a:extLst>
          </p:cNvPr>
          <p:cNvSpPr>
            <a:spLocks noGrp="1"/>
          </p:cNvSpPr>
          <p:nvPr>
            <p:ph type="subTitle" idx="1"/>
          </p:nvPr>
        </p:nvSpPr>
        <p:spPr/>
        <p:txBody>
          <a:bodyPr/>
          <a:lstStyle/>
          <a:p>
            <a:r>
              <a:rPr kumimoji="1" lang="zh-CN" altLang="en-US" dirty="0"/>
              <a:t>吴先</a:t>
            </a:r>
          </a:p>
          <a:p>
            <a:r>
              <a:rPr kumimoji="1" lang="en-US" altLang="zh-CN" dirty="0"/>
              <a:t>wuxian94@pku.edu.cn</a:t>
            </a:r>
            <a:endParaRPr kumimoji="1" lang="zh-CN" altLang="en-US" dirty="0"/>
          </a:p>
        </p:txBody>
      </p:sp>
    </p:spTree>
    <p:extLst>
      <p:ext uri="{BB962C8B-B14F-4D97-AF65-F5344CB8AC3E}">
        <p14:creationId xmlns:p14="http://schemas.microsoft.com/office/powerpoint/2010/main" val="1051700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A376B-4A0D-B341-BC46-BCA42858E991}"/>
              </a:ext>
            </a:extLst>
          </p:cNvPr>
          <p:cNvSpPr>
            <a:spLocks noGrp="1"/>
          </p:cNvSpPr>
          <p:nvPr>
            <p:ph type="title"/>
          </p:nvPr>
        </p:nvSpPr>
        <p:spPr/>
        <p:txBody>
          <a:bodyPr/>
          <a:lstStyle/>
          <a:p>
            <a:r>
              <a:rPr kumimoji="1" lang="zh-CN" altLang="en-US" dirty="0"/>
              <a:t>汉语复合名词短语语义关系知识库构建与自动识别研究</a:t>
            </a:r>
          </a:p>
        </p:txBody>
      </p:sp>
      <p:sp>
        <p:nvSpPr>
          <p:cNvPr id="3" name="内容占位符 2">
            <a:extLst>
              <a:ext uri="{FF2B5EF4-FFF2-40B4-BE49-F238E27FC236}">
                <a16:creationId xmlns:a16="http://schemas.microsoft.com/office/drawing/2014/main" id="{6D1FD20F-2A2F-D74E-BC5E-2620F6F66CEB}"/>
              </a:ext>
            </a:extLst>
          </p:cNvPr>
          <p:cNvSpPr>
            <a:spLocks noGrp="1"/>
          </p:cNvSpPr>
          <p:nvPr>
            <p:ph idx="1"/>
          </p:nvPr>
        </p:nvSpPr>
        <p:spPr/>
        <p:txBody>
          <a:bodyPr/>
          <a:lstStyle/>
          <a:p>
            <a:r>
              <a:rPr kumimoji="1" lang="zh-CN" altLang="en-US" dirty="0"/>
              <a:t>一些想法</a:t>
            </a:r>
            <a:endParaRPr kumimoji="1" lang="en-US" altLang="zh-CN" dirty="0"/>
          </a:p>
          <a:p>
            <a:pPr lvl="1"/>
            <a:r>
              <a:rPr kumimoji="1" lang="zh-CN" altLang="en-US" dirty="0"/>
              <a:t>今年会上介绍了很多非自回归生成的算法，或许可以替换</a:t>
            </a:r>
            <a:r>
              <a:rPr kumimoji="1" lang="en-US" altLang="zh-CN" dirty="0"/>
              <a:t>CRF</a:t>
            </a:r>
          </a:p>
          <a:p>
            <a:pPr lvl="1"/>
            <a:r>
              <a:rPr kumimoji="1" lang="zh-CN" altLang="en-US" dirty="0"/>
              <a:t>这些例子可以作为复合短语的释义吗？如果是，那是不是可以抽取一个生成复合短语释义的框架，用来对</a:t>
            </a:r>
            <a:r>
              <a:rPr kumimoji="1" lang="en-US" altLang="zh-CN" dirty="0"/>
              <a:t>OOV</a:t>
            </a:r>
            <a:r>
              <a:rPr kumimoji="1" lang="zh-CN" altLang="en-US" dirty="0"/>
              <a:t>的词语生成释义。</a:t>
            </a:r>
            <a:endParaRPr kumimoji="1" lang="en-US" altLang="zh-CN" dirty="0"/>
          </a:p>
          <a:p>
            <a:pPr lvl="2"/>
            <a:r>
              <a:rPr kumimoji="1" lang="zh-CN" altLang="en-US" dirty="0"/>
              <a:t>不过在此之前，可能还是要先解决语义分类的问题。</a:t>
            </a:r>
            <a:endParaRPr kumimoji="1" lang="en-US" altLang="zh-CN" dirty="0"/>
          </a:p>
          <a:p>
            <a:pPr lvl="2"/>
            <a:r>
              <a:rPr kumimoji="1" lang="zh-CN" altLang="en-US" dirty="0"/>
              <a:t>用自身解释自身真的可以吗？</a:t>
            </a:r>
            <a:endParaRPr kumimoji="1" lang="en-US" altLang="zh-CN" dirty="0"/>
          </a:p>
          <a:p>
            <a:pPr lvl="1"/>
            <a:r>
              <a:rPr kumimoji="1" lang="zh-CN" altLang="en-US" dirty="0"/>
              <a:t>除了动词名词的复合短语，其他类型的复合名词也有相关研究</a:t>
            </a:r>
            <a:endParaRPr kumimoji="1" lang="en-US" altLang="zh-CN" dirty="0"/>
          </a:p>
          <a:p>
            <a:pPr lvl="2"/>
            <a:r>
              <a:rPr kumimoji="1" lang="zh-CN" altLang="en-US" dirty="0"/>
              <a:t>从物性结构看“处所</a:t>
            </a:r>
            <a:r>
              <a:rPr kumimoji="1" lang="en-US" altLang="zh-CN" dirty="0"/>
              <a:t>+N”</a:t>
            </a:r>
            <a:r>
              <a:rPr kumimoji="1" lang="zh-CN" altLang="en-US" dirty="0"/>
              <a:t>复合词的词义与释义，宋作艳</a:t>
            </a:r>
            <a:r>
              <a:rPr kumimoji="1" lang="en-US" altLang="zh-CN" dirty="0"/>
              <a:t>, </a:t>
            </a:r>
            <a:r>
              <a:rPr kumimoji="1" lang="zh-CN" altLang="en-US" dirty="0"/>
              <a:t>孙傲（北京师范大学）</a:t>
            </a:r>
            <a:endParaRPr kumimoji="1" lang="en-US" altLang="zh-CN" dirty="0"/>
          </a:p>
          <a:p>
            <a:pPr lvl="2"/>
            <a:r>
              <a:rPr kumimoji="1" lang="zh-CN" altLang="en-US" dirty="0"/>
              <a:t>主要关注的是隐含谓词的物性角色：功用、施成、施成兼功用、存在</a:t>
            </a:r>
            <a:endParaRPr kumimoji="1" lang="en-US" altLang="zh-CN" dirty="0"/>
          </a:p>
          <a:p>
            <a:pPr lvl="2"/>
            <a:endParaRPr kumimoji="1" lang="zh-CN" altLang="en-US" dirty="0"/>
          </a:p>
        </p:txBody>
      </p:sp>
    </p:spTree>
    <p:extLst>
      <p:ext uri="{BB962C8B-B14F-4D97-AF65-F5344CB8AC3E}">
        <p14:creationId xmlns:p14="http://schemas.microsoft.com/office/powerpoint/2010/main" val="245132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25B99-C497-6845-838A-8D53376698BB}"/>
              </a:ext>
            </a:extLst>
          </p:cNvPr>
          <p:cNvSpPr>
            <a:spLocks noGrp="1"/>
          </p:cNvSpPr>
          <p:nvPr>
            <p:ph type="title"/>
          </p:nvPr>
        </p:nvSpPr>
        <p:spPr/>
        <p:txBody>
          <a:bodyPr/>
          <a:lstStyle/>
          <a:p>
            <a:r>
              <a:rPr kumimoji="1" lang="zh-CN" altLang="en-US" dirty="0"/>
              <a:t>基于门控化上下文感知网络的词语释义生成方法</a:t>
            </a:r>
          </a:p>
        </p:txBody>
      </p:sp>
      <p:sp>
        <p:nvSpPr>
          <p:cNvPr id="3" name="内容占位符 2">
            <a:extLst>
              <a:ext uri="{FF2B5EF4-FFF2-40B4-BE49-F238E27FC236}">
                <a16:creationId xmlns:a16="http://schemas.microsoft.com/office/drawing/2014/main" id="{416CA4B8-B5D0-024D-93D7-2A2EBB2B13B6}"/>
              </a:ext>
            </a:extLst>
          </p:cNvPr>
          <p:cNvSpPr>
            <a:spLocks noGrp="1"/>
          </p:cNvSpPr>
          <p:nvPr>
            <p:ph idx="1"/>
          </p:nvPr>
        </p:nvSpPr>
        <p:spPr/>
        <p:txBody>
          <a:bodyPr/>
          <a:lstStyle/>
          <a:p>
            <a:r>
              <a:rPr kumimoji="1" lang="zh-CN" altLang="en-US" dirty="0"/>
              <a:t>张海同，孔存良，何姗，杨麟儿，杜永萍，杨尔弘（</a:t>
            </a:r>
            <a:r>
              <a:rPr lang="zh-CN" altLang="en-US" dirty="0"/>
              <a:t>北京工业大学、北京语言大学、云南师范大学华文学院</a:t>
            </a:r>
            <a:r>
              <a:rPr kumimoji="1" lang="zh-CN" altLang="en-US" dirty="0"/>
              <a:t>）</a:t>
            </a:r>
            <a:endParaRPr kumimoji="1" lang="en-US" altLang="zh-CN" dirty="0"/>
          </a:p>
          <a:p>
            <a:r>
              <a:rPr kumimoji="1" lang="zh-CN" altLang="en-US" dirty="0"/>
              <a:t>主要贡献：</a:t>
            </a:r>
            <a:endParaRPr kumimoji="1" lang="en-US" altLang="zh-CN" dirty="0"/>
          </a:p>
          <a:p>
            <a:pPr lvl="1"/>
            <a:r>
              <a:rPr kumimoji="1" lang="zh-CN" altLang="en-US" dirty="0"/>
              <a:t>提出了一个门控神经网络，采用不同的匹配策略进行目标词与上下文的交互，并利用注意力机制融入目标词的向量表示</a:t>
            </a:r>
            <a:endParaRPr kumimoji="1" lang="en-US" altLang="zh-CN" dirty="0"/>
          </a:p>
          <a:p>
            <a:pPr lvl="1"/>
            <a:r>
              <a:rPr kumimoji="1" lang="zh-CN" altLang="en-US" dirty="0"/>
              <a:t>在释义建模的困惑度和生成释义的</a:t>
            </a:r>
            <a:r>
              <a:rPr kumimoji="1" lang="en-US" altLang="zh-CN" dirty="0"/>
              <a:t>BLEU</a:t>
            </a:r>
            <a:r>
              <a:rPr kumimoji="1" lang="zh-CN" altLang="en-US" dirty="0"/>
              <a:t>上有所提升</a:t>
            </a:r>
            <a:endParaRPr kumimoji="1" lang="en-US" altLang="zh-CN" dirty="0"/>
          </a:p>
          <a:p>
            <a:r>
              <a:rPr kumimoji="1" lang="zh-CN" altLang="en-US" dirty="0"/>
              <a:t>研究对象：</a:t>
            </a:r>
            <a:endParaRPr kumimoji="1" lang="en-US" altLang="zh-CN" dirty="0"/>
          </a:p>
          <a:p>
            <a:pPr lvl="1"/>
            <a:r>
              <a:rPr kumimoji="1" lang="zh-CN" altLang="en-US" dirty="0"/>
              <a:t>牛津词典，三元组：（词语、释义、例句）</a:t>
            </a:r>
            <a:endParaRPr kumimoji="1" lang="en-US" altLang="zh-CN" dirty="0"/>
          </a:p>
          <a:p>
            <a:endParaRPr kumimoji="1" lang="en-US" altLang="zh-CN" dirty="0"/>
          </a:p>
        </p:txBody>
      </p:sp>
    </p:spTree>
    <p:extLst>
      <p:ext uri="{BB962C8B-B14F-4D97-AF65-F5344CB8AC3E}">
        <p14:creationId xmlns:p14="http://schemas.microsoft.com/office/powerpoint/2010/main" val="199658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8B773-6798-424D-87A0-B60B0C1824E4}"/>
              </a:ext>
            </a:extLst>
          </p:cNvPr>
          <p:cNvSpPr>
            <a:spLocks noGrp="1"/>
          </p:cNvSpPr>
          <p:nvPr>
            <p:ph type="title"/>
          </p:nvPr>
        </p:nvSpPr>
        <p:spPr/>
        <p:txBody>
          <a:bodyPr/>
          <a:lstStyle/>
          <a:p>
            <a:r>
              <a:rPr kumimoji="1" lang="zh-CN" altLang="en-US" dirty="0"/>
              <a:t>基于门控化上下文感知网络的词语释义生成方法</a:t>
            </a:r>
          </a:p>
        </p:txBody>
      </p:sp>
      <p:pic>
        <p:nvPicPr>
          <p:cNvPr id="4" name="图片 3">
            <a:extLst>
              <a:ext uri="{FF2B5EF4-FFF2-40B4-BE49-F238E27FC236}">
                <a16:creationId xmlns:a16="http://schemas.microsoft.com/office/drawing/2014/main" id="{05E614D4-6BCA-EE42-A396-4363BA6425AF}"/>
              </a:ext>
            </a:extLst>
          </p:cNvPr>
          <p:cNvPicPr>
            <a:picLocks noChangeAspect="1"/>
          </p:cNvPicPr>
          <p:nvPr/>
        </p:nvPicPr>
        <p:blipFill>
          <a:blip r:embed="rId3"/>
          <a:stretch>
            <a:fillRect/>
          </a:stretch>
        </p:blipFill>
        <p:spPr>
          <a:xfrm>
            <a:off x="2596421" y="1321594"/>
            <a:ext cx="9067800" cy="5359400"/>
          </a:xfrm>
          <a:prstGeom prst="rect">
            <a:avLst/>
          </a:prstGeom>
        </p:spPr>
      </p:pic>
      <p:sp>
        <p:nvSpPr>
          <p:cNvPr id="3" name="内容占位符 2">
            <a:extLst>
              <a:ext uri="{FF2B5EF4-FFF2-40B4-BE49-F238E27FC236}">
                <a16:creationId xmlns:a16="http://schemas.microsoft.com/office/drawing/2014/main" id="{97B1B772-A2AA-B14B-BF1E-421EE563A04C}"/>
              </a:ext>
            </a:extLst>
          </p:cNvPr>
          <p:cNvSpPr>
            <a:spLocks noGrp="1"/>
          </p:cNvSpPr>
          <p:nvPr>
            <p:ph idx="1"/>
          </p:nvPr>
        </p:nvSpPr>
        <p:spPr/>
        <p:txBody>
          <a:bodyPr/>
          <a:lstStyle/>
          <a:p>
            <a:r>
              <a:rPr kumimoji="1" lang="zh-CN" altLang="en-US" dirty="0"/>
              <a:t>模型结构</a:t>
            </a:r>
            <a:endParaRPr kumimoji="1" lang="en-US" altLang="zh-CN" dirty="0"/>
          </a:p>
        </p:txBody>
      </p:sp>
      <p:sp>
        <p:nvSpPr>
          <p:cNvPr id="5" name="文本框 4">
            <a:extLst>
              <a:ext uri="{FF2B5EF4-FFF2-40B4-BE49-F238E27FC236}">
                <a16:creationId xmlns:a16="http://schemas.microsoft.com/office/drawing/2014/main" id="{3A7CACF0-0CD8-2C42-886F-7E32EF5AA146}"/>
              </a:ext>
            </a:extLst>
          </p:cNvPr>
          <p:cNvSpPr txBox="1"/>
          <p:nvPr/>
        </p:nvSpPr>
        <p:spPr>
          <a:xfrm>
            <a:off x="4623616" y="5228649"/>
            <a:ext cx="1853392" cy="1200329"/>
          </a:xfrm>
          <a:prstGeom prst="rect">
            <a:avLst/>
          </a:prstGeom>
          <a:solidFill>
            <a:schemeClr val="bg1"/>
          </a:solidFill>
          <a:ln>
            <a:solidFill>
              <a:schemeClr val="tx1"/>
            </a:solidFill>
          </a:ln>
        </p:spPr>
        <p:txBody>
          <a:bodyPr wrap="none" rtlCol="0">
            <a:spAutoFit/>
          </a:bodyPr>
          <a:lstStyle/>
          <a:p>
            <a:r>
              <a:rPr kumimoji="1" lang="zh-CN" altLang="en-US" dirty="0"/>
              <a:t>上下文编码</a:t>
            </a:r>
            <a:r>
              <a:rPr kumimoji="1" lang="en-US" altLang="zh-CN" dirty="0"/>
              <a:t>V</a:t>
            </a:r>
            <a:r>
              <a:rPr kumimoji="1" lang="en-US" altLang="zh-CN" baseline="-25000" dirty="0"/>
              <a:t>C</a:t>
            </a:r>
            <a:r>
              <a:rPr kumimoji="1" lang="zh-CN" altLang="en-US" dirty="0"/>
              <a:t>：</a:t>
            </a:r>
            <a:endParaRPr kumimoji="1" lang="en-US" altLang="zh-CN" dirty="0"/>
          </a:p>
          <a:p>
            <a:r>
              <a:rPr kumimoji="1" lang="en-US" altLang="zh-CN" dirty="0"/>
              <a:t>Embedding</a:t>
            </a:r>
            <a:r>
              <a:rPr kumimoji="1" lang="zh-CN" altLang="en-US" dirty="0"/>
              <a:t>层</a:t>
            </a:r>
            <a:endParaRPr kumimoji="1" lang="en-US" altLang="zh-CN" dirty="0"/>
          </a:p>
          <a:p>
            <a:r>
              <a:rPr kumimoji="1" lang="en-US" altLang="zh-CN" dirty="0" err="1"/>
              <a:t>BiGRU</a:t>
            </a:r>
            <a:endParaRPr kumimoji="1" lang="en-US" altLang="zh-CN" dirty="0"/>
          </a:p>
          <a:p>
            <a:r>
              <a:rPr kumimoji="1" lang="zh-CN" altLang="en-US" dirty="0"/>
              <a:t>最大池化</a:t>
            </a:r>
          </a:p>
        </p:txBody>
      </p:sp>
      <p:sp>
        <p:nvSpPr>
          <p:cNvPr id="6" name="文本框 5">
            <a:extLst>
              <a:ext uri="{FF2B5EF4-FFF2-40B4-BE49-F238E27FC236}">
                <a16:creationId xmlns:a16="http://schemas.microsoft.com/office/drawing/2014/main" id="{E22AC25C-9A2F-4A4C-A591-818D8FEA936C}"/>
              </a:ext>
            </a:extLst>
          </p:cNvPr>
          <p:cNvSpPr txBox="1"/>
          <p:nvPr/>
        </p:nvSpPr>
        <p:spPr>
          <a:xfrm>
            <a:off x="6595335" y="3362289"/>
            <a:ext cx="1858201" cy="1200329"/>
          </a:xfrm>
          <a:prstGeom prst="rect">
            <a:avLst/>
          </a:prstGeom>
          <a:solidFill>
            <a:schemeClr val="bg1"/>
          </a:solidFill>
          <a:ln>
            <a:solidFill>
              <a:schemeClr val="tx1"/>
            </a:solidFill>
          </a:ln>
        </p:spPr>
        <p:txBody>
          <a:bodyPr wrap="none" rtlCol="0">
            <a:spAutoFit/>
          </a:bodyPr>
          <a:lstStyle/>
          <a:p>
            <a:r>
              <a:rPr kumimoji="1" lang="zh-CN" altLang="en-US" dirty="0"/>
              <a:t>上下文交互</a:t>
            </a:r>
            <a:r>
              <a:rPr kumimoji="1" lang="en-US" altLang="zh-CN" dirty="0"/>
              <a:t>m</a:t>
            </a:r>
            <a:r>
              <a:rPr kumimoji="1" lang="en-US" altLang="zh-CN" baseline="30000" dirty="0"/>
              <a:t>*</a:t>
            </a:r>
            <a:r>
              <a:rPr kumimoji="1" lang="zh-CN" altLang="en-US" dirty="0"/>
              <a:t>：</a:t>
            </a:r>
            <a:endParaRPr kumimoji="1" lang="en-US" altLang="zh-CN" dirty="0"/>
          </a:p>
          <a:p>
            <a:r>
              <a:rPr kumimoji="1" lang="zh-CN" altLang="en-US" dirty="0"/>
              <a:t>拼接</a:t>
            </a:r>
            <a:endParaRPr kumimoji="1" lang="en-US" altLang="zh-CN" dirty="0"/>
          </a:p>
          <a:p>
            <a:r>
              <a:rPr kumimoji="1" lang="zh-CN" altLang="en-US" dirty="0"/>
              <a:t>点积</a:t>
            </a:r>
            <a:endParaRPr kumimoji="1" lang="en-US" altLang="zh-CN" dirty="0"/>
          </a:p>
          <a:p>
            <a:r>
              <a:rPr kumimoji="1" lang="zh-CN" altLang="en-US" dirty="0"/>
              <a:t>差绝对值向量</a:t>
            </a:r>
          </a:p>
        </p:txBody>
      </p:sp>
      <p:sp>
        <p:nvSpPr>
          <p:cNvPr id="7" name="文本框 6">
            <a:extLst>
              <a:ext uri="{FF2B5EF4-FFF2-40B4-BE49-F238E27FC236}">
                <a16:creationId xmlns:a16="http://schemas.microsoft.com/office/drawing/2014/main" id="{0627C240-823A-BD49-AB1C-4BC9951D92D1}"/>
              </a:ext>
            </a:extLst>
          </p:cNvPr>
          <p:cNvSpPr txBox="1"/>
          <p:nvPr/>
        </p:nvSpPr>
        <p:spPr>
          <a:xfrm>
            <a:off x="838200" y="3085290"/>
            <a:ext cx="2856872" cy="1477328"/>
          </a:xfrm>
          <a:prstGeom prst="rect">
            <a:avLst/>
          </a:prstGeom>
          <a:solidFill>
            <a:schemeClr val="bg1"/>
          </a:solidFill>
          <a:ln>
            <a:solidFill>
              <a:schemeClr val="tx1"/>
            </a:solidFill>
          </a:ln>
        </p:spPr>
        <p:txBody>
          <a:bodyPr wrap="none" rtlCol="0">
            <a:spAutoFit/>
          </a:bodyPr>
          <a:lstStyle/>
          <a:p>
            <a:r>
              <a:rPr lang="zh-CN" altLang="en-US" dirty="0"/>
              <a:t>门控感知：</a:t>
            </a:r>
            <a:endParaRPr lang="en-US" altLang="zh-CN" dirty="0"/>
          </a:p>
          <a:p>
            <a:r>
              <a:rPr lang="zh-CN" altLang="en-US" dirty="0"/>
              <a:t>全连接</a:t>
            </a:r>
            <a:r>
              <a:rPr lang="en-US" altLang="zh-CN" dirty="0"/>
              <a:t>V'</a:t>
            </a:r>
            <a:endParaRPr lang="en-US" altLang="zh-CN" baseline="30000" dirty="0"/>
          </a:p>
          <a:p>
            <a:r>
              <a:rPr lang="en-US" altLang="zh-CN" dirty="0"/>
              <a:t>Z</a:t>
            </a:r>
            <a:r>
              <a:rPr lang="zh-CN" altLang="en-US" dirty="0"/>
              <a:t>是目标词的混合表示</a:t>
            </a:r>
            <a:endParaRPr lang="en-US" altLang="zh-CN" dirty="0"/>
          </a:p>
          <a:p>
            <a:r>
              <a:rPr lang="en-US" altLang="zh-CN" dirty="0"/>
              <a:t>r</a:t>
            </a:r>
            <a:r>
              <a:rPr lang="zh-CN" altLang="en-US" dirty="0"/>
              <a:t>是门控向量</a:t>
            </a:r>
            <a:endParaRPr lang="en-US" altLang="zh-CN" dirty="0"/>
          </a:p>
          <a:p>
            <a:r>
              <a:rPr lang="en-US" altLang="zh-CN" dirty="0"/>
              <a:t>V</a:t>
            </a:r>
            <a:r>
              <a:rPr lang="en-US" altLang="zh-CN" baseline="30000" dirty="0"/>
              <a:t>*</a:t>
            </a:r>
            <a:r>
              <a:rPr lang="zh-CN" altLang="en-US" dirty="0"/>
              <a:t>是</a:t>
            </a:r>
            <a:r>
              <a:rPr lang="en-US" altLang="zh-CN" dirty="0"/>
              <a:t>V'</a:t>
            </a:r>
            <a:r>
              <a:rPr lang="zh-CN" altLang="en-US" dirty="0"/>
              <a:t>和</a:t>
            </a:r>
            <a:r>
              <a:rPr lang="en-US" altLang="zh-CN" dirty="0"/>
              <a:t>z</a:t>
            </a:r>
            <a:r>
              <a:rPr lang="zh-CN" altLang="en-US" dirty="0"/>
              <a:t>关于</a:t>
            </a:r>
            <a:r>
              <a:rPr lang="en-US" altLang="zh-CN" dirty="0"/>
              <a:t>r</a:t>
            </a:r>
            <a:r>
              <a:rPr lang="zh-CN" altLang="en-US" dirty="0"/>
              <a:t>的加权平均</a:t>
            </a:r>
            <a:endParaRPr lang="en-US" altLang="zh-CN" dirty="0"/>
          </a:p>
        </p:txBody>
      </p:sp>
      <p:pic>
        <p:nvPicPr>
          <p:cNvPr id="8" name="图片 7">
            <a:extLst>
              <a:ext uri="{FF2B5EF4-FFF2-40B4-BE49-F238E27FC236}">
                <a16:creationId xmlns:a16="http://schemas.microsoft.com/office/drawing/2014/main" id="{77D44B2A-F531-1B46-BE75-F14F3636A6AA}"/>
              </a:ext>
            </a:extLst>
          </p:cNvPr>
          <p:cNvPicPr>
            <a:picLocks noChangeAspect="1"/>
          </p:cNvPicPr>
          <p:nvPr/>
        </p:nvPicPr>
        <p:blipFill rotWithShape="1">
          <a:blip r:embed="rId4"/>
          <a:srcRect r="31143"/>
          <a:stretch/>
        </p:blipFill>
        <p:spPr>
          <a:xfrm>
            <a:off x="618970" y="4692691"/>
            <a:ext cx="2856872" cy="482792"/>
          </a:xfrm>
          <a:prstGeom prst="rect">
            <a:avLst/>
          </a:prstGeom>
        </p:spPr>
      </p:pic>
      <p:pic>
        <p:nvPicPr>
          <p:cNvPr id="9" name="图片 8">
            <a:extLst>
              <a:ext uri="{FF2B5EF4-FFF2-40B4-BE49-F238E27FC236}">
                <a16:creationId xmlns:a16="http://schemas.microsoft.com/office/drawing/2014/main" id="{92DAB107-A6D2-6F4E-919D-B454954FCA1E}"/>
              </a:ext>
            </a:extLst>
          </p:cNvPr>
          <p:cNvPicPr>
            <a:picLocks noChangeAspect="1"/>
          </p:cNvPicPr>
          <p:nvPr/>
        </p:nvPicPr>
        <p:blipFill rotWithShape="1">
          <a:blip r:embed="rId5"/>
          <a:srcRect l="-2847" r="40216" b="3756"/>
          <a:stretch/>
        </p:blipFill>
        <p:spPr>
          <a:xfrm>
            <a:off x="618970" y="5175484"/>
            <a:ext cx="2494620" cy="290407"/>
          </a:xfrm>
          <a:prstGeom prst="rect">
            <a:avLst/>
          </a:prstGeom>
        </p:spPr>
      </p:pic>
      <p:sp>
        <p:nvSpPr>
          <p:cNvPr id="10" name="文本框 9">
            <a:extLst>
              <a:ext uri="{FF2B5EF4-FFF2-40B4-BE49-F238E27FC236}">
                <a16:creationId xmlns:a16="http://schemas.microsoft.com/office/drawing/2014/main" id="{7CF08B30-4B04-BF4B-8B31-239C06AE7035}"/>
              </a:ext>
            </a:extLst>
          </p:cNvPr>
          <p:cNvSpPr txBox="1"/>
          <p:nvPr/>
        </p:nvSpPr>
        <p:spPr>
          <a:xfrm>
            <a:off x="2723897" y="1031186"/>
            <a:ext cx="2826415" cy="1477328"/>
          </a:xfrm>
          <a:prstGeom prst="rect">
            <a:avLst/>
          </a:prstGeom>
          <a:solidFill>
            <a:schemeClr val="bg1"/>
          </a:solidFill>
          <a:ln>
            <a:solidFill>
              <a:schemeClr val="tx1"/>
            </a:solidFill>
          </a:ln>
        </p:spPr>
        <p:txBody>
          <a:bodyPr wrap="none" rtlCol="0">
            <a:spAutoFit/>
          </a:bodyPr>
          <a:lstStyle/>
          <a:p>
            <a:r>
              <a:rPr kumimoji="1" lang="zh-CN" altLang="en-US" dirty="0"/>
              <a:t>门控注意力</a:t>
            </a:r>
            <a:endParaRPr kumimoji="1" lang="en-US" altLang="zh-CN" dirty="0"/>
          </a:p>
          <a:p>
            <a:r>
              <a:rPr kumimoji="1" lang="en-US" altLang="zh-CN" dirty="0"/>
              <a:t>Q</a:t>
            </a:r>
            <a:r>
              <a:rPr kumimoji="1" lang="zh-CN" altLang="en-US" dirty="0"/>
              <a:t>：门控感知的输出</a:t>
            </a:r>
            <a:r>
              <a:rPr kumimoji="1" lang="en-US" altLang="zh-CN" dirty="0"/>
              <a:t>V</a:t>
            </a:r>
            <a:r>
              <a:rPr kumimoji="1" lang="en-US" altLang="zh-CN" baseline="30000" dirty="0"/>
              <a:t>*</a:t>
            </a:r>
          </a:p>
          <a:p>
            <a:r>
              <a:rPr kumimoji="1" lang="en-US" altLang="zh-CN" dirty="0"/>
              <a:t>K</a:t>
            </a:r>
            <a:r>
              <a:rPr kumimoji="1" lang="zh-CN" altLang="en-US" dirty="0"/>
              <a:t>：</a:t>
            </a:r>
            <a:r>
              <a:rPr kumimoji="1" lang="en-US" altLang="zh-CN" dirty="0"/>
              <a:t> </a:t>
            </a:r>
            <a:r>
              <a:rPr kumimoji="1" lang="zh-CN" altLang="en-US" dirty="0"/>
              <a:t>上下文编码未池化的</a:t>
            </a:r>
            <a:r>
              <a:rPr kumimoji="1" lang="en-US" altLang="zh-CN" dirty="0"/>
              <a:t>C</a:t>
            </a:r>
          </a:p>
          <a:p>
            <a:r>
              <a:rPr kumimoji="1" lang="en-US" altLang="zh-CN" dirty="0" err="1"/>
              <a:t>V</a:t>
            </a:r>
            <a:r>
              <a:rPr kumimoji="1" lang="en-US" altLang="zh-CN" baseline="-25000" dirty="0" err="1"/>
              <a:t>attention</a:t>
            </a:r>
            <a:r>
              <a:rPr kumimoji="1" lang="zh-CN" altLang="en-US" dirty="0"/>
              <a:t>：</a:t>
            </a:r>
            <a:r>
              <a:rPr kumimoji="1" lang="en-US" altLang="zh-CN" dirty="0"/>
              <a:t>C </a:t>
            </a:r>
            <a:r>
              <a:rPr kumimoji="1" lang="en-US" altLang="zh-CN" dirty="0" err="1"/>
              <a:t>softmax</a:t>
            </a:r>
            <a:r>
              <a:rPr kumimoji="1" lang="en-US" altLang="zh-CN" dirty="0"/>
              <a:t>(C</a:t>
            </a:r>
            <a:r>
              <a:rPr kumimoji="1" lang="en-US" altLang="zh-CN" baseline="30000" dirty="0"/>
              <a:t>T</a:t>
            </a:r>
            <a:r>
              <a:rPr kumimoji="1" lang="en-US" altLang="zh-CN" dirty="0"/>
              <a:t>V</a:t>
            </a:r>
            <a:r>
              <a:rPr kumimoji="1" lang="en-US" altLang="zh-CN" baseline="30000" dirty="0"/>
              <a:t>*</a:t>
            </a:r>
            <a:r>
              <a:rPr kumimoji="1" lang="en-US" altLang="zh-CN" dirty="0"/>
              <a:t>)</a:t>
            </a:r>
          </a:p>
          <a:p>
            <a:r>
              <a:rPr kumimoji="1" lang="zh-CN" altLang="en-US" dirty="0"/>
              <a:t>目标词表示：</a:t>
            </a:r>
            <a:r>
              <a:rPr kumimoji="1" lang="en-US" altLang="zh-CN" dirty="0"/>
              <a:t> V</a:t>
            </a:r>
            <a:r>
              <a:rPr kumimoji="1" lang="en-US" altLang="zh-CN" baseline="30000" dirty="0"/>
              <a:t>*</a:t>
            </a:r>
            <a:r>
              <a:rPr kumimoji="1" lang="en-US" altLang="zh-CN" dirty="0"/>
              <a:t> * </a:t>
            </a:r>
            <a:r>
              <a:rPr kumimoji="1" lang="en-US" altLang="zh-CN" dirty="0" err="1"/>
              <a:t>V</a:t>
            </a:r>
            <a:r>
              <a:rPr kumimoji="1" lang="en-US" altLang="zh-CN" baseline="-25000" dirty="0" err="1"/>
              <a:t>attention</a:t>
            </a:r>
            <a:endParaRPr kumimoji="1" lang="zh-CN" altLang="en-US" dirty="0"/>
          </a:p>
        </p:txBody>
      </p:sp>
      <p:pic>
        <p:nvPicPr>
          <p:cNvPr id="11" name="图片 10">
            <a:extLst>
              <a:ext uri="{FF2B5EF4-FFF2-40B4-BE49-F238E27FC236}">
                <a16:creationId xmlns:a16="http://schemas.microsoft.com/office/drawing/2014/main" id="{84CD1990-0CB1-4B40-8099-0A5C577A0D2A}"/>
              </a:ext>
            </a:extLst>
          </p:cNvPr>
          <p:cNvPicPr>
            <a:picLocks noChangeAspect="1"/>
          </p:cNvPicPr>
          <p:nvPr/>
        </p:nvPicPr>
        <p:blipFill rotWithShape="1">
          <a:blip r:embed="rId6"/>
          <a:srcRect r="52642"/>
          <a:stretch/>
        </p:blipFill>
        <p:spPr>
          <a:xfrm>
            <a:off x="5571227" y="1285387"/>
            <a:ext cx="2459370" cy="1055188"/>
          </a:xfrm>
          <a:prstGeom prst="rect">
            <a:avLst/>
          </a:prstGeom>
        </p:spPr>
      </p:pic>
      <p:sp>
        <p:nvSpPr>
          <p:cNvPr id="14" name="文本框 13">
            <a:extLst>
              <a:ext uri="{FF2B5EF4-FFF2-40B4-BE49-F238E27FC236}">
                <a16:creationId xmlns:a16="http://schemas.microsoft.com/office/drawing/2014/main" id="{EBA483ED-C880-7C41-9F32-53DA50353A27}"/>
              </a:ext>
            </a:extLst>
          </p:cNvPr>
          <p:cNvSpPr txBox="1"/>
          <p:nvPr/>
        </p:nvSpPr>
        <p:spPr>
          <a:xfrm>
            <a:off x="8801150" y="1285387"/>
            <a:ext cx="2768707" cy="923330"/>
          </a:xfrm>
          <a:prstGeom prst="rect">
            <a:avLst/>
          </a:prstGeom>
          <a:solidFill>
            <a:schemeClr val="bg1"/>
          </a:solidFill>
          <a:ln>
            <a:solidFill>
              <a:schemeClr val="tx1"/>
            </a:solidFill>
          </a:ln>
        </p:spPr>
        <p:txBody>
          <a:bodyPr wrap="none" rtlCol="0">
            <a:spAutoFit/>
          </a:bodyPr>
          <a:lstStyle/>
          <a:p>
            <a:r>
              <a:rPr kumimoji="1" lang="zh-CN" altLang="en-US" dirty="0"/>
              <a:t>解码器：</a:t>
            </a:r>
            <a:endParaRPr kumimoji="1" lang="en-US" altLang="zh-CN" dirty="0"/>
          </a:p>
          <a:p>
            <a:r>
              <a:rPr kumimoji="1" lang="zh-CN" altLang="en-US" dirty="0"/>
              <a:t>初始隐藏状态：</a:t>
            </a:r>
            <a:r>
              <a:rPr kumimoji="1" lang="en-US" altLang="zh-CN" dirty="0"/>
              <a:t>[V</a:t>
            </a:r>
            <a:r>
              <a:rPr kumimoji="1" lang="en-US" altLang="zh-CN" baseline="30000" dirty="0"/>
              <a:t>*</a:t>
            </a:r>
            <a:r>
              <a:rPr kumimoji="1" lang="en-US" altLang="zh-CN" dirty="0"/>
              <a:t>;</a:t>
            </a:r>
            <a:r>
              <a:rPr kumimoji="1" lang="en-US" altLang="zh-CN" dirty="0" err="1"/>
              <a:t>V</a:t>
            </a:r>
            <a:r>
              <a:rPr kumimoji="1" lang="en-US" altLang="zh-CN" baseline="-25000" dirty="0" err="1"/>
              <a:t>c</a:t>
            </a:r>
            <a:r>
              <a:rPr kumimoji="1" lang="en-US" altLang="zh-CN" dirty="0"/>
              <a:t>]</a:t>
            </a:r>
          </a:p>
          <a:p>
            <a:r>
              <a:rPr kumimoji="1" lang="zh-CN" altLang="en-US" dirty="0"/>
              <a:t>利用</a:t>
            </a:r>
            <a:r>
              <a:rPr kumimoji="1" lang="en-US" altLang="zh-CN" dirty="0"/>
              <a:t>GRU</a:t>
            </a:r>
            <a:r>
              <a:rPr kumimoji="1" lang="zh-CN" altLang="en-US" dirty="0"/>
              <a:t>进行自回归生成</a:t>
            </a:r>
          </a:p>
        </p:txBody>
      </p:sp>
      <p:sp>
        <p:nvSpPr>
          <p:cNvPr id="15" name="文本框 14">
            <a:extLst>
              <a:ext uri="{FF2B5EF4-FFF2-40B4-BE49-F238E27FC236}">
                <a16:creationId xmlns:a16="http://schemas.microsoft.com/office/drawing/2014/main" id="{C9784007-007E-4646-ACFF-1D028A34E2E0}"/>
              </a:ext>
            </a:extLst>
          </p:cNvPr>
          <p:cNvSpPr txBox="1"/>
          <p:nvPr/>
        </p:nvSpPr>
        <p:spPr>
          <a:xfrm>
            <a:off x="-13291" y="6211669"/>
            <a:ext cx="3461204" cy="646331"/>
          </a:xfrm>
          <a:prstGeom prst="rect">
            <a:avLst/>
          </a:prstGeom>
          <a:solidFill>
            <a:schemeClr val="bg1"/>
          </a:solidFill>
          <a:ln>
            <a:solidFill>
              <a:schemeClr val="tx1"/>
            </a:solidFill>
          </a:ln>
        </p:spPr>
        <p:txBody>
          <a:bodyPr wrap="none" rtlCol="0">
            <a:spAutoFit/>
          </a:bodyPr>
          <a:lstStyle/>
          <a:p>
            <a:r>
              <a:rPr kumimoji="1" lang="zh-CN" altLang="en-US" dirty="0"/>
              <a:t>辅助特征：</a:t>
            </a:r>
            <a:endParaRPr kumimoji="1" lang="en-US" altLang="zh-CN" dirty="0"/>
          </a:p>
          <a:p>
            <a:r>
              <a:rPr kumimoji="1" lang="zh-CN" altLang="en-US" dirty="0"/>
              <a:t>拼接字符级</a:t>
            </a:r>
            <a:r>
              <a:rPr kumimoji="1" lang="en-US" altLang="zh-CN" dirty="0"/>
              <a:t>Bi-GRU</a:t>
            </a:r>
            <a:r>
              <a:rPr kumimoji="1" lang="zh-CN" altLang="en-US" dirty="0"/>
              <a:t>的双向输出层</a:t>
            </a:r>
            <a:endParaRPr kumimoji="1" lang="en-US" altLang="zh-CN" dirty="0"/>
          </a:p>
        </p:txBody>
      </p:sp>
    </p:spTree>
    <p:extLst>
      <p:ext uri="{BB962C8B-B14F-4D97-AF65-F5344CB8AC3E}">
        <p14:creationId xmlns:p14="http://schemas.microsoft.com/office/powerpoint/2010/main" val="356565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1CC07-2250-A34A-89D0-D029D36CD6A8}"/>
              </a:ext>
            </a:extLst>
          </p:cNvPr>
          <p:cNvSpPr>
            <a:spLocks noGrp="1"/>
          </p:cNvSpPr>
          <p:nvPr>
            <p:ph type="title"/>
          </p:nvPr>
        </p:nvSpPr>
        <p:spPr>
          <a:xfrm>
            <a:off x="838200" y="723578"/>
            <a:ext cx="4595071" cy="1645501"/>
          </a:xfrm>
        </p:spPr>
        <p:txBody>
          <a:bodyPr>
            <a:normAutofit/>
          </a:bodyPr>
          <a:lstStyle/>
          <a:p>
            <a:r>
              <a:rPr kumimoji="1" lang="zh-CN" altLang="en-US" sz="3700"/>
              <a:t>基于门控化上下文感知网络的词语释义生成方法</a:t>
            </a:r>
          </a:p>
        </p:txBody>
      </p:sp>
      <p:sp>
        <p:nvSpPr>
          <p:cNvPr id="3" name="内容占位符 2">
            <a:extLst>
              <a:ext uri="{FF2B5EF4-FFF2-40B4-BE49-F238E27FC236}">
                <a16:creationId xmlns:a16="http://schemas.microsoft.com/office/drawing/2014/main" id="{7021668E-83BA-AC4E-9C05-2FD82188561D}"/>
              </a:ext>
            </a:extLst>
          </p:cNvPr>
          <p:cNvSpPr>
            <a:spLocks noGrp="1"/>
          </p:cNvSpPr>
          <p:nvPr>
            <p:ph idx="1"/>
          </p:nvPr>
        </p:nvSpPr>
        <p:spPr>
          <a:xfrm>
            <a:off x="838200" y="2548467"/>
            <a:ext cx="4595071" cy="3628495"/>
          </a:xfrm>
        </p:spPr>
        <p:txBody>
          <a:bodyPr>
            <a:normAutofit/>
          </a:bodyPr>
          <a:lstStyle/>
          <a:p>
            <a:r>
              <a:rPr kumimoji="1" lang="zh-CN" altLang="en-US" sz="1700" dirty="0"/>
              <a:t>实验与分析</a:t>
            </a:r>
            <a:endParaRPr kumimoji="1" lang="en-US" altLang="zh-CN" sz="1700" dirty="0"/>
          </a:p>
          <a:p>
            <a:pPr lvl="1"/>
            <a:r>
              <a:rPr kumimoji="1" lang="zh-CN" altLang="en-US" sz="1700" dirty="0"/>
              <a:t>结果见右</a:t>
            </a:r>
            <a:endParaRPr kumimoji="1" lang="en-US" altLang="zh-CN" sz="1700" dirty="0"/>
          </a:p>
          <a:p>
            <a:pPr lvl="1"/>
            <a:r>
              <a:rPr kumimoji="1" lang="zh-CN" altLang="en-US" sz="1700" dirty="0"/>
              <a:t>最大池化优于最后输出层、平均池化、自注意力</a:t>
            </a:r>
            <a:endParaRPr kumimoji="1" lang="en-US" altLang="zh-CN" sz="1700" dirty="0"/>
          </a:p>
          <a:p>
            <a:pPr lvl="1"/>
            <a:r>
              <a:rPr kumimoji="1" lang="zh-CN" altLang="en-US" sz="1700" dirty="0"/>
              <a:t>消融分析表明注意力和门控都是有作用的</a:t>
            </a:r>
            <a:endParaRPr kumimoji="1" lang="en-US" altLang="zh-CN" sz="1700" dirty="0"/>
          </a:p>
          <a:p>
            <a:pPr lvl="2"/>
            <a:r>
              <a:rPr kumimoji="1" lang="zh-CN" altLang="en-US" sz="1700" dirty="0"/>
              <a:t>注意力提供了细粒度信息融合</a:t>
            </a:r>
            <a:endParaRPr kumimoji="1" lang="en-US" altLang="zh-CN" sz="1700" dirty="0"/>
          </a:p>
          <a:p>
            <a:pPr lvl="2"/>
            <a:r>
              <a:rPr kumimoji="1" lang="zh-CN" altLang="en-US" sz="1700" dirty="0"/>
              <a:t>门控感知提供了了粗粒度信息融合</a:t>
            </a:r>
            <a:endParaRPr kumimoji="1" lang="en-US" altLang="zh-CN" sz="1700" dirty="0"/>
          </a:p>
          <a:p>
            <a:pPr lvl="1"/>
            <a:r>
              <a:rPr kumimoji="1" lang="zh-CN" altLang="en-US" sz="1700" dirty="0"/>
              <a:t>点积注意力优于求和、拼接</a:t>
            </a:r>
            <a:endParaRPr kumimoji="1" lang="en-US" altLang="zh-CN" sz="1700" dirty="0"/>
          </a:p>
          <a:p>
            <a:pPr lvl="1"/>
            <a:r>
              <a:rPr kumimoji="1" lang="zh-CN" altLang="en-US" sz="1700" dirty="0"/>
              <a:t>使用字符信息时，</a:t>
            </a:r>
            <a:r>
              <a:rPr kumimoji="1" lang="en-US" altLang="zh-CN" sz="1700" dirty="0"/>
              <a:t>GRU</a:t>
            </a:r>
            <a:r>
              <a:rPr kumimoji="1" lang="zh-CN" altLang="en-US" sz="1700" dirty="0"/>
              <a:t>优于</a:t>
            </a:r>
            <a:r>
              <a:rPr kumimoji="1" lang="en-US" altLang="zh-CN" sz="1700" dirty="0"/>
              <a:t>CNN</a:t>
            </a:r>
            <a:r>
              <a:rPr kumimoji="1" lang="zh-CN" altLang="en-US" sz="1700" dirty="0"/>
              <a:t>，说明字符顺序关系是必要的</a:t>
            </a:r>
            <a:endParaRPr kumimoji="1" lang="en-US" altLang="zh-CN" sz="1700" dirty="0"/>
          </a:p>
          <a:p>
            <a:pPr lvl="1"/>
            <a:endParaRPr kumimoji="1" lang="en-US" altLang="zh-CN" sz="1700" dirty="0"/>
          </a:p>
          <a:p>
            <a:pPr lvl="1"/>
            <a:endParaRPr kumimoji="1" lang="zh-CN" altLang="en-US" sz="1700" dirty="0"/>
          </a:p>
        </p:txBody>
      </p:sp>
      <p:sp>
        <p:nvSpPr>
          <p:cNvPr id="14" name="Rectangle 10">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图片 5">
            <a:extLst>
              <a:ext uri="{FF2B5EF4-FFF2-40B4-BE49-F238E27FC236}">
                <a16:creationId xmlns:a16="http://schemas.microsoft.com/office/drawing/2014/main" id="{8ADDF865-1644-7F43-9D94-409CE3B1C412}"/>
              </a:ext>
            </a:extLst>
          </p:cNvPr>
          <p:cNvPicPr>
            <a:picLocks noChangeAspect="1"/>
          </p:cNvPicPr>
          <p:nvPr/>
        </p:nvPicPr>
        <p:blipFill>
          <a:blip r:embed="rId3"/>
          <a:stretch>
            <a:fillRect/>
          </a:stretch>
        </p:blipFill>
        <p:spPr>
          <a:xfrm>
            <a:off x="6316270" y="3734735"/>
            <a:ext cx="5746707" cy="2887720"/>
          </a:xfrm>
          <a:prstGeom prst="rect">
            <a:avLst/>
          </a:prstGeom>
        </p:spPr>
      </p:pic>
      <p:sp>
        <p:nvSpPr>
          <p:cNvPr id="17" name="Rectangle 16">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B8C1F8D9-DF03-FA42-BD87-19666E9BDD64}"/>
              </a:ext>
            </a:extLst>
          </p:cNvPr>
          <p:cNvPicPr>
            <a:picLocks noChangeAspect="1"/>
          </p:cNvPicPr>
          <p:nvPr/>
        </p:nvPicPr>
        <p:blipFill>
          <a:blip r:embed="rId4"/>
          <a:stretch>
            <a:fillRect/>
          </a:stretch>
        </p:blipFill>
        <p:spPr>
          <a:xfrm>
            <a:off x="7540415" y="1893460"/>
            <a:ext cx="3207075" cy="1371024"/>
          </a:xfrm>
          <a:prstGeom prst="rect">
            <a:avLst/>
          </a:prstGeom>
        </p:spPr>
      </p:pic>
      <p:pic>
        <p:nvPicPr>
          <p:cNvPr id="4" name="图片 3">
            <a:extLst>
              <a:ext uri="{FF2B5EF4-FFF2-40B4-BE49-F238E27FC236}">
                <a16:creationId xmlns:a16="http://schemas.microsoft.com/office/drawing/2014/main" id="{EB3E9C2A-C578-0141-A5C4-382433EC3258}"/>
              </a:ext>
            </a:extLst>
          </p:cNvPr>
          <p:cNvPicPr>
            <a:picLocks noChangeAspect="1"/>
          </p:cNvPicPr>
          <p:nvPr/>
        </p:nvPicPr>
        <p:blipFill>
          <a:blip r:embed="rId5"/>
          <a:stretch>
            <a:fillRect/>
          </a:stretch>
        </p:blipFill>
        <p:spPr>
          <a:xfrm>
            <a:off x="6930553" y="235545"/>
            <a:ext cx="4335549" cy="1539119"/>
          </a:xfrm>
          <a:prstGeom prst="rect">
            <a:avLst/>
          </a:prstGeom>
        </p:spPr>
      </p:pic>
    </p:spTree>
    <p:extLst>
      <p:ext uri="{BB962C8B-B14F-4D97-AF65-F5344CB8AC3E}">
        <p14:creationId xmlns:p14="http://schemas.microsoft.com/office/powerpoint/2010/main" val="262799107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19E77-D9A2-1940-BC85-A18EDA6152E9}"/>
              </a:ext>
            </a:extLst>
          </p:cNvPr>
          <p:cNvSpPr>
            <a:spLocks noGrp="1"/>
          </p:cNvSpPr>
          <p:nvPr>
            <p:ph type="title"/>
          </p:nvPr>
        </p:nvSpPr>
        <p:spPr/>
        <p:txBody>
          <a:bodyPr/>
          <a:lstStyle/>
          <a:p>
            <a:r>
              <a:rPr kumimoji="1" lang="zh-CN" altLang="en-US" dirty="0"/>
              <a:t>基于门控化上下文感知网络的词语释义生成方法</a:t>
            </a:r>
          </a:p>
        </p:txBody>
      </p:sp>
      <p:sp>
        <p:nvSpPr>
          <p:cNvPr id="3" name="内容占位符 2">
            <a:extLst>
              <a:ext uri="{FF2B5EF4-FFF2-40B4-BE49-F238E27FC236}">
                <a16:creationId xmlns:a16="http://schemas.microsoft.com/office/drawing/2014/main" id="{576C70FA-75F2-024F-AC2D-93F975EBF5E2}"/>
              </a:ext>
            </a:extLst>
          </p:cNvPr>
          <p:cNvSpPr>
            <a:spLocks noGrp="1"/>
          </p:cNvSpPr>
          <p:nvPr>
            <p:ph idx="1"/>
          </p:nvPr>
        </p:nvSpPr>
        <p:spPr/>
        <p:txBody>
          <a:bodyPr>
            <a:normAutofit fontScale="92500" lnSpcReduction="10000"/>
          </a:bodyPr>
          <a:lstStyle/>
          <a:p>
            <a:r>
              <a:rPr kumimoji="1" lang="zh-CN" altLang="en-US" dirty="0"/>
              <a:t>一些想法</a:t>
            </a:r>
            <a:endParaRPr kumimoji="1" lang="en-US" altLang="zh-CN" dirty="0"/>
          </a:p>
          <a:p>
            <a:pPr lvl="1"/>
            <a:r>
              <a:rPr kumimoji="1" lang="zh-CN" altLang="en-US" dirty="0"/>
              <a:t>关于中文方面的释义生成，有一些可以参考的数据集</a:t>
            </a:r>
            <a:endParaRPr kumimoji="1" lang="en-US" altLang="zh-CN" dirty="0"/>
          </a:p>
          <a:p>
            <a:pPr lvl="2"/>
            <a:r>
              <a:rPr kumimoji="1" lang="en-US" altLang="zh-CN" dirty="0"/>
              <a:t>Chinese WordNet</a:t>
            </a:r>
            <a:r>
              <a:rPr kumimoji="1" lang="zh-CN" altLang="en-US" dirty="0"/>
              <a:t>（中文詞彙網路），黄居仁</a:t>
            </a:r>
            <a:endParaRPr kumimoji="1" lang="en-US" altLang="zh-CN" dirty="0"/>
          </a:p>
          <a:p>
            <a:pPr lvl="2"/>
            <a:r>
              <a:rPr kumimoji="1" lang="zh-CN" altLang="en-US" dirty="0"/>
              <a:t>现代汉语语义词典，北京大学</a:t>
            </a:r>
            <a:r>
              <a:rPr kumimoji="1" lang="en-US" altLang="zh-CN" dirty="0"/>
              <a:t>CCL</a:t>
            </a:r>
          </a:p>
          <a:p>
            <a:pPr lvl="2"/>
            <a:r>
              <a:rPr kumimoji="1" lang="zh-CN" altLang="en-US" dirty="0"/>
              <a:t>现代汉语词典，商务印书馆</a:t>
            </a:r>
            <a:endParaRPr kumimoji="1" lang="en-US" altLang="zh-CN" dirty="0"/>
          </a:p>
          <a:p>
            <a:pPr lvl="1"/>
            <a:r>
              <a:rPr kumimoji="1" lang="zh-CN" altLang="en-US" dirty="0"/>
              <a:t>中文的形态学信息？</a:t>
            </a:r>
            <a:endParaRPr kumimoji="1" lang="en-US" altLang="zh-CN" dirty="0"/>
          </a:p>
          <a:p>
            <a:pPr lvl="2"/>
            <a:r>
              <a:rPr kumimoji="1" lang="zh-CN" altLang="en-US" dirty="0"/>
              <a:t>基于形态学信息的中文词嵌入方法：一种双通道视角，陶汉卿</a:t>
            </a:r>
            <a:r>
              <a:rPr kumimoji="1" lang="en-US" altLang="zh-CN" dirty="0"/>
              <a:t>,</a:t>
            </a:r>
            <a:r>
              <a:rPr kumimoji="1" lang="zh-CN" altLang="en-US" dirty="0"/>
              <a:t>童世炜</a:t>
            </a:r>
            <a:r>
              <a:rPr kumimoji="1" lang="en-US" altLang="zh-CN" dirty="0"/>
              <a:t>,</a:t>
            </a:r>
            <a:r>
              <a:rPr kumimoji="1" lang="zh-CN" altLang="en-US" dirty="0"/>
              <a:t>徐童</a:t>
            </a:r>
            <a:r>
              <a:rPr kumimoji="1" lang="en-US" altLang="zh-CN" dirty="0"/>
              <a:t>,</a:t>
            </a:r>
            <a:r>
              <a:rPr kumimoji="1" lang="zh-CN" altLang="en-US" dirty="0"/>
              <a:t>刘淇</a:t>
            </a:r>
            <a:r>
              <a:rPr kumimoji="1" lang="en-US" altLang="zh-CN" dirty="0"/>
              <a:t>,</a:t>
            </a:r>
            <a:r>
              <a:rPr kumimoji="1" lang="zh-CN" altLang="en-US" dirty="0"/>
              <a:t>陈恩红</a:t>
            </a:r>
            <a:endParaRPr kumimoji="1" lang="en-US" altLang="zh-CN" dirty="0"/>
          </a:p>
          <a:p>
            <a:pPr lvl="1"/>
            <a:r>
              <a:rPr kumimoji="1" lang="zh-CN" altLang="en-US" dirty="0"/>
              <a:t>使用多个例句进行生成</a:t>
            </a:r>
            <a:endParaRPr kumimoji="1" lang="en-US" altLang="zh-CN" dirty="0"/>
          </a:p>
          <a:p>
            <a:pPr lvl="1"/>
            <a:r>
              <a:rPr kumimoji="1" lang="zh-CN" altLang="en-US" dirty="0"/>
              <a:t>关于文本生成的通用优化方法都可能有价值</a:t>
            </a:r>
            <a:endParaRPr kumimoji="1" lang="en-US" altLang="zh-CN" dirty="0"/>
          </a:p>
          <a:p>
            <a:pPr lvl="2"/>
            <a:r>
              <a:rPr kumimoji="1" lang="zh-CN" altLang="en-US" dirty="0"/>
              <a:t>非自回归生成</a:t>
            </a:r>
            <a:endParaRPr kumimoji="1" lang="en-US" altLang="zh-CN" dirty="0"/>
          </a:p>
          <a:p>
            <a:pPr lvl="2"/>
            <a:r>
              <a:rPr kumimoji="1" lang="zh-CN" altLang="en-US" dirty="0"/>
              <a:t>外部知识（</a:t>
            </a:r>
            <a:r>
              <a:rPr kumimoji="1" lang="en-US" altLang="zh-CN" dirty="0" err="1"/>
              <a:t>HowNet</a:t>
            </a:r>
            <a:r>
              <a:rPr kumimoji="1" lang="zh-CN" altLang="en-US" dirty="0"/>
              <a:t>义原）</a:t>
            </a:r>
            <a:endParaRPr kumimoji="1" lang="en-US" altLang="zh-CN" dirty="0"/>
          </a:p>
          <a:p>
            <a:pPr lvl="1"/>
            <a:r>
              <a:rPr kumimoji="1" lang="zh-CN" altLang="en-US" dirty="0"/>
              <a:t>顺便安利了一下</a:t>
            </a:r>
            <a:r>
              <a:rPr kumimoji="1" lang="en-US" altLang="zh-CN" dirty="0" err="1"/>
              <a:t>metor</a:t>
            </a:r>
            <a:r>
              <a:rPr kumimoji="1" lang="en-US" altLang="zh-CN" dirty="0"/>
              <a:t>++</a:t>
            </a:r>
            <a:r>
              <a:rPr kumimoji="1" lang="zh-CN" altLang="en-US" dirty="0"/>
              <a:t>，他们遇到了</a:t>
            </a:r>
            <a:r>
              <a:rPr lang="zh-CN" altLang="en-US" dirty="0"/>
              <a:t>生成的效果不错但是</a:t>
            </a:r>
            <a:r>
              <a:rPr lang="en-US" altLang="zh-CN" dirty="0"/>
              <a:t>BLEU</a:t>
            </a:r>
            <a:r>
              <a:rPr lang="zh-CN" altLang="en-US" dirty="0"/>
              <a:t>分数很低的问题。</a:t>
            </a:r>
          </a:p>
          <a:p>
            <a:pPr lvl="1"/>
            <a:endParaRPr kumimoji="1" lang="zh-CN" altLang="en-US" dirty="0"/>
          </a:p>
        </p:txBody>
      </p:sp>
    </p:spTree>
    <p:extLst>
      <p:ext uri="{BB962C8B-B14F-4D97-AF65-F5344CB8AC3E}">
        <p14:creationId xmlns:p14="http://schemas.microsoft.com/office/powerpoint/2010/main" val="388651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83EEF-1806-E34E-9F56-FEBC1BEF0610}"/>
              </a:ext>
            </a:extLst>
          </p:cNvPr>
          <p:cNvSpPr>
            <a:spLocks noGrp="1"/>
          </p:cNvSpPr>
          <p:nvPr>
            <p:ph type="title"/>
          </p:nvPr>
        </p:nvSpPr>
        <p:spPr/>
        <p:txBody>
          <a:bodyPr/>
          <a:lstStyle/>
          <a:p>
            <a:r>
              <a:rPr kumimoji="1" lang="zh-CN" altLang="en-US" dirty="0"/>
              <a:t>交流内容</a:t>
            </a:r>
          </a:p>
        </p:txBody>
      </p:sp>
      <p:sp>
        <p:nvSpPr>
          <p:cNvPr id="3" name="内容占位符 2">
            <a:extLst>
              <a:ext uri="{FF2B5EF4-FFF2-40B4-BE49-F238E27FC236}">
                <a16:creationId xmlns:a16="http://schemas.microsoft.com/office/drawing/2014/main" id="{A60B941B-4516-CD49-BE06-1CB4C4374FBA}"/>
              </a:ext>
            </a:extLst>
          </p:cNvPr>
          <p:cNvSpPr>
            <a:spLocks noGrp="1"/>
          </p:cNvSpPr>
          <p:nvPr>
            <p:ph idx="1"/>
          </p:nvPr>
        </p:nvSpPr>
        <p:spPr/>
        <p:txBody>
          <a:bodyPr/>
          <a:lstStyle/>
          <a:p>
            <a:r>
              <a:rPr kumimoji="1" lang="zh-CN" altLang="en-US" dirty="0"/>
              <a:t>对于多义识别的评测</a:t>
            </a:r>
          </a:p>
          <a:p>
            <a:pPr lvl="1"/>
            <a:r>
              <a:rPr kumimoji="1" lang="zh-CN" altLang="en-US" dirty="0"/>
              <a:t>目前我们只有对算法效果的间接评测，没有对产生的数据集进行直接评测，数据集质量需要证明</a:t>
            </a:r>
          </a:p>
          <a:p>
            <a:r>
              <a:rPr kumimoji="1" lang="zh-CN" altLang="en-US" dirty="0"/>
              <a:t>对于未登录词的处理</a:t>
            </a:r>
          </a:p>
          <a:p>
            <a:pPr lvl="1"/>
            <a:r>
              <a:rPr kumimoji="1" lang="zh-CN" altLang="en-US" dirty="0"/>
              <a:t>不支持对未登录词的识别</a:t>
            </a:r>
          </a:p>
          <a:p>
            <a:pPr lvl="1"/>
            <a:r>
              <a:rPr kumimoji="1" lang="zh-CN" altLang="en-US" dirty="0"/>
              <a:t>将来是不是可以加入对复合短语的释义生成？</a:t>
            </a:r>
          </a:p>
          <a:p>
            <a:r>
              <a:rPr kumimoji="1" lang="zh-CN" altLang="en-US" dirty="0"/>
              <a:t>系统在何处上线、语料库规模等应用层面的问题</a:t>
            </a:r>
            <a:endParaRPr kumimoji="1" lang="en-US" altLang="zh-CN" dirty="0"/>
          </a:p>
          <a:p>
            <a:r>
              <a:rPr kumimoji="1" lang="zh-CN" altLang="en-US" dirty="0"/>
              <a:t>以及对于多义词挖掘算法的讨论，给他介绍了石昊悦</a:t>
            </a:r>
            <a:r>
              <a:rPr kumimoji="1" lang="en-US" altLang="zh-CN" dirty="0"/>
              <a:t>COLING2016</a:t>
            </a:r>
            <a:r>
              <a:rPr kumimoji="1" lang="zh-CN" altLang="en-US" dirty="0"/>
              <a:t>和</a:t>
            </a:r>
            <a:r>
              <a:rPr kumimoji="1" lang="en-US" altLang="zh-CN" dirty="0"/>
              <a:t>LREC2018</a:t>
            </a:r>
            <a:r>
              <a:rPr kumimoji="1" lang="zh-CN" altLang="en-US" dirty="0"/>
              <a:t>的工作</a:t>
            </a:r>
            <a:endParaRPr kumimoji="1" lang="en-US" altLang="zh-CN" dirty="0"/>
          </a:p>
        </p:txBody>
      </p:sp>
    </p:spTree>
    <p:extLst>
      <p:ext uri="{BB962C8B-B14F-4D97-AF65-F5344CB8AC3E}">
        <p14:creationId xmlns:p14="http://schemas.microsoft.com/office/powerpoint/2010/main" val="320404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0AB58-FBD8-5D46-B3D1-925A1D08DE54}"/>
              </a:ext>
            </a:extLst>
          </p:cNvPr>
          <p:cNvSpPr>
            <a:spLocks noGrp="1"/>
          </p:cNvSpPr>
          <p:nvPr>
            <p:ph type="title"/>
          </p:nvPr>
        </p:nvSpPr>
        <p:spPr/>
        <p:txBody>
          <a:bodyPr/>
          <a:lstStyle/>
          <a:p>
            <a:r>
              <a:rPr kumimoji="1" lang="zh-CN" altLang="en-US" dirty="0"/>
              <a:t>数据准备</a:t>
            </a:r>
            <a:br>
              <a:rPr kumimoji="1" lang="en-US" altLang="zh-CN" dirty="0"/>
            </a:br>
            <a:r>
              <a:rPr kumimoji="1" lang="zh-CN" altLang="en-US" dirty="0"/>
              <a:t>现代汉语词典</a:t>
            </a:r>
          </a:p>
        </p:txBody>
      </p:sp>
      <p:sp>
        <p:nvSpPr>
          <p:cNvPr id="3" name="内容占位符 2">
            <a:extLst>
              <a:ext uri="{FF2B5EF4-FFF2-40B4-BE49-F238E27FC236}">
                <a16:creationId xmlns:a16="http://schemas.microsoft.com/office/drawing/2014/main" id="{C7DC113C-E7D9-CE49-8BEA-DC86555DC043}"/>
              </a:ext>
            </a:extLst>
          </p:cNvPr>
          <p:cNvSpPr>
            <a:spLocks noGrp="1"/>
          </p:cNvSpPr>
          <p:nvPr>
            <p:ph sz="half" idx="1"/>
          </p:nvPr>
        </p:nvSpPr>
        <p:spPr/>
        <p:txBody>
          <a:bodyPr>
            <a:normAutofit fontScale="92500" lnSpcReduction="20000"/>
          </a:bodyPr>
          <a:lstStyle/>
          <a:p>
            <a:r>
              <a:rPr kumimoji="1" lang="zh-CN" altLang="en-US" dirty="0"/>
              <a:t>在网上爬取的现代汉语词典文本</a:t>
            </a:r>
            <a:r>
              <a:rPr lang="en-US" altLang="zh-CN" dirty="0">
                <a:hlinkClick r:id="rId2"/>
              </a:rPr>
              <a:t>http://cidian.xpcha.com/</a:t>
            </a:r>
            <a:endParaRPr kumimoji="1" lang="en-US" altLang="zh-CN" dirty="0"/>
          </a:p>
          <a:p>
            <a:r>
              <a:rPr kumimoji="1" lang="zh-CN" altLang="en-US" dirty="0"/>
              <a:t>利用一些规则和正则来对数据进行结构化处理</a:t>
            </a:r>
            <a:endParaRPr kumimoji="1" lang="en-US" altLang="zh-CN" dirty="0"/>
          </a:p>
          <a:p>
            <a:r>
              <a:rPr kumimoji="1" lang="zh-CN" altLang="en-US" dirty="0"/>
              <a:t>还需要进一步后处理</a:t>
            </a:r>
            <a:endParaRPr kumimoji="1" lang="en-US" altLang="zh-CN" dirty="0"/>
          </a:p>
          <a:p>
            <a:pPr lvl="1"/>
            <a:r>
              <a:rPr kumimoji="1" lang="zh-CN" altLang="en-US" dirty="0"/>
              <a:t>合并一些游离的</a:t>
            </a:r>
            <a:r>
              <a:rPr kumimoji="1" lang="en-US" altLang="zh-CN" dirty="0"/>
              <a:t>examples</a:t>
            </a:r>
          </a:p>
          <a:p>
            <a:pPr lvl="1"/>
            <a:r>
              <a:rPr kumimoji="1" lang="zh-CN" altLang="en-US" dirty="0"/>
              <a:t>替换掉例句中的～</a:t>
            </a:r>
            <a:endParaRPr kumimoji="1" lang="en-US" altLang="zh-CN" dirty="0"/>
          </a:p>
          <a:p>
            <a:pPr lvl="1"/>
            <a:r>
              <a:rPr kumimoji="1" lang="zh-CN" altLang="en-US" dirty="0"/>
              <a:t>处理“</a:t>
            </a:r>
            <a:r>
              <a:rPr kumimoji="1" lang="en-US" altLang="zh-CN" dirty="0"/>
              <a:t>xx</a:t>
            </a:r>
            <a:r>
              <a:rPr kumimoji="1" lang="zh-CN" altLang="en-US" dirty="0"/>
              <a:t>注”的情况</a:t>
            </a:r>
            <a:endParaRPr kumimoji="1" lang="en-US" altLang="zh-CN" dirty="0"/>
          </a:p>
          <a:p>
            <a:r>
              <a:rPr kumimoji="1" lang="zh-CN" altLang="en-US" dirty="0"/>
              <a:t>部分释义存在对应的英文释义</a:t>
            </a:r>
            <a:r>
              <a:rPr kumimoji="1" lang="en-US" altLang="zh-CN" dirty="0"/>
              <a:t>/</a:t>
            </a:r>
            <a:r>
              <a:rPr kumimoji="1" lang="zh-CN" altLang="en-US" dirty="0"/>
              <a:t>翻译</a:t>
            </a:r>
            <a:endParaRPr kumimoji="1" lang="en-US" altLang="zh-CN" dirty="0"/>
          </a:p>
          <a:p>
            <a:r>
              <a:rPr kumimoji="1" lang="zh-CN" altLang="en-US" dirty="0"/>
              <a:t>进一步的，数据集方面的工作，结合多义词发现的工作，可以为一个语料库标注上释义？</a:t>
            </a:r>
            <a:endParaRPr kumimoji="1" lang="en-US" altLang="zh-CN" dirty="0"/>
          </a:p>
        </p:txBody>
      </p:sp>
      <p:pic>
        <p:nvPicPr>
          <p:cNvPr id="4" name="图片 3">
            <a:extLst>
              <a:ext uri="{FF2B5EF4-FFF2-40B4-BE49-F238E27FC236}">
                <a16:creationId xmlns:a16="http://schemas.microsoft.com/office/drawing/2014/main" id="{A9783BA2-B389-554E-B398-ACAB5FCB50AF}"/>
              </a:ext>
            </a:extLst>
          </p:cNvPr>
          <p:cNvPicPr>
            <a:picLocks noChangeAspect="1"/>
          </p:cNvPicPr>
          <p:nvPr/>
        </p:nvPicPr>
        <p:blipFill rotWithShape="1">
          <a:blip r:embed="rId3"/>
          <a:srcRect l="10568" t="24717" r="44578" b="3708"/>
          <a:stretch/>
        </p:blipFill>
        <p:spPr>
          <a:xfrm>
            <a:off x="6172202" y="365125"/>
            <a:ext cx="5181600" cy="6276104"/>
          </a:xfrm>
          <a:prstGeom prst="rect">
            <a:avLst/>
          </a:prstGeom>
        </p:spPr>
      </p:pic>
    </p:spTree>
    <p:extLst>
      <p:ext uri="{BB962C8B-B14F-4D97-AF65-F5344CB8AC3E}">
        <p14:creationId xmlns:p14="http://schemas.microsoft.com/office/powerpoint/2010/main" val="226162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3223E-1944-2342-BF6C-956D5C04C9C6}"/>
              </a:ext>
            </a:extLst>
          </p:cNvPr>
          <p:cNvSpPr>
            <a:spLocks noGrp="1"/>
          </p:cNvSpPr>
          <p:nvPr>
            <p:ph type="title"/>
          </p:nvPr>
        </p:nvSpPr>
        <p:spPr/>
        <p:txBody>
          <a:bodyPr/>
          <a:lstStyle/>
          <a:p>
            <a:r>
              <a:rPr kumimoji="1" lang="zh-CN" altLang="en-US" dirty="0"/>
              <a:t>系统改进</a:t>
            </a:r>
          </a:p>
        </p:txBody>
      </p:sp>
      <p:sp>
        <p:nvSpPr>
          <p:cNvPr id="4" name="内容占位符 3">
            <a:extLst>
              <a:ext uri="{FF2B5EF4-FFF2-40B4-BE49-F238E27FC236}">
                <a16:creationId xmlns:a16="http://schemas.microsoft.com/office/drawing/2014/main" id="{7CFC5B20-6665-B642-9A03-D190F62BA52C}"/>
              </a:ext>
            </a:extLst>
          </p:cNvPr>
          <p:cNvSpPr>
            <a:spLocks noGrp="1"/>
          </p:cNvSpPr>
          <p:nvPr>
            <p:ph sz="half" idx="1"/>
          </p:nvPr>
        </p:nvSpPr>
        <p:spPr/>
        <p:txBody>
          <a:bodyPr>
            <a:normAutofit/>
          </a:bodyPr>
          <a:lstStyle/>
          <a:p>
            <a:r>
              <a:rPr kumimoji="1" lang="zh-CN" altLang="en-US" dirty="0"/>
              <a:t>分离展示功能与编辑功能</a:t>
            </a:r>
          </a:p>
          <a:p>
            <a:pPr lvl="1"/>
            <a:r>
              <a:rPr kumimoji="1" lang="zh-CN" altLang="en-US" dirty="0"/>
              <a:t>应该有一个通用且唯一的词条页面（</a:t>
            </a:r>
            <a:r>
              <a:rPr kumimoji="1" lang="en-US" altLang="zh-CN" dirty="0"/>
              <a:t>index</a:t>
            </a:r>
            <a:r>
              <a:rPr kumimoji="1" lang="zh-CN" altLang="en-US" dirty="0"/>
              <a:t>），防止出现同词条多版本的现象</a:t>
            </a:r>
          </a:p>
          <a:p>
            <a:pPr lvl="2"/>
            <a:r>
              <a:rPr kumimoji="1" lang="zh-CN" altLang="en-US" dirty="0"/>
              <a:t>对于存在巨大分歧的页面，可以保留两个词条副本</a:t>
            </a:r>
          </a:p>
          <a:p>
            <a:pPr lvl="2"/>
            <a:r>
              <a:rPr kumimoji="1" lang="zh-CN" altLang="en-US" dirty="0"/>
              <a:t>对于没有人创建过的词条，可以先产生一个默认词条</a:t>
            </a:r>
          </a:p>
          <a:p>
            <a:pPr lvl="1"/>
            <a:r>
              <a:rPr kumimoji="1" lang="zh-CN" altLang="en-US" dirty="0"/>
              <a:t>需要改进词条合并算法，实现基于提交历史的部分合并功能</a:t>
            </a:r>
          </a:p>
        </p:txBody>
      </p:sp>
      <p:sp>
        <p:nvSpPr>
          <p:cNvPr id="5" name="内容占位符 4">
            <a:extLst>
              <a:ext uri="{FF2B5EF4-FFF2-40B4-BE49-F238E27FC236}">
                <a16:creationId xmlns:a16="http://schemas.microsoft.com/office/drawing/2014/main" id="{A07A1970-9AA2-D048-8A01-BAA7F849F526}"/>
              </a:ext>
            </a:extLst>
          </p:cNvPr>
          <p:cNvSpPr>
            <a:spLocks noGrp="1"/>
          </p:cNvSpPr>
          <p:nvPr>
            <p:ph sz="half" idx="2"/>
          </p:nvPr>
        </p:nvSpPr>
        <p:spPr/>
        <p:txBody>
          <a:bodyPr>
            <a:normAutofit/>
          </a:bodyPr>
          <a:lstStyle/>
          <a:p>
            <a:r>
              <a:rPr kumimoji="1" lang="zh-CN" altLang="en-US" dirty="0"/>
              <a:t>删除掉多余的代码和不再必要的功能</a:t>
            </a:r>
          </a:p>
          <a:p>
            <a:pPr lvl="1"/>
            <a:r>
              <a:rPr kumimoji="1" lang="zh-CN" altLang="en-US" dirty="0"/>
              <a:t>比如“笔记本”原型，和多余的</a:t>
            </a:r>
            <a:r>
              <a:rPr kumimoji="1" lang="en-US" altLang="zh-CN" dirty="0" err="1"/>
              <a:t>pmi</a:t>
            </a:r>
            <a:r>
              <a:rPr kumimoji="1" lang="zh-CN" altLang="en-US" dirty="0"/>
              <a:t>可视化方案</a:t>
            </a:r>
          </a:p>
          <a:p>
            <a:r>
              <a:rPr kumimoji="1" lang="zh-CN" altLang="en-US" dirty="0"/>
              <a:t>重写一些性能堪忧的模块</a:t>
            </a:r>
          </a:p>
          <a:p>
            <a:pPr lvl="1"/>
            <a:r>
              <a:rPr kumimoji="1" lang="en-US" altLang="zh-CN" dirty="0" err="1"/>
              <a:t>pmi</a:t>
            </a:r>
            <a:r>
              <a:rPr kumimoji="1" lang="zh-CN" altLang="en-US" dirty="0"/>
              <a:t>力学图的渲染模块</a:t>
            </a:r>
          </a:p>
          <a:p>
            <a:pPr lvl="1"/>
            <a:r>
              <a:rPr kumimoji="1" lang="zh-CN" altLang="en-US" dirty="0"/>
              <a:t>一些数据库查询语句</a:t>
            </a:r>
          </a:p>
        </p:txBody>
      </p:sp>
    </p:spTree>
    <p:extLst>
      <p:ext uri="{BB962C8B-B14F-4D97-AF65-F5344CB8AC3E}">
        <p14:creationId xmlns:p14="http://schemas.microsoft.com/office/powerpoint/2010/main" val="290427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0D8A3-600E-D24A-8518-DA989A5FF53D}"/>
              </a:ext>
            </a:extLst>
          </p:cNvPr>
          <p:cNvSpPr>
            <a:spLocks noGrp="1"/>
          </p:cNvSpPr>
          <p:nvPr>
            <p:ph type="title"/>
          </p:nvPr>
        </p:nvSpPr>
        <p:spPr/>
        <p:txBody>
          <a:bodyPr/>
          <a:lstStyle/>
          <a:p>
            <a:r>
              <a:rPr kumimoji="1" lang="zh-CN" altLang="en-US" dirty="0"/>
              <a:t>工作介绍</a:t>
            </a:r>
          </a:p>
        </p:txBody>
      </p:sp>
      <p:sp>
        <p:nvSpPr>
          <p:cNvPr id="5" name="内容占位符 4">
            <a:extLst>
              <a:ext uri="{FF2B5EF4-FFF2-40B4-BE49-F238E27FC236}">
                <a16:creationId xmlns:a16="http://schemas.microsoft.com/office/drawing/2014/main" id="{3669D6C2-A7B8-C94D-9F68-69E5CF23B20E}"/>
              </a:ext>
            </a:extLst>
          </p:cNvPr>
          <p:cNvSpPr>
            <a:spLocks noGrp="1"/>
          </p:cNvSpPr>
          <p:nvPr>
            <p:ph idx="1"/>
          </p:nvPr>
        </p:nvSpPr>
        <p:spPr/>
        <p:txBody>
          <a:bodyPr/>
          <a:lstStyle/>
          <a:p>
            <a:pPr lvl="0"/>
            <a:r>
              <a:rPr lang="zh-CN" altLang="en-US" dirty="0"/>
              <a:t>基于历时语料库的词典编纂系统设计</a:t>
            </a:r>
            <a:endParaRPr lang="en-US" altLang="zh-CN" dirty="0"/>
          </a:p>
          <a:p>
            <a:pPr lvl="0"/>
            <a:r>
              <a:rPr lang="zh-CN" altLang="en-US" dirty="0"/>
              <a:t>主要工作点：</a:t>
            </a:r>
            <a:endParaRPr lang="en-US" altLang="zh-CN" dirty="0"/>
          </a:p>
          <a:p>
            <a:pPr lvl="0"/>
            <a:endParaRPr lang="zh-CN" altLang="en-US" dirty="0"/>
          </a:p>
          <a:p>
            <a:pPr lvl="1"/>
            <a:endParaRPr lang="zh-CN" altLang="en-US" dirty="0"/>
          </a:p>
          <a:p>
            <a:pPr lvl="0"/>
            <a:endParaRPr lang="zh-CN" altLang="en-US" dirty="0"/>
          </a:p>
          <a:p>
            <a:pPr lvl="1"/>
            <a:endParaRPr lang="zh-CN" altLang="en-US" dirty="0"/>
          </a:p>
          <a:p>
            <a:pPr lvl="1"/>
            <a:endParaRPr lang="zh-CN" altLang="en-US" dirty="0"/>
          </a:p>
        </p:txBody>
      </p:sp>
      <p:graphicFrame>
        <p:nvGraphicFramePr>
          <p:cNvPr id="10" name="图示 9">
            <a:extLst>
              <a:ext uri="{FF2B5EF4-FFF2-40B4-BE49-F238E27FC236}">
                <a16:creationId xmlns:a16="http://schemas.microsoft.com/office/drawing/2014/main" id="{6B118DE6-F655-5141-B0B3-2104A8CB16E0}"/>
              </a:ext>
            </a:extLst>
          </p:cNvPr>
          <p:cNvGraphicFramePr/>
          <p:nvPr>
            <p:extLst>
              <p:ext uri="{D42A27DB-BD31-4B8C-83A1-F6EECF244321}">
                <p14:modId xmlns:p14="http://schemas.microsoft.com/office/powerpoint/2010/main" val="3829044728"/>
              </p:ext>
            </p:extLst>
          </p:nvPr>
        </p:nvGraphicFramePr>
        <p:xfrm>
          <a:off x="1423685" y="2974694"/>
          <a:ext cx="9155575" cy="3202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19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FC61-AA6C-CC4A-9BE1-1F74AED61174}"/>
              </a:ext>
            </a:extLst>
          </p:cNvPr>
          <p:cNvSpPr>
            <a:spLocks noGrp="1"/>
          </p:cNvSpPr>
          <p:nvPr>
            <p:ph type="title"/>
          </p:nvPr>
        </p:nvSpPr>
        <p:spPr/>
        <p:txBody>
          <a:bodyPr/>
          <a:lstStyle/>
          <a:p>
            <a:r>
              <a:rPr kumimoji="1" lang="zh-CN" altLang="en-US" dirty="0"/>
              <a:t>基于长时间跨度语料的词义演变计算研究</a:t>
            </a:r>
          </a:p>
        </p:txBody>
      </p:sp>
      <p:sp>
        <p:nvSpPr>
          <p:cNvPr id="3" name="内容占位符 2">
            <a:extLst>
              <a:ext uri="{FF2B5EF4-FFF2-40B4-BE49-F238E27FC236}">
                <a16:creationId xmlns:a16="http://schemas.microsoft.com/office/drawing/2014/main" id="{C9836E2D-1F1E-CC4A-B006-CFF554B55667}"/>
              </a:ext>
            </a:extLst>
          </p:cNvPr>
          <p:cNvSpPr>
            <a:spLocks noGrp="1"/>
          </p:cNvSpPr>
          <p:nvPr>
            <p:ph idx="1"/>
          </p:nvPr>
        </p:nvSpPr>
        <p:spPr/>
        <p:txBody>
          <a:bodyPr/>
          <a:lstStyle/>
          <a:p>
            <a:r>
              <a:rPr kumimoji="1" lang="zh-CN" altLang="en-US" dirty="0"/>
              <a:t>孙琦鑫</a:t>
            </a:r>
            <a:r>
              <a:rPr kumimoji="1" lang="en-US" altLang="zh-CN" dirty="0"/>
              <a:t>, </a:t>
            </a:r>
            <a:r>
              <a:rPr kumimoji="1" lang="zh-CN" altLang="en-US" dirty="0"/>
              <a:t>饶高琦</a:t>
            </a:r>
            <a:r>
              <a:rPr kumimoji="1" lang="en-US" altLang="zh-CN" dirty="0"/>
              <a:t>, </a:t>
            </a:r>
            <a:r>
              <a:rPr kumimoji="1" lang="zh-CN" altLang="en-US" dirty="0"/>
              <a:t>荀恩东（北京语言大学）</a:t>
            </a:r>
          </a:p>
          <a:p>
            <a:r>
              <a:rPr kumimoji="1" lang="zh-CN" altLang="en-US" dirty="0"/>
              <a:t>主要贡献</a:t>
            </a:r>
          </a:p>
          <a:p>
            <a:pPr lvl="1"/>
            <a:r>
              <a:rPr kumimoji="1" lang="zh-CN" altLang="en-US" dirty="0"/>
              <a:t>使用</a:t>
            </a:r>
            <a:r>
              <a:rPr kumimoji="1" lang="zh-CN" altLang="en-US" dirty="0">
                <a:solidFill>
                  <a:srgbClr val="FF0000"/>
                </a:solidFill>
              </a:rPr>
              <a:t>统计分析</a:t>
            </a:r>
            <a:r>
              <a:rPr kumimoji="1" lang="zh-CN" altLang="en-US" dirty="0"/>
              <a:t>和</a:t>
            </a:r>
            <a:r>
              <a:rPr kumimoji="1" lang="zh-CN" altLang="en-US" dirty="0">
                <a:solidFill>
                  <a:srgbClr val="FF0000"/>
                </a:solidFill>
              </a:rPr>
              <a:t>分布式表示</a:t>
            </a:r>
            <a:r>
              <a:rPr kumimoji="1" lang="zh-CN" altLang="en-US" dirty="0"/>
              <a:t>的方法分析词义演变现象</a:t>
            </a:r>
            <a:endParaRPr kumimoji="1" lang="en-US" altLang="zh-CN" dirty="0"/>
          </a:p>
          <a:p>
            <a:pPr lvl="1"/>
            <a:r>
              <a:rPr kumimoji="1" lang="zh-CN" altLang="en-US" dirty="0"/>
              <a:t>当前多从语言学角度出发，缺乏高效、可读的分析方法</a:t>
            </a:r>
            <a:endParaRPr kumimoji="1" lang="en-US" altLang="zh-CN" dirty="0"/>
          </a:p>
          <a:p>
            <a:r>
              <a:rPr kumimoji="1" lang="zh-CN" altLang="en-US" dirty="0"/>
              <a:t>数据及处理</a:t>
            </a:r>
            <a:endParaRPr kumimoji="1" lang="en-US" altLang="zh-CN" dirty="0"/>
          </a:p>
          <a:p>
            <a:pPr lvl="1"/>
            <a:r>
              <a:rPr kumimoji="1" lang="zh-CN" altLang="en-US" dirty="0"/>
              <a:t>人民日报、贵州日报、申报</a:t>
            </a:r>
            <a:endParaRPr kumimoji="1" lang="en-US" altLang="zh-CN" dirty="0"/>
          </a:p>
          <a:p>
            <a:pPr lvl="1"/>
            <a:r>
              <a:rPr kumimoji="1" lang="zh-CN" altLang="en-US" dirty="0"/>
              <a:t>二次分词提高申报的分词准确率，繁简转换</a:t>
            </a:r>
            <a:endParaRPr kumimoji="1" lang="en-US" altLang="zh-CN" dirty="0"/>
          </a:p>
          <a:p>
            <a:pPr lvl="1"/>
            <a:r>
              <a:rPr kumimoji="1" lang="zh-CN" altLang="en-US" dirty="0"/>
              <a:t>按</a:t>
            </a:r>
            <a:r>
              <a:rPr kumimoji="1" lang="en-US" altLang="zh-CN" dirty="0"/>
              <a:t>5</a:t>
            </a:r>
            <a:r>
              <a:rPr kumimoji="1" lang="zh-CN" altLang="en-US" dirty="0"/>
              <a:t>年分段，</a:t>
            </a:r>
            <a:r>
              <a:rPr kumimoji="1" lang="en-US" altLang="zh-CN" dirty="0"/>
              <a:t>144</a:t>
            </a:r>
            <a:r>
              <a:rPr kumimoji="1" lang="zh-CN" altLang="en-US" dirty="0"/>
              <a:t>年分成</a:t>
            </a:r>
            <a:r>
              <a:rPr kumimoji="1" lang="en-US" altLang="zh-CN" dirty="0"/>
              <a:t>29</a:t>
            </a:r>
            <a:r>
              <a:rPr kumimoji="1" lang="zh-CN" altLang="en-US" dirty="0"/>
              <a:t>段</a:t>
            </a:r>
          </a:p>
        </p:txBody>
      </p:sp>
    </p:spTree>
    <p:extLst>
      <p:ext uri="{BB962C8B-B14F-4D97-AF65-F5344CB8AC3E}">
        <p14:creationId xmlns:p14="http://schemas.microsoft.com/office/powerpoint/2010/main" val="378945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E2E0AFE-704B-4CB8-AB9D-D4472787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07359E3-79FB-B84A-8341-4E50BEF685DA}"/>
              </a:ext>
            </a:extLst>
          </p:cNvPr>
          <p:cNvSpPr>
            <a:spLocks noGrp="1"/>
          </p:cNvSpPr>
          <p:nvPr>
            <p:ph type="title"/>
          </p:nvPr>
        </p:nvSpPr>
        <p:spPr>
          <a:xfrm>
            <a:off x="821516" y="640263"/>
            <a:ext cx="4911826" cy="1344975"/>
          </a:xfrm>
        </p:spPr>
        <p:txBody>
          <a:bodyPr vert="horz" lIns="91440" tIns="45720" rIns="91440" bIns="45720" rtlCol="0" anchor="ctr">
            <a:normAutofit/>
          </a:bodyPr>
          <a:lstStyle/>
          <a:p>
            <a:r>
              <a:rPr kumimoji="1" lang="zh-CN" altLang="en-US" sz="4000" dirty="0"/>
              <a:t>基于长时间跨度语料的词义演变计算研究</a:t>
            </a:r>
          </a:p>
        </p:txBody>
      </p:sp>
      <p:sp>
        <p:nvSpPr>
          <p:cNvPr id="3" name="内容占位符 2">
            <a:extLst>
              <a:ext uri="{FF2B5EF4-FFF2-40B4-BE49-F238E27FC236}">
                <a16:creationId xmlns:a16="http://schemas.microsoft.com/office/drawing/2014/main" id="{C914BF1B-37A9-D54A-9F00-A3009B105C1C}"/>
              </a:ext>
            </a:extLst>
          </p:cNvPr>
          <p:cNvSpPr>
            <a:spLocks noGrp="1"/>
          </p:cNvSpPr>
          <p:nvPr>
            <p:ph sz="half" idx="1"/>
          </p:nvPr>
        </p:nvSpPr>
        <p:spPr>
          <a:xfrm>
            <a:off x="821515" y="2121762"/>
            <a:ext cx="4911827" cy="3626917"/>
          </a:xfrm>
        </p:spPr>
        <p:txBody>
          <a:bodyPr vert="horz" lIns="91440" tIns="45720" rIns="91440" bIns="45720" rtlCol="0">
            <a:normAutofit/>
          </a:bodyPr>
          <a:lstStyle/>
          <a:p>
            <a:r>
              <a:rPr kumimoji="1" lang="zh-CN" altLang="en-US" sz="1700" dirty="0"/>
              <a:t>基于统计分析的方法</a:t>
            </a:r>
            <a:endParaRPr kumimoji="1" lang="en-US" altLang="zh-CN" sz="1700" dirty="0"/>
          </a:p>
          <a:p>
            <a:pPr lvl="1"/>
            <a:r>
              <a:rPr kumimoji="1" lang="en-US" altLang="zh-CN" sz="1700" dirty="0"/>
              <a:t>TF-IDF</a:t>
            </a:r>
            <a:r>
              <a:rPr kumimoji="1" lang="zh-CN" altLang="en-US" sz="1700" dirty="0"/>
              <a:t>：</a:t>
            </a:r>
            <a:endParaRPr kumimoji="1" lang="en-US" altLang="zh-CN" sz="1700" dirty="0"/>
          </a:p>
          <a:p>
            <a:pPr lvl="2"/>
            <a:r>
              <a:rPr kumimoji="1" lang="zh-CN" altLang="en-US" sz="1700" dirty="0"/>
              <a:t>挖掘出</a:t>
            </a:r>
            <a:r>
              <a:rPr lang="zh-CN" altLang="en-US" sz="1700" dirty="0"/>
              <a:t>时间敏感性强的词</a:t>
            </a:r>
            <a:endParaRPr lang="en-US" altLang="zh-CN" sz="1700" dirty="0"/>
          </a:p>
          <a:p>
            <a:pPr lvl="1"/>
            <a:r>
              <a:rPr kumimoji="1" lang="zh-CN" altLang="en-US" sz="1700" dirty="0"/>
              <a:t>词频比例（</a:t>
            </a:r>
            <a:r>
              <a:rPr kumimoji="1" lang="en-US" altLang="zh-CN" sz="1700" dirty="0"/>
              <a:t>P</a:t>
            </a:r>
            <a:r>
              <a:rPr kumimoji="1" lang="zh-CN" altLang="en-US" sz="1700" dirty="0"/>
              <a:t>）：</a:t>
            </a:r>
            <a:endParaRPr kumimoji="1" lang="en-US" altLang="zh-CN" sz="1700" dirty="0"/>
          </a:p>
          <a:p>
            <a:pPr lvl="2"/>
            <a:r>
              <a:rPr kumimoji="1" lang="en-US" altLang="zh-CN" sz="1700" dirty="0"/>
              <a:t>U=</a:t>
            </a:r>
            <a:r>
              <a:rPr kumimoji="1" lang="en-US" altLang="zh-CN" sz="1700" dirty="0" err="1"/>
              <a:t>P</a:t>
            </a:r>
            <a:r>
              <a:rPr kumimoji="1" lang="en-US" altLang="zh-CN" sz="1700" baseline="-25000" dirty="0" err="1"/>
              <a:t>max</a:t>
            </a:r>
            <a:r>
              <a:rPr kumimoji="1" lang="en-US" altLang="zh-CN" sz="1700" dirty="0"/>
              <a:t>/</a:t>
            </a:r>
            <a:r>
              <a:rPr kumimoji="1" lang="en-US" altLang="zh-CN" sz="1700" dirty="0" err="1"/>
              <a:t>P</a:t>
            </a:r>
            <a:r>
              <a:rPr kumimoji="1" lang="en-US" altLang="zh-CN" sz="1700" baseline="-25000" dirty="0" err="1"/>
              <a:t>min</a:t>
            </a:r>
            <a:endParaRPr kumimoji="1" lang="en-US" altLang="zh-CN" sz="1700" baseline="-25000" dirty="0"/>
          </a:p>
          <a:p>
            <a:pPr lvl="2"/>
            <a:r>
              <a:rPr kumimoji="1" lang="zh-CN" altLang="en-US" sz="1700" dirty="0"/>
              <a:t>确定可能发生词义演变的词语（？）</a:t>
            </a:r>
            <a:endParaRPr kumimoji="1" lang="en-US" altLang="zh-CN" sz="1700" dirty="0"/>
          </a:p>
          <a:p>
            <a:pPr lvl="1"/>
            <a:r>
              <a:rPr kumimoji="1" lang="zh-CN" altLang="en-US" sz="1700" dirty="0"/>
              <a:t>共现搭配：</a:t>
            </a:r>
            <a:endParaRPr kumimoji="1" lang="en-US" altLang="zh-CN" sz="1700" dirty="0"/>
          </a:p>
          <a:p>
            <a:pPr lvl="2"/>
            <a:r>
              <a:rPr kumimoji="1" lang="zh-CN" altLang="en-US" sz="1700" dirty="0"/>
              <a:t>窗口内共现的</a:t>
            </a:r>
            <a:r>
              <a:rPr kumimoji="1" lang="en-US" altLang="zh-CN" sz="1700" dirty="0"/>
              <a:t>n, v, a</a:t>
            </a:r>
            <a:r>
              <a:rPr kumimoji="1" lang="zh-CN" altLang="en-US" sz="1700" dirty="0"/>
              <a:t>（实词）</a:t>
            </a:r>
            <a:endParaRPr kumimoji="1" lang="en-US" altLang="zh-CN" sz="1700" dirty="0"/>
          </a:p>
          <a:p>
            <a:pPr lvl="2"/>
            <a:r>
              <a:rPr kumimoji="1" lang="zh-CN" altLang="en-US" sz="1700" dirty="0"/>
              <a:t>与前一时间段</a:t>
            </a:r>
            <a:r>
              <a:rPr kumimoji="1" lang="en-US" altLang="zh-CN" sz="1700" dirty="0"/>
              <a:t>top100</a:t>
            </a:r>
            <a:r>
              <a:rPr kumimoji="1" lang="zh-CN" altLang="en-US" sz="1700" dirty="0"/>
              <a:t>的重合度</a:t>
            </a:r>
            <a:endParaRPr kumimoji="1" lang="en-US" altLang="zh-CN" sz="1700" dirty="0"/>
          </a:p>
          <a:p>
            <a:pPr lvl="2"/>
            <a:r>
              <a:rPr kumimoji="1" lang="zh-CN" altLang="en-US" sz="1700" dirty="0"/>
              <a:t>可以发现词义的演变现象</a:t>
            </a:r>
            <a:endParaRPr kumimoji="1" lang="en-US" altLang="zh-CN" sz="1700" dirty="0"/>
          </a:p>
          <a:p>
            <a:pPr lvl="1"/>
            <a:r>
              <a:rPr kumimoji="1" lang="zh-CN" altLang="en-US" sz="1700" dirty="0"/>
              <a:t>在新词的发现和旧词的消失上表现更直接</a:t>
            </a:r>
            <a:endParaRPr kumimoji="1" lang="en-US" altLang="zh-CN" sz="1700" dirty="0"/>
          </a:p>
          <a:p>
            <a:pPr lvl="1"/>
            <a:endParaRPr kumimoji="1" lang="en-US" altLang="zh-CN" sz="1700" dirty="0"/>
          </a:p>
        </p:txBody>
      </p:sp>
      <p:pic>
        <p:nvPicPr>
          <p:cNvPr id="10" name="图片 9" descr="手机屏幕截图&#10;&#10;描述已自动生成">
            <a:extLst>
              <a:ext uri="{FF2B5EF4-FFF2-40B4-BE49-F238E27FC236}">
                <a16:creationId xmlns:a16="http://schemas.microsoft.com/office/drawing/2014/main" id="{189CD342-23F3-9E40-85FE-B903A9EECE2E}"/>
              </a:ext>
            </a:extLst>
          </p:cNvPr>
          <p:cNvPicPr>
            <a:picLocks noChangeAspect="1"/>
          </p:cNvPicPr>
          <p:nvPr/>
        </p:nvPicPr>
        <p:blipFill>
          <a:blip r:embed="rId2"/>
          <a:stretch>
            <a:fillRect/>
          </a:stretch>
        </p:blipFill>
        <p:spPr>
          <a:xfrm>
            <a:off x="6810374" y="321176"/>
            <a:ext cx="1812462" cy="2190287"/>
          </a:xfrm>
          <a:prstGeom prst="rect">
            <a:avLst/>
          </a:prstGeom>
        </p:spPr>
      </p:pic>
      <p:pic>
        <p:nvPicPr>
          <p:cNvPr id="9" name="图片 8" descr="图片包含 游戏机, 文字&#10;&#10;描述已自动生成">
            <a:extLst>
              <a:ext uri="{FF2B5EF4-FFF2-40B4-BE49-F238E27FC236}">
                <a16:creationId xmlns:a16="http://schemas.microsoft.com/office/drawing/2014/main" id="{D41CDE47-BC10-BC43-A389-A96D0C09F792}"/>
              </a:ext>
            </a:extLst>
          </p:cNvPr>
          <p:cNvPicPr>
            <a:picLocks noChangeAspect="1"/>
          </p:cNvPicPr>
          <p:nvPr/>
        </p:nvPicPr>
        <p:blipFill>
          <a:blip r:embed="rId3"/>
          <a:stretch>
            <a:fillRect/>
          </a:stretch>
        </p:blipFill>
        <p:spPr>
          <a:xfrm>
            <a:off x="9545752" y="321733"/>
            <a:ext cx="2096666" cy="2189730"/>
          </a:xfrm>
          <a:prstGeom prst="rect">
            <a:avLst/>
          </a:prstGeom>
        </p:spPr>
      </p:pic>
      <p:pic>
        <p:nvPicPr>
          <p:cNvPr id="11" name="图片 10" descr="手机屏幕截图&#10;&#10;描述已自动生成">
            <a:extLst>
              <a:ext uri="{FF2B5EF4-FFF2-40B4-BE49-F238E27FC236}">
                <a16:creationId xmlns:a16="http://schemas.microsoft.com/office/drawing/2014/main" id="{3CE3AF2A-156E-7F4D-B59E-F7B7FEB30B46}"/>
              </a:ext>
            </a:extLst>
          </p:cNvPr>
          <p:cNvPicPr>
            <a:picLocks noChangeAspect="1"/>
          </p:cNvPicPr>
          <p:nvPr/>
        </p:nvPicPr>
        <p:blipFill>
          <a:blip r:embed="rId4"/>
          <a:stretch>
            <a:fillRect/>
          </a:stretch>
        </p:blipFill>
        <p:spPr>
          <a:xfrm>
            <a:off x="6554462" y="2810760"/>
            <a:ext cx="5201768" cy="3407159"/>
          </a:xfrm>
          <a:prstGeom prst="rect">
            <a:avLst/>
          </a:prstGeom>
        </p:spPr>
      </p:pic>
    </p:spTree>
    <p:extLst>
      <p:ext uri="{BB962C8B-B14F-4D97-AF65-F5344CB8AC3E}">
        <p14:creationId xmlns:p14="http://schemas.microsoft.com/office/powerpoint/2010/main" val="353519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2E0AFE-704B-4CB8-AB9D-D4472787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8C8873D-A5EB-8247-9DFB-574600FD52A3}"/>
              </a:ext>
            </a:extLst>
          </p:cNvPr>
          <p:cNvSpPr>
            <a:spLocks noGrp="1"/>
          </p:cNvSpPr>
          <p:nvPr>
            <p:ph type="title"/>
          </p:nvPr>
        </p:nvSpPr>
        <p:spPr>
          <a:xfrm>
            <a:off x="821516" y="640263"/>
            <a:ext cx="4911826" cy="1344975"/>
          </a:xfrm>
        </p:spPr>
        <p:txBody>
          <a:bodyPr vert="horz" lIns="91440" tIns="45720" rIns="91440" bIns="45720" rtlCol="0" anchor="ctr">
            <a:normAutofit/>
          </a:bodyPr>
          <a:lstStyle/>
          <a:p>
            <a:r>
              <a:rPr kumimoji="1" lang="zh-CN" altLang="en-US" sz="4000" dirty="0"/>
              <a:t>基于长时间跨度语料的词义演变计算研究</a:t>
            </a:r>
          </a:p>
        </p:txBody>
      </p:sp>
      <p:sp>
        <p:nvSpPr>
          <p:cNvPr id="3" name="内容占位符 2">
            <a:extLst>
              <a:ext uri="{FF2B5EF4-FFF2-40B4-BE49-F238E27FC236}">
                <a16:creationId xmlns:a16="http://schemas.microsoft.com/office/drawing/2014/main" id="{A0044B91-293E-3645-9E66-D40B57958CD3}"/>
              </a:ext>
            </a:extLst>
          </p:cNvPr>
          <p:cNvSpPr>
            <a:spLocks noGrp="1"/>
          </p:cNvSpPr>
          <p:nvPr>
            <p:ph sz="half" idx="1"/>
          </p:nvPr>
        </p:nvSpPr>
        <p:spPr>
          <a:xfrm>
            <a:off x="821515" y="2121762"/>
            <a:ext cx="4911827" cy="3626917"/>
          </a:xfrm>
        </p:spPr>
        <p:txBody>
          <a:bodyPr vert="horz" lIns="91440" tIns="45720" rIns="91440" bIns="45720" rtlCol="0">
            <a:normAutofit/>
          </a:bodyPr>
          <a:lstStyle/>
          <a:p>
            <a:r>
              <a:rPr kumimoji="1" lang="zh-CN" altLang="en-US" sz="1300" dirty="0"/>
              <a:t>基于分布式表示的方法</a:t>
            </a:r>
          </a:p>
          <a:p>
            <a:pPr lvl="1"/>
            <a:r>
              <a:rPr kumimoji="1" lang="zh-CN" altLang="en-US" sz="1300" dirty="0"/>
              <a:t>历时对齐方法：</a:t>
            </a:r>
            <a:endParaRPr kumimoji="1" lang="en-US" altLang="zh-CN" sz="1300" dirty="0"/>
          </a:p>
          <a:p>
            <a:pPr lvl="2"/>
            <a:r>
              <a:rPr kumimoji="1" lang="en-US" altLang="zh-CN" sz="1300" b="1" dirty="0"/>
              <a:t>SGNS+</a:t>
            </a:r>
            <a:r>
              <a:rPr kumimoji="1" lang="zh-CN" altLang="en-US" sz="1300" b="1" dirty="0"/>
              <a:t>正交</a:t>
            </a:r>
            <a:r>
              <a:rPr kumimoji="1" lang="en-US" altLang="zh-CN" sz="1300" b="1" dirty="0"/>
              <a:t>Procrustes</a:t>
            </a:r>
            <a:r>
              <a:rPr kumimoji="1" lang="zh-CN" altLang="en-US" sz="1300" b="1" dirty="0"/>
              <a:t>对齐</a:t>
            </a:r>
            <a:endParaRPr kumimoji="1" lang="en-US" altLang="zh-CN" sz="1300" b="1" dirty="0"/>
          </a:p>
          <a:p>
            <a:pPr lvl="3"/>
            <a:r>
              <a:rPr kumimoji="1" lang="zh-CN" altLang="en-US" sz="1300" dirty="0"/>
              <a:t>仿射变换，最小化距离平方和</a:t>
            </a:r>
            <a:endParaRPr kumimoji="1" lang="en-US" altLang="zh-CN" sz="1300" dirty="0"/>
          </a:p>
          <a:p>
            <a:pPr lvl="2"/>
            <a:r>
              <a:rPr kumimoji="1" lang="en-US" altLang="zh-CN" sz="1300" b="1" dirty="0"/>
              <a:t>SGNS</a:t>
            </a:r>
            <a:r>
              <a:rPr kumimoji="1" lang="zh-CN" altLang="en-US" sz="1300" b="1" dirty="0"/>
              <a:t>递增训练</a:t>
            </a:r>
            <a:endParaRPr kumimoji="1" lang="en-US" altLang="zh-CN" sz="1300" b="1" dirty="0"/>
          </a:p>
          <a:p>
            <a:pPr lvl="3"/>
            <a:r>
              <a:rPr kumimoji="1" lang="zh-CN" altLang="en-US" sz="1300" dirty="0"/>
              <a:t>使用前一个时间段的向量做初始化</a:t>
            </a:r>
            <a:endParaRPr kumimoji="1" lang="en-US" altLang="zh-CN" sz="1300" dirty="0"/>
          </a:p>
          <a:p>
            <a:pPr lvl="2"/>
            <a:r>
              <a:rPr kumimoji="1" lang="en-US" altLang="zh-CN" sz="1300" b="1" dirty="0"/>
              <a:t>“</a:t>
            </a:r>
            <a:r>
              <a:rPr kumimoji="1" lang="zh-CN" altLang="en-US" sz="1300" b="1" dirty="0"/>
              <a:t>锚点词”二阶词向量</a:t>
            </a:r>
            <a:r>
              <a:rPr kumimoji="1" lang="zh-CN" altLang="en-US" sz="1300" dirty="0"/>
              <a:t>：</a:t>
            </a:r>
            <a:endParaRPr kumimoji="1" lang="en-US" altLang="zh-CN" sz="1300" dirty="0"/>
          </a:p>
          <a:p>
            <a:pPr lvl="3"/>
            <a:r>
              <a:rPr kumimoji="1" lang="zh-CN" altLang="en-US" sz="1300" dirty="0"/>
              <a:t>斯瓦迪士核心词列表（</a:t>
            </a:r>
            <a:r>
              <a:rPr kumimoji="1" lang="en-US" altLang="zh-CN" sz="1300" dirty="0"/>
              <a:t>200</a:t>
            </a:r>
            <a:r>
              <a:rPr kumimoji="1" lang="zh-CN" altLang="en-US" sz="1300" dirty="0"/>
              <a:t>词左右）</a:t>
            </a:r>
            <a:endParaRPr kumimoji="1" lang="en-US" altLang="zh-CN" sz="1300" dirty="0"/>
          </a:p>
          <a:p>
            <a:pPr lvl="3"/>
            <a:r>
              <a:rPr kumimoji="1" lang="zh-CN" altLang="en-US" sz="1300" dirty="0"/>
              <a:t>选</a:t>
            </a:r>
            <a:r>
              <a:rPr kumimoji="1" lang="en-US" altLang="zh-CN" sz="1300" dirty="0"/>
              <a:t>100</a:t>
            </a:r>
            <a:r>
              <a:rPr kumimoji="1" lang="zh-CN" altLang="en-US" sz="1300" dirty="0"/>
              <a:t>个锚点词，用余弦相似度作为二阶词向量</a:t>
            </a:r>
            <a:endParaRPr kumimoji="1" lang="en-US" altLang="zh-CN" sz="1300" dirty="0"/>
          </a:p>
          <a:p>
            <a:pPr lvl="1"/>
            <a:r>
              <a:rPr kumimoji="1" lang="zh-CN" altLang="en-US" sz="1300" dirty="0"/>
              <a:t>获取词义变化的方法：</a:t>
            </a:r>
            <a:endParaRPr kumimoji="1" lang="en-US" altLang="zh-CN" sz="1300" dirty="0"/>
          </a:p>
          <a:p>
            <a:pPr lvl="2"/>
            <a:r>
              <a:rPr kumimoji="1" lang="zh-CN" altLang="en-US" sz="1300" dirty="0"/>
              <a:t>目标词自身历时相似度</a:t>
            </a:r>
            <a:r>
              <a:rPr kumimoji="1" lang="en-US" altLang="zh-CN" sz="1300" dirty="0"/>
              <a:t>+K</a:t>
            </a:r>
            <a:r>
              <a:rPr kumimoji="1" lang="zh-CN" altLang="en-US" sz="1300" dirty="0"/>
              <a:t>近邻词列表</a:t>
            </a:r>
            <a:endParaRPr kumimoji="1" lang="en-US" altLang="zh-CN" sz="1300" dirty="0"/>
          </a:p>
          <a:p>
            <a:pPr lvl="2"/>
            <a:r>
              <a:rPr kumimoji="1" lang="zh-CN" altLang="en-US" sz="1300" dirty="0"/>
              <a:t>目标词与锚点词的历时相似度</a:t>
            </a:r>
            <a:endParaRPr kumimoji="1" lang="en-US" altLang="zh-CN" sz="1300" dirty="0"/>
          </a:p>
          <a:p>
            <a:pPr lvl="1"/>
            <a:r>
              <a:rPr kumimoji="1" lang="zh-CN" altLang="en-US" sz="1300" dirty="0"/>
              <a:t>在明确词语含义的变迁上 有更出色的表现</a:t>
            </a:r>
            <a:endParaRPr kumimoji="1" lang="en-US" altLang="zh-CN" sz="1300" dirty="0"/>
          </a:p>
          <a:p>
            <a:pPr lvl="2"/>
            <a:endParaRPr kumimoji="1" lang="en-US" altLang="zh-CN" sz="1300" dirty="0"/>
          </a:p>
          <a:p>
            <a:pPr lvl="3"/>
            <a:endParaRPr kumimoji="1" lang="en-US" altLang="zh-CN" sz="1300" dirty="0"/>
          </a:p>
          <a:p>
            <a:pPr lvl="2"/>
            <a:endParaRPr kumimoji="1" lang="en-US" altLang="zh-CN" sz="1300" dirty="0"/>
          </a:p>
        </p:txBody>
      </p:sp>
      <p:pic>
        <p:nvPicPr>
          <p:cNvPr id="5" name="图片 4" descr="地图的截图&#10;&#10;描述已自动生成">
            <a:extLst>
              <a:ext uri="{FF2B5EF4-FFF2-40B4-BE49-F238E27FC236}">
                <a16:creationId xmlns:a16="http://schemas.microsoft.com/office/drawing/2014/main" id="{0D453BF8-E0D8-B949-8513-640584F5505F}"/>
              </a:ext>
            </a:extLst>
          </p:cNvPr>
          <p:cNvPicPr>
            <a:picLocks noChangeAspect="1"/>
          </p:cNvPicPr>
          <p:nvPr/>
        </p:nvPicPr>
        <p:blipFill>
          <a:blip r:embed="rId2"/>
          <a:stretch>
            <a:fillRect/>
          </a:stretch>
        </p:blipFill>
        <p:spPr>
          <a:xfrm>
            <a:off x="6438732" y="378048"/>
            <a:ext cx="2555747" cy="2076543"/>
          </a:xfrm>
          <a:prstGeom prst="rect">
            <a:avLst/>
          </a:prstGeom>
        </p:spPr>
      </p:pic>
      <p:pic>
        <p:nvPicPr>
          <p:cNvPr id="6" name="图片 5" descr="手机屏幕截图&#10;&#10;描述已自动生成">
            <a:extLst>
              <a:ext uri="{FF2B5EF4-FFF2-40B4-BE49-F238E27FC236}">
                <a16:creationId xmlns:a16="http://schemas.microsoft.com/office/drawing/2014/main" id="{4D138B82-11BE-6345-A731-BB4186790CC0}"/>
              </a:ext>
            </a:extLst>
          </p:cNvPr>
          <p:cNvPicPr>
            <a:picLocks noChangeAspect="1"/>
          </p:cNvPicPr>
          <p:nvPr/>
        </p:nvPicPr>
        <p:blipFill>
          <a:blip r:embed="rId3"/>
          <a:stretch>
            <a:fillRect/>
          </a:stretch>
        </p:blipFill>
        <p:spPr>
          <a:xfrm>
            <a:off x="9316212" y="454998"/>
            <a:ext cx="2555747" cy="1923199"/>
          </a:xfrm>
          <a:prstGeom prst="rect">
            <a:avLst/>
          </a:prstGeom>
        </p:spPr>
      </p:pic>
      <p:pic>
        <p:nvPicPr>
          <p:cNvPr id="7" name="图片 6" descr="手机屏幕截图&#10;&#10;描述已自动生成">
            <a:extLst>
              <a:ext uri="{FF2B5EF4-FFF2-40B4-BE49-F238E27FC236}">
                <a16:creationId xmlns:a16="http://schemas.microsoft.com/office/drawing/2014/main" id="{BA908D3D-4BD0-E842-898E-DA1BED1BB09B}"/>
              </a:ext>
            </a:extLst>
          </p:cNvPr>
          <p:cNvPicPr>
            <a:picLocks noChangeAspect="1"/>
          </p:cNvPicPr>
          <p:nvPr/>
        </p:nvPicPr>
        <p:blipFill>
          <a:blip r:embed="rId4"/>
          <a:stretch>
            <a:fillRect/>
          </a:stretch>
        </p:blipFill>
        <p:spPr>
          <a:xfrm>
            <a:off x="6438732" y="3088117"/>
            <a:ext cx="5433229" cy="2852445"/>
          </a:xfrm>
          <a:prstGeom prst="rect">
            <a:avLst/>
          </a:prstGeom>
        </p:spPr>
      </p:pic>
    </p:spTree>
    <p:extLst>
      <p:ext uri="{BB962C8B-B14F-4D97-AF65-F5344CB8AC3E}">
        <p14:creationId xmlns:p14="http://schemas.microsoft.com/office/powerpoint/2010/main" val="339296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213C9-44C6-3640-A6BC-96E891732052}"/>
              </a:ext>
            </a:extLst>
          </p:cNvPr>
          <p:cNvSpPr>
            <a:spLocks noGrp="1"/>
          </p:cNvSpPr>
          <p:nvPr>
            <p:ph type="title"/>
          </p:nvPr>
        </p:nvSpPr>
        <p:spPr/>
        <p:txBody>
          <a:bodyPr/>
          <a:lstStyle/>
          <a:p>
            <a:r>
              <a:rPr kumimoji="1" lang="zh-CN" altLang="en-US" dirty="0"/>
              <a:t>基于长时间跨度语料的词义演变计算研究</a:t>
            </a:r>
          </a:p>
        </p:txBody>
      </p:sp>
      <p:sp>
        <p:nvSpPr>
          <p:cNvPr id="5" name="内容占位符 4">
            <a:extLst>
              <a:ext uri="{FF2B5EF4-FFF2-40B4-BE49-F238E27FC236}">
                <a16:creationId xmlns:a16="http://schemas.microsoft.com/office/drawing/2014/main" id="{0BF31201-7FB6-2B41-9579-A3C11EBF0D2D}"/>
              </a:ext>
            </a:extLst>
          </p:cNvPr>
          <p:cNvSpPr>
            <a:spLocks noGrp="1"/>
          </p:cNvSpPr>
          <p:nvPr>
            <p:ph idx="1"/>
          </p:nvPr>
        </p:nvSpPr>
        <p:spPr/>
        <p:txBody>
          <a:bodyPr/>
          <a:lstStyle/>
          <a:p>
            <a:r>
              <a:rPr kumimoji="1" lang="zh-CN" altLang="en-US" dirty="0"/>
              <a:t>一些想法</a:t>
            </a:r>
            <a:endParaRPr kumimoji="1" lang="en-US" altLang="zh-CN" dirty="0"/>
          </a:p>
          <a:p>
            <a:pPr lvl="1"/>
            <a:r>
              <a:rPr kumimoji="1" lang="zh-CN" altLang="en-US" dirty="0"/>
              <a:t>语料的预处理很重要：低频词的替换、数词等的替换</a:t>
            </a:r>
            <a:endParaRPr kumimoji="1" lang="en-US" altLang="zh-CN" dirty="0"/>
          </a:p>
          <a:p>
            <a:pPr lvl="1"/>
            <a:r>
              <a:rPr kumimoji="1" lang="zh-CN" altLang="en-US" dirty="0"/>
              <a:t>不足之处在于，从理论角度上讲，这篇文章假设了一个词义的产生会导致原来的词义的消亡</a:t>
            </a:r>
            <a:endParaRPr kumimoji="1" lang="en-US" altLang="zh-CN" dirty="0"/>
          </a:p>
          <a:p>
            <a:pPr lvl="1"/>
            <a:r>
              <a:rPr kumimoji="1" lang="zh-CN" altLang="en-US" dirty="0"/>
              <a:t>不一定一个算法就能够在多种任务上取得很好的效果，实用角度上讲，不同的算法有不同的侧重点和特性</a:t>
            </a:r>
            <a:endParaRPr kumimoji="1" lang="en-US" altLang="zh-CN" dirty="0"/>
          </a:p>
          <a:p>
            <a:pPr lvl="1"/>
            <a:r>
              <a:rPr kumimoji="1" lang="zh-CN" altLang="en-US" dirty="0"/>
              <a:t>对于多义、引申义、比喻义的界定？</a:t>
            </a:r>
          </a:p>
        </p:txBody>
      </p:sp>
    </p:spTree>
    <p:extLst>
      <p:ext uri="{BB962C8B-B14F-4D97-AF65-F5344CB8AC3E}">
        <p14:creationId xmlns:p14="http://schemas.microsoft.com/office/powerpoint/2010/main" val="221654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F1293-388A-934E-854A-21DEFA552EA1}"/>
              </a:ext>
            </a:extLst>
          </p:cNvPr>
          <p:cNvSpPr>
            <a:spLocks noGrp="1"/>
          </p:cNvSpPr>
          <p:nvPr>
            <p:ph type="title"/>
          </p:nvPr>
        </p:nvSpPr>
        <p:spPr/>
        <p:txBody>
          <a:bodyPr/>
          <a:lstStyle/>
          <a:p>
            <a:r>
              <a:rPr kumimoji="1" lang="zh-CN" altLang="en-US" dirty="0"/>
              <a:t>汉语复合名词短语语义关系知识库构建与自动识别研究</a:t>
            </a:r>
          </a:p>
        </p:txBody>
      </p:sp>
      <p:sp>
        <p:nvSpPr>
          <p:cNvPr id="3" name="内容占位符 2">
            <a:extLst>
              <a:ext uri="{FF2B5EF4-FFF2-40B4-BE49-F238E27FC236}">
                <a16:creationId xmlns:a16="http://schemas.microsoft.com/office/drawing/2014/main" id="{0F532CCA-3911-3C46-8D3B-E75ADB8BD6E9}"/>
              </a:ext>
            </a:extLst>
          </p:cNvPr>
          <p:cNvSpPr>
            <a:spLocks noGrp="1"/>
          </p:cNvSpPr>
          <p:nvPr>
            <p:ph idx="1"/>
          </p:nvPr>
        </p:nvSpPr>
        <p:spPr/>
        <p:txBody>
          <a:bodyPr/>
          <a:lstStyle/>
          <a:p>
            <a:r>
              <a:rPr kumimoji="1" lang="zh-CN" altLang="en-US" dirty="0"/>
              <a:t>张文敏</a:t>
            </a:r>
            <a:r>
              <a:rPr kumimoji="1" lang="en-US" altLang="zh-CN" dirty="0"/>
              <a:t>, </a:t>
            </a:r>
            <a:r>
              <a:rPr kumimoji="1" lang="zh-CN" altLang="en-US" dirty="0"/>
              <a:t>李华勇</a:t>
            </a:r>
            <a:r>
              <a:rPr kumimoji="1" lang="en-US" altLang="zh-CN" dirty="0"/>
              <a:t>, </a:t>
            </a:r>
            <a:r>
              <a:rPr kumimoji="1" lang="zh-CN" altLang="en-US" dirty="0"/>
              <a:t>邵艳秋（北京语言大学）</a:t>
            </a:r>
            <a:endParaRPr kumimoji="1" lang="en-US" altLang="zh-CN" dirty="0"/>
          </a:p>
          <a:p>
            <a:r>
              <a:rPr kumimoji="1" lang="zh-CN" altLang="en-US" dirty="0"/>
              <a:t>主要贡献：</a:t>
            </a:r>
            <a:endParaRPr kumimoji="1" lang="en-US" altLang="zh-CN" dirty="0"/>
          </a:p>
          <a:p>
            <a:pPr lvl="1"/>
            <a:r>
              <a:rPr kumimoji="1" lang="zh-CN" altLang="en-US" dirty="0"/>
              <a:t>标注构建了一个包含句子信息的复合名词短语语义关系知识库</a:t>
            </a:r>
            <a:endParaRPr kumimoji="1" lang="en-US" altLang="zh-CN" dirty="0"/>
          </a:p>
          <a:p>
            <a:pPr lvl="1"/>
            <a:r>
              <a:rPr kumimoji="1" lang="zh-CN" altLang="en-US" dirty="0"/>
              <a:t>进行了定界识别和语义关系分类的实验，提供了基线模型</a:t>
            </a:r>
            <a:endParaRPr kumimoji="1" lang="en-US" altLang="zh-CN" dirty="0"/>
          </a:p>
          <a:p>
            <a:r>
              <a:rPr kumimoji="1" lang="zh-CN" altLang="en-US" dirty="0"/>
              <a:t>研究对象的定义</a:t>
            </a:r>
            <a:endParaRPr kumimoji="1" lang="en-US" altLang="zh-CN" dirty="0"/>
          </a:p>
          <a:p>
            <a:pPr lvl="1"/>
            <a:r>
              <a:rPr kumimoji="1" lang="zh-CN" altLang="en-US" dirty="0"/>
              <a:t>由动词和名词参与构建的长度为</a:t>
            </a:r>
            <a:r>
              <a:rPr kumimoji="1" lang="en-US" altLang="zh-CN" dirty="0"/>
              <a:t>2</a:t>
            </a:r>
            <a:r>
              <a:rPr kumimoji="1" lang="zh-CN" altLang="en-US" dirty="0"/>
              <a:t>的复合名词短语</a:t>
            </a:r>
            <a:endParaRPr kumimoji="1" lang="en-US" altLang="zh-CN" dirty="0"/>
          </a:p>
          <a:p>
            <a:pPr lvl="1"/>
            <a:r>
              <a:rPr kumimoji="1" lang="zh-CN" altLang="en-US" dirty="0"/>
              <a:t>限定词位置上的动词标明为</a:t>
            </a:r>
            <a:r>
              <a:rPr kumimoji="1" lang="zh-CN" altLang="en-US" dirty="0">
                <a:solidFill>
                  <a:srgbClr val="FF0000"/>
                </a:solidFill>
              </a:rPr>
              <a:t>名动词</a:t>
            </a:r>
            <a:r>
              <a:rPr kumimoji="1" lang="zh-CN" altLang="en-US" dirty="0"/>
              <a:t>，而将被修饰的动词还是标明为</a:t>
            </a:r>
            <a:r>
              <a:rPr kumimoji="1" lang="zh-CN" altLang="en-US" dirty="0">
                <a:solidFill>
                  <a:srgbClr val="FF0000"/>
                </a:solidFill>
              </a:rPr>
              <a:t>动词</a:t>
            </a:r>
            <a:endParaRPr kumimoji="1" lang="en-US" altLang="zh-CN" dirty="0">
              <a:solidFill>
                <a:srgbClr val="FF0000"/>
              </a:solidFill>
            </a:endParaRPr>
          </a:p>
          <a:p>
            <a:endParaRPr kumimoji="1" lang="en-US" altLang="zh-CN" dirty="0"/>
          </a:p>
          <a:p>
            <a:endParaRPr kumimoji="1" lang="zh-CN" altLang="en-US" dirty="0"/>
          </a:p>
        </p:txBody>
      </p:sp>
      <p:pic>
        <p:nvPicPr>
          <p:cNvPr id="5" name="图片 4">
            <a:extLst>
              <a:ext uri="{FF2B5EF4-FFF2-40B4-BE49-F238E27FC236}">
                <a16:creationId xmlns:a16="http://schemas.microsoft.com/office/drawing/2014/main" id="{07A53136-6F87-4747-B240-754A736FB39B}"/>
              </a:ext>
            </a:extLst>
          </p:cNvPr>
          <p:cNvPicPr>
            <a:picLocks noChangeAspect="1"/>
          </p:cNvPicPr>
          <p:nvPr/>
        </p:nvPicPr>
        <p:blipFill>
          <a:blip r:embed="rId3"/>
          <a:stretch>
            <a:fillRect/>
          </a:stretch>
        </p:blipFill>
        <p:spPr>
          <a:xfrm>
            <a:off x="1476376" y="4876800"/>
            <a:ext cx="3581400" cy="1092200"/>
          </a:xfrm>
          <a:prstGeom prst="rect">
            <a:avLst/>
          </a:prstGeom>
        </p:spPr>
      </p:pic>
    </p:spTree>
    <p:extLst>
      <p:ext uri="{BB962C8B-B14F-4D97-AF65-F5344CB8AC3E}">
        <p14:creationId xmlns:p14="http://schemas.microsoft.com/office/powerpoint/2010/main" val="271839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BA609-65F1-8E45-B7B5-BB31DE6D1E9D}"/>
              </a:ext>
            </a:extLst>
          </p:cNvPr>
          <p:cNvSpPr>
            <a:spLocks noGrp="1"/>
          </p:cNvSpPr>
          <p:nvPr>
            <p:ph type="title"/>
          </p:nvPr>
        </p:nvSpPr>
        <p:spPr/>
        <p:txBody>
          <a:bodyPr/>
          <a:lstStyle/>
          <a:p>
            <a:r>
              <a:rPr kumimoji="1" lang="zh-CN" altLang="en-US" dirty="0"/>
              <a:t>汉语复合名词短语语义关系知识库构建与自动识别研究</a:t>
            </a:r>
          </a:p>
        </p:txBody>
      </p:sp>
      <p:sp>
        <p:nvSpPr>
          <p:cNvPr id="3" name="内容占位符 2">
            <a:extLst>
              <a:ext uri="{FF2B5EF4-FFF2-40B4-BE49-F238E27FC236}">
                <a16:creationId xmlns:a16="http://schemas.microsoft.com/office/drawing/2014/main" id="{00E83686-B87E-F44A-9D3F-FA0425358685}"/>
              </a:ext>
            </a:extLst>
          </p:cNvPr>
          <p:cNvSpPr>
            <a:spLocks noGrp="1"/>
          </p:cNvSpPr>
          <p:nvPr>
            <p:ph idx="1"/>
          </p:nvPr>
        </p:nvSpPr>
        <p:spPr/>
        <p:txBody>
          <a:bodyPr/>
          <a:lstStyle/>
          <a:p>
            <a:r>
              <a:rPr lang="zh-CN" altLang="en-US" dirty="0"/>
              <a:t>语义关系类型</a:t>
            </a:r>
            <a:endParaRPr lang="en-US" altLang="zh-CN" dirty="0"/>
          </a:p>
          <a:p>
            <a:pPr lvl="1"/>
            <a:r>
              <a:rPr lang="zh-CN" altLang="en-US" dirty="0"/>
              <a:t>十类</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知识库建设和统计分析部分略过</a:t>
            </a:r>
          </a:p>
          <a:p>
            <a:endParaRPr kumimoji="1" lang="zh-CN" altLang="en-US" dirty="0"/>
          </a:p>
        </p:txBody>
      </p:sp>
      <p:graphicFrame>
        <p:nvGraphicFramePr>
          <p:cNvPr id="5" name="表格 4">
            <a:extLst>
              <a:ext uri="{FF2B5EF4-FFF2-40B4-BE49-F238E27FC236}">
                <a16:creationId xmlns:a16="http://schemas.microsoft.com/office/drawing/2014/main" id="{1A6AA1B5-E603-FE43-9C9F-C7F15D965C9A}"/>
              </a:ext>
            </a:extLst>
          </p:cNvPr>
          <p:cNvGraphicFramePr>
            <a:graphicFrameLocks noGrp="1"/>
          </p:cNvGraphicFramePr>
          <p:nvPr>
            <p:extLst>
              <p:ext uri="{D42A27DB-BD31-4B8C-83A1-F6EECF244321}">
                <p14:modId xmlns:p14="http://schemas.microsoft.com/office/powerpoint/2010/main" val="1246873522"/>
              </p:ext>
            </p:extLst>
          </p:nvPr>
        </p:nvGraphicFramePr>
        <p:xfrm>
          <a:off x="838200" y="2888774"/>
          <a:ext cx="10515600" cy="24942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843611490"/>
                    </a:ext>
                  </a:extLst>
                </a:gridCol>
                <a:gridCol w="4495800">
                  <a:extLst>
                    <a:ext uri="{9D8B030D-6E8A-4147-A177-3AD203B41FA5}">
                      <a16:colId xmlns:a16="http://schemas.microsoft.com/office/drawing/2014/main" val="1158336620"/>
                    </a:ext>
                  </a:extLst>
                </a:gridCol>
                <a:gridCol w="776288">
                  <a:extLst>
                    <a:ext uri="{9D8B030D-6E8A-4147-A177-3AD203B41FA5}">
                      <a16:colId xmlns:a16="http://schemas.microsoft.com/office/drawing/2014/main" val="2159505809"/>
                    </a:ext>
                  </a:extLst>
                </a:gridCol>
                <a:gridCol w="4481512">
                  <a:extLst>
                    <a:ext uri="{9D8B030D-6E8A-4147-A177-3AD203B41FA5}">
                      <a16:colId xmlns:a16="http://schemas.microsoft.com/office/drawing/2014/main" val="2929107384"/>
                    </a:ext>
                  </a:extLst>
                </a:gridCol>
              </a:tblGrid>
              <a:tr h="370840">
                <a:tc>
                  <a:txBody>
                    <a:bodyPr/>
                    <a:lstStyle/>
                    <a:p>
                      <a:r>
                        <a:rPr lang="zh-CN" altLang="en-US" dirty="0"/>
                        <a:t>类别</a:t>
                      </a:r>
                    </a:p>
                  </a:txBody>
                  <a:tcPr/>
                </a:tc>
                <a:tc>
                  <a:txBody>
                    <a:bodyPr/>
                    <a:lstStyle/>
                    <a:p>
                      <a:r>
                        <a:rPr lang="zh-CN" altLang="en-US" dirty="0"/>
                        <a:t>例子</a:t>
                      </a:r>
                    </a:p>
                  </a:txBody>
                  <a:tcPr/>
                </a:tc>
                <a:tc>
                  <a:txBody>
                    <a:bodyPr/>
                    <a:lstStyle/>
                    <a:p>
                      <a:r>
                        <a:rPr lang="zh-CN" altLang="en-US" dirty="0"/>
                        <a:t>类别</a:t>
                      </a:r>
                    </a:p>
                  </a:txBody>
                  <a:tcPr/>
                </a:tc>
                <a:tc>
                  <a:txBody>
                    <a:bodyPr/>
                    <a:lstStyle/>
                    <a:p>
                      <a:r>
                        <a:rPr lang="zh-CN" altLang="en-US" dirty="0"/>
                        <a:t>例子</a:t>
                      </a:r>
                    </a:p>
                  </a:txBody>
                  <a:tcPr/>
                </a:tc>
                <a:extLst>
                  <a:ext uri="{0D108BD9-81ED-4DB2-BD59-A6C34878D82A}">
                    <a16:rowId xmlns:a16="http://schemas.microsoft.com/office/drawing/2014/main" val="3241089838"/>
                  </a:ext>
                </a:extLst>
              </a:tr>
              <a:tr h="370840">
                <a:tc>
                  <a:txBody>
                    <a:bodyPr/>
                    <a:lstStyle/>
                    <a:p>
                      <a:r>
                        <a:rPr lang="zh-CN" altLang="en-US" dirty="0"/>
                        <a:t>时间</a:t>
                      </a:r>
                    </a:p>
                  </a:txBody>
                  <a:tcPr/>
                </a:tc>
                <a:tc>
                  <a:txBody>
                    <a:bodyPr/>
                    <a:lstStyle/>
                    <a:p>
                      <a:r>
                        <a:rPr lang="zh-CN" altLang="en-US" dirty="0"/>
                        <a:t>近代城乡：在近代形成的城乡</a:t>
                      </a:r>
                    </a:p>
                  </a:txBody>
                  <a:tcPr/>
                </a:tc>
                <a:tc>
                  <a:txBody>
                    <a:bodyPr/>
                    <a:lstStyle/>
                    <a:p>
                      <a:r>
                        <a:rPr lang="zh-CN" altLang="en-US" dirty="0"/>
                        <a:t>并列</a:t>
                      </a:r>
                    </a:p>
                  </a:txBody>
                  <a:tcPr/>
                </a:tc>
                <a:tc>
                  <a:txBody>
                    <a:bodyPr/>
                    <a:lstStyle/>
                    <a:p>
                      <a:r>
                        <a:rPr lang="zh-CN" altLang="en-US" dirty="0"/>
                        <a:t>金发碧眼</a:t>
                      </a:r>
                    </a:p>
                  </a:txBody>
                  <a:tcPr/>
                </a:tc>
                <a:extLst>
                  <a:ext uri="{0D108BD9-81ED-4DB2-BD59-A6C34878D82A}">
                    <a16:rowId xmlns:a16="http://schemas.microsoft.com/office/drawing/2014/main" val="118327787"/>
                  </a:ext>
                </a:extLst>
              </a:tr>
              <a:tr h="370840">
                <a:tc>
                  <a:txBody>
                    <a:bodyPr/>
                    <a:lstStyle/>
                    <a:p>
                      <a:r>
                        <a:rPr lang="zh-CN" altLang="en-US" dirty="0"/>
                        <a:t>处所</a:t>
                      </a:r>
                    </a:p>
                  </a:txBody>
                  <a:tcPr/>
                </a:tc>
                <a:tc>
                  <a:txBody>
                    <a:bodyPr/>
                    <a:lstStyle/>
                    <a:p>
                      <a:r>
                        <a:rPr lang="zh-CN" altLang="en-US" dirty="0"/>
                        <a:t>厨房柜台：摆放在厨房的柜台</a:t>
                      </a:r>
                    </a:p>
                  </a:txBody>
                  <a:tcPr/>
                </a:tc>
                <a:tc>
                  <a:txBody>
                    <a:bodyPr/>
                    <a:lstStyle/>
                    <a:p>
                      <a:r>
                        <a:rPr lang="zh-CN" altLang="en-US" dirty="0"/>
                        <a:t>用途</a:t>
                      </a:r>
                    </a:p>
                  </a:txBody>
                  <a:tcPr/>
                </a:tc>
                <a:tc>
                  <a:txBody>
                    <a:bodyPr/>
                    <a:lstStyle/>
                    <a:p>
                      <a:r>
                        <a:rPr lang="zh-CN" altLang="en-US" dirty="0"/>
                        <a:t>购物袋：购物时使用的专用袋子</a:t>
                      </a:r>
                    </a:p>
                  </a:txBody>
                  <a:tcPr/>
                </a:tc>
                <a:extLst>
                  <a:ext uri="{0D108BD9-81ED-4DB2-BD59-A6C34878D82A}">
                    <a16:rowId xmlns:a16="http://schemas.microsoft.com/office/drawing/2014/main" val="1361463530"/>
                  </a:ext>
                </a:extLst>
              </a:tr>
              <a:tr h="370840">
                <a:tc>
                  <a:txBody>
                    <a:bodyPr/>
                    <a:lstStyle/>
                    <a:p>
                      <a:r>
                        <a:rPr lang="zh-CN" altLang="en-US" dirty="0"/>
                        <a:t>名称</a:t>
                      </a:r>
                    </a:p>
                  </a:txBody>
                  <a:tcPr/>
                </a:tc>
                <a:tc>
                  <a:txBody>
                    <a:bodyPr/>
                    <a:lstStyle/>
                    <a:p>
                      <a:r>
                        <a:rPr lang="zh-CN" altLang="en-US" dirty="0"/>
                        <a:t>卡文迪许太太</a:t>
                      </a:r>
                    </a:p>
                  </a:txBody>
                  <a:tcPr/>
                </a:tc>
                <a:tc>
                  <a:txBody>
                    <a:bodyPr/>
                    <a:lstStyle/>
                    <a:p>
                      <a:r>
                        <a:rPr lang="zh-CN" altLang="en-US" dirty="0"/>
                        <a:t>领域</a:t>
                      </a:r>
                    </a:p>
                  </a:txBody>
                  <a:tcPr/>
                </a:tc>
                <a:tc>
                  <a:txBody>
                    <a:bodyPr/>
                    <a:lstStyle/>
                    <a:p>
                      <a:r>
                        <a:rPr lang="zh-CN" altLang="en-US" dirty="0"/>
                        <a:t>足球运动员：运动项目是踢足球的运动员</a:t>
                      </a:r>
                    </a:p>
                  </a:txBody>
                  <a:tcPr/>
                </a:tc>
                <a:extLst>
                  <a:ext uri="{0D108BD9-81ED-4DB2-BD59-A6C34878D82A}">
                    <a16:rowId xmlns:a16="http://schemas.microsoft.com/office/drawing/2014/main" val="819384487"/>
                  </a:ext>
                </a:extLst>
              </a:tr>
              <a:tr h="370840">
                <a:tc>
                  <a:txBody>
                    <a:bodyPr/>
                    <a:lstStyle/>
                    <a:p>
                      <a:r>
                        <a:rPr lang="zh-CN" altLang="en-US" dirty="0"/>
                        <a:t>式样</a:t>
                      </a:r>
                    </a:p>
                  </a:txBody>
                  <a:tcPr/>
                </a:tc>
                <a:tc>
                  <a:txBody>
                    <a:bodyPr/>
                    <a:lstStyle/>
                    <a:p>
                      <a:r>
                        <a:rPr lang="zh-CN" altLang="en-US" dirty="0"/>
                        <a:t>条纹衬衫：衬衫的表面图案呈条纹状</a:t>
                      </a:r>
                    </a:p>
                  </a:txBody>
                  <a:tcPr/>
                </a:tc>
                <a:tc>
                  <a:txBody>
                    <a:bodyPr/>
                    <a:lstStyle/>
                    <a:p>
                      <a:r>
                        <a:rPr lang="zh-CN" altLang="en-US" dirty="0"/>
                        <a:t>内容</a:t>
                      </a:r>
                    </a:p>
                  </a:txBody>
                  <a:tcPr/>
                </a:tc>
                <a:tc>
                  <a:txBody>
                    <a:bodyPr/>
                    <a:lstStyle/>
                    <a:p>
                      <a:r>
                        <a:rPr lang="zh-CN" altLang="en-US" dirty="0"/>
                        <a:t>灾难画面：呈现内容是灾难场景的画面</a:t>
                      </a:r>
                    </a:p>
                  </a:txBody>
                  <a:tcPr/>
                </a:tc>
                <a:extLst>
                  <a:ext uri="{0D108BD9-81ED-4DB2-BD59-A6C34878D82A}">
                    <a16:rowId xmlns:a16="http://schemas.microsoft.com/office/drawing/2014/main" val="207464200"/>
                  </a:ext>
                </a:extLst>
              </a:tr>
              <a:tr h="370840">
                <a:tc>
                  <a:txBody>
                    <a:bodyPr/>
                    <a:lstStyle/>
                    <a:p>
                      <a:r>
                        <a:rPr lang="zh-CN" altLang="en-US" dirty="0"/>
                        <a:t>材料</a:t>
                      </a:r>
                    </a:p>
                  </a:txBody>
                  <a:tcPr/>
                </a:tc>
                <a:tc>
                  <a:txBody>
                    <a:bodyPr/>
                    <a:lstStyle/>
                    <a:p>
                      <a:r>
                        <a:rPr lang="zh-CN" altLang="en-US" dirty="0"/>
                        <a:t>亚麻桌布：用亚麻编织成的桌布</a:t>
                      </a:r>
                    </a:p>
                  </a:txBody>
                  <a:tcPr/>
                </a:tc>
                <a:tc>
                  <a:txBody>
                    <a:bodyPr/>
                    <a:lstStyle/>
                    <a:p>
                      <a:r>
                        <a:rPr lang="zh-CN" altLang="en-US" dirty="0"/>
                        <a:t>一般修饰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其他所有，如</a:t>
                      </a:r>
                      <a:r>
                        <a:rPr lang="zh-CN" altLang="en-US" sz="1800" dirty="0">
                          <a:effectLst/>
                        </a:rPr>
                        <a:t>属性、类型、领属、其他等</a:t>
                      </a:r>
                      <a:endParaRPr lang="en-US" altLang="zh-CN" sz="1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领属：动物脂肪：动物体内的脂肪</a:t>
                      </a:r>
                    </a:p>
                  </a:txBody>
                  <a:tcPr/>
                </a:tc>
                <a:extLst>
                  <a:ext uri="{0D108BD9-81ED-4DB2-BD59-A6C34878D82A}">
                    <a16:rowId xmlns:a16="http://schemas.microsoft.com/office/drawing/2014/main" val="540169078"/>
                  </a:ext>
                </a:extLst>
              </a:tr>
            </a:tbl>
          </a:graphicData>
        </a:graphic>
      </p:graphicFrame>
    </p:spTree>
    <p:extLst>
      <p:ext uri="{BB962C8B-B14F-4D97-AF65-F5344CB8AC3E}">
        <p14:creationId xmlns:p14="http://schemas.microsoft.com/office/powerpoint/2010/main" val="45898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B810C-06C6-8C4B-94A9-4FEB2EB0EBCA}"/>
              </a:ext>
            </a:extLst>
          </p:cNvPr>
          <p:cNvSpPr>
            <a:spLocks noGrp="1"/>
          </p:cNvSpPr>
          <p:nvPr>
            <p:ph type="title"/>
          </p:nvPr>
        </p:nvSpPr>
        <p:spPr>
          <a:xfrm>
            <a:off x="648929" y="629266"/>
            <a:ext cx="5127031" cy="1676603"/>
          </a:xfrm>
        </p:spPr>
        <p:txBody>
          <a:bodyPr>
            <a:normAutofit/>
          </a:bodyPr>
          <a:lstStyle/>
          <a:p>
            <a:r>
              <a:rPr kumimoji="1" lang="zh-CN" altLang="en-US" sz="3700"/>
              <a:t>汉语复合名词短语语义关系知识库构建与自动识别研究</a:t>
            </a:r>
          </a:p>
        </p:txBody>
      </p:sp>
      <p:sp>
        <p:nvSpPr>
          <p:cNvPr id="3" name="内容占位符 2">
            <a:extLst>
              <a:ext uri="{FF2B5EF4-FFF2-40B4-BE49-F238E27FC236}">
                <a16:creationId xmlns:a16="http://schemas.microsoft.com/office/drawing/2014/main" id="{56AD2BF8-F00D-7E46-A24D-393CA0A19E6E}"/>
              </a:ext>
            </a:extLst>
          </p:cNvPr>
          <p:cNvSpPr>
            <a:spLocks noGrp="1"/>
          </p:cNvSpPr>
          <p:nvPr>
            <p:ph idx="1"/>
          </p:nvPr>
        </p:nvSpPr>
        <p:spPr>
          <a:xfrm>
            <a:off x="648930" y="2438400"/>
            <a:ext cx="5127029" cy="3785419"/>
          </a:xfrm>
        </p:spPr>
        <p:txBody>
          <a:bodyPr>
            <a:normAutofit/>
          </a:bodyPr>
          <a:lstStyle/>
          <a:p>
            <a:r>
              <a:rPr kumimoji="1" lang="zh-CN" altLang="en-US" dirty="0"/>
              <a:t>定界与语义分类实验</a:t>
            </a:r>
            <a:endParaRPr kumimoji="1" lang="en-US" altLang="zh-CN" dirty="0"/>
          </a:p>
          <a:p>
            <a:pPr lvl="1"/>
            <a:r>
              <a:rPr kumimoji="1" lang="zh-CN" altLang="en-US" dirty="0"/>
              <a:t>转换为序列标注问题，</a:t>
            </a:r>
            <a:r>
              <a:rPr kumimoji="1" lang="en-US" altLang="zh-CN" dirty="0"/>
              <a:t>{B, I}</a:t>
            </a:r>
            <a:r>
              <a:rPr kumimoji="1" lang="zh-CN" altLang="en-US" dirty="0"/>
              <a:t> </a:t>
            </a:r>
            <a:r>
              <a:rPr lang="en-US" altLang="zh-CN" dirty="0"/>
              <a:t>×</a:t>
            </a:r>
            <a:r>
              <a:rPr lang="zh-CN" altLang="en-US" dirty="0"/>
              <a:t> </a:t>
            </a:r>
            <a:r>
              <a:rPr kumimoji="1" lang="en-US" altLang="zh-CN" dirty="0"/>
              <a:t>{</a:t>
            </a:r>
            <a:r>
              <a:rPr kumimoji="1" lang="zh-CN" altLang="en-US" dirty="0"/>
              <a:t>语义标签</a:t>
            </a:r>
            <a:r>
              <a:rPr kumimoji="1" lang="en-US" altLang="zh-CN" dirty="0"/>
              <a:t>}</a:t>
            </a:r>
            <a:r>
              <a:rPr kumimoji="1" lang="zh-CN" altLang="en-US" dirty="0"/>
              <a:t> </a:t>
            </a:r>
            <a:r>
              <a:rPr kumimoji="1" lang="en-US" altLang="zh-CN" dirty="0"/>
              <a:t>+</a:t>
            </a:r>
            <a:r>
              <a:rPr kumimoji="1" lang="zh-CN" altLang="en-US" dirty="0"/>
              <a:t> </a:t>
            </a:r>
            <a:r>
              <a:rPr kumimoji="1" lang="en-US" altLang="zh-CN" dirty="0"/>
              <a:t>{O}</a:t>
            </a:r>
          </a:p>
          <a:p>
            <a:pPr lvl="1"/>
            <a:r>
              <a:rPr kumimoji="1" lang="en-US" altLang="zh-CN" dirty="0" err="1"/>
              <a:t>BERT+Bi-LSTM+CRF</a:t>
            </a:r>
            <a:endParaRPr kumimoji="1" lang="en-US" altLang="zh-CN" dirty="0"/>
          </a:p>
          <a:p>
            <a:r>
              <a:rPr kumimoji="1" lang="zh-CN" altLang="en-US" dirty="0"/>
              <a:t>不足</a:t>
            </a:r>
            <a:endParaRPr kumimoji="1" lang="en-US" altLang="zh-CN" dirty="0"/>
          </a:p>
          <a:p>
            <a:pPr lvl="1"/>
            <a:r>
              <a:rPr kumimoji="1" lang="zh-CN" altLang="en-US" dirty="0"/>
              <a:t>联合问题的难度较大</a:t>
            </a:r>
            <a:endParaRPr kumimoji="1" lang="en-US" altLang="zh-CN" dirty="0"/>
          </a:p>
          <a:p>
            <a:pPr lvl="1"/>
            <a:r>
              <a:rPr kumimoji="1" lang="zh-CN" altLang="en-US" dirty="0"/>
              <a:t>缺少背景知识</a:t>
            </a:r>
            <a:endParaRPr kumimoji="1" lang="en-US" altLang="zh-CN" dirty="0"/>
          </a:p>
          <a:p>
            <a:pPr lvl="1"/>
            <a:r>
              <a:rPr kumimoji="1" lang="zh-CN" altLang="en-US" dirty="0"/>
              <a:t>数据集不平衡</a:t>
            </a:r>
            <a:endParaRPr kumimoji="1" lang="en-US" altLang="zh-CN" dirty="0"/>
          </a:p>
          <a:p>
            <a:pPr lvl="1"/>
            <a:endParaRPr kumimoji="1" lang="zh-CN" altLang="en-US" dirty="0"/>
          </a:p>
        </p:txBody>
      </p:sp>
      <p:pic>
        <p:nvPicPr>
          <p:cNvPr id="4" name="图片 3" descr="图片包含 游戏机&#10;&#10;描述已自动生成">
            <a:extLst>
              <a:ext uri="{FF2B5EF4-FFF2-40B4-BE49-F238E27FC236}">
                <a16:creationId xmlns:a16="http://schemas.microsoft.com/office/drawing/2014/main" id="{F3AC77B9-5AB5-0149-BAFA-4BEE7CE7F5EE}"/>
              </a:ext>
            </a:extLst>
          </p:cNvPr>
          <p:cNvPicPr>
            <a:picLocks noChangeAspect="1"/>
          </p:cNvPicPr>
          <p:nvPr/>
        </p:nvPicPr>
        <p:blipFill rotWithShape="1">
          <a:blip r:embed="rId2"/>
          <a:srcRect t="140" r="2" b="2"/>
          <a:stretch/>
        </p:blipFill>
        <p:spPr>
          <a:xfrm>
            <a:off x="6090613" y="257176"/>
            <a:ext cx="5461724" cy="5960744"/>
          </a:xfrm>
          <a:prstGeom prst="rect">
            <a:avLst/>
          </a:prstGeom>
          <a:effectLst/>
        </p:spPr>
      </p:pic>
    </p:spTree>
    <p:extLst>
      <p:ext uri="{BB962C8B-B14F-4D97-AF65-F5344CB8AC3E}">
        <p14:creationId xmlns:p14="http://schemas.microsoft.com/office/powerpoint/2010/main" val="15531914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1750</Words>
  <Application>Microsoft Macintosh PowerPoint</Application>
  <PresentationFormat>宽屏</PresentationFormat>
  <Paragraphs>210</Paragraphs>
  <Slides>17</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Calibri</vt:lpstr>
      <vt:lpstr>Wingdings</vt:lpstr>
      <vt:lpstr>Office 主题​​</vt:lpstr>
      <vt:lpstr>CCL2019相关论文报告</vt:lpstr>
      <vt:lpstr>工作介绍</vt:lpstr>
      <vt:lpstr>基于长时间跨度语料的词义演变计算研究</vt:lpstr>
      <vt:lpstr>基于长时间跨度语料的词义演变计算研究</vt:lpstr>
      <vt:lpstr>基于长时间跨度语料的词义演变计算研究</vt:lpstr>
      <vt:lpstr>基于长时间跨度语料的词义演变计算研究</vt:lpstr>
      <vt:lpstr>汉语复合名词短语语义关系知识库构建与自动识别研究</vt:lpstr>
      <vt:lpstr>汉语复合名词短语语义关系知识库构建与自动识别研究</vt:lpstr>
      <vt:lpstr>汉语复合名词短语语义关系知识库构建与自动识别研究</vt:lpstr>
      <vt:lpstr>汉语复合名词短语语义关系知识库构建与自动识别研究</vt:lpstr>
      <vt:lpstr>基于门控化上下文感知网络的词语释义生成方法</vt:lpstr>
      <vt:lpstr>基于门控化上下文感知网络的词语释义生成方法</vt:lpstr>
      <vt:lpstr>基于门控化上下文感知网络的词语释义生成方法</vt:lpstr>
      <vt:lpstr>基于门控化上下文感知网络的词语释义生成方法</vt:lpstr>
      <vt:lpstr>交流内容</vt:lpstr>
      <vt:lpstr>数据准备 现代汉语词典</vt:lpstr>
      <vt:lpstr>系统改进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CCL2019相关论文报告</dc:title>
  <dc:creator>Xian Wu</dc:creator>
  <cp:lastModifiedBy>Xian Wu</cp:lastModifiedBy>
  <cp:revision>11</cp:revision>
  <dcterms:created xsi:type="dcterms:W3CDTF">2019-10-22T05:14:26Z</dcterms:created>
  <dcterms:modified xsi:type="dcterms:W3CDTF">2019-10-22T06:00:59Z</dcterms:modified>
</cp:coreProperties>
</file>