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55" r:id="rId2"/>
    <p:sldId id="315" r:id="rId3"/>
    <p:sldId id="357" r:id="rId4"/>
    <p:sldId id="319" r:id="rId5"/>
    <p:sldId id="320" r:id="rId6"/>
    <p:sldId id="321" r:id="rId7"/>
    <p:sldId id="316" r:id="rId8"/>
    <p:sldId id="317" r:id="rId9"/>
    <p:sldId id="318" r:id="rId10"/>
    <p:sldId id="322" r:id="rId11"/>
    <p:sldId id="323" r:id="rId12"/>
    <p:sldId id="324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8" r:id="rId43"/>
    <p:sldId id="356" r:id="rId44"/>
  </p:sldIdLst>
  <p:sldSz cx="9144000" cy="5143500" type="screen16x9"/>
  <p:notesSz cx="6858000" cy="9144000"/>
  <p:custDataLst>
    <p:tags r:id="rId46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86F"/>
    <a:srgbClr val="7B91A1"/>
    <a:srgbClr val="E6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3" autoAdjust="0"/>
    <p:restoredTop sz="84409" autoAdjust="0"/>
  </p:normalViewPr>
  <p:slideViewPr>
    <p:cSldViewPr snapToGrid="0" showGuides="1">
      <p:cViewPr varScale="1">
        <p:scale>
          <a:sx n="141" d="100"/>
          <a:sy n="141" d="100"/>
        </p:scale>
        <p:origin x="336" y="184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4F3E2-44E7-4CD6-8B05-54F840EA204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2CA35-3062-407C-A83C-49F79204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2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03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76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69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04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99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6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20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8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46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7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95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4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53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88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8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83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89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08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1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5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24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90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7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576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238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28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227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1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5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9915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1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187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873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72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421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5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8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4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5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4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3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2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9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85888" y="1528763"/>
            <a:ext cx="5915025" cy="26003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4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5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5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3C4F-A2F8-4751-B828-D79BBA9D5D97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238500" y="2228850"/>
            <a:ext cx="2667000" cy="1769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77356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640" y="1860016"/>
            <a:ext cx="4073541" cy="142346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+mj-ea"/>
              </a:rPr>
              <a:t>Relation Extraction</a:t>
            </a:r>
          </a:p>
          <a:p>
            <a:r>
              <a:rPr lang="en-US" sz="3400" dirty="0">
                <a:latin typeface="Bahnschrift" panose="020B0502040204020203" pitchFamily="34" charset="0"/>
                <a:ea typeface="+mj-ea"/>
              </a:rPr>
              <a:t>A Survey</a:t>
            </a:r>
          </a:p>
          <a:p>
            <a:r>
              <a:rPr lang="en-US" sz="2000" dirty="0" err="1">
                <a:latin typeface="Bahnschrift" panose="020B0502040204020203" pitchFamily="34" charset="0"/>
                <a:ea typeface="+mj-ea"/>
              </a:rPr>
              <a:t>Yifei</a:t>
            </a:r>
            <a:r>
              <a:rPr lang="en-US" sz="2000" dirty="0">
                <a:latin typeface="Bahnschrift" panose="020B0502040204020203" pitchFamily="34" charset="0"/>
                <a:ea typeface="+mj-ea"/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89412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456289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Improvement</a:t>
            </a:r>
            <a:endParaRPr lang="en-US" sz="3000" b="1" dirty="0"/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2236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Features: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Word based features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Base phrase chunking based features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Features based on semantic resources</a:t>
            </a:r>
            <a:endParaRPr lang="en-US" altLang="zh-CN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SVM Classifier: one vs others (because SVM is a binary classifier)</a:t>
            </a:r>
            <a:endParaRPr lang="en-US" altLang="zh-CN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Some interesting features </a:t>
            </a:r>
            <a:r>
              <a:rPr lang="en-US" altLang="zh-CN" dirty="0" err="1"/>
              <a:t>blablabla</a:t>
            </a:r>
            <a:r>
              <a:rPr lang="en-US" altLang="zh-CN" dirty="0"/>
              <a:t>... (</a:t>
            </a:r>
            <a:r>
              <a:rPr lang="zh-CN" altLang="en-US" dirty="0"/>
              <a:t>没仔细看 </a:t>
            </a:r>
            <a:r>
              <a:rPr lang="en-US" altLang="zh-CN" dirty="0"/>
              <a:t>-_-||)</a:t>
            </a:r>
          </a:p>
        </p:txBody>
      </p:sp>
    </p:spTree>
    <p:extLst>
      <p:ext uri="{BB962C8B-B14F-4D97-AF65-F5344CB8AC3E}">
        <p14:creationId xmlns:p14="http://schemas.microsoft.com/office/powerpoint/2010/main" val="418320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Summary for Feature-based Methods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59301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Given relation instance (pair of entity mentions), do feature engineering and classify it into a relation type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Major problem: </a:t>
            </a:r>
            <a:r>
              <a:rPr lang="en-US" altLang="zh-CN" sz="1600" i="1" dirty="0"/>
              <a:t>Class Imbalance</a:t>
            </a:r>
            <a:r>
              <a:rPr lang="en-US" altLang="zh-CN" sz="1600" dirty="0"/>
              <a:t> --- the number of </a:t>
            </a:r>
            <a:r>
              <a:rPr lang="en-US" altLang="zh-CN" sz="1600" b="1" dirty="0"/>
              <a:t>negative</a:t>
            </a:r>
            <a:r>
              <a:rPr lang="en-US" altLang="zh-CN" sz="1600" dirty="0"/>
              <a:t> instances (entity pairs with no meaningful relation) outnumber the number of </a:t>
            </a:r>
            <a:r>
              <a:rPr lang="en-US" altLang="zh-CN" sz="1600" b="1" dirty="0"/>
              <a:t>positive</a:t>
            </a:r>
            <a:r>
              <a:rPr lang="en-US" altLang="zh-CN" sz="1600" dirty="0"/>
              <a:t> instances (entity pairs with one of the pre-defined relation type), which results in a higher precision but lower recall because there are lots of NONE class.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Most of the efforts are spent in designing the "right" set of features, which requires careful analysis of contribution of each feature and knowledge of underlying linguistic phenomena.</a:t>
            </a:r>
          </a:p>
        </p:txBody>
      </p:sp>
    </p:spTree>
    <p:extLst>
      <p:ext uri="{BB962C8B-B14F-4D97-AF65-F5344CB8AC3E}">
        <p14:creationId xmlns:p14="http://schemas.microsoft.com/office/powerpoint/2010/main" val="196467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Kernel-based Methods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3467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Sequence Kernel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Syntactic Tree Kernel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Dependency Tree Kernel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Dependency Graph Path Kernel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Composite Kernels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这部分由于缺乏</a:t>
            </a:r>
            <a:r>
              <a:rPr lang="en-US" altLang="zh-CN" dirty="0"/>
              <a:t>kernel function</a:t>
            </a:r>
            <a:r>
              <a:rPr lang="zh-CN" altLang="en-US" dirty="0"/>
              <a:t>和</a:t>
            </a:r>
            <a:r>
              <a:rPr lang="en-US" altLang="zh-CN" dirty="0"/>
              <a:t>kernel methods</a:t>
            </a:r>
            <a:r>
              <a:rPr lang="zh-CN" altLang="en-US" dirty="0"/>
              <a:t>的背景知识，加之时间比较紧张，感觉理解起来比较困难，因此先跳过，以后有时间再补。如果老师</a:t>
            </a:r>
            <a:r>
              <a:rPr lang="en-US" altLang="zh-CN" dirty="0"/>
              <a:t>/</a:t>
            </a:r>
            <a:r>
              <a:rPr lang="zh-CN" altLang="en-US" dirty="0"/>
              <a:t>学长学姐能稍微指点一下，起个头，那就更好。</a:t>
            </a:r>
          </a:p>
        </p:txBody>
      </p:sp>
    </p:spTree>
    <p:extLst>
      <p:ext uri="{BB962C8B-B14F-4D97-AF65-F5344CB8AC3E}">
        <p14:creationId xmlns:p14="http://schemas.microsoft.com/office/powerpoint/2010/main" val="102560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Jointly extract entities and relations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25446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Most of RE techniques: knowledge about boundaries and types of entity mentions are known before hand.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If such knowledge is not available, entity extraction techniques needs to be used first.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Once entity mentions and their entity types are identified, then RE techniques can be applied.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This "pipeline" propagates errors from the first phase to the second phase. To avoid this, a line of research were done to extract entities and relations jointly.</a:t>
            </a:r>
          </a:p>
        </p:txBody>
      </p:sp>
    </p:spTree>
    <p:extLst>
      <p:ext uri="{BB962C8B-B14F-4D97-AF65-F5344CB8AC3E}">
        <p14:creationId xmlns:p14="http://schemas.microsoft.com/office/powerpoint/2010/main" val="103764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Integer Linear Programming based Approach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7469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First learns independent local classifiers for entity extraction and RE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Given a sentence, produce a global decision that domain-specific or task-specific constraints are satisfied.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To solve the decision consistent with constraints, an Integer Linear Programming (ILP) approach is proposed. It minimizes the cost function including two parts: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Assignment cost: the most probable prediction of a local classifier 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Constraint cost: to impose cost for breaking constraints between connected entities and relations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Performance is much better than the simple "pipeline" method</a:t>
            </a:r>
          </a:p>
        </p:txBody>
      </p:sp>
    </p:spTree>
    <p:extLst>
      <p:ext uri="{BB962C8B-B14F-4D97-AF65-F5344CB8AC3E}">
        <p14:creationId xmlns:p14="http://schemas.microsoft.com/office/powerpoint/2010/main" val="224071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Graphical Models based Approach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30854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The dependencies between entities and relations are encoded through a Bayesian belief network which is a bipartite, directed acyclic graph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Entities are represented as nodes in one layer, whereas </a:t>
            </a:r>
            <a:r>
              <a:rPr lang="en-US" altLang="zh-CN" sz="1600" dirty="0"/>
              <a:t>relations in another layer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Each relation instance node </a:t>
            </a:r>
            <a:r>
              <a:rPr lang="en-US" altLang="zh-CN" dirty="0" err="1"/>
              <a:t>Rij</a:t>
            </a:r>
            <a:r>
              <a:rPr lang="en-US" altLang="zh-CN" dirty="0"/>
              <a:t> two incoming edges from its argument entity instance nodes </a:t>
            </a:r>
            <a:r>
              <a:rPr lang="en-US" altLang="zh-CN" dirty="0" err="1"/>
              <a:t>Ei,Ej</a:t>
            </a:r>
            <a:r>
              <a:rPr lang="en-US" altLang="zh-CN" dirty="0"/>
              <a:t> </a:t>
            </a:r>
            <a:endParaRPr lang="en-US" altLang="zh-CN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Given the feature vector X which characterizes the sentence, the local entity and relation classifiers are used to compute </a:t>
            </a:r>
            <a:r>
              <a:rPr lang="en-US" altLang="zh-CN" dirty="0" err="1"/>
              <a:t>Pr</a:t>
            </a:r>
            <a:r>
              <a:rPr lang="en-US" altLang="zh-CN" dirty="0"/>
              <a:t>(</a:t>
            </a:r>
            <a:r>
              <a:rPr lang="en-US" altLang="zh-CN" dirty="0" err="1"/>
              <a:t>Ei|X</a:t>
            </a:r>
            <a:r>
              <a:rPr lang="en-US" altLang="zh-CN" dirty="0"/>
              <a:t>) and </a:t>
            </a:r>
            <a:r>
              <a:rPr lang="en-US" altLang="zh-CN" dirty="0" err="1"/>
              <a:t>Pr</a:t>
            </a:r>
            <a:r>
              <a:rPr lang="en-US" altLang="zh-CN" dirty="0"/>
              <a:t>(</a:t>
            </a:r>
            <a:r>
              <a:rPr lang="en-US" altLang="zh-CN" dirty="0" err="1"/>
              <a:t>Rij|X</a:t>
            </a:r>
            <a:r>
              <a:rPr lang="en-US" altLang="zh-CN" dirty="0"/>
              <a:t>), respectively</a:t>
            </a:r>
            <a:endParaRPr lang="en-US" altLang="zh-CN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The constraints are encoded through the conditional probabilities </a:t>
            </a:r>
            <a:r>
              <a:rPr lang="en-US" altLang="zh-CN" dirty="0" err="1"/>
              <a:t>Pr</a:t>
            </a:r>
            <a:r>
              <a:rPr lang="en-US" altLang="zh-CN" dirty="0"/>
              <a:t>(</a:t>
            </a:r>
            <a:r>
              <a:rPr lang="en-US" altLang="zh-CN" dirty="0" err="1"/>
              <a:t>Rij|Ei,Ej</a:t>
            </a:r>
            <a:r>
              <a:rPr lang="en-US" altLang="zh-CN" dirty="0"/>
              <a:t>), </a:t>
            </a:r>
            <a:endParaRPr lang="en-US" altLang="zh-CN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Goal: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16D51D-61E0-3945-AE70-5DFB6124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72" y="3714596"/>
            <a:ext cx="6202881" cy="3731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14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Card-Pyramid Parsing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9623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Encodes mutual dependencies among the entities and relations in a graph structure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Aim to jointly label the nodes in the card-pyramid graph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The authors propose a parsing algorithm analogous to the bottom-up CYK parsing algorithm for Context Free Grammar (CFG) parsing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Entity Productions of the form </a:t>
            </a:r>
            <a:r>
              <a:rPr lang="en-US" altLang="zh-CN" dirty="0" err="1"/>
              <a:t>EntityT</a:t>
            </a:r>
            <a:r>
              <a:rPr lang="en-US" altLang="zh-CN" dirty="0"/>
              <a:t> </a:t>
            </a:r>
            <a:r>
              <a:rPr lang="en-US" altLang="zh-CN" dirty="0" err="1"/>
              <a:t>ype</a:t>
            </a:r>
            <a:r>
              <a:rPr lang="en-US" altLang="zh-CN" dirty="0"/>
              <a:t> → Entity, e.g. </a:t>
            </a:r>
            <a:r>
              <a:rPr lang="en-US" altLang="zh-CN" dirty="0" err="1"/>
              <a:t>PER→leaders</a:t>
            </a:r>
            <a:r>
              <a:rPr lang="en-US" altLang="zh-CN" dirty="0"/>
              <a:t>. A local entity classifier is trained to compute the probability that entity in the RHS being of the type given in the LHS of the production.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Relation Productions of the form </a:t>
            </a:r>
            <a:r>
              <a:rPr lang="en-US" altLang="zh-CN" dirty="0" err="1"/>
              <a:t>RelationType</a:t>
            </a:r>
            <a:r>
              <a:rPr lang="en-US" altLang="zh-CN" dirty="0"/>
              <a:t> → EntityType1 EntityType2, e.g. PHYS→PER GPE. A local relation classifier is trained to predict the probability that the relation type in the LHS holds between the two entities in the RHS of the production.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0006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Card-Pyramid Parsing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4203C9-6FE8-FC42-9680-3C4765077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90" y="1419853"/>
            <a:ext cx="4478983" cy="31865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172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Semi-supervised techniques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5006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Advantages: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Reduce the manual efforts required to create labelled data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Exploit the unlabeled data which is generally easily available without investing much efforts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Bootstrapping Approaches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Active Learning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Label Propagation Method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Other Methods</a:t>
            </a:r>
          </a:p>
        </p:txBody>
      </p:sp>
    </p:spTree>
    <p:extLst>
      <p:ext uri="{BB962C8B-B14F-4D97-AF65-F5344CB8AC3E}">
        <p14:creationId xmlns:p14="http://schemas.microsoft.com/office/powerpoint/2010/main" val="138251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Bootstrapping Approaches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111938" cy="16081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DIPRE (Dual Iterative Pattern </a:t>
            </a:r>
            <a:r>
              <a:rPr lang="en-US" altLang="zh-CN" dirty="0" err="1"/>
              <a:t>Rela</a:t>
            </a:r>
            <a:r>
              <a:rPr lang="en-US" altLang="zh-CN" dirty="0"/>
              <a:t>- </a:t>
            </a:r>
            <a:r>
              <a:rPr lang="en-US" altLang="zh-CN" dirty="0" err="1"/>
              <a:t>tion</a:t>
            </a:r>
            <a:r>
              <a:rPr lang="en-US" altLang="zh-CN" dirty="0"/>
              <a:t> Expansion): Pattern Relation Duality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Given a good set of patterns, a good set of tuples (entity pairs following a certain relation type) can be found.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Given a good set of tuples, a good set of patterns can be learned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20DEFF-1BF4-AE41-B6B3-5244B0B1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08" y="2860294"/>
            <a:ext cx="7539183" cy="19097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586B90F0-1A1A-C74D-B0C9-AE73D2ED888A}"/>
              </a:ext>
            </a:extLst>
          </p:cNvPr>
          <p:cNvSpPr txBox="1"/>
          <p:nvPr/>
        </p:nvSpPr>
        <p:spPr>
          <a:xfrm>
            <a:off x="479888" y="607786"/>
            <a:ext cx="3485530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Relation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Extraction</a:t>
            </a:r>
            <a:endParaRPr lang="en-US" sz="3000" b="1" dirty="0"/>
          </a:p>
        </p:txBody>
      </p:sp>
      <p:sp>
        <p:nvSpPr>
          <p:cNvPr id="5" name="TextBox 1023">
            <a:extLst>
              <a:ext uri="{FF2B5EF4-FFF2-40B4-BE49-F238E27FC236}">
                <a16:creationId xmlns:a16="http://schemas.microsoft.com/office/drawing/2014/main" id="{7F3C0C7F-9278-4544-9ADC-50464F402E26}"/>
              </a:ext>
            </a:extLst>
          </p:cNvPr>
          <p:cNvSpPr txBox="1"/>
          <p:nvPr/>
        </p:nvSpPr>
        <p:spPr>
          <a:xfrm>
            <a:off x="479888" y="1450837"/>
            <a:ext cx="8338188" cy="31470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Occurrences of entities in a sentence are often linked through well-defined relations; e.g., occurrences of person and organization in a sentence may be linked through relations such as employed at.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The task of </a:t>
            </a:r>
            <a:r>
              <a:rPr lang="en-US" altLang="zh-CN" sz="2000" b="1" dirty="0"/>
              <a:t>Relation Extraction (RE)</a:t>
            </a:r>
            <a:r>
              <a:rPr lang="en-US" altLang="zh-CN" sz="2000" dirty="0"/>
              <a:t> is to identify such relations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7385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Bootstrapping Approaches - 2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254938"/>
            <a:ext cx="4092112" cy="16081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Snowball: an improvement on two points below: 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Pattern representation and generation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Evaluation of patterns and tuples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46D9C4-8F66-434A-AA2A-BB9736BC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982" y="1287004"/>
            <a:ext cx="4081192" cy="35927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3353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Bootstrapping Approaches - 3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176202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 err="1"/>
              <a:t>BootProject</a:t>
            </a:r>
            <a:r>
              <a:rPr lang="en-US" altLang="zh-CN" dirty="0"/>
              <a:t>: SVM, Co-training algorithm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Bootstrapping approaches like DIPRE and </a:t>
            </a:r>
            <a:r>
              <a:rPr lang="en-US" altLang="zh-CN" dirty="0" err="1"/>
              <a:t>SnowBall</a:t>
            </a:r>
            <a:r>
              <a:rPr lang="en-US" altLang="zh-CN" dirty="0"/>
              <a:t>: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mostly apply relation patterns when both the entities are present as </a:t>
            </a:r>
            <a:r>
              <a:rPr lang="en-US" altLang="zh-CN" b="1" i="1" dirty="0"/>
              <a:t>name</a:t>
            </a:r>
            <a:r>
              <a:rPr lang="en-US" altLang="zh-CN" b="1" dirty="0"/>
              <a:t> </a:t>
            </a:r>
            <a:r>
              <a:rPr lang="en-US" altLang="zh-CN" dirty="0"/>
              <a:t>mentions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NOT good at extracting general relations like EMP-ORG relation in ACE 2004 dataset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Depends on the choice of initial </a:t>
            </a:r>
            <a:r>
              <a:rPr lang="en-US" altLang="zh-CN" b="1" i="1" dirty="0"/>
              <a:t>seed</a:t>
            </a:r>
            <a:r>
              <a:rPr lang="en-US" altLang="zh-CN" b="1" dirty="0"/>
              <a:t> </a:t>
            </a:r>
            <a:r>
              <a:rPr lang="en-US" altLang="zh-CN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24680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Active Learning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To be fulfilled...</a:t>
            </a:r>
          </a:p>
        </p:txBody>
      </p:sp>
    </p:spTree>
    <p:extLst>
      <p:ext uri="{BB962C8B-B14F-4D97-AF65-F5344CB8AC3E}">
        <p14:creationId xmlns:p14="http://schemas.microsoft.com/office/powerpoint/2010/main" val="381270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Label Propagation Method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123880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The label information for any node is propagated to nearby nodes through weighted edges iteratively and finally the labels of unlabeled examples are inferred when the propagation process is converged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Each entity pair in the dataset is considered as a node in a graph, with a feature vector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974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Other Methods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46990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Multi-task transfer learning to solve a weakly-supervised RE problem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Condition: only a few seed instances of the relation type of interest are available but a large amount of labelled instances of other relation types is also available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Idea: different relation types can share certain common structures (e.g. EMP-ORG : employees of TCS; GPE-AFF : residents of India).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The proposed framework uses a multi-task transfer learning method along with human guidance in the form of entity type constraints. The commonality among different relation types is modelled through a shared weight vector, enabling the knowledge learned from other relation types to be transferred to the target relation type. </a:t>
            </a:r>
          </a:p>
        </p:txBody>
      </p:sp>
    </p:spTree>
    <p:extLst>
      <p:ext uri="{BB962C8B-B14F-4D97-AF65-F5344CB8AC3E}">
        <p14:creationId xmlns:p14="http://schemas.microsoft.com/office/powerpoint/2010/main" val="18947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Unsupervised techniques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139268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Advantage: do not require any labelled data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Methods: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Clustering based approaches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Other approaches</a:t>
            </a:r>
          </a:p>
        </p:txBody>
      </p:sp>
    </p:spTree>
    <p:extLst>
      <p:ext uri="{BB962C8B-B14F-4D97-AF65-F5344CB8AC3E}">
        <p14:creationId xmlns:p14="http://schemas.microsoft.com/office/powerpoint/2010/main" val="3740975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Clustering-based approaches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7161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The earliest completely unsupervised RE: only require a NER tagger.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The approach can be described in following steps: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1. The named entities in the text corpora are tagged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2. Co-occurring named entity pairs are formed and their contexts are recorded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3. Context similarities among the pairs identified in the step 2, are computed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4. Using the similarity values computed in previous step, the pairs are clustered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5. As each of these clusters represent one relation, a label is automatically assigned to each cluster describing the relation type represented by it</a:t>
            </a:r>
          </a:p>
        </p:txBody>
      </p:sp>
    </p:spTree>
    <p:extLst>
      <p:ext uri="{BB962C8B-B14F-4D97-AF65-F5344CB8AC3E}">
        <p14:creationId xmlns:p14="http://schemas.microsoft.com/office/powerpoint/2010/main" val="147888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Non Clustering-based approaches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19774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URES: Unsupervised RE System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Input: the definitions of the relation types of interest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 relation type is defined as a small set of keywords, including relation type and entity types of its arguments. e.g. for the relation type </a:t>
            </a:r>
            <a:r>
              <a:rPr lang="en-US" altLang="zh-CN" i="1" dirty="0"/>
              <a:t>Acquisition</a:t>
            </a:r>
            <a:r>
              <a:rPr lang="en-US" altLang="zh-CN" dirty="0"/>
              <a:t>, the keywords can be </a:t>
            </a:r>
            <a:r>
              <a:rPr lang="en-US" altLang="zh-CN" i="1" dirty="0"/>
              <a:t>acquired, acquisition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The direct successor of </a:t>
            </a:r>
            <a:r>
              <a:rPr lang="en-US" altLang="zh-CN" dirty="0" err="1"/>
              <a:t>KnowItAll</a:t>
            </a:r>
            <a:r>
              <a:rPr lang="en-US" altLang="zh-CN" dirty="0"/>
              <a:t> system, which extracts entities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URES: extract relations</a:t>
            </a:r>
          </a:p>
        </p:txBody>
      </p:sp>
    </p:spTree>
    <p:extLst>
      <p:ext uri="{BB962C8B-B14F-4D97-AF65-F5344CB8AC3E}">
        <p14:creationId xmlns:p14="http://schemas.microsoft.com/office/powerpoint/2010/main" val="706898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Unsupervised paraphrase acquisition for RE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16696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i="1" dirty="0"/>
              <a:t>Paraphrases:</a:t>
            </a:r>
            <a:r>
              <a:rPr lang="en-US" altLang="zh-CN" dirty="0"/>
              <a:t> The </a:t>
            </a:r>
            <a:r>
              <a:rPr lang="en-US" altLang="zh-CN"/>
              <a:t>text expressions </a:t>
            </a:r>
            <a:r>
              <a:rPr lang="en-US" altLang="zh-CN" dirty="0"/>
              <a:t>that convey roughly the same meaning.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The approach begins with one text expression (and corresponding syntactic structure like dependencies structure) representing the target relation and finds its paraphrases using an unsupervised paraphrase acquisition approach.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e.g. </a:t>
            </a:r>
            <a:r>
              <a:rPr lang="en-US" altLang="zh-CN" b="1" dirty="0"/>
              <a:t>X interact with Y</a:t>
            </a:r>
            <a:r>
              <a:rPr lang="en-US" altLang="zh-CN" dirty="0"/>
              <a:t>, paraphrase acquisition algorithm would produce new expressions - </a:t>
            </a:r>
            <a:r>
              <a:rPr lang="en-US" altLang="zh-CN" b="1" dirty="0"/>
              <a:t>X bind to Y</a:t>
            </a:r>
            <a:r>
              <a:rPr lang="en-US" altLang="zh-CN" dirty="0"/>
              <a:t>, </a:t>
            </a:r>
            <a:r>
              <a:rPr lang="en-US" altLang="zh-CN" b="1" dirty="0"/>
              <a:t>X activate Y</a:t>
            </a:r>
            <a:r>
              <a:rPr lang="en-US" altLang="zh-CN" dirty="0"/>
              <a:t>, </a:t>
            </a:r>
            <a:r>
              <a:rPr lang="en-US" altLang="zh-CN" b="1" dirty="0"/>
              <a:t>X stimulate Y</a:t>
            </a:r>
            <a:r>
              <a:rPr lang="en-US" altLang="zh-CN" dirty="0"/>
              <a:t>, </a:t>
            </a:r>
            <a:r>
              <a:rPr lang="en-US" altLang="zh-CN" b="1" dirty="0"/>
              <a:t>interaction between X and Y</a:t>
            </a:r>
            <a:r>
              <a:rPr lang="en-US" altLang="zh-CN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31078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Open Information Extraction (Open IE)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5006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Traditional RE: focuses on precise, pre-specified set of relations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require human involvement to design extraction rules and creating labelled training data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hard to change into different domains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Open IE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Automatically discover possible relations in the text corpus without any human involvement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No additional efforts are required to switch to a different domain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 err="1"/>
              <a:t>TextRunner</a:t>
            </a:r>
            <a:r>
              <a:rPr lang="en-US" altLang="zh-CN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413834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586B90F0-1A1A-C74D-B0C9-AE73D2ED888A}"/>
              </a:ext>
            </a:extLst>
          </p:cNvPr>
          <p:cNvSpPr txBox="1"/>
          <p:nvPr/>
        </p:nvSpPr>
        <p:spPr>
          <a:xfrm>
            <a:off x="479888" y="607786"/>
            <a:ext cx="3485530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Relation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Extraction</a:t>
            </a:r>
            <a:endParaRPr lang="en-US" sz="3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068CF2-D861-4349-8882-3870B952D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54" y="1138701"/>
            <a:ext cx="7548692" cy="3687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566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Self-supervised Learner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123880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Automatically labels a set of extracted entity tuples as positive or negative with some heuristic rules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Here, positive class indicates that the corresponding tuple represents some valid relation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After automatic labelling, each tuple is mapped to a feature vector representation and a Naive Bayes classifier is trained</a:t>
            </a:r>
          </a:p>
        </p:txBody>
      </p:sp>
    </p:spTree>
    <p:extLst>
      <p:ext uri="{BB962C8B-B14F-4D97-AF65-F5344CB8AC3E}">
        <p14:creationId xmlns:p14="http://schemas.microsoft.com/office/powerpoint/2010/main" val="80863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Single Pass Extractor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139268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Traverse the entire corpus and obtain POS and NP (base noun phrases) information for all sentences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Each pair of NPs (E1 and E2) becomes a candidate tuple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Heuristically decide whether to include words between E1 and E2 in 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Candidate tuples are presented to Naive Bayes classifier, "</a:t>
            </a:r>
            <a:r>
              <a:rPr lang="en-US" altLang="zh-CN" dirty="0" err="1"/>
              <a:t>positive"s</a:t>
            </a:r>
            <a:r>
              <a:rPr lang="en-US" altLang="zh-CN" dirty="0"/>
              <a:t> are extracted and stored</a:t>
            </a:r>
          </a:p>
        </p:txBody>
      </p:sp>
    </p:spTree>
    <p:extLst>
      <p:ext uri="{BB962C8B-B14F-4D97-AF65-F5344CB8AC3E}">
        <p14:creationId xmlns:p14="http://schemas.microsoft.com/office/powerpoint/2010/main" val="158879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Redundancy-based Assessor 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86946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 err="1"/>
              <a:t>TextRunner</a:t>
            </a:r>
            <a:r>
              <a:rPr lang="en-US" altLang="zh-CN" dirty="0"/>
              <a:t> automatically merges tuples with same entities &amp; relations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Number of distinct sentences containing the tuple is recorded, and count a probability of correctness of each tuple</a:t>
            </a:r>
          </a:p>
        </p:txBody>
      </p:sp>
    </p:spTree>
    <p:extLst>
      <p:ext uri="{BB962C8B-B14F-4D97-AF65-F5344CB8AC3E}">
        <p14:creationId xmlns:p14="http://schemas.microsoft.com/office/powerpoint/2010/main" val="3708965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Improvements to </a:t>
            </a:r>
            <a:r>
              <a:rPr lang="en-US" altLang="zh-CN" sz="3000" b="1" dirty="0" err="1"/>
              <a:t>TextRunner</a:t>
            </a:r>
            <a:endParaRPr lang="en-US" altLang="zh-CN" sz="3000" b="1" dirty="0"/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Use O-CRF (self supervised Conditional Random Field sequence classifier) instead of Naive Bayes classifier observed better performance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Use Wikipedia </a:t>
            </a:r>
            <a:r>
              <a:rPr lang="en-US" altLang="zh-CN" dirty="0" err="1"/>
              <a:t>infoboxes</a:t>
            </a:r>
            <a:r>
              <a:rPr lang="en-US" altLang="zh-CN" dirty="0"/>
              <a:t> to more accurately generate training data for the Self-supervised Learner module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Bootstrapping methods like </a:t>
            </a:r>
            <a:r>
              <a:rPr lang="en-US" altLang="zh-CN" b="1" dirty="0"/>
              <a:t>Snowball</a:t>
            </a:r>
            <a:r>
              <a:rPr lang="en-US" altLang="zh-CN" dirty="0"/>
              <a:t>: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Significantly reduce the number of initial training examples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Do not perform </a:t>
            </a:r>
            <a:r>
              <a:rPr lang="en-US" altLang="zh-CN" dirty="0" err="1"/>
              <a:t>OpenIE</a:t>
            </a:r>
            <a:r>
              <a:rPr lang="en-US" altLang="zh-CN" dirty="0"/>
              <a:t> (?)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 err="1"/>
              <a:t>StatSnowball</a:t>
            </a:r>
            <a:r>
              <a:rPr lang="en-US" altLang="zh-CN" dirty="0"/>
              <a:t>: can perform open IE along with traditional RE</a:t>
            </a:r>
          </a:p>
        </p:txBody>
      </p:sp>
    </p:spTree>
    <p:extLst>
      <p:ext uri="{BB962C8B-B14F-4D97-AF65-F5344CB8AC3E}">
        <p14:creationId xmlns:p14="http://schemas.microsoft.com/office/powerpoint/2010/main" val="2016461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Limitations of </a:t>
            </a:r>
            <a:r>
              <a:rPr lang="en-US" altLang="zh-CN" sz="3000" b="1" dirty="0" err="1"/>
              <a:t>TextRunner</a:t>
            </a:r>
            <a:endParaRPr lang="en-US" altLang="zh-CN" sz="3000" b="1" dirty="0"/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31470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Incoherent Extractions: No meaningful interpretation of extracted re- </a:t>
            </a:r>
            <a:r>
              <a:rPr lang="en-US" altLang="zh-CN" dirty="0" err="1"/>
              <a:t>lation</a:t>
            </a:r>
            <a:r>
              <a:rPr lang="en-US" altLang="zh-CN" dirty="0"/>
              <a:t> phrases can be made 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This is caused by a word-by-word decision making about whether to include a word in a relation phrase.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Uninformative Extractions: These extractions omit critical information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Generally caused by improper handling Light Verb Constructions (LVCs) (</a:t>
            </a:r>
            <a:r>
              <a:rPr lang="zh-CN" altLang="en-US" dirty="0"/>
              <a:t>复合短语</a:t>
            </a:r>
            <a:r>
              <a:rPr lang="en-US" altLang="zh-CN" dirty="0"/>
              <a:t>).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e.g. "John made a promise to Alice", </a:t>
            </a:r>
            <a:r>
              <a:rPr lang="en-US" altLang="zh-CN" dirty="0" err="1"/>
              <a:t>TextRunner</a:t>
            </a:r>
            <a:r>
              <a:rPr lang="en-US" altLang="zh-CN" dirty="0"/>
              <a:t>: (John, made, a promise), Correct: (John, made a promise to, Alice)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Overly-specific Extractions: extract very specific relations which are not useful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e.g. The Obama administration, [is offering only modest greenhouse gas reduction targets at], the conference</a:t>
            </a:r>
          </a:p>
        </p:txBody>
      </p:sp>
    </p:spTree>
    <p:extLst>
      <p:ext uri="{BB962C8B-B14F-4D97-AF65-F5344CB8AC3E}">
        <p14:creationId xmlns:p14="http://schemas.microsoft.com/office/powerpoint/2010/main" val="1980456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 err="1"/>
              <a:t>ReVerb</a:t>
            </a:r>
            <a:r>
              <a:rPr lang="en-US" altLang="zh-CN" sz="3000" b="1" dirty="0"/>
              <a:t>: an advanced </a:t>
            </a:r>
            <a:r>
              <a:rPr lang="en-US" altLang="zh-CN" sz="3000" b="1" dirty="0" err="1"/>
              <a:t>OpenIE</a:t>
            </a:r>
            <a:r>
              <a:rPr lang="en-US" altLang="zh-CN" sz="3000" b="1" dirty="0"/>
              <a:t> system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86946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This system improves over </a:t>
            </a:r>
            <a:r>
              <a:rPr lang="en-US" altLang="zh-CN" dirty="0" err="1"/>
              <a:t>TextRunner</a:t>
            </a:r>
            <a:r>
              <a:rPr lang="en-US" altLang="zh-CN" dirty="0"/>
              <a:t> by overcoming following limitations of </a:t>
            </a:r>
            <a:r>
              <a:rPr lang="en-US" altLang="zh-CN" dirty="0" err="1"/>
              <a:t>TextRunner</a:t>
            </a:r>
            <a:r>
              <a:rPr lang="en-US" altLang="zh-CN" dirty="0"/>
              <a:t>: 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Syntactic Constraint: constraint relation phrases to match several POS tag patterns. This avoids both "Incoherent" problem and "Uninformative" problem since LVCs are also captured.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EB69A0-CBD7-A74E-AE6E-FBFB13E1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00" y="2505688"/>
            <a:ext cx="3479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50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Summary for </a:t>
            </a:r>
            <a:r>
              <a:rPr lang="en-US" altLang="zh-CN" sz="3000" b="1" dirty="0" err="1"/>
              <a:t>OpenIE</a:t>
            </a:r>
            <a:endParaRPr lang="en-US" altLang="zh-CN" sz="3000" b="1" dirty="0"/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1313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/>
              <a:t>Recently, Open IE has been an active area of research within RE systems.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Major advantage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Unsupervised nature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Scalability to the Web scale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Limitation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Same semantic relation may be represented by multiple relation phrases</a:t>
            </a:r>
          </a:p>
        </p:txBody>
      </p:sp>
    </p:spTree>
    <p:extLst>
      <p:ext uri="{BB962C8B-B14F-4D97-AF65-F5344CB8AC3E}">
        <p14:creationId xmlns:p14="http://schemas.microsoft.com/office/powerpoint/2010/main" val="232806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Distant Supervision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Idea: use a large semantic database for automatically obtaining relation type labels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Labels may be noisy, but the huge amount of training data is expected to offset this noise. </a:t>
            </a:r>
          </a:p>
        </p:txBody>
      </p:sp>
    </p:spTree>
    <p:extLst>
      <p:ext uri="{BB962C8B-B14F-4D97-AF65-F5344CB8AC3E}">
        <p14:creationId xmlns:p14="http://schemas.microsoft.com/office/powerpoint/2010/main" val="92588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Distant Supervision - 2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29315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Advantages of both supervised and unsupervised: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It combines thousands of features using a probabilistic classifier as in the case of supervised paradigm.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It extracts a large number of relations from large corpora of any domain as in the case of unsupervised paradigm.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Shortcomings: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Failed to model overlapping relations, i.e. the same pair of entities with multiple valid relations.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e.g. </a:t>
            </a:r>
            <a:r>
              <a:rPr lang="en-US" altLang="zh-CN" i="1" dirty="0" err="1"/>
              <a:t>FoundedBy</a:t>
            </a:r>
            <a:r>
              <a:rPr lang="en-US" altLang="zh-CN" dirty="0"/>
              <a:t> </a:t>
            </a:r>
            <a:r>
              <a:rPr lang="en-US" altLang="zh-CN" b="1" dirty="0"/>
              <a:t>(Steve Jobs, Apple)</a:t>
            </a:r>
            <a:r>
              <a:rPr lang="en-US" altLang="zh-CN" dirty="0"/>
              <a:t> and </a:t>
            </a:r>
            <a:r>
              <a:rPr lang="en-US" altLang="zh-CN" i="1" dirty="0"/>
              <a:t>CEO</a:t>
            </a:r>
            <a:r>
              <a:rPr lang="en-US" altLang="zh-CN" dirty="0"/>
              <a:t> </a:t>
            </a:r>
            <a:r>
              <a:rPr lang="en-US" altLang="zh-CN" b="1" dirty="0"/>
              <a:t>(Steve Jobs, Apple) </a:t>
            </a:r>
            <a:endParaRPr lang="en-US" altLang="zh-CN" dirty="0"/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Some solutions: Multi-instance Multi-label learning based approach (</a:t>
            </a:r>
            <a:r>
              <a:rPr lang="en-US" altLang="zh-CN" b="1" dirty="0"/>
              <a:t>MIML-RE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1167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MIML-RE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209121" cy="23467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 novel graphical model is used to represent "multiple instances" as well as "multiple labels" of an entity pair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Mention level relation classifiers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Entity pair level classifiers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Outperforms many traditional distant supervision approaches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Major advantage: the entity pair level classifiers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Details are to be continued...</a:t>
            </a:r>
          </a:p>
        </p:txBody>
      </p:sp>
    </p:spTree>
    <p:extLst>
      <p:ext uri="{BB962C8B-B14F-4D97-AF65-F5344CB8AC3E}">
        <p14:creationId xmlns:p14="http://schemas.microsoft.com/office/powerpoint/2010/main" val="276542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586B90F0-1A1A-C74D-B0C9-AE73D2ED888A}"/>
              </a:ext>
            </a:extLst>
          </p:cNvPr>
          <p:cNvSpPr txBox="1"/>
          <p:nvPr/>
        </p:nvSpPr>
        <p:spPr>
          <a:xfrm>
            <a:off x="479887" y="607786"/>
            <a:ext cx="6002393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Relation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Extraction: Challenges</a:t>
            </a:r>
            <a:endParaRPr lang="en-US" sz="3000" b="1" dirty="0"/>
          </a:p>
        </p:txBody>
      </p:sp>
      <p:sp>
        <p:nvSpPr>
          <p:cNvPr id="5" name="TextBox 1023">
            <a:extLst>
              <a:ext uri="{FF2B5EF4-FFF2-40B4-BE49-F238E27FC236}">
                <a16:creationId xmlns:a16="http://schemas.microsoft.com/office/drawing/2014/main" id="{7F3C0C7F-9278-4544-9ADC-50464F402E26}"/>
              </a:ext>
            </a:extLst>
          </p:cNvPr>
          <p:cNvSpPr txBox="1"/>
          <p:nvPr/>
        </p:nvSpPr>
        <p:spPr>
          <a:xfrm>
            <a:off x="479888" y="1450837"/>
            <a:ext cx="8338188" cy="36086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There is a variety of possible relations, which vary from domain-to-domain.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Non-binary relations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Supervised techniques: lack of sufficient training data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Ambiguity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Language-dependent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92893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Distant Supervision - 3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176202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Recently: many new approaches are actively being proposed to overcome specific problems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FALSE negative instances: due to the incompleteness of semantic database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MIML-RE's data likelihood: is a non-convex formulation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Ontological-Smoothing (</a:t>
            </a:r>
            <a:r>
              <a:rPr lang="zh-CN" altLang="en-US" dirty="0"/>
              <a:t>本体平滑</a:t>
            </a:r>
            <a:r>
              <a:rPr lang="en-US" altLang="zh-CN" dirty="0"/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Details need to read the cited papers listed by the survey's author.</a:t>
            </a:r>
          </a:p>
        </p:txBody>
      </p:sp>
    </p:spTree>
    <p:extLst>
      <p:ext uri="{BB962C8B-B14F-4D97-AF65-F5344CB8AC3E}">
        <p14:creationId xmlns:p14="http://schemas.microsoft.com/office/powerpoint/2010/main" val="3552192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Recent Advances in Relation Extraction</a:t>
            </a:r>
          </a:p>
        </p:txBody>
      </p:sp>
      <p:sp>
        <p:nvSpPr>
          <p:cNvPr id="3" name="TextBox 1023">
            <a:extLst>
              <a:ext uri="{FF2B5EF4-FFF2-40B4-BE49-F238E27FC236}">
                <a16:creationId xmlns:a16="http://schemas.microsoft.com/office/drawing/2014/main" id="{3AFD3DB3-3DDA-2D43-A6C7-7FC8D030002E}"/>
              </a:ext>
            </a:extLst>
          </p:cNvPr>
          <p:cNvSpPr txBox="1"/>
          <p:nvPr/>
        </p:nvSpPr>
        <p:spPr>
          <a:xfrm>
            <a:off x="479888" y="1387460"/>
            <a:ext cx="8338188" cy="21313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Universal Schemas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n-</a:t>
            </a:r>
            <a:r>
              <a:rPr lang="en-US" altLang="zh-CN" dirty="0" err="1"/>
              <a:t>ary</a:t>
            </a:r>
            <a:r>
              <a:rPr lang="en-US" altLang="zh-CN" dirty="0"/>
              <a:t> Relation Extraction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Cross-sentence Relation Extraction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Convolutional Deep Neural Network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Cross-lingual Annotation Projection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Domain Adaptation </a:t>
            </a:r>
          </a:p>
        </p:txBody>
      </p:sp>
    </p:spTree>
    <p:extLst>
      <p:ext uri="{BB962C8B-B14F-4D97-AF65-F5344CB8AC3E}">
        <p14:creationId xmlns:p14="http://schemas.microsoft.com/office/powerpoint/2010/main" val="1369988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833818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Reference</a:t>
            </a:r>
          </a:p>
        </p:txBody>
      </p:sp>
      <p:sp>
        <p:nvSpPr>
          <p:cNvPr id="3" name="TextBox 1023">
            <a:extLst>
              <a:ext uri="{FF2B5EF4-FFF2-40B4-BE49-F238E27FC236}">
                <a16:creationId xmlns:a16="http://schemas.microsoft.com/office/drawing/2014/main" id="{3AFD3DB3-3DDA-2D43-A6C7-7FC8D030002E}"/>
              </a:ext>
            </a:extLst>
          </p:cNvPr>
          <p:cNvSpPr txBox="1"/>
          <p:nvPr/>
        </p:nvSpPr>
        <p:spPr>
          <a:xfrm>
            <a:off x="479888" y="1387460"/>
            <a:ext cx="8338188" cy="18235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[1] </a:t>
            </a:r>
            <a:r>
              <a:rPr lang="en-US" altLang="zh-CN" dirty="0" err="1"/>
              <a:t>Pawar</a:t>
            </a:r>
            <a:r>
              <a:rPr lang="en-US" altLang="zh-CN" dirty="0"/>
              <a:t>, </a:t>
            </a:r>
            <a:r>
              <a:rPr lang="en-US" altLang="zh-CN" dirty="0" err="1"/>
              <a:t>Sachin</a:t>
            </a:r>
            <a:r>
              <a:rPr lang="en-US" altLang="zh-CN" dirty="0"/>
              <a:t>, Girish K. </a:t>
            </a:r>
            <a:r>
              <a:rPr lang="en-US" altLang="zh-CN" dirty="0" err="1"/>
              <a:t>Palshikar</a:t>
            </a:r>
            <a:r>
              <a:rPr lang="en-US" altLang="zh-CN" dirty="0"/>
              <a:t>, and </a:t>
            </a:r>
            <a:r>
              <a:rPr lang="en-US" altLang="zh-CN" dirty="0" err="1"/>
              <a:t>Pushpak</a:t>
            </a:r>
            <a:r>
              <a:rPr lang="en-US" altLang="zh-CN" dirty="0"/>
              <a:t> Bhattacharyya. "Relation extraction: A survey." 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arXiv:1712.05191</a:t>
            </a:r>
            <a:r>
              <a:rPr lang="en-US" altLang="zh-CN" dirty="0"/>
              <a:t> (2017).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[2] Kumar, Shantanu. "A survey of deep learning methods for relation extraction." 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arXiv:1705.03645</a:t>
            </a:r>
            <a:r>
              <a:rPr lang="en-US" altLang="zh-CN" dirty="0"/>
              <a:t> (2017).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[3] Slide: A-survey-on-Relation-Extraction-Slides. CMU.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[4] Slide: cse517wi13-RelationExtraction. Stanford.</a:t>
            </a:r>
          </a:p>
        </p:txBody>
      </p:sp>
    </p:spTree>
    <p:extLst>
      <p:ext uri="{BB962C8B-B14F-4D97-AF65-F5344CB8AC3E}">
        <p14:creationId xmlns:p14="http://schemas.microsoft.com/office/powerpoint/2010/main" val="1854551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223" y="2121627"/>
            <a:ext cx="4073541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+mj-ea"/>
              </a:rPr>
              <a:t>Thanks</a:t>
            </a:r>
          </a:p>
          <a:p>
            <a:r>
              <a:rPr lang="en-US" sz="2000" dirty="0" err="1">
                <a:latin typeface="Bahnschrift" panose="020B0502040204020203" pitchFamily="34" charset="0"/>
                <a:ea typeface="+mj-ea"/>
              </a:rPr>
              <a:t>Yifei</a:t>
            </a:r>
            <a:r>
              <a:rPr lang="en-US" sz="2000" dirty="0">
                <a:latin typeface="Bahnschrift" panose="020B0502040204020203" pitchFamily="34" charset="0"/>
                <a:ea typeface="+mj-ea"/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290894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586B90F0-1A1A-C74D-B0C9-AE73D2ED888A}"/>
              </a:ext>
            </a:extLst>
          </p:cNvPr>
          <p:cNvSpPr txBox="1"/>
          <p:nvPr/>
        </p:nvSpPr>
        <p:spPr>
          <a:xfrm>
            <a:off x="479887" y="607786"/>
            <a:ext cx="6002393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Datasets</a:t>
            </a:r>
            <a:endParaRPr lang="en-US" sz="3000" b="1" dirty="0"/>
          </a:p>
        </p:txBody>
      </p:sp>
      <p:sp>
        <p:nvSpPr>
          <p:cNvPr id="5" name="TextBox 1023">
            <a:extLst>
              <a:ext uri="{FF2B5EF4-FFF2-40B4-BE49-F238E27FC236}">
                <a16:creationId xmlns:a16="http://schemas.microsoft.com/office/drawing/2014/main" id="{7F3C0C7F-9278-4544-9ADC-50464F402E26}"/>
              </a:ext>
            </a:extLst>
          </p:cNvPr>
          <p:cNvSpPr txBox="1"/>
          <p:nvPr/>
        </p:nvSpPr>
        <p:spPr>
          <a:xfrm>
            <a:off x="479888" y="1450837"/>
            <a:ext cx="8338188" cy="231601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ACE: Automatic Content Extraction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Entity Detection and Tracking (EDT): detecting mentions of these NEs, and identifying their co-references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Relation Detection and Characterization (RDC): detecting relations between entities identified by the EDT task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4722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586B90F0-1A1A-C74D-B0C9-AE73D2ED888A}"/>
              </a:ext>
            </a:extLst>
          </p:cNvPr>
          <p:cNvSpPr txBox="1"/>
          <p:nvPr/>
        </p:nvSpPr>
        <p:spPr>
          <a:xfrm>
            <a:off x="479887" y="607786"/>
            <a:ext cx="6002393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Global level </a:t>
            </a:r>
            <a:r>
              <a:rPr lang="en-US" altLang="zh-CN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</a:t>
            </a:r>
            <a:r>
              <a:rPr lang="en-US" altLang="zh-CN" sz="3000" b="1" dirty="0"/>
              <a:t> Mention level</a:t>
            </a:r>
          </a:p>
        </p:txBody>
      </p:sp>
      <p:sp>
        <p:nvSpPr>
          <p:cNvPr id="5" name="TextBox 1023">
            <a:extLst>
              <a:ext uri="{FF2B5EF4-FFF2-40B4-BE49-F238E27FC236}">
                <a16:creationId xmlns:a16="http://schemas.microsoft.com/office/drawing/2014/main" id="{7F3C0C7F-9278-4544-9ADC-50464F402E26}"/>
              </a:ext>
            </a:extLst>
          </p:cNvPr>
          <p:cNvSpPr txBox="1"/>
          <p:nvPr/>
        </p:nvSpPr>
        <p:spPr>
          <a:xfrm>
            <a:off x="479888" y="1450837"/>
            <a:ext cx="8338188" cy="268535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Global level RE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To produce a list of entity pairs for which a certain semantic relation exists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Generally takes a large text corpus as input and produces such a list as output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Mention level RE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Takes as input an entity pair as well as the sentence which contains it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Identifies whether a certain relation exists for that entity pair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Also called: Relation Detection and Characterization (RDC).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0744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3485530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Outline</a:t>
            </a:r>
            <a:endParaRPr lang="en-US" sz="3000" b="1" dirty="0"/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211439" cy="4270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Supervised</a:t>
            </a:r>
            <a:r>
              <a:rPr lang="zh-CN" altLang="en-US" sz="2000" dirty="0"/>
              <a:t> </a:t>
            </a:r>
            <a:r>
              <a:rPr lang="en-US" altLang="zh-CN" sz="2000" dirty="0"/>
              <a:t>techniques</a:t>
            </a:r>
          </a:p>
          <a:p>
            <a:pPr marL="6286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Feature-based methods</a:t>
            </a:r>
          </a:p>
          <a:p>
            <a:pPr marL="6286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Kernel-based methods (unfinished)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Approaches for joint extraction of entities and relations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Semi-supervised techniques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Unsupervised techniques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Open Information Extraction (Open IE)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Distant supervision based techniques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Recently advanced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2375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8" y="607786"/>
            <a:ext cx="456289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Supervised Approaches</a:t>
            </a:r>
            <a:endParaRPr lang="en-US" sz="3000" b="1" dirty="0"/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479888" y="1387460"/>
            <a:ext cx="8338188" cy="38856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Required Labeled Data: each pair of entity, labelled with pre-defined relation types (including: NONE)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Can be considered as a multi-class classification problem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Two kinds of methods: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Feature-based methods</a:t>
            </a:r>
          </a:p>
          <a:p>
            <a:pPr marL="6286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Kernel-based methods</a:t>
            </a:r>
          </a:p>
          <a:p>
            <a:pPr lvl="1">
              <a:spcAft>
                <a:spcPts val="1200"/>
              </a:spcAft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478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694F1DC1-F5CA-1046-BB73-F9B736AED451}"/>
              </a:ext>
            </a:extLst>
          </p:cNvPr>
          <p:cNvSpPr txBox="1"/>
          <p:nvPr/>
        </p:nvSpPr>
        <p:spPr>
          <a:xfrm>
            <a:off x="479887" y="607786"/>
            <a:ext cx="5504453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/>
              <a:t>Feature-based Methods</a:t>
            </a:r>
          </a:p>
        </p:txBody>
      </p:sp>
      <p:sp>
        <p:nvSpPr>
          <p:cNvPr id="7" name="TextBox 1023">
            <a:extLst>
              <a:ext uri="{FF2B5EF4-FFF2-40B4-BE49-F238E27FC236}">
                <a16:creationId xmlns:a16="http://schemas.microsoft.com/office/drawing/2014/main" id="{59A17909-ECFB-DE42-B0E0-91F8D6D67ECA}"/>
              </a:ext>
            </a:extLst>
          </p:cNvPr>
          <p:cNvSpPr txBox="1"/>
          <p:nvPr/>
        </p:nvSpPr>
        <p:spPr>
          <a:xfrm>
            <a:off x="369454" y="1307947"/>
            <a:ext cx="3588529" cy="31008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For each relation instance (pair of entity mentions) in the labelled data, a set of features is generated and a classifier is then trained to classify any new relation instance.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/>
              <a:t>Kambhatla</a:t>
            </a:r>
            <a:r>
              <a:rPr lang="en-US" altLang="zh-CN" sz="1600" dirty="0"/>
              <a:t> et al. trained a maximum entropy classifier with 49 classes</a:t>
            </a:r>
          </a:p>
          <a:p>
            <a:pPr marL="628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ACE 2003 has 24 relation subtypes, each has 2 classes considering order of relation arguments</a:t>
            </a:r>
          </a:p>
          <a:p>
            <a:pPr marL="628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 NONE class where two mentions are not related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1A6904-060E-494D-A7BD-7A3D2423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89" y="1426670"/>
            <a:ext cx="4672766" cy="26429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427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7AECF30-4CBE-4005-8430-47D6FDF1C03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点线创意"/>
</p:tagLst>
</file>

<file path=ppt/theme/theme1.xml><?xml version="1.0" encoding="utf-8"?>
<a:theme xmlns:a="http://schemas.openxmlformats.org/drawingml/2006/main" name="Office 主题​​">
  <a:themeElements>
    <a:clrScheme name="自定义 19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D6D2CA"/>
      </a:accent1>
      <a:accent2>
        <a:srgbClr val="B6C6B6"/>
      </a:accent2>
      <a:accent3>
        <a:srgbClr val="C1C8B8"/>
      </a:accent3>
      <a:accent4>
        <a:srgbClr val="CEC597"/>
      </a:accent4>
      <a:accent5>
        <a:srgbClr val="8AACA6"/>
      </a:accent5>
      <a:accent6>
        <a:srgbClr val="C0C0B4"/>
      </a:accent6>
      <a:hlink>
        <a:srgbClr val="DB5353"/>
      </a:hlink>
      <a:folHlink>
        <a:srgbClr val="903638"/>
      </a:folHlink>
    </a:clrScheme>
    <a:fontScheme name="自定义 2">
      <a:majorFont>
        <a:latin typeface="Bahnschrift"/>
        <a:ea typeface="等线 Light"/>
        <a:cs typeface=""/>
      </a:majorFont>
      <a:minorFont>
        <a:latin typeface="Bahnschrift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2482</Words>
  <Application>Microsoft Macintosh PowerPoint</Application>
  <PresentationFormat>全屏显示(16:9)</PresentationFormat>
  <Paragraphs>277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等线</vt:lpstr>
      <vt:lpstr>微软雅黑</vt:lpstr>
      <vt:lpstr>Bahnschrift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李一飞</cp:lastModifiedBy>
  <cp:revision>313</cp:revision>
  <dcterms:created xsi:type="dcterms:W3CDTF">2017-12-12T07:27:06Z</dcterms:created>
  <dcterms:modified xsi:type="dcterms:W3CDTF">2019-10-15T06:06:05Z</dcterms:modified>
</cp:coreProperties>
</file>