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3014"/>
  </p:normalViewPr>
  <p:slideViewPr>
    <p:cSldViewPr snapToGrid="0" snapToObjects="1">
      <p:cViewPr>
        <p:scale>
          <a:sx n="84" d="100"/>
          <a:sy n="84" d="100"/>
        </p:scale>
        <p:origin x="15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BFDD-20B0-7D4D-BBB8-69DDE80C69AC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BCE4B-1850-AF49-A641-0DFBC3C56D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0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本身并没有创造新的技术、组件或服务，而隐藏在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背后的理念就是使用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的现有特征和能力， 更好地使用现有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标准中的一些准则和约束。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BCE4B-1850-AF49-A641-0DFBC3C56D1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0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C2A7-76D2-5747-8DC8-FDFE2C4C9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76988-0E99-6E46-89E8-FF9A1CD75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CDA46-6C53-7C4E-868C-AB54A2FE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7BB57-E1DD-7842-82DD-62D07D8C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DC314-547D-124E-8330-CAC898A9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0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BA63A-8044-AF43-B1F4-3012B415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B5373-7432-8B4F-B06B-3617663BC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2A267-8C32-FB45-AAAB-4AC813C9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0B32C-DDD3-9E4C-85A4-036630E8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4F6A5-F56E-E140-A271-06ABF08F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97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1C1BC-2327-B94F-B0CA-EBDB5FC82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F8014-6B99-5C49-A30B-5D7500F8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63E94-B7B6-224D-ACE9-C577BB9B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18BF-D9B1-B040-819D-74315EB0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AFAB8-235E-4042-B5A8-5211098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03175-1EEC-C44C-99D1-F4871CED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14F99-888F-984F-B19D-F9850308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AF37-6761-6C4B-A67A-AFADB34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26B1B-655E-414C-9840-A3B0321E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21174-64E3-AF41-9677-9A31BDB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70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1661-EFC3-744C-AE93-6DAE8E4C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0A556-A4CD-664E-A977-6B50ECCB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01C4F-6703-9A4F-B3C3-685E33CD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8BF01-813B-D545-BE7F-06BDE2AA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B39E7-037C-BA49-AD0B-1EB28F4D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9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C959-4787-3E4C-AA8D-8BDB16C5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568C4-2367-8D42-AE3D-480B5C203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A743A-DC99-B74D-A0DA-85721A701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3E8F2-1385-3E48-8F25-78ED1D57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941A0-6B0B-074A-AA02-B5E9BC77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C21D4-1209-9D43-996C-740E617A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2E2E-E526-8E4E-AEDC-0B32447F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7785E-5C57-7A41-9B8E-65AA03AD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F055B-E815-5F41-A924-A47FC738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92015-BB82-2644-96D6-7BBDE8450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F3070E-9102-AC44-A1CA-474EDC538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402EFF-7DA8-9044-A94B-A3CA12D1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271CE-D414-BB4C-8138-E171F407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177DB7-DECE-2840-A656-919DEB4A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42BA8-34AD-664D-B1AD-A67183B2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9203-62DA-224E-97A0-C1670D06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C3306-9646-A54D-BD02-429E927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DCA69-006F-0C4A-A427-CB4B4F3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7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79161D-8759-2E40-8082-CD86D496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61BD7-3B4D-3C43-8324-FBBCA959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EE62F-232F-F948-AC8E-18EAD277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4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02A66-7768-F741-9610-1C5AD678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FD23B-2C58-DF4B-9046-9D3512DD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20A65-0A25-D84E-AE71-5ACCFF3B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1EC5A-A7F6-A449-9FDA-62A20262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1D9F4-232F-2D46-A66C-5BEEBFD1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B8F5B-E5CB-4D4D-8FB1-A3E48C4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0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B30B7-2DAD-AD4D-8348-0158A9D5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2D7959-B7C8-D149-89EF-54C47A81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EF52A-3553-E548-BAB9-F53A1B9E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671F2-FFFE-9844-A5FF-3EE2BBC3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F525A-EC10-F249-857C-DCF2ECAE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9C54C-2EF6-FE44-9584-F8EBD354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35B4B-57F7-E64F-B0B5-528F03F3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017B6-F4DB-6B4F-828C-7F03AFB8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99AAA-8FEC-0248-A737-FE5991C07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990A-E14D-974A-93A7-F92BD25C4D0E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DC53C-7871-D446-A2B5-F15A65421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DAEFF-5BF0-9B4D-A601-CA3395C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A825-D1AC-DE45-BB4B-EA3E8522D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2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uxian94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62.105.86.36:6567/swagg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62.105.86.36:4000/&#25216;&#26415;&#25991;&#26723;/&#24615;&#33021;&#25253;&#21578;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62.105.86.36:4000/&#35774;&#35745;&#25991;&#26723;/&#20851;&#31995;&#22411;&#25968;&#25454;&#24211;&#26041;&#26696;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14013-C27A-A24D-B5B3-DF3F4EDE2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在线词典编纂系统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1335B-5B12-A649-BC24-4A0FF9148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架构部分</a:t>
            </a:r>
            <a:endParaRPr kumimoji="1" lang="en-US" altLang="zh-CN" dirty="0"/>
          </a:p>
          <a:p>
            <a:r>
              <a:rPr kumimoji="1" lang="zh-CN" altLang="en-US" dirty="0"/>
              <a:t>吴先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wuxian94@pku.edu.cn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84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47720-46A9-E946-9684-07AE6C8E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 REST Framework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3431-AB81-AA42-85ED-859F6038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模型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资源</a:t>
            </a:r>
            <a:r>
              <a:rPr kumimoji="1" lang="en-US" altLang="zh-CN" dirty="0"/>
              <a:t>-ORM(Model)</a:t>
            </a:r>
          </a:p>
          <a:p>
            <a:pPr lvl="1"/>
            <a:r>
              <a:rPr kumimoji="1" lang="zh-CN" altLang="en-US" dirty="0"/>
              <a:t>定义了数据库中的表结构，将数据库中的数据与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的对象建立联系</a:t>
            </a:r>
            <a:endParaRPr kumimoji="1" lang="en-US" altLang="zh-CN" dirty="0"/>
          </a:p>
          <a:p>
            <a:r>
              <a:rPr kumimoji="1" lang="zh-CN" altLang="en-US" dirty="0"/>
              <a:t>序列化器</a:t>
            </a:r>
            <a:r>
              <a:rPr kumimoji="1" lang="en-US" altLang="zh-CN" dirty="0"/>
              <a:t>(Serializer)</a:t>
            </a:r>
          </a:p>
          <a:p>
            <a:pPr lvl="1"/>
            <a:r>
              <a:rPr kumimoji="1" lang="zh-CN" altLang="en-US" dirty="0"/>
              <a:t>定义了如何将这个数据结构变成可读的文本数据（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视图</a:t>
            </a:r>
            <a:r>
              <a:rPr kumimoji="1" lang="en-US" altLang="zh-CN" dirty="0"/>
              <a:t>(View)</a:t>
            </a:r>
          </a:p>
          <a:p>
            <a:pPr lvl="1"/>
            <a:r>
              <a:rPr kumimoji="1" lang="zh-CN" altLang="en-US" dirty="0"/>
              <a:t>我们不需要关心具体的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动词，而是关注我们为服务器定义的“动作”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List: GET 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</a:t>
            </a:r>
          </a:p>
          <a:p>
            <a:pPr lvl="2"/>
            <a:r>
              <a:rPr kumimoji="1" lang="en-US" altLang="zh-CN" dirty="0"/>
              <a:t>Retrieve: GET 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/18</a:t>
            </a:r>
          </a:p>
          <a:p>
            <a:pPr lvl="2"/>
            <a:r>
              <a:rPr kumimoji="1" lang="en-US" altLang="zh-CN" dirty="0"/>
              <a:t>Create: POST 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</a:t>
            </a:r>
          </a:p>
          <a:p>
            <a:pPr lvl="2"/>
            <a:r>
              <a:rPr kumimoji="1" lang="en-US" altLang="zh-CN" dirty="0"/>
              <a:t>Update: PUT 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/18</a:t>
            </a:r>
          </a:p>
          <a:p>
            <a:pPr lvl="2"/>
            <a:r>
              <a:rPr kumimoji="1" lang="en-US" altLang="zh-CN" dirty="0"/>
              <a:t>Partial Update: Patch 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/18</a:t>
            </a:r>
          </a:p>
          <a:p>
            <a:pPr lvl="2"/>
            <a:r>
              <a:rPr kumimoji="1" lang="en-US" altLang="zh-CN" dirty="0"/>
              <a:t>Destroy: DELETE 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/18</a:t>
            </a:r>
          </a:p>
          <a:p>
            <a:pPr lvl="1"/>
            <a:r>
              <a:rPr kumimoji="1" lang="zh-CN" altLang="en-US" dirty="0"/>
              <a:t>如果我们不需要手动定义这些动作，可以通过</a:t>
            </a:r>
            <a:r>
              <a:rPr kumimoji="1" lang="en-US" altLang="zh-CN" dirty="0" err="1"/>
              <a:t>GenericViewSet</a:t>
            </a:r>
            <a:r>
              <a:rPr kumimoji="1" lang="zh-CN" altLang="en-US" dirty="0"/>
              <a:t>直接继承默认动作。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我们也可以自定义动作，并为之分配一个</a:t>
            </a:r>
            <a:r>
              <a:rPr kumimoji="1" lang="en-US" altLang="zh-CN" dirty="0"/>
              <a:t>URI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比如“比较”动作，我们定义了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动作，并分配了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/18/compare/36</a:t>
            </a:r>
            <a:r>
              <a:rPr kumimoji="1" lang="zh-CN" altLang="en-US" dirty="0"/>
              <a:t>这样的</a:t>
            </a:r>
            <a:r>
              <a:rPr kumimoji="1" lang="en-US" altLang="zh-CN" dirty="0"/>
              <a:t>URI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swagger</a:t>
            </a:r>
            <a:r>
              <a:rPr kumimoji="1" lang="zh-CN" altLang="en-US" dirty="0"/>
              <a:t>文档地址：</a:t>
            </a:r>
            <a:r>
              <a:rPr lang="en-US" altLang="zh-CN" dirty="0">
                <a:hlinkClick r:id="rId2"/>
              </a:rPr>
              <a:t> http://162.105.86.36:6567/swagger/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8014D-2C4B-8349-98DE-EB61384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 REST Framework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86491-2273-A149-B64E-65260AC8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en-US" altLang="zh-CN" dirty="0" err="1"/>
              <a:t>common_utils</a:t>
            </a:r>
            <a:r>
              <a:rPr kumimoji="1" lang="en-US" altLang="zh-CN" dirty="0"/>
              <a:t>/models/</a:t>
            </a:r>
            <a:r>
              <a:rPr kumimoji="1" lang="en-US" altLang="zh-CN" dirty="0" err="1"/>
              <a:t>entryeditor.py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en-US" altLang="zh-CN" dirty="0" err="1"/>
              <a:t>entry_editor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serializers.py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en-US" altLang="zh-CN" dirty="0" err="1"/>
              <a:t>entry_editor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views.py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en-US" altLang="zh-CN" dirty="0" err="1"/>
              <a:t>entry_editor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urls.py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781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5CCD7-CBED-EC43-B541-AA8EE34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Vue.js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FAB45-D135-6442-B8C6-294FC042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实际上本质是一个用于单页面应用的框架。</a:t>
            </a:r>
            <a:endParaRPr kumimoji="1" lang="en-US" altLang="zh-CN" dirty="0"/>
          </a:p>
          <a:p>
            <a:r>
              <a:rPr kumimoji="1" lang="zh-CN" altLang="en-US" dirty="0"/>
              <a:t>借助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，我们可以实现路由跳转：但是本质上还是在一个页面内发生的行为。</a:t>
            </a:r>
            <a:endParaRPr kumimoji="1" lang="en-US" altLang="zh-CN" dirty="0"/>
          </a:p>
          <a:p>
            <a:r>
              <a:rPr kumimoji="1" lang="zh-CN" altLang="en-US" dirty="0"/>
              <a:t>数据的双向绑定：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数据对象的变化会实时反映在页面的展示上；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页面上的操作也会改变数据对象自身。</a:t>
            </a:r>
            <a:endParaRPr kumimoji="1" lang="en-US" altLang="zh-CN" dirty="0"/>
          </a:p>
          <a:p>
            <a:r>
              <a:rPr kumimoji="1" lang="zh-CN" altLang="en-US" dirty="0"/>
              <a:t>我们关心的内容是：组件</a:t>
            </a:r>
          </a:p>
        </p:txBody>
      </p:sp>
    </p:spTree>
    <p:extLst>
      <p:ext uri="{BB962C8B-B14F-4D97-AF65-F5344CB8AC3E}">
        <p14:creationId xmlns:p14="http://schemas.microsoft.com/office/powerpoint/2010/main" val="29850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B476-7A04-DE48-9BCA-6C62FCF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Vue.js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4F27E-49DE-854E-9C05-3643786E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r>
              <a:rPr kumimoji="1" lang="zh-CN" altLang="en-US" dirty="0"/>
              <a:t>是整个页面的框架，但是里面其实没有什么内容。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App.vue</a:t>
            </a:r>
            <a:r>
              <a:rPr kumimoji="1" lang="zh-CN" altLang="en-US" dirty="0"/>
              <a:t>是我们真正的单页面应用，但是因为我们用到了路由，所以由路由决定哪个组件被放置在</a:t>
            </a:r>
            <a:r>
              <a:rPr kumimoji="1" lang="en-US" altLang="zh-CN" dirty="0"/>
              <a:t>&lt;router-view&gt;</a:t>
            </a:r>
            <a:r>
              <a:rPr kumimoji="1" lang="zh-CN" altLang="en-US" dirty="0"/>
              <a:t>标签中。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main.js</a:t>
            </a:r>
            <a:r>
              <a:rPr kumimoji="1" lang="zh-CN" altLang="en-US" dirty="0"/>
              <a:t>里包含了对于整个前端网站的一些配置、初始化等等代码，新加入插件时一般会修改到它。</a:t>
            </a:r>
            <a:endParaRPr kumimoji="1" lang="en-US" altLang="zh-CN" dirty="0"/>
          </a:p>
          <a:p>
            <a:r>
              <a:rPr kumimoji="1" lang="en-US" altLang="zh-CN" dirty="0"/>
              <a:t>/components/</a:t>
            </a:r>
            <a:r>
              <a:rPr kumimoji="1" lang="zh-CN" altLang="en-US" dirty="0"/>
              <a:t>是我们最常打交道的地方，因为所有的自定义组件都在里面。</a:t>
            </a:r>
            <a:endParaRPr kumimoji="1" lang="en-US" altLang="zh-CN" dirty="0"/>
          </a:p>
          <a:p>
            <a:r>
              <a:rPr kumimoji="1" lang="en-US" altLang="zh-CN" dirty="0"/>
              <a:t>/router/</a:t>
            </a:r>
            <a:r>
              <a:rPr kumimoji="1" lang="en-US" altLang="zh-CN" dirty="0" err="1"/>
              <a:t>index.js</a:t>
            </a:r>
            <a:r>
              <a:rPr kumimoji="1" lang="zh-CN" altLang="en-US" dirty="0"/>
              <a:t>是我们的路由设置，如果想“添加新的页面”，需要在这里注册新的路由。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82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510A-2467-F245-9715-54B12C91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Vue.js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8011A-5678-C540-BB96-AA2430FAD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对于一个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文件，主要包括下面几个部分。</a:t>
            </a:r>
            <a:endParaRPr kumimoji="1" lang="en-US" altLang="zh-CN" dirty="0"/>
          </a:p>
          <a:p>
            <a:r>
              <a:rPr kumimoji="1" lang="en-US" altLang="zh-CN" dirty="0"/>
              <a:t>&lt;template&gt;</a:t>
            </a:r>
            <a:r>
              <a:rPr kumimoji="1" lang="zh-CN" altLang="en-US" dirty="0"/>
              <a:t>标签：可以当作传统的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文件，定义了页面的内容、渲染方式、事件注册等等。</a:t>
            </a:r>
            <a:endParaRPr kumimoji="1" lang="en-US" altLang="zh-CN" dirty="0"/>
          </a:p>
          <a:p>
            <a:r>
              <a:rPr kumimoji="1" lang="en-US" altLang="zh-CN" dirty="0"/>
              <a:t>&lt;script&gt;</a:t>
            </a:r>
            <a:r>
              <a:rPr kumimoji="1" lang="zh-CN" altLang="en-US" dirty="0"/>
              <a:t>标签：可以当作传统的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文件，定义了引用的组件、数据对象、函数、监视器、传入参数等等。</a:t>
            </a:r>
            <a:endParaRPr kumimoji="1" lang="en-US" altLang="zh-CN" dirty="0"/>
          </a:p>
          <a:p>
            <a:r>
              <a:rPr kumimoji="1" lang="en-US" altLang="zh-CN" dirty="0"/>
              <a:t>&lt;style&gt;</a:t>
            </a:r>
            <a:r>
              <a:rPr kumimoji="1" lang="zh-CN" altLang="en-US" dirty="0"/>
              <a:t>标签：可以当作传统的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文件。定义了局部（带</a:t>
            </a:r>
            <a:r>
              <a:rPr lang="en-US" altLang="zh-CN" dirty="0"/>
              <a:t>scoped</a:t>
            </a:r>
            <a:r>
              <a:rPr lang="zh-CN" altLang="en-US" dirty="0"/>
              <a:t>）或是全局的样式。</a:t>
            </a:r>
            <a:endParaRPr lang="en-US" altLang="zh-CN" dirty="0"/>
          </a:p>
          <a:p>
            <a:r>
              <a:rPr kumimoji="1" lang="zh-CN" altLang="en-US" dirty="0"/>
              <a:t>实践：以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/components/</a:t>
            </a:r>
            <a:r>
              <a:rPr kumimoji="1" lang="en-US" altLang="zh-CN" dirty="0" err="1"/>
              <a:t>entryeditor</a:t>
            </a:r>
            <a:r>
              <a:rPr kumimoji="1" lang="en-US" altLang="zh-CN" dirty="0"/>
              <a:t>/Blocks/</a:t>
            </a:r>
            <a:r>
              <a:rPr kumimoji="1" lang="en-US" altLang="zh-CN" dirty="0" err="1"/>
              <a:t>CodeBlock.vue</a:t>
            </a:r>
            <a:r>
              <a:rPr kumimoji="1" lang="zh-CN" altLang="en-US" dirty="0"/>
              <a:t>为例。</a:t>
            </a:r>
          </a:p>
        </p:txBody>
      </p:sp>
    </p:spTree>
    <p:extLst>
      <p:ext uri="{BB962C8B-B14F-4D97-AF65-F5344CB8AC3E}">
        <p14:creationId xmlns:p14="http://schemas.microsoft.com/office/powerpoint/2010/main" val="387542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29F32-14A6-9E41-9A58-CF962BCE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高级内容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4EE37-78E6-AE4A-AAD6-8CC395D8A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后端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Filter</a:t>
            </a:r>
          </a:p>
          <a:p>
            <a:pPr lvl="1"/>
            <a:r>
              <a:rPr kumimoji="1" lang="en-US" altLang="zh-CN" dirty="0"/>
              <a:t>Search</a:t>
            </a:r>
          </a:p>
          <a:p>
            <a:pPr lvl="1"/>
            <a:r>
              <a:rPr kumimoji="1" lang="en-US" altLang="zh-CN" dirty="0"/>
              <a:t>Pagination</a:t>
            </a:r>
          </a:p>
          <a:p>
            <a:pPr lvl="1"/>
            <a:r>
              <a:rPr kumimoji="1" lang="en-US" altLang="zh-CN" dirty="0"/>
              <a:t>Authentication</a:t>
            </a:r>
          </a:p>
          <a:p>
            <a:pPr lvl="1"/>
            <a:r>
              <a:rPr kumimoji="1" lang="en-US" altLang="zh-CN" dirty="0"/>
              <a:t>Handlers</a:t>
            </a:r>
          </a:p>
          <a:p>
            <a:pPr lvl="1"/>
            <a:r>
              <a:rPr kumimoji="1" lang="zh-CN" altLang="en-US" dirty="0"/>
              <a:t>前后端分离导致的跨域问题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96BF1-C2C9-9146-8C8B-650673D35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前端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组件的生命周期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全局状态管理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事件广播机制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自定义的可复用组件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91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B7ADD-CD53-F94B-8CF0-3B45684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关于部署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5824AB-1D0B-AF4D-832F-7CEB57AB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万能的</a:t>
            </a:r>
            <a:r>
              <a:rPr kumimoji="1" lang="en-US" altLang="zh-CN" dirty="0" err="1"/>
              <a:t>nginx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其实现在在我们的服务器上，运行有三台</a:t>
            </a:r>
            <a:r>
              <a:rPr kumimoji="1" lang="en-US" altLang="zh-CN" dirty="0" err="1"/>
              <a:t>nginx</a:t>
            </a:r>
            <a:r>
              <a:rPr kumimoji="1" lang="zh-CN" altLang="en-US" dirty="0"/>
              <a:t>服务器：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前端的静态文件服务器</a:t>
            </a:r>
            <a:r>
              <a:rPr kumimoji="1" lang="en-US" altLang="zh-CN" dirty="0"/>
              <a:t>7070</a:t>
            </a:r>
          </a:p>
          <a:p>
            <a:pPr lvl="2"/>
            <a:r>
              <a:rPr kumimoji="1" lang="zh-CN" altLang="en-US" dirty="0"/>
              <a:t>后端的负载均衡</a:t>
            </a:r>
            <a:r>
              <a:rPr kumimoji="1" lang="en-US" altLang="zh-CN" dirty="0"/>
              <a:t>/</a:t>
            </a:r>
            <a:r>
              <a:rPr kumimoji="1" lang="zh-CN" altLang="en-US" dirty="0"/>
              <a:t>反向代理服务器</a:t>
            </a:r>
            <a:r>
              <a:rPr kumimoji="1" lang="en-US" altLang="zh-CN" dirty="0"/>
              <a:t>6567</a:t>
            </a:r>
          </a:p>
          <a:p>
            <a:pPr lvl="2"/>
            <a:r>
              <a:rPr kumimoji="1" lang="zh-CN" altLang="en-US" dirty="0"/>
              <a:t>文档的静态文件服务器</a:t>
            </a:r>
            <a:r>
              <a:rPr kumimoji="1" lang="en-US" altLang="zh-CN" dirty="0"/>
              <a:t>4000</a:t>
            </a:r>
          </a:p>
          <a:p>
            <a:pPr lvl="1"/>
            <a:r>
              <a:rPr kumimoji="1" lang="zh-CN" altLang="en-US" dirty="0"/>
              <a:t>一台</a:t>
            </a:r>
            <a:r>
              <a:rPr kumimoji="1" lang="en-US" altLang="zh-CN" dirty="0"/>
              <a:t>thrift</a:t>
            </a:r>
            <a:r>
              <a:rPr kumimoji="1" lang="zh-CN" altLang="en-US" dirty="0"/>
              <a:t>服务器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用于提供计算服务，每次初始化很耗时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还有两台本地的开发服务器：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npm</a:t>
            </a:r>
            <a:r>
              <a:rPr kumimoji="1" lang="zh-CN" altLang="en-US" dirty="0"/>
              <a:t>产生的前端开发服务器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django</a:t>
            </a:r>
            <a:r>
              <a:rPr kumimoji="1" lang="zh-CN" altLang="en-US" dirty="0"/>
              <a:t>产生的后端开发服务器</a:t>
            </a:r>
            <a:endParaRPr kumimoji="1" lang="en-US" altLang="zh-CN" dirty="0"/>
          </a:p>
          <a:p>
            <a:r>
              <a:rPr kumimoji="1" lang="en-US" altLang="zh-CN" dirty="0" err="1"/>
              <a:t>SimpleHTTPServer</a:t>
            </a:r>
            <a:r>
              <a:rPr kumimoji="1" lang="zh-CN" altLang="en-US" dirty="0"/>
              <a:t>虽然方便，但是稳定性、</a:t>
            </a:r>
            <a:r>
              <a:rPr kumimoji="1" lang="zh-CN" altLang="en-US"/>
              <a:t>并发性远远无法达到工业要求。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00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9210-B54A-F740-A426-E497BB5C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A51B1-B7C0-134D-83FA-0243A3A4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为什么要用</a:t>
            </a:r>
            <a:r>
              <a:rPr kumimoji="1" lang="en-US" altLang="zh-CN" dirty="0" err="1"/>
              <a:t>uWsgi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en-US" altLang="zh-CN" dirty="0" err="1"/>
              <a:t>Wsgi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服务器（</a:t>
            </a:r>
            <a:r>
              <a:rPr kumimoji="1" lang="en-US" altLang="zh-CN" dirty="0" err="1"/>
              <a:t>nginx</a:t>
            </a:r>
            <a:r>
              <a:rPr kumimoji="1" lang="zh-CN" altLang="en-US" dirty="0"/>
              <a:t>）和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框架（</a:t>
            </a:r>
            <a:r>
              <a:rPr kumimoji="1" lang="en-US" altLang="zh-CN" dirty="0" err="1"/>
              <a:t>django</a:t>
            </a:r>
            <a:r>
              <a:rPr kumimoji="1" lang="zh-CN" altLang="en-US" dirty="0"/>
              <a:t>）都需要遵守的协议，简单来说就是，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服务器提供请求头和请求体等信息，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框架处理后返回响应头和响应体等信息。</a:t>
            </a:r>
            <a:endParaRPr kumimoji="1" lang="en-US" altLang="zh-CN" dirty="0"/>
          </a:p>
          <a:p>
            <a:r>
              <a:rPr kumimoji="1" lang="en-US" altLang="zh-CN" dirty="0" err="1"/>
              <a:t>uWsgi</a:t>
            </a:r>
            <a:r>
              <a:rPr kumimoji="1" lang="zh-CN" altLang="en-US" dirty="0"/>
              <a:t>是一个实现了</a:t>
            </a:r>
            <a:r>
              <a:rPr kumimoji="1" lang="en-US" altLang="zh-CN" dirty="0" err="1"/>
              <a:t>wsgi</a:t>
            </a:r>
            <a:r>
              <a:rPr kumimoji="1" lang="zh-CN" altLang="en-US" dirty="0"/>
              <a:t>协议的服务器，用于提供我们编写的各种模块的服务。</a:t>
            </a:r>
            <a:endParaRPr kumimoji="1" lang="en-US" altLang="zh-CN" dirty="0"/>
          </a:p>
          <a:p>
            <a:r>
              <a:rPr kumimoji="1" lang="zh-CN" altLang="en-US" dirty="0"/>
              <a:t>最终的调用栈为</a:t>
            </a:r>
            <a:endParaRPr kumimoji="1" lang="en-US" altLang="zh-CN" dirty="0"/>
          </a:p>
          <a:p>
            <a:pPr lvl="1"/>
            <a:r>
              <a:rPr lang="en-US" altLang="zh-CN" sz="2000" dirty="0"/>
              <a:t>the web client &lt;-&gt; the web server(Nginx) &lt;-&gt; the socket &lt;-&gt; </a:t>
            </a:r>
            <a:r>
              <a:rPr lang="en-US" altLang="zh-CN" sz="2000" dirty="0" err="1"/>
              <a:t>uWSGI</a:t>
            </a:r>
            <a:r>
              <a:rPr lang="en-US" altLang="zh-CN" sz="2000" dirty="0"/>
              <a:t> &lt;-&gt; Django</a:t>
            </a:r>
            <a:endParaRPr kumimoji="1" lang="en-US" altLang="zh-CN" sz="2000" dirty="0"/>
          </a:p>
          <a:p>
            <a:r>
              <a:rPr kumimoji="1" lang="zh-CN" altLang="en-US" dirty="0"/>
              <a:t>具体的性能差异可以参考</a:t>
            </a:r>
            <a:r>
              <a:rPr kumimoji="1" lang="en-US" altLang="zh-CN" dirty="0">
                <a:hlinkClick r:id="rId2"/>
              </a:rPr>
              <a:t>http://162.105.86.36:4000/</a:t>
            </a:r>
            <a:r>
              <a:rPr kumimoji="1" lang="zh-CN" altLang="en-US" dirty="0">
                <a:hlinkClick r:id="rId2"/>
              </a:rPr>
              <a:t>技术文档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zh-CN" altLang="en-US" dirty="0">
                <a:hlinkClick r:id="rId2"/>
              </a:rPr>
              <a:t>性能报告</a:t>
            </a:r>
            <a:r>
              <a:rPr kumimoji="1" lang="en-US" altLang="zh-CN" dirty="0">
                <a:hlinkClick r:id="rId2"/>
              </a:rPr>
              <a:t>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10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1C3005-F447-484D-8292-249E4726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" y="2116871"/>
            <a:ext cx="4821859" cy="33842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871F8AD-21EC-B146-9693-EAC4EC8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从数据库到网页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50567-4872-E249-B532-0C97AE44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06265"/>
            <a:ext cx="6096000" cy="31688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8BA372-FA81-284B-BE00-98804055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92" y="3656824"/>
            <a:ext cx="3426215" cy="3201176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EC1BAE29-5E04-3343-AB36-C9BAA44A8F56}"/>
              </a:ext>
            </a:extLst>
          </p:cNvPr>
          <p:cNvSpPr/>
          <p:nvPr/>
        </p:nvSpPr>
        <p:spPr>
          <a:xfrm rot="19397337">
            <a:off x="5035353" y="2162860"/>
            <a:ext cx="1356360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659AB4E-49B0-2044-B648-EF7D862FB6C5}"/>
              </a:ext>
            </a:extLst>
          </p:cNvPr>
          <p:cNvSpPr/>
          <p:nvPr/>
        </p:nvSpPr>
        <p:spPr>
          <a:xfrm rot="5400000">
            <a:off x="8719971" y="2810766"/>
            <a:ext cx="1356360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2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F4CF-74E5-3F43-8C5F-DD37537F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请求时序图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D5CC21-8F6B-764F-AE56-55D50EB3A6D9}"/>
              </a:ext>
            </a:extLst>
          </p:cNvPr>
          <p:cNvSpPr/>
          <p:nvPr/>
        </p:nvSpPr>
        <p:spPr>
          <a:xfrm>
            <a:off x="2555309" y="1690688"/>
            <a:ext cx="363255" cy="457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FD5DB8-FFD7-1F4A-A292-C592146253B2}"/>
              </a:ext>
            </a:extLst>
          </p:cNvPr>
          <p:cNvSpPr/>
          <p:nvPr/>
        </p:nvSpPr>
        <p:spPr>
          <a:xfrm>
            <a:off x="4653984" y="630821"/>
            <a:ext cx="3848273" cy="228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/>
              <a:t>静态文件服务器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Nginx+Vue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756820C-4F93-8145-A3F0-088086555DEE}"/>
              </a:ext>
            </a:extLst>
          </p:cNvPr>
          <p:cNvCxnSpPr>
            <a:cxnSpLocks/>
          </p:cNvCxnSpPr>
          <p:nvPr/>
        </p:nvCxnSpPr>
        <p:spPr>
          <a:xfrm>
            <a:off x="736600" y="2017486"/>
            <a:ext cx="181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C25D90F-EE76-824C-8982-64B732023116}"/>
              </a:ext>
            </a:extLst>
          </p:cNvPr>
          <p:cNvSpPr txBox="1"/>
          <p:nvPr/>
        </p:nvSpPr>
        <p:spPr>
          <a:xfrm>
            <a:off x="1007799" y="16906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输入</a:t>
            </a:r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47DBCED-21A7-7B4F-9CC6-2F3E9E2F6933}"/>
              </a:ext>
            </a:extLst>
          </p:cNvPr>
          <p:cNvCxnSpPr>
            <a:cxnSpLocks/>
          </p:cNvCxnSpPr>
          <p:nvPr/>
        </p:nvCxnSpPr>
        <p:spPr>
          <a:xfrm>
            <a:off x="2830371" y="2344284"/>
            <a:ext cx="181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CA05C2D-F179-944D-902E-34C032A75DB7}"/>
              </a:ext>
            </a:extLst>
          </p:cNvPr>
          <p:cNvSpPr txBox="1"/>
          <p:nvPr/>
        </p:nvSpPr>
        <p:spPr>
          <a:xfrm>
            <a:off x="2881171" y="201748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请求前端页面</a:t>
            </a:r>
          </a:p>
        </p:txBody>
      </p:sp>
      <p:sp>
        <p:nvSpPr>
          <p:cNvPr id="19" name="左箭头标注 18">
            <a:extLst>
              <a:ext uri="{FF2B5EF4-FFF2-40B4-BE49-F238E27FC236}">
                <a16:creationId xmlns:a16="http://schemas.microsoft.com/office/drawing/2014/main" id="{29F5CAA0-36E5-5144-AFCB-913B3BE99B82}"/>
              </a:ext>
            </a:extLst>
          </p:cNvPr>
          <p:cNvSpPr/>
          <p:nvPr/>
        </p:nvSpPr>
        <p:spPr>
          <a:xfrm>
            <a:off x="8502257" y="463855"/>
            <a:ext cx="3452529" cy="2453666"/>
          </a:xfrm>
          <a:prstGeom prst="leftArrowCallout">
            <a:avLst>
              <a:gd name="adj1" fmla="val 23817"/>
              <a:gd name="adj2" fmla="val 25000"/>
              <a:gd name="adj3" fmla="val 11395"/>
              <a:gd name="adj4" fmla="val 892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Nginx</a:t>
            </a:r>
            <a:r>
              <a:rPr kumimoji="1" lang="zh-CN" altLang="en-US" dirty="0"/>
              <a:t>服务器，用于提供静态文件的服务。</a:t>
            </a:r>
            <a:endParaRPr kumimoji="1" lang="en-US" altLang="zh-CN" dirty="0"/>
          </a:p>
          <a:p>
            <a:r>
              <a:rPr kumimoji="1" lang="zh-CN" altLang="en-US" dirty="0"/>
              <a:t>静态文件是通过</a:t>
            </a:r>
            <a:r>
              <a:rPr kumimoji="1" lang="en-US" altLang="zh-CN" dirty="0"/>
              <a:t>Vue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出的，所有前端内容都在</a:t>
            </a:r>
            <a:r>
              <a:rPr kumimoji="1" lang="en-US" altLang="zh-CN" dirty="0" err="1"/>
              <a:t>dist</a:t>
            </a:r>
            <a:r>
              <a:rPr kumimoji="1" lang="zh-CN" altLang="en-US" dirty="0"/>
              <a:t>目录中。</a:t>
            </a:r>
            <a:endParaRPr kumimoji="1" lang="en-US" altLang="zh-CN" dirty="0"/>
          </a:p>
          <a:p>
            <a:r>
              <a:rPr kumimoji="1" lang="zh-CN" altLang="en-US" dirty="0"/>
              <a:t>主页路径指向</a:t>
            </a:r>
            <a:r>
              <a:rPr kumimoji="1" lang="en-US" altLang="zh-CN" dirty="0" err="1"/>
              <a:t>dist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r>
              <a:rPr kumimoji="1" lang="zh-CN" altLang="en-US" dirty="0"/>
              <a:t>即可，后续的路由会由</a:t>
            </a:r>
            <a:r>
              <a:rPr kumimoji="1" lang="en-US" altLang="zh-CN" dirty="0"/>
              <a:t>Vue</a:t>
            </a:r>
            <a:r>
              <a:rPr kumimoji="1" lang="zh-CN" altLang="en-US" dirty="0"/>
              <a:t>接手进行处理。</a:t>
            </a:r>
          </a:p>
          <a:p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CF628F6-A763-CB41-853D-0E45C94334BA}"/>
              </a:ext>
            </a:extLst>
          </p:cNvPr>
          <p:cNvCxnSpPr/>
          <p:nvPr/>
        </p:nvCxnSpPr>
        <p:spPr>
          <a:xfrm flipH="1">
            <a:off x="2918564" y="2612571"/>
            <a:ext cx="173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087C8F2-EDEC-7648-AA09-EB99E7EB2BEB}"/>
              </a:ext>
            </a:extLst>
          </p:cNvPr>
          <p:cNvSpPr txBox="1"/>
          <p:nvPr/>
        </p:nvSpPr>
        <p:spPr>
          <a:xfrm>
            <a:off x="3047067" y="261257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index.html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4576AE8-B60A-E246-BD39-95BF22A315AC}"/>
              </a:ext>
            </a:extLst>
          </p:cNvPr>
          <p:cNvCxnSpPr>
            <a:cxnSpLocks/>
          </p:cNvCxnSpPr>
          <p:nvPr/>
        </p:nvCxnSpPr>
        <p:spPr>
          <a:xfrm>
            <a:off x="736600" y="3386466"/>
            <a:ext cx="181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FD54BDA-E8A2-A543-82CD-3ADCCA520ADD}"/>
              </a:ext>
            </a:extLst>
          </p:cNvPr>
          <p:cNvSpPr txBox="1"/>
          <p:nvPr/>
        </p:nvSpPr>
        <p:spPr>
          <a:xfrm>
            <a:off x="1007799" y="305966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数据操作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E37AED1-9E88-454E-AB01-7BFF4518611A}"/>
              </a:ext>
            </a:extLst>
          </p:cNvPr>
          <p:cNvCxnSpPr>
            <a:cxnSpLocks/>
          </p:cNvCxnSpPr>
          <p:nvPr/>
        </p:nvCxnSpPr>
        <p:spPr>
          <a:xfrm>
            <a:off x="2882161" y="3640370"/>
            <a:ext cx="181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3994D8E-4EFC-6E4A-A9E7-9A954B97C96F}"/>
              </a:ext>
            </a:extLst>
          </p:cNvPr>
          <p:cNvSpPr txBox="1"/>
          <p:nvPr/>
        </p:nvSpPr>
        <p:spPr>
          <a:xfrm>
            <a:off x="2866443" y="33081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请求后端地址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F20E7-4C77-B642-B60D-25F12DD9FCCC}"/>
              </a:ext>
            </a:extLst>
          </p:cNvPr>
          <p:cNvSpPr/>
          <p:nvPr/>
        </p:nvSpPr>
        <p:spPr>
          <a:xfrm>
            <a:off x="4686473" y="3404826"/>
            <a:ext cx="363255" cy="228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反向代理服务器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FF85B3-8A3D-0541-AD36-76A21DBCEEE1}"/>
              </a:ext>
            </a:extLst>
          </p:cNvPr>
          <p:cNvSpPr/>
          <p:nvPr/>
        </p:nvSpPr>
        <p:spPr>
          <a:xfrm>
            <a:off x="6096001" y="3386465"/>
            <a:ext cx="3803606" cy="228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/>
              <a:t>后端服务器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uWsgi+Django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BAFA63-F2FF-7048-8920-69F46C4D8781}"/>
              </a:ext>
            </a:extLst>
          </p:cNvPr>
          <p:cNvSpPr/>
          <p:nvPr/>
        </p:nvSpPr>
        <p:spPr>
          <a:xfrm>
            <a:off x="5911792" y="1166730"/>
            <a:ext cx="275093" cy="9527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en-US" altLang="zh-CN" dirty="0"/>
              <a:t>Vue</a:t>
            </a:r>
            <a:r>
              <a:rPr kumimoji="1" lang="zh-CN" altLang="en-US" dirty="0"/>
              <a:t>路由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292C37-5A68-F441-B2DD-5AC63DF9702D}"/>
              </a:ext>
            </a:extLst>
          </p:cNvPr>
          <p:cNvSpPr/>
          <p:nvPr/>
        </p:nvSpPr>
        <p:spPr>
          <a:xfrm>
            <a:off x="4865239" y="1166729"/>
            <a:ext cx="306043" cy="16212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kumimoji="1" lang="zh-CN" altLang="en-US" dirty="0"/>
              <a:t>主页</a:t>
            </a:r>
            <a:r>
              <a:rPr kumimoji="1" lang="en-US" altLang="zh-CN" dirty="0"/>
              <a:t>+</a:t>
            </a:r>
            <a:r>
              <a:rPr kumimoji="1" lang="zh-CN" altLang="en-US" dirty="0"/>
              <a:t>路由视图</a:t>
            </a:r>
            <a:endParaRPr kumimoji="1"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B2C0CB-A9B3-604C-98C4-471864DD936C}"/>
              </a:ext>
            </a:extLst>
          </p:cNvPr>
          <p:cNvSpPr/>
          <p:nvPr/>
        </p:nvSpPr>
        <p:spPr>
          <a:xfrm>
            <a:off x="6929640" y="1176864"/>
            <a:ext cx="1351016" cy="1102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组件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6274B60-91EA-C14F-A009-8B842BE3D2C7}"/>
              </a:ext>
            </a:extLst>
          </p:cNvPr>
          <p:cNvCxnSpPr/>
          <p:nvPr/>
        </p:nvCxnSpPr>
        <p:spPr>
          <a:xfrm>
            <a:off x="5171282" y="1656387"/>
            <a:ext cx="74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7606EB6-171A-ED48-911F-4D1D20ED71FB}"/>
              </a:ext>
            </a:extLst>
          </p:cNvPr>
          <p:cNvCxnSpPr/>
          <p:nvPr/>
        </p:nvCxnSpPr>
        <p:spPr>
          <a:xfrm>
            <a:off x="6168659" y="1656387"/>
            <a:ext cx="74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53B0BCC-E133-D242-B443-AAD415868B90}"/>
              </a:ext>
            </a:extLst>
          </p:cNvPr>
          <p:cNvCxnSpPr/>
          <p:nvPr/>
        </p:nvCxnSpPr>
        <p:spPr>
          <a:xfrm flipH="1">
            <a:off x="5171282" y="2162046"/>
            <a:ext cx="175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0CD1DCD-A681-6D4B-A558-81C768F17DEF}"/>
              </a:ext>
            </a:extLst>
          </p:cNvPr>
          <p:cNvSpPr/>
          <p:nvPr/>
        </p:nvSpPr>
        <p:spPr>
          <a:xfrm>
            <a:off x="6908831" y="2377723"/>
            <a:ext cx="1371825" cy="37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第三方组件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7D172F0-55A2-2643-A195-7473B5C4093A}"/>
              </a:ext>
            </a:extLst>
          </p:cNvPr>
          <p:cNvCxnSpPr/>
          <p:nvPr/>
        </p:nvCxnSpPr>
        <p:spPr>
          <a:xfrm flipH="1">
            <a:off x="5171282" y="2604731"/>
            <a:ext cx="175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上箭头标注 43">
            <a:extLst>
              <a:ext uri="{FF2B5EF4-FFF2-40B4-BE49-F238E27FC236}">
                <a16:creationId xmlns:a16="http://schemas.microsoft.com/office/drawing/2014/main" id="{B7E71746-A0DC-794C-9A09-9E19E01559F7}"/>
              </a:ext>
            </a:extLst>
          </p:cNvPr>
          <p:cNvSpPr/>
          <p:nvPr/>
        </p:nvSpPr>
        <p:spPr>
          <a:xfrm>
            <a:off x="3530135" y="5691270"/>
            <a:ext cx="2670207" cy="1166708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Nginx</a:t>
            </a:r>
            <a:r>
              <a:rPr kumimoji="1" lang="zh-CN" altLang="en-US" dirty="0"/>
              <a:t>可以实现负载均衡的效果，结合</a:t>
            </a:r>
            <a:r>
              <a:rPr kumimoji="1" lang="en-US" altLang="zh-CN" dirty="0" err="1"/>
              <a:t>uWsgi</a:t>
            </a:r>
            <a:r>
              <a:rPr kumimoji="1" lang="zh-CN" altLang="en-US" dirty="0"/>
              <a:t>也提供了更强并行性能。</a:t>
            </a:r>
            <a:endParaRPr kumimoji="1" lang="en-US" altLang="zh-CN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D5B2E13-D596-214A-A4DD-30A984834278}"/>
              </a:ext>
            </a:extLst>
          </p:cNvPr>
          <p:cNvSpPr/>
          <p:nvPr/>
        </p:nvSpPr>
        <p:spPr>
          <a:xfrm>
            <a:off x="11062182" y="3386465"/>
            <a:ext cx="786436" cy="230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/>
              <a:t>数据库</a:t>
            </a:r>
            <a:r>
              <a:rPr kumimoji="1" lang="en-US" altLang="zh-CN" dirty="0"/>
              <a:t>(MariaDB)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75E122-210A-E244-9457-FC035A214BAC}"/>
              </a:ext>
            </a:extLst>
          </p:cNvPr>
          <p:cNvCxnSpPr>
            <a:cxnSpLocks/>
          </p:cNvCxnSpPr>
          <p:nvPr/>
        </p:nvCxnSpPr>
        <p:spPr>
          <a:xfrm>
            <a:off x="4968774" y="3949024"/>
            <a:ext cx="112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8435E62-BB3D-E84C-9A13-033D958B4395}"/>
              </a:ext>
            </a:extLst>
          </p:cNvPr>
          <p:cNvSpPr txBox="1"/>
          <p:nvPr/>
        </p:nvSpPr>
        <p:spPr>
          <a:xfrm>
            <a:off x="5059409" y="3317204"/>
            <a:ext cx="115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请求后端实例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E390F35-3F23-B44B-954B-17DD1CC7DBC3}"/>
              </a:ext>
            </a:extLst>
          </p:cNvPr>
          <p:cNvCxnSpPr>
            <a:cxnSpLocks/>
          </p:cNvCxnSpPr>
          <p:nvPr/>
        </p:nvCxnSpPr>
        <p:spPr>
          <a:xfrm>
            <a:off x="9899606" y="4181674"/>
            <a:ext cx="1162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4C2BC6E-6B26-6345-9E4C-CF4253B1DE05}"/>
              </a:ext>
            </a:extLst>
          </p:cNvPr>
          <p:cNvSpPr txBox="1"/>
          <p:nvPr/>
        </p:nvSpPr>
        <p:spPr>
          <a:xfrm>
            <a:off x="9824241" y="3535343"/>
            <a:ext cx="13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请求数据库</a:t>
            </a: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BEC25C8-480F-A742-9478-6A192F476100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9899607" y="4530330"/>
            <a:ext cx="1162576" cy="1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5AAE3F6-A377-694B-85D7-AAA1CCD1F1BB}"/>
              </a:ext>
            </a:extLst>
          </p:cNvPr>
          <p:cNvSpPr/>
          <p:nvPr/>
        </p:nvSpPr>
        <p:spPr>
          <a:xfrm>
            <a:off x="6488384" y="3858510"/>
            <a:ext cx="306043" cy="16212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zh-CN" altLang="en-US" dirty="0"/>
              <a:t>路由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/</a:t>
            </a:r>
            <a:r>
              <a:rPr kumimoji="1" lang="zh-CN" altLang="en-US" dirty="0"/>
              <a:t>控制器</a:t>
            </a:r>
            <a:endParaRPr kumimoji="1" lang="en-US" altLang="zh-CN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3560D99-E54B-6C4E-A19F-B75C806258CA}"/>
              </a:ext>
            </a:extLst>
          </p:cNvPr>
          <p:cNvSpPr/>
          <p:nvPr/>
        </p:nvSpPr>
        <p:spPr>
          <a:xfrm>
            <a:off x="7316500" y="3858509"/>
            <a:ext cx="306043" cy="16212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zh-CN" altLang="en-US" dirty="0"/>
              <a:t>视图</a:t>
            </a:r>
            <a:endParaRPr kumimoji="1" lang="en-US" altLang="zh-CN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5FFCE6-6A44-DE48-AE64-EE35F8255F5F}"/>
              </a:ext>
            </a:extLst>
          </p:cNvPr>
          <p:cNvSpPr/>
          <p:nvPr/>
        </p:nvSpPr>
        <p:spPr>
          <a:xfrm>
            <a:off x="8144616" y="4181674"/>
            <a:ext cx="306043" cy="12981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zh-CN" altLang="en-US" dirty="0"/>
              <a:t>序列化器</a:t>
            </a:r>
            <a:endParaRPr kumimoji="1" lang="en-US" altLang="zh-CN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134EF3-A186-3C42-A03F-EA0B09F74D5D}"/>
              </a:ext>
            </a:extLst>
          </p:cNvPr>
          <p:cNvSpPr/>
          <p:nvPr/>
        </p:nvSpPr>
        <p:spPr>
          <a:xfrm>
            <a:off x="9084875" y="3858508"/>
            <a:ext cx="306043" cy="16212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kumimoji="1" lang="zh-CN" altLang="en-US" dirty="0"/>
              <a:t>对象关系模型</a:t>
            </a:r>
            <a:endParaRPr kumimoji="1" lang="en-US" altLang="zh-CN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DE81107-FA0E-FD4E-A56F-2EED0AC3ECE2}"/>
              </a:ext>
            </a:extLst>
          </p:cNvPr>
          <p:cNvSpPr txBox="1"/>
          <p:nvPr/>
        </p:nvSpPr>
        <p:spPr>
          <a:xfrm>
            <a:off x="9830462" y="4568297"/>
            <a:ext cx="14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返回数据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04ABE95-0FEC-DD44-91FD-A8CDA7AC9ED5}"/>
              </a:ext>
            </a:extLst>
          </p:cNvPr>
          <p:cNvSpPr txBox="1"/>
          <p:nvPr/>
        </p:nvSpPr>
        <p:spPr>
          <a:xfrm>
            <a:off x="4980587" y="4792661"/>
            <a:ext cx="116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8. </a:t>
            </a:r>
            <a:r>
              <a:rPr kumimoji="1" lang="zh-CN" altLang="en-US" dirty="0"/>
              <a:t>返回响应体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E825874-4F7F-E149-BD2B-4576B679585E}"/>
              </a:ext>
            </a:extLst>
          </p:cNvPr>
          <p:cNvCxnSpPr>
            <a:cxnSpLocks/>
          </p:cNvCxnSpPr>
          <p:nvPr/>
        </p:nvCxnSpPr>
        <p:spPr>
          <a:xfrm flipH="1" flipV="1">
            <a:off x="5034739" y="4743426"/>
            <a:ext cx="1162576" cy="1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BFB028C-D55C-034E-AF28-78D56A520E3D}"/>
              </a:ext>
            </a:extLst>
          </p:cNvPr>
          <p:cNvSpPr txBox="1"/>
          <p:nvPr/>
        </p:nvSpPr>
        <p:spPr>
          <a:xfrm>
            <a:off x="2867778" y="493535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</a:t>
            </a:r>
            <a:r>
              <a:rPr kumimoji="1" lang="zh-CN" altLang="en-US" dirty="0"/>
              <a:t> 转发响应体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B4E40B7-570D-7344-BFA5-42DB0972307C}"/>
              </a:ext>
            </a:extLst>
          </p:cNvPr>
          <p:cNvCxnSpPr/>
          <p:nvPr/>
        </p:nvCxnSpPr>
        <p:spPr>
          <a:xfrm flipH="1">
            <a:off x="2918564" y="4937629"/>
            <a:ext cx="173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E8BABBD-E8AA-8F42-99D3-AC710CAC29A5}"/>
              </a:ext>
            </a:extLst>
          </p:cNvPr>
          <p:cNvCxnSpPr>
            <a:cxnSpLocks/>
          </p:cNvCxnSpPr>
          <p:nvPr/>
        </p:nvCxnSpPr>
        <p:spPr>
          <a:xfrm>
            <a:off x="6794427" y="4336087"/>
            <a:ext cx="5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964FD16-638A-8F45-BD3D-895A7565EDD1}"/>
              </a:ext>
            </a:extLst>
          </p:cNvPr>
          <p:cNvSpPr txBox="1"/>
          <p:nvPr/>
        </p:nvSpPr>
        <p:spPr>
          <a:xfrm>
            <a:off x="6726465" y="3841434"/>
            <a:ext cx="771410" cy="618683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kumimoji="1" lang="en-US" altLang="zh-CN" dirty="0"/>
              <a:t>6.1</a:t>
            </a:r>
            <a:r>
              <a:rPr kumimoji="1" lang="zh-CN" altLang="en-US" dirty="0"/>
              <a:t> 权限验证、参数验证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722D950-96C5-4548-9E71-A9411C888FA6}"/>
              </a:ext>
            </a:extLst>
          </p:cNvPr>
          <p:cNvCxnSpPr>
            <a:cxnSpLocks/>
          </p:cNvCxnSpPr>
          <p:nvPr/>
        </p:nvCxnSpPr>
        <p:spPr>
          <a:xfrm>
            <a:off x="7622543" y="4336087"/>
            <a:ext cx="5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37BCFDC-CB2C-0B49-92DD-1AA993449904}"/>
              </a:ext>
            </a:extLst>
          </p:cNvPr>
          <p:cNvSpPr txBox="1"/>
          <p:nvPr/>
        </p:nvSpPr>
        <p:spPr>
          <a:xfrm>
            <a:off x="7512081" y="3987287"/>
            <a:ext cx="875187" cy="496778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kumimoji="1" lang="en-US" altLang="zh-CN" dirty="0"/>
              <a:t>6.2.2</a:t>
            </a:r>
            <a:r>
              <a:rPr kumimoji="1" lang="zh-CN" altLang="en-US" dirty="0"/>
              <a:t> 进行相应的动作</a:t>
            </a: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18BA6824-381B-A743-8791-018CAE3BB5C5}"/>
              </a:ext>
            </a:extLst>
          </p:cNvPr>
          <p:cNvCxnSpPr>
            <a:cxnSpLocks/>
          </p:cNvCxnSpPr>
          <p:nvPr/>
        </p:nvCxnSpPr>
        <p:spPr>
          <a:xfrm>
            <a:off x="7622543" y="3933285"/>
            <a:ext cx="1462332" cy="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F37B787-97FE-544B-B339-D92D425E22D2}"/>
              </a:ext>
            </a:extLst>
          </p:cNvPr>
          <p:cNvSpPr txBox="1"/>
          <p:nvPr/>
        </p:nvSpPr>
        <p:spPr>
          <a:xfrm>
            <a:off x="7982062" y="3684896"/>
            <a:ext cx="1039422" cy="375775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kumimoji="1" lang="en-US" altLang="zh-CN" dirty="0"/>
              <a:t>6.2.1</a:t>
            </a:r>
            <a:r>
              <a:rPr kumimoji="1" lang="zh-CN" altLang="en-US" dirty="0"/>
              <a:t> 发起相应的查询</a:t>
            </a: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253ADD97-2385-4F4E-8718-AB563185721B}"/>
              </a:ext>
            </a:extLst>
          </p:cNvPr>
          <p:cNvCxnSpPr>
            <a:cxnSpLocks/>
          </p:cNvCxnSpPr>
          <p:nvPr/>
        </p:nvCxnSpPr>
        <p:spPr>
          <a:xfrm>
            <a:off x="8450659" y="4341474"/>
            <a:ext cx="63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7247102-E936-4841-B3C9-FEF101F51F92}"/>
              </a:ext>
            </a:extLst>
          </p:cNvPr>
          <p:cNvSpPr txBox="1"/>
          <p:nvPr/>
        </p:nvSpPr>
        <p:spPr>
          <a:xfrm>
            <a:off x="8426467" y="4036517"/>
            <a:ext cx="721799" cy="417298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r>
              <a:rPr kumimoji="1" lang="en-US" altLang="zh-CN" dirty="0"/>
              <a:t>6.2.3</a:t>
            </a:r>
            <a:r>
              <a:rPr kumimoji="1" lang="zh-CN" altLang="en-US" dirty="0"/>
              <a:t> 发起相应查询</a:t>
            </a: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D4575C9-7793-B443-AD08-91312A6DD878}"/>
              </a:ext>
            </a:extLst>
          </p:cNvPr>
          <p:cNvCxnSpPr>
            <a:cxnSpLocks/>
          </p:cNvCxnSpPr>
          <p:nvPr/>
        </p:nvCxnSpPr>
        <p:spPr>
          <a:xfrm flipH="1">
            <a:off x="8426467" y="4792661"/>
            <a:ext cx="65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986DDC75-5F8A-414C-B7BD-6E793344A1BE}"/>
              </a:ext>
            </a:extLst>
          </p:cNvPr>
          <p:cNvSpPr txBox="1"/>
          <p:nvPr/>
        </p:nvSpPr>
        <p:spPr>
          <a:xfrm>
            <a:off x="8406867" y="4840669"/>
            <a:ext cx="721799" cy="417298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r>
              <a:rPr kumimoji="1" lang="en-US" altLang="zh-CN" dirty="0"/>
              <a:t>6.3</a:t>
            </a:r>
            <a:r>
              <a:rPr kumimoji="1" lang="zh-CN" altLang="en-US" dirty="0"/>
              <a:t> 返回模型化数据</a:t>
            </a: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0BEF786E-36A6-164A-8D4C-980F385FB108}"/>
              </a:ext>
            </a:extLst>
          </p:cNvPr>
          <p:cNvCxnSpPr>
            <a:cxnSpLocks/>
          </p:cNvCxnSpPr>
          <p:nvPr/>
        </p:nvCxnSpPr>
        <p:spPr>
          <a:xfrm flipH="1">
            <a:off x="7622543" y="4807777"/>
            <a:ext cx="52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780EA0-7C40-9F40-BBB9-104817FEF965}"/>
              </a:ext>
            </a:extLst>
          </p:cNvPr>
          <p:cNvSpPr txBox="1"/>
          <p:nvPr/>
        </p:nvSpPr>
        <p:spPr>
          <a:xfrm>
            <a:off x="7541460" y="4855791"/>
            <a:ext cx="684239" cy="275697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r>
              <a:rPr kumimoji="1" lang="en-US" altLang="zh-CN" dirty="0"/>
              <a:t>6.4</a:t>
            </a:r>
            <a:r>
              <a:rPr kumimoji="1" lang="zh-CN" altLang="en-US" dirty="0"/>
              <a:t> 返回序列化数据</a:t>
            </a: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3C0EDF0-5B3E-0044-BF6B-17940D0443C4}"/>
              </a:ext>
            </a:extLst>
          </p:cNvPr>
          <p:cNvCxnSpPr>
            <a:cxnSpLocks/>
          </p:cNvCxnSpPr>
          <p:nvPr/>
        </p:nvCxnSpPr>
        <p:spPr>
          <a:xfrm flipH="1">
            <a:off x="6794427" y="4807777"/>
            <a:ext cx="52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5797BDA1-625B-E64F-B28E-E2D384FBA61A}"/>
              </a:ext>
            </a:extLst>
          </p:cNvPr>
          <p:cNvSpPr txBox="1"/>
          <p:nvPr/>
        </p:nvSpPr>
        <p:spPr>
          <a:xfrm>
            <a:off x="6713344" y="4855791"/>
            <a:ext cx="684239" cy="275697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r>
              <a:rPr kumimoji="1" lang="en-US" altLang="zh-CN" dirty="0"/>
              <a:t>6.5</a:t>
            </a:r>
            <a:r>
              <a:rPr kumimoji="1" lang="zh-CN" altLang="en-US" dirty="0"/>
              <a:t> 拼装数据，返回响应体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8142F83-FC3F-9940-8B7F-F8B374FE424E}"/>
              </a:ext>
            </a:extLst>
          </p:cNvPr>
          <p:cNvSpPr txBox="1"/>
          <p:nvPr/>
        </p:nvSpPr>
        <p:spPr>
          <a:xfrm>
            <a:off x="5092961" y="1333277"/>
            <a:ext cx="1039422" cy="375775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获得哈希</a:t>
            </a:r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CB1427A-1004-D94A-B837-225B7C072619}"/>
              </a:ext>
            </a:extLst>
          </p:cNvPr>
          <p:cNvSpPr txBox="1"/>
          <p:nvPr/>
        </p:nvSpPr>
        <p:spPr>
          <a:xfrm>
            <a:off x="6121694" y="1321824"/>
            <a:ext cx="1039422" cy="375775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装载需要的组件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0C08919-0ED5-BC41-B5E8-83F17569F929}"/>
              </a:ext>
            </a:extLst>
          </p:cNvPr>
          <p:cNvSpPr txBox="1"/>
          <p:nvPr/>
        </p:nvSpPr>
        <p:spPr>
          <a:xfrm>
            <a:off x="5259706" y="2212167"/>
            <a:ext cx="1646995" cy="375775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将组件拼装成展示用的页面</a:t>
            </a:r>
          </a:p>
        </p:txBody>
      </p:sp>
    </p:spTree>
    <p:extLst>
      <p:ext uri="{BB962C8B-B14F-4D97-AF65-F5344CB8AC3E}">
        <p14:creationId xmlns:p14="http://schemas.microsoft.com/office/powerpoint/2010/main" val="376988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B28A3-3132-8E4D-8558-AF440216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84C0D-1BA5-7645-B9B0-870B1ABB1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基础知识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前后端分离架构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</a:p>
          <a:p>
            <a:r>
              <a:rPr kumimoji="1" lang="zh-CN" altLang="en-US" dirty="0"/>
              <a:t>数据库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实体关系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性能提升</a:t>
            </a:r>
            <a:endParaRPr kumimoji="1" lang="en-US" altLang="zh-CN" dirty="0"/>
          </a:p>
          <a:p>
            <a:r>
              <a:rPr kumimoji="1" lang="zh-CN" altLang="en-US" dirty="0"/>
              <a:t>后端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Django</a:t>
            </a:r>
          </a:p>
          <a:p>
            <a:pPr lvl="1"/>
            <a:r>
              <a:rPr kumimoji="1" lang="en-US" altLang="zh-CN" dirty="0"/>
              <a:t>Django Rest Framework</a:t>
            </a:r>
          </a:p>
          <a:p>
            <a:pPr lvl="1"/>
            <a:r>
              <a:rPr kumimoji="1" lang="zh-CN" altLang="en-US" dirty="0"/>
              <a:t>实践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C4A06-247E-8847-8140-BAB04845DB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前端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Vue.js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双向数据绑定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组件复用</a:t>
            </a:r>
            <a:endParaRPr kumimoji="1" lang="en-US" altLang="zh-CN" dirty="0"/>
          </a:p>
          <a:p>
            <a:r>
              <a:rPr kumimoji="1" lang="zh-CN" altLang="en-US" dirty="0"/>
              <a:t>关于部署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万能的</a:t>
            </a:r>
            <a:r>
              <a:rPr kumimoji="1" lang="en-US" altLang="zh-CN" dirty="0" err="1"/>
              <a:t>nginx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为什么需要</a:t>
            </a:r>
            <a:r>
              <a:rPr kumimoji="1" lang="en-US" altLang="zh-CN" dirty="0" err="1"/>
              <a:t>uWsgi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3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CD79-D1FB-3440-90FF-BF709444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7AA062-EBD1-674A-9D6F-D1AEFD67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前后端分离架构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前端：专注于页面的展示、样式和渲染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后端：专注于业务处理、数据处理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</a:p>
          <a:p>
            <a:r>
              <a:rPr kumimoji="1" lang="en-US" altLang="zh-CN" dirty="0"/>
              <a:t>REST</a:t>
            </a:r>
            <a:r>
              <a:rPr kumimoji="1" lang="zh-CN" altLang="en-US" dirty="0"/>
              <a:t>：</a:t>
            </a:r>
            <a:r>
              <a:rPr lang="zh-CN" altLang="en-US" dirty="0"/>
              <a:t>表征性状态转移</a:t>
            </a:r>
            <a:endParaRPr lang="en-US" altLang="zh-CN" dirty="0"/>
          </a:p>
          <a:p>
            <a:pPr lvl="1"/>
            <a:r>
              <a:rPr kumimoji="1" lang="zh-CN" altLang="en-US" dirty="0"/>
              <a:t>这里的表征指的是“资源”的表征</a:t>
            </a:r>
            <a:endParaRPr kumimoji="1" lang="en-US" altLang="zh-CN" dirty="0"/>
          </a:p>
          <a:p>
            <a:r>
              <a:rPr kumimoji="1" lang="zh-CN" altLang="en-US" dirty="0"/>
              <a:t>资源可以是实体，也可以是关系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一个经典的例子：“登录”行为是对“回话”资源的操作</a:t>
            </a:r>
          </a:p>
        </p:txBody>
      </p:sp>
    </p:spTree>
    <p:extLst>
      <p:ext uri="{BB962C8B-B14F-4D97-AF65-F5344CB8AC3E}">
        <p14:creationId xmlns:p14="http://schemas.microsoft.com/office/powerpoint/2010/main" val="51558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5E3D-67BA-6849-96D0-C99ACADF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69A11-B465-3544-8E22-DF7853E96C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动词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</a:t>
            </a:r>
          </a:p>
          <a:p>
            <a:pPr lvl="2"/>
            <a:r>
              <a:rPr kumimoji="1" lang="zh-CN" altLang="en-US" dirty="0"/>
              <a:t>幂等、安全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获取资源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POST</a:t>
            </a:r>
          </a:p>
          <a:p>
            <a:pPr lvl="2"/>
            <a:r>
              <a:rPr kumimoji="1" lang="zh-CN" altLang="en-US" dirty="0"/>
              <a:t>不幂等、不安全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创建资源（服务器生成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en-US" altLang="zh-CN" dirty="0"/>
              <a:t>PUT</a:t>
            </a:r>
          </a:p>
          <a:p>
            <a:pPr lvl="2"/>
            <a:r>
              <a:rPr kumimoji="1" lang="zh-CN" altLang="en-US" dirty="0"/>
              <a:t>幂等、不安全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创建资源（客户端提供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提过替换的方式更新资源</a:t>
            </a: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DDE846-8F06-D74A-ABC1-A23A50708C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1"/>
            <a:r>
              <a:rPr kumimoji="1" lang="en-US" altLang="zh-CN" dirty="0"/>
              <a:t>DELETE</a:t>
            </a:r>
          </a:p>
          <a:p>
            <a:pPr lvl="2"/>
            <a:r>
              <a:rPr kumimoji="1" lang="zh-CN" altLang="en-US" dirty="0"/>
              <a:t>幂等、不安全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删除资源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PATCH</a:t>
            </a:r>
          </a:p>
          <a:p>
            <a:pPr lvl="2"/>
            <a:r>
              <a:rPr kumimoji="1" lang="zh-CN" altLang="en-US" dirty="0"/>
              <a:t>幂等、不安全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通过补丁的方式更新资源（部分更新）</a:t>
            </a:r>
            <a:endParaRPr kumimoji="1" lang="en-US" altLang="zh-CN" dirty="0"/>
          </a:p>
          <a:p>
            <a:r>
              <a:rPr kumimoji="1" lang="zh-CN" altLang="en-US" dirty="0"/>
              <a:t>响应码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2xx</a:t>
            </a:r>
            <a:r>
              <a:rPr kumimoji="1" lang="zh-CN" altLang="en-US" dirty="0"/>
              <a:t>：成功，</a:t>
            </a:r>
            <a:r>
              <a:rPr kumimoji="1" lang="en-US" altLang="zh-CN" dirty="0"/>
              <a:t>200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201</a:t>
            </a:r>
          </a:p>
          <a:p>
            <a:pPr lvl="1"/>
            <a:r>
              <a:rPr kumimoji="1" lang="en-US" altLang="zh-CN" dirty="0"/>
              <a:t>3xx</a:t>
            </a:r>
            <a:r>
              <a:rPr kumimoji="1" lang="zh-CN" altLang="en-US" dirty="0"/>
              <a:t>：重定向，</a:t>
            </a:r>
            <a:r>
              <a:rPr kumimoji="1" lang="en-US" altLang="zh-CN" dirty="0"/>
              <a:t>301</a:t>
            </a:r>
          </a:p>
          <a:p>
            <a:pPr lvl="1"/>
            <a:r>
              <a:rPr kumimoji="1" lang="en-US" altLang="zh-CN" dirty="0"/>
              <a:t>4xx</a:t>
            </a:r>
            <a:r>
              <a:rPr kumimoji="1" lang="zh-CN" altLang="en-US" dirty="0"/>
              <a:t>：客户端错误，</a:t>
            </a:r>
            <a:r>
              <a:rPr kumimoji="1" lang="en-US" altLang="zh-CN" dirty="0"/>
              <a:t>401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403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404</a:t>
            </a:r>
          </a:p>
          <a:p>
            <a:pPr lvl="1"/>
            <a:r>
              <a:rPr kumimoji="1" lang="en-US" altLang="zh-CN" dirty="0"/>
              <a:t>5xx</a:t>
            </a:r>
            <a:r>
              <a:rPr kumimoji="1" lang="zh-CN" altLang="en-US" dirty="0"/>
              <a:t>：服务器错误，</a:t>
            </a:r>
            <a:r>
              <a:rPr kumimoji="1" lang="en-US" altLang="zh-CN" dirty="0"/>
              <a:t>500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502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503</a:t>
            </a:r>
          </a:p>
        </p:txBody>
      </p:sp>
    </p:spTree>
    <p:extLst>
      <p:ext uri="{BB962C8B-B14F-4D97-AF65-F5344CB8AC3E}">
        <p14:creationId xmlns:p14="http://schemas.microsoft.com/office/powerpoint/2010/main" val="42915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032F-B79D-584C-85CB-AEBC54A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1A5B1-D645-AF42-AD66-538B43CC71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关系型数据库</a:t>
            </a:r>
            <a:endParaRPr kumimoji="1" lang="en-US" altLang="zh-CN" dirty="0"/>
          </a:p>
          <a:p>
            <a:r>
              <a:rPr kumimoji="1" lang="zh-CN" altLang="en-US" dirty="0"/>
              <a:t>数据库引擎对比：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AEEF28-97A9-E243-B04B-E468F5702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语料库部分：</a:t>
            </a:r>
            <a:r>
              <a:rPr kumimoji="1" lang="en-US" altLang="zh-CN" dirty="0" err="1"/>
              <a:t>MyISAM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文档、句子级别信息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倒排索引</a:t>
            </a:r>
            <a:endParaRPr kumimoji="1" lang="en-US" altLang="zh-CN" dirty="0"/>
          </a:p>
          <a:p>
            <a:r>
              <a:rPr kumimoji="1" lang="zh-CN" altLang="en-US" dirty="0"/>
              <a:t>词条部分：</a:t>
            </a:r>
            <a:r>
              <a:rPr kumimoji="1" lang="en-US" altLang="zh-CN" dirty="0" err="1"/>
              <a:t>InnoDB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词条实体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快照实体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词条间继承关系</a:t>
            </a:r>
            <a:endParaRPr kumimoji="1" lang="en-US" altLang="zh-CN" dirty="0"/>
          </a:p>
          <a:p>
            <a:r>
              <a:rPr kumimoji="1" lang="zh-CN" altLang="en-US" dirty="0"/>
              <a:t>详细文档见：</a:t>
            </a:r>
            <a:r>
              <a:rPr kumimoji="1" lang="en-US" altLang="zh-CN" dirty="0">
                <a:hlinkClick r:id="rId2"/>
              </a:rPr>
              <a:t>http://162.105.86.36:4000/</a:t>
            </a:r>
            <a:r>
              <a:rPr kumimoji="1" lang="zh-CN" altLang="en-US" dirty="0">
                <a:hlinkClick r:id="rId2"/>
              </a:rPr>
              <a:t>设计文档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zh-CN" altLang="en-US" dirty="0">
                <a:hlinkClick r:id="rId2"/>
              </a:rPr>
              <a:t>关系型数据库方案</a:t>
            </a:r>
            <a:r>
              <a:rPr kumimoji="1" lang="en-US" altLang="zh-CN" dirty="0">
                <a:hlinkClick r:id="rId2"/>
              </a:rPr>
              <a:t>.html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A97B9504-51E7-514D-8DF7-797BA44A8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913137"/>
              </p:ext>
            </p:extLst>
          </p:nvPr>
        </p:nvGraphicFramePr>
        <p:xfrm>
          <a:off x="441960" y="2786760"/>
          <a:ext cx="5181042" cy="4071240"/>
        </p:xfrm>
        <a:graphic>
          <a:graphicData uri="http://schemas.openxmlformats.org/drawingml/2006/table">
            <a:tbl>
              <a:tblPr/>
              <a:tblGrid>
                <a:gridCol w="1727014">
                  <a:extLst>
                    <a:ext uri="{9D8B030D-6E8A-4147-A177-3AD203B41FA5}">
                      <a16:colId xmlns:a16="http://schemas.microsoft.com/office/drawing/2014/main" val="2202405174"/>
                    </a:ext>
                  </a:extLst>
                </a:gridCol>
                <a:gridCol w="1727014">
                  <a:extLst>
                    <a:ext uri="{9D8B030D-6E8A-4147-A177-3AD203B41FA5}">
                      <a16:colId xmlns:a16="http://schemas.microsoft.com/office/drawing/2014/main" val="1630022649"/>
                    </a:ext>
                  </a:extLst>
                </a:gridCol>
                <a:gridCol w="1727014">
                  <a:extLst>
                    <a:ext uri="{9D8B030D-6E8A-4147-A177-3AD203B41FA5}">
                      <a16:colId xmlns:a16="http://schemas.microsoft.com/office/drawing/2014/main" val="183504641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br>
                        <a:rPr lang="en-US" sz="1100" b="1" dirty="0">
                          <a:effectLst/>
                        </a:rPr>
                      </a:br>
                      <a:endParaRPr lang="en-US" sz="1100" b="1" dirty="0">
                        <a:effectLst/>
                      </a:endParaRP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dirty="0" err="1">
                          <a:effectLst/>
                        </a:rPr>
                        <a:t>MyISAM</a:t>
                      </a:r>
                      <a:endParaRPr lang="en-US" sz="1100" b="1" dirty="0">
                        <a:effectLst/>
                      </a:endParaRP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InnoDB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11" marR="48511" marT="27540" marB="275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19979"/>
                  </a:ext>
                </a:extLst>
              </a:tr>
              <a:tr h="562986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事务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不支持。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自动打开</a:t>
                      </a:r>
                      <a:r>
                        <a:rPr lang="en-US" sz="1100" dirty="0">
                          <a:effectLst/>
                        </a:rPr>
                        <a:t>AUTOCOMMIT，</a:t>
                      </a:r>
                      <a:r>
                        <a:rPr lang="zh-CN" altLang="en-US" sz="1100" dirty="0">
                          <a:effectLst/>
                        </a:rPr>
                        <a:t>每条</a:t>
                      </a:r>
                      <a:r>
                        <a:rPr lang="en-US" sz="1100" dirty="0">
                          <a:effectLst/>
                        </a:rPr>
                        <a:t>SQL</a:t>
                      </a:r>
                      <a:r>
                        <a:rPr lang="zh-CN" altLang="en-US" sz="1100" dirty="0">
                          <a:effectLst/>
                        </a:rPr>
                        <a:t>语句会被封装成一个事务。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863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锁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只有表锁。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支持行锁，所以适合大量同时查询与修改。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89"/>
                  </a:ext>
                </a:extLst>
              </a:tr>
              <a:tr h="20496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外键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不支持。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支持。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8752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全文索引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支持，然而不支持中文分词。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不支持。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55461"/>
                  </a:ext>
                </a:extLst>
              </a:tr>
              <a:tr h="640829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计数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整张表有一个计数器，所以</a:t>
                      </a:r>
                      <a:r>
                        <a:rPr lang="en-US" sz="1100" dirty="0">
                          <a:effectLst/>
                        </a:rPr>
                        <a:t>count(*)</a:t>
                      </a:r>
                      <a:r>
                        <a:rPr lang="zh-CN" altLang="en-US" sz="1100" dirty="0">
                          <a:effectLst/>
                        </a:rPr>
                        <a:t>效率很高。但是如果有</a:t>
                      </a:r>
                      <a:r>
                        <a:rPr lang="en-US" sz="1100" dirty="0">
                          <a:effectLst/>
                        </a:rPr>
                        <a:t>where</a:t>
                      </a:r>
                      <a:r>
                        <a:rPr lang="zh-CN" altLang="en-US" sz="1100" dirty="0">
                          <a:effectLst/>
                        </a:rPr>
                        <a:t>就与</a:t>
                      </a:r>
                      <a:r>
                        <a:rPr lang="en-US" sz="1100" dirty="0" err="1">
                          <a:effectLst/>
                        </a:rPr>
                        <a:t>InnoDB</a:t>
                      </a:r>
                      <a:r>
                        <a:rPr lang="zh-CN" altLang="en-US" sz="1100" dirty="0">
                          <a:effectLst/>
                        </a:rPr>
                        <a:t>一样了。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没有计数器，所有</a:t>
                      </a:r>
                      <a:r>
                        <a:rPr lang="en-US" sz="1100">
                          <a:effectLst/>
                        </a:rPr>
                        <a:t>count()</a:t>
                      </a:r>
                      <a:r>
                        <a:rPr lang="zh-CN" altLang="en-US" sz="1100">
                          <a:effectLst/>
                        </a:rPr>
                        <a:t>都是老老实实一行行做的。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0486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文件构成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三个文件，分别是表定义、数据和索引。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通常都在一个文件里。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439663"/>
                  </a:ext>
                </a:extLst>
              </a:tr>
              <a:tr h="818267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主索引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非聚集索引，索引保存的是数据文件的指针。主键与辅助索引独立。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聚集索引。数据文件和索引在一起，通过主键索引效率很高。但是辅助索引要先索引到主键，再查询到数据。</a:t>
                      </a:r>
                    </a:p>
                  </a:txBody>
                  <a:tcPr marL="65692" marR="65692" marT="34425" marB="344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7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1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C466-6A11-7D47-9D13-DA220EE8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F283C-D80A-2343-B840-D65E285A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性能提升</a:t>
            </a:r>
            <a:endParaRPr kumimoji="1" lang="en-US" altLang="zh-CN" dirty="0"/>
          </a:p>
          <a:p>
            <a:r>
              <a:rPr kumimoji="1" lang="zh-CN" altLang="en-US" dirty="0"/>
              <a:t>提升最大的部分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预计算，把常用计算结果保存起来。</a:t>
            </a:r>
            <a:endParaRPr kumimoji="1" lang="en-US" altLang="zh-CN" dirty="0"/>
          </a:p>
          <a:p>
            <a:r>
              <a:rPr kumimoji="1" lang="zh-CN" altLang="en-US" dirty="0"/>
              <a:t>添加数据库的索引，用于提高检索速度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注意自己每次的查询是否用到了索引：</a:t>
            </a:r>
            <a:r>
              <a:rPr kumimoji="1" lang="en-US" altLang="zh-CN" dirty="0"/>
              <a:t>explain</a:t>
            </a:r>
          </a:p>
          <a:p>
            <a:r>
              <a:rPr kumimoji="1" lang="zh-CN" altLang="en-US" dirty="0"/>
              <a:t>系统参数调整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主要提升了些插入语料库时的速度，属于一次性开销</a:t>
            </a:r>
          </a:p>
        </p:txBody>
      </p:sp>
    </p:spTree>
    <p:extLst>
      <p:ext uri="{BB962C8B-B14F-4D97-AF65-F5344CB8AC3E}">
        <p14:creationId xmlns:p14="http://schemas.microsoft.com/office/powerpoint/2010/main" val="186117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A7F1-9883-9D47-8D72-0ED49D71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396BC0-ACA7-AA47-94C0-ECA387E4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一个基于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框架，提供了丰富的附加功能和插件。</a:t>
            </a:r>
            <a:endParaRPr kumimoji="1"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的软件设计模式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r>
              <a:rPr lang="en-US" altLang="zh-CN" dirty="0"/>
              <a:t>M</a:t>
            </a:r>
            <a:r>
              <a:rPr lang="zh-CN" altLang="en-US" dirty="0"/>
              <a:t>，视图</a:t>
            </a:r>
            <a:r>
              <a:rPr lang="en-US" altLang="zh-CN" dirty="0"/>
              <a:t>V</a:t>
            </a:r>
            <a:r>
              <a:rPr lang="zh-CN" altLang="en-US" dirty="0"/>
              <a:t>和控制器</a:t>
            </a:r>
            <a:r>
              <a:rPr lang="en-US" altLang="zh-CN" dirty="0"/>
              <a:t>C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结合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，我们使用了</a:t>
            </a:r>
            <a:r>
              <a:rPr kumimoji="1" lang="en-US" altLang="zh-CN" dirty="0"/>
              <a:t>Django REST Framework</a:t>
            </a:r>
          </a:p>
          <a:p>
            <a:pPr lvl="1"/>
            <a:r>
              <a:rPr kumimoji="1" lang="zh-CN" altLang="en-US" dirty="0"/>
              <a:t>资源</a:t>
            </a:r>
            <a:r>
              <a:rPr kumimoji="1" lang="en-US" altLang="zh-CN" dirty="0">
                <a:sym typeface="Wingdings" pitchFamily="2" charset="2"/>
              </a:rPr>
              <a:t></a:t>
            </a:r>
            <a:r>
              <a:rPr kumimoji="1" lang="zh-CN" altLang="en-US" dirty="0">
                <a:sym typeface="Wingdings" pitchFamily="2" charset="2"/>
              </a:rPr>
              <a:t>模型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r>
              <a:rPr kumimoji="1" lang="zh-CN" altLang="en-US" dirty="0">
                <a:sym typeface="Wingdings" pitchFamily="2" charset="2"/>
              </a:rPr>
              <a:t>序列化器</a:t>
            </a:r>
            <a:r>
              <a:rPr kumimoji="1" lang="en-US" altLang="zh-CN" dirty="0">
                <a:sym typeface="Wingdings" pitchFamily="2" charset="2"/>
              </a:rPr>
              <a:t></a:t>
            </a:r>
            <a:r>
              <a:rPr kumimoji="1" lang="zh-CN" altLang="en-US" dirty="0">
                <a:sym typeface="Wingdings" pitchFamily="2" charset="2"/>
              </a:rPr>
              <a:t>无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r>
              <a:rPr kumimoji="1" lang="zh-CN" altLang="en-US" dirty="0">
                <a:sym typeface="Wingdings" pitchFamily="2" charset="2"/>
              </a:rPr>
              <a:t>视图</a:t>
            </a:r>
            <a:r>
              <a:rPr kumimoji="1" lang="en-US" altLang="zh-CN" dirty="0">
                <a:sym typeface="Wingdings" pitchFamily="2" charset="2"/>
              </a:rPr>
              <a:t></a:t>
            </a:r>
            <a:r>
              <a:rPr kumimoji="1" lang="zh-CN" altLang="en-US" dirty="0">
                <a:sym typeface="Wingdings" pitchFamily="2" charset="2"/>
              </a:rPr>
              <a:t>视图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r>
              <a:rPr kumimoji="1" lang="en-US" altLang="zh-CN" dirty="0">
                <a:sym typeface="Wingdings" pitchFamily="2" charset="2"/>
              </a:rPr>
              <a:t>URI</a:t>
            </a:r>
            <a:r>
              <a:rPr kumimoji="1" lang="zh-CN" altLang="en-US" dirty="0">
                <a:sym typeface="Wingdings" pitchFamily="2" charset="2"/>
              </a:rPr>
              <a:t>控制器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0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1626</Words>
  <Application>Microsoft Macintosh PowerPoint</Application>
  <PresentationFormat>宽屏</PresentationFormat>
  <Paragraphs>224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在线词典编纂系统</vt:lpstr>
      <vt:lpstr>从数据库到网页</vt:lpstr>
      <vt:lpstr>请求时序图</vt:lpstr>
      <vt:lpstr>目录</vt:lpstr>
      <vt:lpstr>基础知识</vt:lpstr>
      <vt:lpstr>基础知识</vt:lpstr>
      <vt:lpstr>数据库</vt:lpstr>
      <vt:lpstr>数据库</vt:lpstr>
      <vt:lpstr>Django</vt:lpstr>
      <vt:lpstr>Django REST Framework</vt:lpstr>
      <vt:lpstr>Django REST Framework</vt:lpstr>
      <vt:lpstr>Vue.js</vt:lpstr>
      <vt:lpstr>Vue.js</vt:lpstr>
      <vt:lpstr>Vue.js</vt:lpstr>
      <vt:lpstr>高级内容</vt:lpstr>
      <vt:lpstr>关于部署</vt:lpstr>
      <vt:lpstr>关于部署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 Wu</dc:creator>
  <cp:lastModifiedBy>Xian Wu</cp:lastModifiedBy>
  <cp:revision>106</cp:revision>
  <dcterms:created xsi:type="dcterms:W3CDTF">2019-11-04T06:41:21Z</dcterms:created>
  <dcterms:modified xsi:type="dcterms:W3CDTF">2019-11-04T16:51:31Z</dcterms:modified>
</cp:coreProperties>
</file>