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6"/>
  </p:notesMasterIdLst>
  <p:sldIdLst>
    <p:sldId id="256" r:id="rId2"/>
    <p:sldId id="283" r:id="rId3"/>
    <p:sldId id="285" r:id="rId4"/>
    <p:sldId id="286" r:id="rId5"/>
    <p:sldId id="291" r:id="rId6"/>
    <p:sldId id="282" r:id="rId7"/>
    <p:sldId id="292" r:id="rId8"/>
    <p:sldId id="287" r:id="rId9"/>
    <p:sldId id="293" r:id="rId10"/>
    <p:sldId id="294" r:id="rId11"/>
    <p:sldId id="288" r:id="rId12"/>
    <p:sldId id="289" r:id="rId13"/>
    <p:sldId id="295"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54EE27-A6ED-8C47-862E-8BF9D0D0597A}" v="73" dt="2022-10-10T01:52:41.0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66"/>
    <p:restoredTop sz="84366" autoAdjust="0"/>
  </p:normalViewPr>
  <p:slideViewPr>
    <p:cSldViewPr snapToGrid="0" snapToObjects="1">
      <p:cViewPr>
        <p:scale>
          <a:sx n="110" d="100"/>
          <a:sy n="110" d="100"/>
        </p:scale>
        <p:origin x="456" y="144"/>
      </p:cViewPr>
      <p:guideLst/>
    </p:cSldViewPr>
  </p:slideViewPr>
  <p:outlineViewPr>
    <p:cViewPr>
      <p:scale>
        <a:sx n="33" d="100"/>
        <a:sy n="33" d="100"/>
      </p:scale>
      <p:origin x="0" y="-8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90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D9A2B2-7882-DE4B-B57A-A439A870E26C}" type="datetimeFigureOut">
              <a:rPr lang="en-US" smtClean="0"/>
              <a:t>10/9/22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2B539-CE1E-934A-A63B-C17F37B89C2D}" type="slidenum">
              <a:rPr lang="en-US" smtClean="0"/>
              <a:t>‹#›</a:t>
            </a:fld>
            <a:endParaRPr lang="en-US" dirty="0"/>
          </a:p>
        </p:txBody>
      </p:sp>
    </p:spTree>
    <p:extLst>
      <p:ext uri="{BB962C8B-B14F-4D97-AF65-F5344CB8AC3E}">
        <p14:creationId xmlns:p14="http://schemas.microsoft.com/office/powerpoint/2010/main" val="2820463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a:t>
            </a:fld>
            <a:endParaRPr lang="en-US" dirty="0"/>
          </a:p>
        </p:txBody>
      </p:sp>
    </p:spTree>
    <p:extLst>
      <p:ext uri="{BB962C8B-B14F-4D97-AF65-F5344CB8AC3E}">
        <p14:creationId xmlns:p14="http://schemas.microsoft.com/office/powerpoint/2010/main" val="145687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Where people live within Dallas is another component that plays a significant role in determining how people leverage transportation.  With a county population of 2,613,539 and an area of 909 square miles (United States Census Bureau, 2021), connecting communities via primary and secondary arterial roads all but invites motorized vehicles to be the primary means of transportation and seemingly supports the Hortas-Rico (2015) observation regarding migration to housing located on the outer limits of Dallas.</a:t>
            </a:r>
          </a:p>
          <a:p>
            <a:pPr marL="0" marR="0" indent="0">
              <a:lnSpc>
                <a:spcPct val="10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As people locate to the outer edges of Dallas, driving higher housing costs and furthering employment inequities for residents of urban areas, the migration cycle will leave behind groups of individuals without the necessary strategic investment to bolster utilitarian cycling and economic development within urban areas of Dallas.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Bike lanes are more prominent in new development communities versus communities experiencing economic declines, which further impedes the process to connect communities through cycling infrastructure if the full breadth of connectivity is not explored by urban planners to make cycling infrastructure a priority for the city of Dallas’s 1,304,442 residents (United States Census Bureau, 2021).</a:t>
            </a:r>
            <a:r>
              <a:rPr lang="en-US" sz="1800" dirty="0">
                <a:effectLst/>
                <a:latin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4A2B539-CE1E-934A-A63B-C17F37B89C2D}" type="slidenum">
              <a:rPr lang="en-US" smtClean="0"/>
              <a:t>10</a:t>
            </a:fld>
            <a:endParaRPr lang="en-US" dirty="0"/>
          </a:p>
        </p:txBody>
      </p:sp>
    </p:spTree>
    <p:extLst>
      <p:ext uri="{BB962C8B-B14F-4D97-AF65-F5344CB8AC3E}">
        <p14:creationId xmlns:p14="http://schemas.microsoft.com/office/powerpoint/2010/main" val="3542560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To address the overall economic and social inequities, the study concludes with a successful prediction suggesting a higher probability of success for reducing the physical space for car lanes to reallocate to protected cycling infrastructure as a viable option for economic redevelopment of Dallas’s urban areas.  The analysis supports the alternative hypothesis that there is evidence to support reducing car lane size to reallocate to protected bike lanes; however, additional research in the form of a sentiment analysis can be conducted to identify adoption probabilities.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4A2B539-CE1E-934A-A63B-C17F37B89C2D}" type="slidenum">
              <a:rPr lang="en-US" smtClean="0"/>
              <a:t>11</a:t>
            </a:fld>
            <a:endParaRPr lang="en-US" dirty="0"/>
          </a:p>
        </p:txBody>
      </p:sp>
    </p:spTree>
    <p:extLst>
      <p:ext uri="{BB962C8B-B14F-4D97-AF65-F5344CB8AC3E}">
        <p14:creationId xmlns:p14="http://schemas.microsoft.com/office/powerpoint/2010/main" val="3630943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Because space is a commodity in an urban setting, the best viable option is to reduce the width of vehicle and parking lanes from 12 feet to 10 feet and reallocate the remaining free space to protected cycling infrastructure.  Reducing the space will also </a:t>
            </a:r>
            <a:r>
              <a:rPr lang="en-US" sz="1800" dirty="0">
                <a:solidFill>
                  <a:srgbClr val="000000"/>
                </a:solidFill>
                <a:effectLst/>
                <a:latin typeface="Times New Roman" panose="02020603050405020304" pitchFamily="18" charset="0"/>
                <a:ea typeface="Times New Roman" panose="02020603050405020304" pitchFamily="18" charset="0"/>
              </a:rPr>
              <a:t>help promote slower driving speeds, which can positively impact the severity of inevitable crashes.  A narrow street can also reduce the distances pedestrians must walk to cross the street it can allow for a shorter signal cycle (NACTO, 2022).  Figure 9 depicts typical existing arterials across many large urban areas, including Dallas.  These arterials often have two to three lanes of moving traffic and one to two lanes of parking, with all four lanes each having a width of 12 feet wide. </a:t>
            </a:r>
            <a:endParaRPr lang="en-US" sz="18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34A2B539-CE1E-934A-A63B-C17F37B89C2D}" type="slidenum">
              <a:rPr lang="en-US" smtClean="0"/>
              <a:t>12</a:t>
            </a:fld>
            <a:endParaRPr lang="en-US" dirty="0"/>
          </a:p>
        </p:txBody>
      </p:sp>
    </p:spTree>
    <p:extLst>
      <p:ext uri="{BB962C8B-B14F-4D97-AF65-F5344CB8AC3E}">
        <p14:creationId xmlns:p14="http://schemas.microsoft.com/office/powerpoint/2010/main" val="408414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Reference slide.</a:t>
            </a:r>
          </a:p>
        </p:txBody>
      </p:sp>
      <p:sp>
        <p:nvSpPr>
          <p:cNvPr id="4" name="Slide Number Placeholder 3"/>
          <p:cNvSpPr>
            <a:spLocks noGrp="1"/>
          </p:cNvSpPr>
          <p:nvPr>
            <p:ph type="sldNum" sz="quarter" idx="5"/>
          </p:nvPr>
        </p:nvSpPr>
        <p:spPr/>
        <p:txBody>
          <a:bodyPr/>
          <a:lstStyle/>
          <a:p>
            <a:fld id="{34A2B539-CE1E-934A-A63B-C17F37B89C2D}" type="slidenum">
              <a:rPr lang="en-US" smtClean="0"/>
              <a:t>13</a:t>
            </a:fld>
            <a:endParaRPr lang="en-US" dirty="0"/>
          </a:p>
        </p:txBody>
      </p:sp>
    </p:spTree>
    <p:extLst>
      <p:ext uri="{BB962C8B-B14F-4D97-AF65-F5344CB8AC3E}">
        <p14:creationId xmlns:p14="http://schemas.microsoft.com/office/powerpoint/2010/main" val="3244705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Reference slide.</a:t>
            </a:r>
          </a:p>
        </p:txBody>
      </p:sp>
      <p:sp>
        <p:nvSpPr>
          <p:cNvPr id="4" name="Slide Number Placeholder 3"/>
          <p:cNvSpPr>
            <a:spLocks noGrp="1"/>
          </p:cNvSpPr>
          <p:nvPr>
            <p:ph type="sldNum" sz="quarter" idx="5"/>
          </p:nvPr>
        </p:nvSpPr>
        <p:spPr/>
        <p:txBody>
          <a:bodyPr/>
          <a:lstStyle/>
          <a:p>
            <a:fld id="{34A2B539-CE1E-934A-A63B-C17F37B89C2D}" type="slidenum">
              <a:rPr lang="en-US" smtClean="0"/>
              <a:t>14</a:t>
            </a:fld>
            <a:endParaRPr lang="en-US" dirty="0"/>
          </a:p>
        </p:txBody>
      </p:sp>
    </p:spTree>
    <p:extLst>
      <p:ext uri="{BB962C8B-B14F-4D97-AF65-F5344CB8AC3E}">
        <p14:creationId xmlns:p14="http://schemas.microsoft.com/office/powerpoint/2010/main" val="1978405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The decline of the urban setting has been a troubling reality for decades that brings with it both a physical crumbling of tangible infrastructure and the often-overlooked social inequities that afford some areas with public infrastructure benefits while not affording the same benefits elsewhere.  Hortas-Rico (2015) establishes post-war suburbanization as a leading driver that is </a:t>
            </a:r>
            <a:r>
              <a:rPr lang="en-US" sz="1800" i="1" dirty="0">
                <a:effectLst/>
                <a:latin typeface="Times New Roman" panose="02020603050405020304" pitchFamily="18" charset="0"/>
                <a:ea typeface="Times New Roman" panose="02020603050405020304" pitchFamily="18" charset="0"/>
              </a:rPr>
              <a:t>reshaping the spatial pattern of growth</a:t>
            </a:r>
            <a:r>
              <a:rPr lang="en-US" sz="1800" dirty="0">
                <a:effectLst/>
                <a:latin typeface="Times New Roman" panose="02020603050405020304" pitchFamily="18" charset="0"/>
                <a:ea typeface="Times New Roman" panose="02020603050405020304" pitchFamily="18" charset="0"/>
              </a:rPr>
              <a:t> impacting several urban and larger metropolitan cities throughout the United States.  </a:t>
            </a:r>
          </a:p>
        </p:txBody>
      </p:sp>
      <p:sp>
        <p:nvSpPr>
          <p:cNvPr id="4" name="Slide Number Placeholder 3"/>
          <p:cNvSpPr>
            <a:spLocks noGrp="1"/>
          </p:cNvSpPr>
          <p:nvPr>
            <p:ph type="sldNum" sz="quarter" idx="5"/>
          </p:nvPr>
        </p:nvSpPr>
        <p:spPr/>
        <p:txBody>
          <a:bodyPr/>
          <a:lstStyle/>
          <a:p>
            <a:fld id="{34A2B539-CE1E-934A-A63B-C17F37B89C2D}" type="slidenum">
              <a:rPr lang="en-US" smtClean="0"/>
              <a:t>2</a:t>
            </a:fld>
            <a:endParaRPr lang="en-US" dirty="0"/>
          </a:p>
        </p:txBody>
      </p:sp>
    </p:spTree>
    <p:extLst>
      <p:ext uri="{BB962C8B-B14F-4D97-AF65-F5344CB8AC3E}">
        <p14:creationId xmlns:p14="http://schemas.microsoft.com/office/powerpoint/2010/main" val="51180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Times New Roman" panose="02020603050405020304" pitchFamily="18" charset="0"/>
              </a:rPr>
              <a:t>Using this same concept, the focus on the holistic question will dictate each supporting question’s modeling approach and how the analysis will be performed to ultimately prove or disprove the hypothesis</a:t>
            </a:r>
            <a:r>
              <a:rPr lang="en-US" baseline="0" dirty="0"/>
              <a:t>.</a:t>
            </a:r>
          </a:p>
        </p:txBody>
      </p:sp>
      <p:sp>
        <p:nvSpPr>
          <p:cNvPr id="4" name="Slide Number Placeholder 3"/>
          <p:cNvSpPr>
            <a:spLocks noGrp="1"/>
          </p:cNvSpPr>
          <p:nvPr>
            <p:ph type="sldNum" sz="quarter" idx="5"/>
          </p:nvPr>
        </p:nvSpPr>
        <p:spPr/>
        <p:txBody>
          <a:bodyPr/>
          <a:lstStyle/>
          <a:p>
            <a:fld id="{34A2B539-CE1E-934A-A63B-C17F37B89C2D}" type="slidenum">
              <a:rPr lang="en-US" smtClean="0"/>
              <a:t>3</a:t>
            </a:fld>
            <a:endParaRPr lang="en-US" dirty="0"/>
          </a:p>
        </p:txBody>
      </p:sp>
    </p:spTree>
    <p:extLst>
      <p:ext uri="{BB962C8B-B14F-4D97-AF65-F5344CB8AC3E}">
        <p14:creationId xmlns:p14="http://schemas.microsoft.com/office/powerpoint/2010/main" val="2071277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 hypothesis is based on the controversial portion of the research problem.  Answering this may lead to additional discussion regarding how can investment in cycling infrastructure take place and how to promote driver adoption of car lane width reduction.</a:t>
            </a:r>
          </a:p>
        </p:txBody>
      </p:sp>
      <p:sp>
        <p:nvSpPr>
          <p:cNvPr id="4" name="Slide Number Placeholder 3"/>
          <p:cNvSpPr>
            <a:spLocks noGrp="1"/>
          </p:cNvSpPr>
          <p:nvPr>
            <p:ph type="sldNum" sz="quarter" idx="5"/>
          </p:nvPr>
        </p:nvSpPr>
        <p:spPr/>
        <p:txBody>
          <a:bodyPr/>
          <a:lstStyle/>
          <a:p>
            <a:fld id="{34A2B539-CE1E-934A-A63B-C17F37B89C2D}" type="slidenum">
              <a:rPr lang="en-US" smtClean="0"/>
              <a:t>4</a:t>
            </a:fld>
            <a:endParaRPr lang="en-US" dirty="0"/>
          </a:p>
        </p:txBody>
      </p:sp>
    </p:spTree>
    <p:extLst>
      <p:ext uri="{BB962C8B-B14F-4D97-AF65-F5344CB8AC3E}">
        <p14:creationId xmlns:p14="http://schemas.microsoft.com/office/powerpoint/2010/main" val="1433359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study does not explore the use of cycling infrastructure for sport cycling, e.g., competitive racing and/or distance events, but it should be known that cycling infrastructure will be used by all types of cyclists.  However, utilitarian cycling was the focus for this study; utilitarian cycling is commuting and running daily errands or Point A to Point B micro mobility.  </a:t>
            </a:r>
          </a:p>
          <a:p>
            <a:pPr marL="0" marR="0" indent="0">
              <a:lnSpc>
                <a:spcPct val="10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There are ample peer-reviewed sources available that highlight the benefits of cycling and the corresponding cycling infrastructure, bike lane safety, and economic growth of urban areas that support cycling infrastructure.  Many of the studies conducted have concluded a favorable view for investment in cycling infrastructure, and while transformation to successful cycling infrastructure has not been an overnight occurrence, the studies have generally shown evidence exists to support the opportunities that result in positive economic prosperity, connecting communities, and lower health expenditures.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4A2B539-CE1E-934A-A63B-C17F37B89C2D}" type="slidenum">
              <a:rPr lang="en-US" smtClean="0"/>
              <a:t>5</a:t>
            </a:fld>
            <a:endParaRPr lang="en-US" dirty="0"/>
          </a:p>
        </p:txBody>
      </p:sp>
    </p:spTree>
    <p:extLst>
      <p:ext uri="{BB962C8B-B14F-4D97-AF65-F5344CB8AC3E}">
        <p14:creationId xmlns:p14="http://schemas.microsoft.com/office/powerpoint/2010/main" val="2586189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0000"/>
              </a:lnSpc>
              <a:spcBef>
                <a:spcPts val="20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Methods</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lnSpc>
                <a:spcPct val="1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As for the testing method, the SAS features used were: 1) Linear Regression to better understand the correlation between employment and housing in Dallas, 2) Predictive Regression Models to forecast the causal impact of cycling infrastructure on economic and social inequities, and 3) Partial Least Squares Regression to reduce the factors and work with a smaller set of predictors to further support the predictive analysis. </a:t>
            </a:r>
          </a:p>
          <a:p>
            <a:pPr marL="0" marR="0" indent="457200">
              <a:lnSpc>
                <a:spcPct val="10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nSpc>
                <a:spcPct val="100000"/>
              </a:lnSpc>
              <a:spcBef>
                <a:spcPts val="20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Limitations</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only known data limitation was with the United States Census Bureau collection methods that might have contained unasked and unanswered questions specific for individual commuting data, road conditions, and any unknown scenarios for or against the reduction of physical vehicle lane space.</a:t>
            </a:r>
          </a:p>
        </p:txBody>
      </p:sp>
      <p:sp>
        <p:nvSpPr>
          <p:cNvPr id="4" name="Slide Number Placeholder 3"/>
          <p:cNvSpPr>
            <a:spLocks noGrp="1"/>
          </p:cNvSpPr>
          <p:nvPr>
            <p:ph type="sldNum" sz="quarter" idx="5"/>
          </p:nvPr>
        </p:nvSpPr>
        <p:spPr/>
        <p:txBody>
          <a:bodyPr/>
          <a:lstStyle/>
          <a:p>
            <a:fld id="{34A2B539-CE1E-934A-A63B-C17F37B89C2D}" type="slidenum">
              <a:rPr lang="en-US" smtClean="0"/>
              <a:t>6</a:t>
            </a:fld>
            <a:endParaRPr lang="en-US" dirty="0"/>
          </a:p>
        </p:txBody>
      </p:sp>
    </p:spTree>
    <p:extLst>
      <p:ext uri="{BB962C8B-B14F-4D97-AF65-F5344CB8AC3E}">
        <p14:creationId xmlns:p14="http://schemas.microsoft.com/office/powerpoint/2010/main" val="262766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data and subsequent analysis will be used to formulate a recommended course of action that can be taken by city leaders, presented in a format to make an informed decision to reduce the space afforded to motorized vehicles while increasing the investment in cycling infrastructure, or remain status quo.   </a:t>
            </a:r>
          </a:p>
          <a:p>
            <a:pPr marL="0" marR="0" indent="0">
              <a:lnSpc>
                <a:spcPct val="10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selected datasets will be less about competitive cycling, and will focus on utilitarian cycling, e.g., commuting to work, running daily errands, grocery shopping, and casual recreation.  It is the utilitarian cycling that has the potential to have a positive impact to what Florida and McLean (2017) describe as a developed inclusive urban area, or areas of economic benefit for all segments of society.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4A2B539-CE1E-934A-A63B-C17F37B89C2D}" type="slidenum">
              <a:rPr lang="en-US" smtClean="0"/>
              <a:t>7</a:t>
            </a:fld>
            <a:endParaRPr lang="en-US" dirty="0"/>
          </a:p>
        </p:txBody>
      </p:sp>
    </p:spTree>
    <p:extLst>
      <p:ext uri="{BB962C8B-B14F-4D97-AF65-F5344CB8AC3E}">
        <p14:creationId xmlns:p14="http://schemas.microsoft.com/office/powerpoint/2010/main" val="3687533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The objective of this study is to examine the viability of increased cycling infrastructure through the reduction of vehicle lane space, vis-a-vie, changing the approach to urban mobility in Dallas.  While cities across the United States, as well as in Europe, have implemented cycling infrastructure in lieu of motorized vehicle infrastructure, and have realized increases in economic development and heightened community connectivity, Dallas has lagged in its efforts to invest in the necessary infrastructure as means to enhance its economic development and community connectivity. </a:t>
            </a:r>
          </a:p>
        </p:txBody>
      </p:sp>
      <p:sp>
        <p:nvSpPr>
          <p:cNvPr id="4" name="Slide Number Placeholder 3"/>
          <p:cNvSpPr>
            <a:spLocks noGrp="1"/>
          </p:cNvSpPr>
          <p:nvPr>
            <p:ph type="sldNum" sz="quarter" idx="5"/>
          </p:nvPr>
        </p:nvSpPr>
        <p:spPr/>
        <p:txBody>
          <a:bodyPr/>
          <a:lstStyle/>
          <a:p>
            <a:fld id="{34A2B539-CE1E-934A-A63B-C17F37B89C2D}" type="slidenum">
              <a:rPr lang="en-US" smtClean="0"/>
              <a:t>8</a:t>
            </a:fld>
            <a:endParaRPr lang="en-US" dirty="0"/>
          </a:p>
        </p:txBody>
      </p:sp>
    </p:spTree>
    <p:extLst>
      <p:ext uri="{BB962C8B-B14F-4D97-AF65-F5344CB8AC3E}">
        <p14:creationId xmlns:p14="http://schemas.microsoft.com/office/powerpoint/2010/main" val="3361889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In review of the Least Squares Model specific to an Analysis of Variance that leveraged the same TCPA data, the p-value is calculated to &lt;.0001 indicating a strong statistical significance that gas prices are not influenced by year.  Returning to the nonfarm employment plot, this would mean that individuals would be forced to accept the opportunity cost of [potentially] higher costs to fill the tank in order to drive their vehicle for commuting, running errands, or both.</a:t>
            </a:r>
          </a:p>
        </p:txBody>
      </p:sp>
      <p:sp>
        <p:nvSpPr>
          <p:cNvPr id="4" name="Slide Number Placeholder 3"/>
          <p:cNvSpPr>
            <a:spLocks noGrp="1"/>
          </p:cNvSpPr>
          <p:nvPr>
            <p:ph type="sldNum" sz="quarter" idx="5"/>
          </p:nvPr>
        </p:nvSpPr>
        <p:spPr/>
        <p:txBody>
          <a:bodyPr/>
          <a:lstStyle/>
          <a:p>
            <a:fld id="{34A2B539-CE1E-934A-A63B-C17F37B89C2D}" type="slidenum">
              <a:rPr lang="en-US" smtClean="0"/>
              <a:t>9</a:t>
            </a:fld>
            <a:endParaRPr lang="en-US" dirty="0"/>
          </a:p>
        </p:txBody>
      </p:sp>
    </p:spTree>
    <p:extLst>
      <p:ext uri="{BB962C8B-B14F-4D97-AF65-F5344CB8AC3E}">
        <p14:creationId xmlns:p14="http://schemas.microsoft.com/office/powerpoint/2010/main" val="3923786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10/9/22</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E26B44CB-EEDE-964D-AFE8-CDA368964354}" type="slidenum">
              <a:rPr lang="en-US" smtClean="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3830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10/9/22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578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10/9/22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822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10/9/22</a:t>
            </a:fld>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8253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A8B953-77C1-8F46-A9E0-53E1E9D221B2}" type="datetimeFigureOut">
              <a:rPr lang="en-US" smtClean="0"/>
              <a:t>10/9/22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344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A8B953-77C1-8F46-A9E0-53E1E9D221B2}" type="datetimeFigureOut">
              <a:rPr lang="en-US" smtClean="0"/>
              <a:t>10/9/22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6704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A8B953-77C1-8F46-A9E0-53E1E9D221B2}" type="datetimeFigureOut">
              <a:rPr lang="en-US" smtClean="0"/>
              <a:t>10/9/22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26B44CB-EEDE-964D-AFE8-CDA368964354}" type="slidenum">
              <a:rPr lang="en-US" smtClean="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4466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A8B953-77C1-8F46-A9E0-53E1E9D221B2}" type="datetimeFigureOut">
              <a:rPr lang="en-US" smtClean="0"/>
              <a:t>10/9/22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26B44CB-EEDE-964D-AFE8-CDA368964354}" type="slidenum">
              <a:rPr lang="en-US" smtClean="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402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8B953-77C1-8F46-A9E0-53E1E9D221B2}" type="datetimeFigureOut">
              <a:rPr lang="en-US" smtClean="0"/>
              <a:t>10/9/22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1124969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8B953-77C1-8F46-A9E0-53E1E9D221B2}" type="datetimeFigureOut">
              <a:rPr lang="en-US" smtClean="0"/>
              <a:t>10/9/22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2810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9EA8B953-77C1-8F46-A9E0-53E1E9D221B2}" type="datetimeFigureOut">
              <a:rPr lang="en-US" smtClean="0"/>
              <a:t>10/9/22</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819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EA8B953-77C1-8F46-A9E0-53E1E9D221B2}" type="datetimeFigureOut">
              <a:rPr lang="en-US" smtClean="0"/>
              <a:t>10/9/22</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26B44CB-EEDE-964D-AFE8-CDA368964354}" type="slidenum">
              <a:rPr lang="en-US" smtClean="0"/>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3319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9C654-D5C6-324A-A0DF-FA80BC8268DE}"/>
              </a:ext>
            </a:extLst>
          </p:cNvPr>
          <p:cNvSpPr>
            <a:spLocks noGrp="1"/>
          </p:cNvSpPr>
          <p:nvPr>
            <p:ph type="ctrTitle"/>
          </p:nvPr>
        </p:nvSpPr>
        <p:spPr>
          <a:xfrm>
            <a:off x="2493105" y="1019468"/>
            <a:ext cx="8561747" cy="2541431"/>
          </a:xfrm>
        </p:spPr>
        <p:txBody>
          <a:bodyPr>
            <a:noAutofit/>
          </a:bodyPr>
          <a:lstStyle/>
          <a:p>
            <a:r>
              <a:rPr lang="en-US" sz="4800" dirty="0">
                <a:latin typeface="Times New Roman" panose="02020603050405020304" pitchFamily="18" charset="0"/>
                <a:cs typeface="Times New Roman" panose="02020603050405020304" pitchFamily="18" charset="0"/>
              </a:rPr>
              <a:t>Module 8, Capstone Portfolio Project</a:t>
            </a:r>
          </a:p>
        </p:txBody>
      </p:sp>
      <p:sp>
        <p:nvSpPr>
          <p:cNvPr id="3" name="Subtitle 2">
            <a:extLst>
              <a:ext uri="{FF2B5EF4-FFF2-40B4-BE49-F238E27FC236}">
                <a16:creationId xmlns:a16="http://schemas.microsoft.com/office/drawing/2014/main" id="{9047BC99-4FEB-1D40-BF7B-E990A3AEA5E5}"/>
              </a:ext>
            </a:extLst>
          </p:cNvPr>
          <p:cNvSpPr>
            <a:spLocks noGrp="1"/>
          </p:cNvSpPr>
          <p:nvPr>
            <p:ph type="subTitle" idx="1"/>
          </p:nvPr>
        </p:nvSpPr>
        <p:spPr>
          <a:xfrm>
            <a:off x="2417780" y="3531204"/>
            <a:ext cx="8637072" cy="2412396"/>
          </a:xfrm>
        </p:spPr>
        <p:txBody>
          <a:bodyPr>
            <a:normAutofit/>
          </a:bodyPr>
          <a:lstStyle/>
          <a:p>
            <a:r>
              <a:rPr lang="en-US" dirty="0">
                <a:latin typeface="Times New Roman" panose="02020603050405020304" pitchFamily="18" charset="0"/>
                <a:cs typeface="Times New Roman" panose="02020603050405020304" pitchFamily="18" charset="0"/>
              </a:rPr>
              <a:t>Robert nicholson</a:t>
            </a:r>
          </a:p>
          <a:p>
            <a:r>
              <a:rPr lang="en-US" dirty="0">
                <a:latin typeface="Times New Roman" panose="02020603050405020304" pitchFamily="18" charset="0"/>
                <a:cs typeface="Times New Roman" panose="02020603050405020304" pitchFamily="18" charset="0"/>
              </a:rPr>
              <a:t>Colorado State University Global</a:t>
            </a:r>
          </a:p>
          <a:p>
            <a:r>
              <a:rPr lang="en-US" dirty="0">
                <a:latin typeface="Times New Roman" panose="02020603050405020304" pitchFamily="18" charset="0"/>
                <a:cs typeface="Times New Roman" panose="02020603050405020304" pitchFamily="18" charset="0"/>
              </a:rPr>
              <a:t>MIS581 – capstone: business intelligence &amp; data analytics</a:t>
            </a:r>
          </a:p>
          <a:p>
            <a:r>
              <a:rPr lang="en-US" dirty="0">
                <a:latin typeface="Times New Roman" panose="02020603050405020304" pitchFamily="18" charset="0"/>
                <a:cs typeface="Times New Roman" panose="02020603050405020304" pitchFamily="18" charset="0"/>
              </a:rPr>
              <a:t>Dr. Justin Bateh</a:t>
            </a:r>
          </a:p>
          <a:p>
            <a:r>
              <a:rPr lang="en-US" dirty="0">
                <a:latin typeface="Times New Roman" panose="02020603050405020304" pitchFamily="18" charset="0"/>
                <a:cs typeface="Times New Roman" panose="02020603050405020304" pitchFamily="18" charset="0"/>
              </a:rPr>
              <a:t>October 9, 2022</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8516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205740" y="129540"/>
            <a:ext cx="9692640" cy="657530"/>
          </a:xfrm>
        </p:spPr>
        <p:txBody>
          <a:bodyPr>
            <a:normAutofit/>
          </a:bodyPr>
          <a:lstStyle/>
          <a:p>
            <a:r>
              <a:rPr lang="en-US" dirty="0">
                <a:latin typeface="Times New Roman" panose="02020603050405020304" pitchFamily="18" charset="0"/>
                <a:cs typeface="Times New Roman" panose="02020603050405020304" pitchFamily="18" charset="0"/>
              </a:rPr>
              <a:t>Analysis of Findings: Housing</a:t>
            </a:r>
          </a:p>
        </p:txBody>
      </p:sp>
      <p:cxnSp>
        <p:nvCxnSpPr>
          <p:cNvPr id="5" name="Straight Connector 4">
            <a:extLst>
              <a:ext uri="{FF2B5EF4-FFF2-40B4-BE49-F238E27FC236}">
                <a16:creationId xmlns:a16="http://schemas.microsoft.com/office/drawing/2014/main" id="{1F633277-1117-42B3-A0EE-A3EA775698D4}"/>
              </a:ext>
            </a:extLst>
          </p:cNvPr>
          <p:cNvCxnSpPr/>
          <p:nvPr/>
        </p:nvCxnSpPr>
        <p:spPr>
          <a:xfrm>
            <a:off x="205740" y="787070"/>
            <a:ext cx="11506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FB75C3D-AFC0-4D46-8D29-E5A695591CFC}"/>
              </a:ext>
            </a:extLst>
          </p:cNvPr>
          <p:cNvSpPr txBox="1"/>
          <p:nvPr/>
        </p:nvSpPr>
        <p:spPr>
          <a:xfrm>
            <a:off x="205740" y="849630"/>
            <a:ext cx="11506648" cy="1169551"/>
          </a:xfrm>
          <a:prstGeom prst="rect">
            <a:avLst/>
          </a:prstGeom>
          <a:noFill/>
        </p:spPr>
        <p:txBody>
          <a:bodyPr wrap="square" rtlCol="0">
            <a:spAutoFit/>
          </a:bodyPr>
          <a:lstStyle/>
          <a:p>
            <a:r>
              <a:rPr lang="en-US" sz="1400" dirty="0">
                <a:latin typeface="Times New Roman" panose="02020603050405020304" pitchFamily="18" charset="0"/>
                <a:ea typeface="Times New Roman" panose="02020603050405020304" pitchFamily="18" charset="0"/>
                <a:cs typeface="Times New Roman" panose="02020603050405020304" pitchFamily="18" charset="0"/>
              </a:rPr>
              <a:t>H</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ousing cost trends higher on the outer limits of a given city, which in turn can create additional inequities for residents of urban areas, e.g., mobility difficulties. </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For every quarter mile nearer to cycling infrastructure, property values can increase approximately $510 (Andersen, 2014).  The scenario is like the AlQuhtani and Anjomani (2019) conclusion that home values throughout DFW are positively impacted when located near rail stations. </a:t>
            </a:r>
          </a:p>
          <a:p>
            <a:pPr marL="0" marR="0">
              <a:spcBef>
                <a:spcPts val="0"/>
              </a:spcBef>
              <a:spcAft>
                <a:spcPts val="0"/>
              </a:spcAft>
            </a:pPr>
            <a:r>
              <a:rPr lang="en-US" sz="1400" dirty="0">
                <a:latin typeface="Times New Roman" panose="02020603050405020304" pitchFamily="18" charset="0"/>
                <a:cs typeface="Times New Roman" panose="02020603050405020304" pitchFamily="18" charset="0"/>
              </a:rPr>
              <a:t>However, this is an example highlighting the Braun (2021) view of potentially widening the sociodemographic disparities in cycling and its benefits if non-infrastructure barriers to cycling are not also addressed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by urban planners.</a:t>
            </a:r>
          </a:p>
        </p:txBody>
      </p:sp>
      <p:grpSp>
        <p:nvGrpSpPr>
          <p:cNvPr id="26" name="Group 3">
            <a:extLst>
              <a:ext uri="{FF2B5EF4-FFF2-40B4-BE49-F238E27FC236}">
                <a16:creationId xmlns:a16="http://schemas.microsoft.com/office/drawing/2014/main" id="{1F85167F-01D8-6876-9874-A2EA108D097F}"/>
              </a:ext>
            </a:extLst>
          </p:cNvPr>
          <p:cNvGrpSpPr/>
          <p:nvPr/>
        </p:nvGrpSpPr>
        <p:grpSpPr>
          <a:xfrm>
            <a:off x="327021" y="1961747"/>
            <a:ext cx="5768979" cy="3793907"/>
            <a:chOff x="-1" y="-60105"/>
            <a:chExt cx="5768977" cy="3793905"/>
          </a:xfrm>
        </p:grpSpPr>
        <p:grpSp>
          <p:nvGrpSpPr>
            <p:cNvPr id="27" name="AutoShape 4">
              <a:extLst>
                <a:ext uri="{FF2B5EF4-FFF2-40B4-BE49-F238E27FC236}">
                  <a16:creationId xmlns:a16="http://schemas.microsoft.com/office/drawing/2014/main" id="{C00D7CEC-F592-640E-843F-CD9BF3F7195D}"/>
                </a:ext>
              </a:extLst>
            </p:cNvPr>
            <p:cNvGrpSpPr/>
            <p:nvPr/>
          </p:nvGrpSpPr>
          <p:grpSpPr>
            <a:xfrm>
              <a:off x="-1" y="2046286"/>
              <a:ext cx="1560968" cy="1687514"/>
              <a:chOff x="0" y="-1"/>
              <a:chExt cx="1560966" cy="1687513"/>
            </a:xfrm>
          </p:grpSpPr>
          <p:sp>
            <p:nvSpPr>
              <p:cNvPr id="43" name="Shape">
                <a:extLst>
                  <a:ext uri="{FF2B5EF4-FFF2-40B4-BE49-F238E27FC236}">
                    <a16:creationId xmlns:a16="http://schemas.microsoft.com/office/drawing/2014/main" id="{33471F08-B9A0-EB85-6988-28E998525ED6}"/>
                  </a:ext>
                </a:extLst>
              </p:cNvPr>
              <p:cNvSpPr/>
              <p:nvPr/>
            </p:nvSpPr>
            <p:spPr>
              <a:xfrm rot="16200000" flipH="1">
                <a:off x="-63274" y="63273"/>
                <a:ext cx="1687513" cy="15609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940" y="0"/>
                    </a:lnTo>
                    <a:lnTo>
                      <a:pt x="21600" y="10800"/>
                    </a:lnTo>
                    <a:lnTo>
                      <a:pt x="14940" y="21600"/>
                    </a:lnTo>
                    <a:lnTo>
                      <a:pt x="0" y="21600"/>
                    </a:lnTo>
                    <a:close/>
                  </a:path>
                </a:pathLst>
              </a:custGeom>
              <a:solidFill>
                <a:schemeClr val="accent2"/>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defTabSz="914400" eaLnBrk="1" fontAlgn="auto" latinLnBrk="0" hangingPunct="0">
                  <a:lnSpc>
                    <a:spcPct val="100000"/>
                  </a:lnSpc>
                  <a:spcBef>
                    <a:spcPts val="60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44" name="Text">
                <a:extLst>
                  <a:ext uri="{FF2B5EF4-FFF2-40B4-BE49-F238E27FC236}">
                    <a16:creationId xmlns:a16="http://schemas.microsoft.com/office/drawing/2014/main" id="{96C53D13-92F1-3F0A-7A05-CFADFF673ECE}"/>
                  </a:ext>
                </a:extLst>
              </p:cNvPr>
              <p:cNvSpPr txBox="1"/>
              <p:nvPr/>
            </p:nvSpPr>
            <p:spPr>
              <a:xfrm>
                <a:off x="425739" y="58683"/>
                <a:ext cx="709487" cy="10361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p>
                <a:pPr marL="0" marR="0" lvl="0" indent="0" defTabSz="914400" eaLnBrk="1" fontAlgn="auto" latinLnBrk="0" hangingPunct="0">
                  <a:lnSpc>
                    <a:spcPct val="100000"/>
                  </a:lnSpc>
                  <a:spcBef>
                    <a:spcPts val="600"/>
                  </a:spcBef>
                  <a:spcAft>
                    <a:spcPts val="0"/>
                  </a:spcAft>
                  <a:buClrTx/>
                  <a:buSzTx/>
                  <a:buFontTx/>
                  <a:buNone/>
                  <a:tabLst/>
                  <a:defRPr sz="1200" b="1">
                    <a:solidFill>
                      <a:srgbClr val="000000"/>
                    </a:solidFill>
                    <a:latin typeface="Arial"/>
                    <a:ea typeface="Arial"/>
                    <a:cs typeface="Arial"/>
                    <a:sym typeface="Arial"/>
                  </a:defRPr>
                </a:pP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defTabSz="914400" eaLnBrk="1" fontAlgn="auto" latinLnBrk="0" hangingPunct="0">
                  <a:lnSpc>
                    <a:spcPct val="100000"/>
                  </a:lnSpc>
                  <a:spcBef>
                    <a:spcPts val="600"/>
                  </a:spcBef>
                  <a:spcAft>
                    <a:spcPts val="0"/>
                  </a:spcAft>
                  <a:buClrTx/>
                  <a:buSzTx/>
                  <a:buFontTx/>
                  <a:buNone/>
                  <a:tabLst/>
                  <a:defRPr sz="1200" b="1">
                    <a:solidFill>
                      <a:srgbClr val="000000"/>
                    </a:solidFill>
                    <a:latin typeface="Arial"/>
                    <a:ea typeface="Arial"/>
                    <a:cs typeface="Arial"/>
                    <a:sym typeface="Arial"/>
                  </a:defRPr>
                </a:pP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defTabSz="914400" eaLnBrk="1" fontAlgn="auto" latinLnBrk="0" hangingPunct="0">
                  <a:lnSpc>
                    <a:spcPct val="100000"/>
                  </a:lnSpc>
                  <a:spcBef>
                    <a:spcPts val="600"/>
                  </a:spcBef>
                  <a:spcAft>
                    <a:spcPts val="0"/>
                  </a:spcAft>
                  <a:buClrTx/>
                  <a:buSzTx/>
                  <a:buFontTx/>
                  <a:buNone/>
                  <a:tabLst/>
                  <a:defRPr sz="1200" b="1">
                    <a:solidFill>
                      <a:srgbClr val="000000"/>
                    </a:solidFill>
                    <a:latin typeface="Arial"/>
                    <a:ea typeface="Arial"/>
                    <a:cs typeface="Arial"/>
                    <a:sym typeface="Arial"/>
                  </a:defRPr>
                </a:pP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defTabSz="914400" eaLnBrk="1" fontAlgn="auto" latinLnBrk="0" hangingPunct="0">
                  <a:lnSpc>
                    <a:spcPct val="100000"/>
                  </a:lnSpc>
                  <a:spcBef>
                    <a:spcPts val="400"/>
                  </a:spcBef>
                  <a:spcAft>
                    <a:spcPts val="0"/>
                  </a:spcAft>
                  <a:buClrTx/>
                  <a:buSzTx/>
                  <a:buFontTx/>
                  <a:buNone/>
                  <a:tabLst/>
                  <a:defRPr sz="1200" b="1">
                    <a:solidFill>
                      <a:srgbClr val="000000"/>
                    </a:solidFill>
                    <a:latin typeface="Arial"/>
                    <a:ea typeface="Arial"/>
                    <a:cs typeface="Arial"/>
                    <a:sym typeface="Arial"/>
                  </a:defRPr>
                </a:pPr>
                <a:r>
                  <a:rPr kumimoji="0" lang="en-US" sz="1200" b="1" i="0" u="none" strike="noStrike" kern="0" cap="none" spc="0" normalizeH="0" baseline="0" noProof="0" dirty="0">
                    <a:ln>
                      <a:noFill/>
                    </a:ln>
                    <a:solidFill>
                      <a:srgbClr val="000000"/>
                    </a:solidFill>
                    <a:effectLst/>
                    <a:uLnTx/>
                    <a:uFillTx/>
                    <a:latin typeface="Arial"/>
                    <a:ea typeface="Arial"/>
                    <a:cs typeface="Arial"/>
                    <a:sym typeface="Arial"/>
                  </a:rPr>
                  <a:t>Housing</a:t>
                </a: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p:txBody>
          </p:sp>
        </p:grpSp>
        <p:grpSp>
          <p:nvGrpSpPr>
            <p:cNvPr id="28" name="AutoShape 5">
              <a:extLst>
                <a:ext uri="{FF2B5EF4-FFF2-40B4-BE49-F238E27FC236}">
                  <a16:creationId xmlns:a16="http://schemas.microsoft.com/office/drawing/2014/main" id="{41AE65B5-6A8D-AD3D-E76C-1BB5FB2AD181}"/>
                </a:ext>
              </a:extLst>
            </p:cNvPr>
            <p:cNvGrpSpPr/>
            <p:nvPr/>
          </p:nvGrpSpPr>
          <p:grpSpPr>
            <a:xfrm>
              <a:off x="-1" y="1049336"/>
              <a:ext cx="1560968" cy="1563690"/>
              <a:chOff x="0" y="-1"/>
              <a:chExt cx="1560966" cy="1563689"/>
            </a:xfrm>
          </p:grpSpPr>
          <p:sp>
            <p:nvSpPr>
              <p:cNvPr id="41" name="Shape">
                <a:extLst>
                  <a:ext uri="{FF2B5EF4-FFF2-40B4-BE49-F238E27FC236}">
                    <a16:creationId xmlns:a16="http://schemas.microsoft.com/office/drawing/2014/main" id="{E98D6A51-AD84-8F1E-B4D0-FA8A18AF7212}"/>
                  </a:ext>
                </a:extLst>
              </p:cNvPr>
              <p:cNvSpPr/>
              <p:nvPr/>
            </p:nvSpPr>
            <p:spPr>
              <a:xfrm rot="16200000" flipH="1">
                <a:off x="-1362" y="1361"/>
                <a:ext cx="1563689" cy="15609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413" y="0"/>
                    </a:lnTo>
                    <a:lnTo>
                      <a:pt x="21600" y="10800"/>
                    </a:lnTo>
                    <a:lnTo>
                      <a:pt x="14413" y="21600"/>
                    </a:lnTo>
                    <a:lnTo>
                      <a:pt x="0" y="21600"/>
                    </a:lnTo>
                    <a:close/>
                  </a:path>
                </a:pathLst>
              </a:custGeom>
              <a:solidFill>
                <a:srgbClr val="808080"/>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defTabSz="914400" eaLnBrk="1" fontAlgn="auto" latinLnBrk="0" hangingPunct="0">
                  <a:lnSpc>
                    <a:spcPct val="100000"/>
                  </a:lnSpc>
                  <a:spcBef>
                    <a:spcPts val="60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42" name="Text">
                <a:extLst>
                  <a:ext uri="{FF2B5EF4-FFF2-40B4-BE49-F238E27FC236}">
                    <a16:creationId xmlns:a16="http://schemas.microsoft.com/office/drawing/2014/main" id="{189B84D9-557F-492B-C8DA-B92BB7FE7F3A}"/>
                  </a:ext>
                </a:extLst>
              </p:cNvPr>
              <p:cNvSpPr txBox="1"/>
              <p:nvPr/>
            </p:nvSpPr>
            <p:spPr>
              <a:xfrm>
                <a:off x="190899" y="71105"/>
                <a:ext cx="1179165" cy="10361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p>
                <a:pPr marL="0" marR="0" lvl="0" indent="0" defTabSz="914400" eaLnBrk="1" fontAlgn="auto" latinLnBrk="0" hangingPunct="0">
                  <a:lnSpc>
                    <a:spcPct val="100000"/>
                  </a:lnSpc>
                  <a:spcBef>
                    <a:spcPts val="600"/>
                  </a:spcBef>
                  <a:spcAft>
                    <a:spcPts val="0"/>
                  </a:spcAft>
                  <a:buClrTx/>
                  <a:buSzTx/>
                  <a:buFontTx/>
                  <a:buNone/>
                  <a:tabLst/>
                  <a:defRPr sz="1200" b="1">
                    <a:solidFill>
                      <a:srgbClr val="000000"/>
                    </a:solidFill>
                    <a:latin typeface="Arial"/>
                    <a:ea typeface="Arial"/>
                    <a:cs typeface="Arial"/>
                    <a:sym typeface="Arial"/>
                  </a:defRPr>
                </a:pP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defTabSz="914400" eaLnBrk="1" fontAlgn="auto" latinLnBrk="0" hangingPunct="0">
                  <a:lnSpc>
                    <a:spcPct val="100000"/>
                  </a:lnSpc>
                  <a:spcBef>
                    <a:spcPts val="600"/>
                  </a:spcBef>
                  <a:spcAft>
                    <a:spcPts val="0"/>
                  </a:spcAft>
                  <a:buClrTx/>
                  <a:buSzTx/>
                  <a:buFontTx/>
                  <a:buNone/>
                  <a:tabLst/>
                  <a:defRPr sz="1200" b="1">
                    <a:solidFill>
                      <a:srgbClr val="000000"/>
                    </a:solidFill>
                    <a:latin typeface="Arial"/>
                    <a:ea typeface="Arial"/>
                    <a:cs typeface="Arial"/>
                    <a:sym typeface="Arial"/>
                  </a:defRPr>
                </a:pP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defTabSz="914400" eaLnBrk="1" fontAlgn="auto" latinLnBrk="0" hangingPunct="0">
                  <a:lnSpc>
                    <a:spcPct val="100000"/>
                  </a:lnSpc>
                  <a:spcBef>
                    <a:spcPts val="600"/>
                  </a:spcBef>
                  <a:spcAft>
                    <a:spcPts val="0"/>
                  </a:spcAft>
                  <a:buClrTx/>
                  <a:buSzTx/>
                  <a:buFontTx/>
                  <a:buNone/>
                  <a:tabLst/>
                  <a:defRPr sz="1200" b="1">
                    <a:solidFill>
                      <a:srgbClr val="000000"/>
                    </a:solidFill>
                    <a:latin typeface="Arial"/>
                    <a:ea typeface="Arial"/>
                    <a:cs typeface="Arial"/>
                    <a:sym typeface="Arial"/>
                  </a:defRPr>
                </a:pP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defTabSz="914400" eaLnBrk="1" fontAlgn="auto" latinLnBrk="0" hangingPunct="0">
                  <a:lnSpc>
                    <a:spcPct val="100000"/>
                  </a:lnSpc>
                  <a:spcBef>
                    <a:spcPts val="400"/>
                  </a:spcBef>
                  <a:spcAft>
                    <a:spcPts val="0"/>
                  </a:spcAft>
                  <a:buClrTx/>
                  <a:buSzTx/>
                  <a:buFontTx/>
                  <a:buNone/>
                  <a:tabLst/>
                  <a:defRPr sz="1200" b="1">
                    <a:solidFill>
                      <a:srgbClr val="000000"/>
                    </a:solidFill>
                    <a:latin typeface="Arial"/>
                    <a:ea typeface="Arial"/>
                    <a:cs typeface="Arial"/>
                    <a:sym typeface="Arial"/>
                  </a:defRPr>
                </a:pPr>
                <a:r>
                  <a:rPr kumimoji="0" lang="en-US" sz="1200" b="1" i="0" u="none" strike="noStrike" kern="0" cap="none" spc="0" normalizeH="0" baseline="0" noProof="0" dirty="0">
                    <a:ln>
                      <a:noFill/>
                    </a:ln>
                    <a:solidFill>
                      <a:srgbClr val="000000"/>
                    </a:solidFill>
                    <a:effectLst/>
                    <a:uLnTx/>
                    <a:uFillTx/>
                    <a:latin typeface="Arial"/>
                    <a:ea typeface="Arial"/>
                    <a:cs typeface="Arial"/>
                    <a:sym typeface="Arial"/>
                  </a:rPr>
                  <a:t>Transportation</a:t>
                </a: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p:txBody>
          </p:sp>
        </p:grpSp>
        <p:grpSp>
          <p:nvGrpSpPr>
            <p:cNvPr id="29" name="Rectangle 6">
              <a:extLst>
                <a:ext uri="{FF2B5EF4-FFF2-40B4-BE49-F238E27FC236}">
                  <a16:creationId xmlns:a16="http://schemas.microsoft.com/office/drawing/2014/main" id="{A94C8440-3B4E-83D3-EC33-71F321BAAEF9}"/>
                </a:ext>
              </a:extLst>
            </p:cNvPr>
            <p:cNvGrpSpPr/>
            <p:nvPr/>
          </p:nvGrpSpPr>
          <p:grpSpPr>
            <a:xfrm>
              <a:off x="1653303" y="-60105"/>
              <a:ext cx="4115673" cy="1169548"/>
              <a:chOff x="0" y="-60104"/>
              <a:chExt cx="4115671" cy="1169546"/>
            </a:xfrm>
          </p:grpSpPr>
          <p:sp>
            <p:nvSpPr>
              <p:cNvPr id="39" name="Rectangle">
                <a:extLst>
                  <a:ext uri="{FF2B5EF4-FFF2-40B4-BE49-F238E27FC236}">
                    <a16:creationId xmlns:a16="http://schemas.microsoft.com/office/drawing/2014/main" id="{7A1C431D-DF77-D2BE-AA49-48FAC1094E76}"/>
                  </a:ext>
                </a:extLst>
              </p:cNvPr>
              <p:cNvSpPr/>
              <p:nvPr/>
            </p:nvSpPr>
            <p:spPr>
              <a:xfrm>
                <a:off x="0" y="-1"/>
                <a:ext cx="4115671" cy="1049339"/>
              </a:xfrm>
              <a:prstGeom prst="rect">
                <a:avLst/>
              </a:prstGeom>
              <a:solidFill>
                <a:srgbClr val="808080">
                  <a:lumOff val="29666"/>
                </a:srgbClr>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defTabSz="914400" eaLnBrk="1" fontAlgn="auto" latinLnBrk="0" hangingPunct="0">
                  <a:lnSpc>
                    <a:spcPct val="100000"/>
                  </a:lnSpc>
                  <a:spcBef>
                    <a:spcPts val="60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40" name="Text…">
                <a:extLst>
                  <a:ext uri="{FF2B5EF4-FFF2-40B4-BE49-F238E27FC236}">
                    <a16:creationId xmlns:a16="http://schemas.microsoft.com/office/drawing/2014/main" id="{D5399CB6-EDC9-ABF7-D04E-50C6BCE4B020}"/>
                  </a:ext>
                </a:extLst>
              </p:cNvPr>
              <p:cNvSpPr txBox="1"/>
              <p:nvPr/>
            </p:nvSpPr>
            <p:spPr>
              <a:xfrm>
                <a:off x="0" y="-60104"/>
                <a:ext cx="4115671" cy="116954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marL="114300" marR="0" lvl="0" indent="-114300" defTabSz="914400" eaLnBrk="1" fontAlgn="auto" latinLnBrk="0" hangingPunct="0">
                  <a:lnSpc>
                    <a:spcPct val="100000"/>
                  </a:lnSpc>
                  <a:spcBef>
                    <a:spcPts val="400"/>
                  </a:spcBef>
                  <a:spcAft>
                    <a:spcPts val="0"/>
                  </a:spcAft>
                  <a:buClrTx/>
                  <a:buSzTx/>
                  <a:buFontTx/>
                  <a:buNone/>
                  <a:tabLst/>
                  <a:defRPr sz="1200" b="1">
                    <a:solidFill>
                      <a:srgbClr val="000000"/>
                    </a:solidFill>
                    <a:latin typeface="Arial"/>
                    <a:ea typeface="Arial"/>
                    <a:cs typeface="Arial"/>
                    <a:sym typeface="Arial"/>
                  </a:defRPr>
                </a:pPr>
                <a:r>
                  <a:rPr kumimoji="0" sz="1200" b="1" i="0" u="none" strike="noStrike" kern="0" cap="none" spc="0" normalizeH="0" baseline="0" noProof="0" dirty="0">
                    <a:ln>
                      <a:noFill/>
                    </a:ln>
                    <a:solidFill>
                      <a:srgbClr val="000000"/>
                    </a:solidFill>
                    <a:effectLst/>
                    <a:uLnTx/>
                    <a:uFillTx/>
                    <a:latin typeface="Arial"/>
                    <a:ea typeface="Arial"/>
                    <a:cs typeface="Arial"/>
                    <a:sym typeface="Arial"/>
                  </a:rPr>
                  <a:t> </a:t>
                </a:r>
                <a:r>
                  <a:rPr kumimoji="0" lang="en-US" sz="1200" b="1" i="0" u="none" strike="noStrike" kern="0" cap="none" spc="0" normalizeH="0" baseline="0" noProof="0" dirty="0">
                    <a:ln>
                      <a:noFill/>
                    </a:ln>
                    <a:solidFill>
                      <a:srgbClr val="000000"/>
                    </a:solidFill>
                    <a:effectLst/>
                    <a:uLnTx/>
                    <a:uFillTx/>
                    <a:latin typeface="Arial"/>
                    <a:ea typeface="Arial"/>
                    <a:cs typeface="Arial"/>
                    <a:sym typeface="Arial"/>
                  </a:rPr>
                  <a:t>Employment Migration</a:t>
                </a: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a:p>
                <a:pPr marL="114300" marR="0" lvl="0" indent="-114300" defTabSz="914400" eaLnBrk="1" fontAlgn="auto" latinLnBrk="0" hangingPunct="0">
                  <a:lnSpc>
                    <a:spcPct val="100000"/>
                  </a:lnSpc>
                  <a:spcBef>
                    <a:spcPts val="400"/>
                  </a:spcBef>
                  <a:spcAft>
                    <a:spcPts val="0"/>
                  </a:spcAft>
                  <a:buClrTx/>
                  <a:buSzPct val="100000"/>
                  <a:buFontTx/>
                  <a:buChar char="•"/>
                  <a:tabLst/>
                  <a:defRPr sz="1200">
                    <a:solidFill>
                      <a:srgbClr val="000000"/>
                    </a:solidFill>
                    <a:latin typeface="Arial"/>
                    <a:ea typeface="Arial"/>
                    <a:cs typeface="Arial"/>
                    <a:sym typeface="Arial"/>
                  </a:defRPr>
                </a:pPr>
                <a:r>
                  <a:rPr kumimoji="0" lang="en-US" sz="1200" b="0" i="0" u="none" strike="noStrike" kern="0" cap="none" spc="0" normalizeH="0" baseline="0" noProof="0" dirty="0">
                    <a:ln>
                      <a:noFill/>
                    </a:ln>
                    <a:solidFill>
                      <a:srgbClr val="000000"/>
                    </a:solidFill>
                    <a:effectLst/>
                    <a:uLnTx/>
                    <a:uFillTx/>
                    <a:latin typeface="Arial"/>
                    <a:ea typeface="Arial"/>
                    <a:cs typeface="Arial"/>
                    <a:sym typeface="Arial"/>
                  </a:rPr>
                  <a:t>Opportunities greater in suburban areas vs urban areas</a:t>
                </a:r>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a:p>
                <a:pPr marL="114300" marR="0" lvl="0" indent="-114300" defTabSz="914400" eaLnBrk="1" fontAlgn="auto" latinLnBrk="0" hangingPunct="0">
                  <a:lnSpc>
                    <a:spcPct val="100000"/>
                  </a:lnSpc>
                  <a:spcBef>
                    <a:spcPts val="400"/>
                  </a:spcBef>
                  <a:spcAft>
                    <a:spcPts val="0"/>
                  </a:spcAft>
                  <a:buClrTx/>
                  <a:buSzPct val="100000"/>
                  <a:buFontTx/>
                  <a:buChar char="•"/>
                  <a:tabLst/>
                  <a:defRPr sz="1200">
                    <a:solidFill>
                      <a:srgbClr val="000000"/>
                    </a:solidFill>
                    <a:latin typeface="Arial"/>
                    <a:ea typeface="Arial"/>
                    <a:cs typeface="Arial"/>
                    <a:sym typeface="Arial"/>
                  </a:defRPr>
                </a:pPr>
                <a:r>
                  <a:rPr lang="en-US" sz="1200" kern="0" dirty="0">
                    <a:solidFill>
                      <a:srgbClr val="000000"/>
                    </a:solidFill>
                    <a:latin typeface="Arial"/>
                    <a:ea typeface="Arial"/>
                    <a:cs typeface="Arial"/>
                    <a:sym typeface="Arial"/>
                  </a:rPr>
                  <a:t>Businesses are dwindling in urban areas</a:t>
                </a:r>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a:p>
                <a:pPr marL="114300" marR="0" lvl="0" indent="-114300" defTabSz="914400" eaLnBrk="1" fontAlgn="auto" latinLnBrk="0" hangingPunct="0">
                  <a:lnSpc>
                    <a:spcPct val="100000"/>
                  </a:lnSpc>
                  <a:spcBef>
                    <a:spcPts val="400"/>
                  </a:spcBef>
                  <a:spcAft>
                    <a:spcPts val="0"/>
                  </a:spcAft>
                  <a:buClrTx/>
                  <a:buSzPct val="100000"/>
                  <a:buFontTx/>
                  <a:buChar char="•"/>
                  <a:tabLst/>
                  <a:defRPr sz="1200">
                    <a:solidFill>
                      <a:srgbClr val="000000"/>
                    </a:solidFill>
                    <a:latin typeface="Arial"/>
                    <a:ea typeface="Arial"/>
                    <a:cs typeface="Arial"/>
                    <a:sym typeface="Arial"/>
                  </a:defRPr>
                </a:pPr>
                <a:r>
                  <a:rPr kumimoji="0" lang="en-US" sz="1200" b="0" i="0" u="none" strike="noStrike" kern="0" cap="none" spc="0" normalizeH="0" baseline="0" noProof="0" dirty="0">
                    <a:ln>
                      <a:noFill/>
                    </a:ln>
                    <a:solidFill>
                      <a:srgbClr val="000000"/>
                    </a:solidFill>
                    <a:effectLst/>
                    <a:uLnTx/>
                    <a:uFillTx/>
                    <a:latin typeface="Arial"/>
                    <a:ea typeface="Arial"/>
                    <a:cs typeface="Arial"/>
                    <a:sym typeface="Arial"/>
                  </a:rPr>
                  <a:t>Businesses and employment increase along cycling infrastructure</a:t>
                </a:r>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p:txBody>
          </p:sp>
        </p:grpSp>
        <p:grpSp>
          <p:nvGrpSpPr>
            <p:cNvPr id="30" name="Rectangle 7">
              <a:extLst>
                <a:ext uri="{FF2B5EF4-FFF2-40B4-BE49-F238E27FC236}">
                  <a16:creationId xmlns:a16="http://schemas.microsoft.com/office/drawing/2014/main" id="{3C600E11-F428-CFCB-B2C1-2607D88857F4}"/>
                </a:ext>
              </a:extLst>
            </p:cNvPr>
            <p:cNvGrpSpPr/>
            <p:nvPr/>
          </p:nvGrpSpPr>
          <p:grpSpPr>
            <a:xfrm>
              <a:off x="1653303" y="1049337"/>
              <a:ext cx="4115673" cy="996951"/>
              <a:chOff x="0" y="0"/>
              <a:chExt cx="4115671" cy="996950"/>
            </a:xfrm>
          </p:grpSpPr>
          <p:sp>
            <p:nvSpPr>
              <p:cNvPr id="37" name="Rectangle">
                <a:extLst>
                  <a:ext uri="{FF2B5EF4-FFF2-40B4-BE49-F238E27FC236}">
                    <a16:creationId xmlns:a16="http://schemas.microsoft.com/office/drawing/2014/main" id="{0BB4EC3C-A327-91E9-05EC-59B9CC32496D}"/>
                  </a:ext>
                </a:extLst>
              </p:cNvPr>
              <p:cNvSpPr/>
              <p:nvPr/>
            </p:nvSpPr>
            <p:spPr>
              <a:xfrm>
                <a:off x="0" y="0"/>
                <a:ext cx="4115671" cy="996950"/>
              </a:xfrm>
              <a:prstGeom prst="rect">
                <a:avLst/>
              </a:prstGeom>
              <a:solidFill>
                <a:srgbClr val="808080"/>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defTabSz="914400" eaLnBrk="1" fontAlgn="auto" latinLnBrk="0" hangingPunct="0">
                  <a:lnSpc>
                    <a:spcPct val="100000"/>
                  </a:lnSpc>
                  <a:spcBef>
                    <a:spcPts val="600"/>
                  </a:spcBef>
                  <a:spcAft>
                    <a:spcPts val="0"/>
                  </a:spcAft>
                  <a:buClrTx/>
                  <a:buSzTx/>
                  <a:buFontTx/>
                  <a:buNone/>
                  <a:tabLst/>
                  <a:defRPr sz="1200" b="1">
                    <a:solidFill>
                      <a:srgbClr val="000000"/>
                    </a:solidFill>
                    <a:latin typeface="Arial"/>
                    <a:ea typeface="Arial"/>
                    <a:cs typeface="Arial"/>
                    <a:sym typeface="Arial"/>
                  </a:defRPr>
                </a:pP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8" name="Text…">
                <a:extLst>
                  <a:ext uri="{FF2B5EF4-FFF2-40B4-BE49-F238E27FC236}">
                    <a16:creationId xmlns:a16="http://schemas.microsoft.com/office/drawing/2014/main" id="{FB1C0EAC-FB5C-8B17-073E-9A31B476BEBE}"/>
                  </a:ext>
                </a:extLst>
              </p:cNvPr>
              <p:cNvSpPr txBox="1"/>
              <p:nvPr/>
            </p:nvSpPr>
            <p:spPr>
              <a:xfrm>
                <a:off x="0" y="6035"/>
                <a:ext cx="4074187" cy="9848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p>
                <a:pPr marL="114300" marR="0" lvl="0" indent="-114300" defTabSz="914400" eaLnBrk="1" fontAlgn="auto" latinLnBrk="0" hangingPunct="0">
                  <a:lnSpc>
                    <a:spcPct val="100000"/>
                  </a:lnSpc>
                  <a:spcBef>
                    <a:spcPts val="400"/>
                  </a:spcBef>
                  <a:spcAft>
                    <a:spcPts val="0"/>
                  </a:spcAft>
                  <a:buClrTx/>
                  <a:buSzTx/>
                  <a:buFontTx/>
                  <a:buNone/>
                  <a:tabLst/>
                  <a:defRPr sz="1200" b="1">
                    <a:solidFill>
                      <a:srgbClr val="000000"/>
                    </a:solidFill>
                    <a:latin typeface="Arial"/>
                    <a:ea typeface="Arial"/>
                    <a:cs typeface="Arial"/>
                    <a:sym typeface="Arial"/>
                  </a:defRPr>
                </a:pPr>
                <a:r>
                  <a:rPr kumimoji="0" lang="en-US" sz="1200" b="1" i="0" u="none" strike="noStrike" kern="0" cap="none" spc="0" normalizeH="0" baseline="0" noProof="0" dirty="0">
                    <a:ln>
                      <a:noFill/>
                    </a:ln>
                    <a:solidFill>
                      <a:srgbClr val="000000"/>
                    </a:solidFill>
                    <a:effectLst/>
                    <a:uLnTx/>
                    <a:uFillTx/>
                    <a:latin typeface="Arial"/>
                    <a:ea typeface="Arial"/>
                    <a:cs typeface="Arial"/>
                    <a:sym typeface="Arial"/>
                  </a:rPr>
                  <a:t>Cities are being built for cars and not people</a:t>
                </a: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a:p>
                <a:pPr marL="114300" marR="0" lvl="0" indent="-114300" defTabSz="914400" eaLnBrk="1" fontAlgn="auto" latinLnBrk="0" hangingPunct="0">
                  <a:lnSpc>
                    <a:spcPct val="100000"/>
                  </a:lnSpc>
                  <a:spcBef>
                    <a:spcPts val="400"/>
                  </a:spcBef>
                  <a:spcAft>
                    <a:spcPts val="0"/>
                  </a:spcAft>
                  <a:buClr>
                    <a:srgbClr val="8F8F8F">
                      <a:lumOff val="44000"/>
                    </a:srgbClr>
                  </a:buClr>
                  <a:buSzPct val="100000"/>
                  <a:buFontTx/>
                  <a:buChar char="•"/>
                  <a:tabLst/>
                  <a:defRPr sz="1200">
                    <a:solidFill>
                      <a:srgbClr val="000000"/>
                    </a:solidFill>
                    <a:latin typeface="Arial"/>
                    <a:ea typeface="Arial"/>
                    <a:cs typeface="Arial"/>
                    <a:sym typeface="Arial"/>
                  </a:defRPr>
                </a:pPr>
                <a:r>
                  <a:rPr lang="en-US" sz="1200" kern="0" dirty="0">
                    <a:solidFill>
                      <a:srgbClr val="000000"/>
                    </a:solidFill>
                    <a:latin typeface="Arial"/>
                    <a:ea typeface="Arial"/>
                    <a:cs typeface="Arial"/>
                    <a:sym typeface="Arial"/>
                  </a:rPr>
                  <a:t>Urban residents forced to drive to work and shops</a:t>
                </a:r>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a:p>
                <a:pPr marL="114300" marR="0" lvl="0" indent="-114300" defTabSz="914400" eaLnBrk="1" fontAlgn="auto" latinLnBrk="0" hangingPunct="0">
                  <a:lnSpc>
                    <a:spcPct val="100000"/>
                  </a:lnSpc>
                  <a:spcBef>
                    <a:spcPts val="400"/>
                  </a:spcBef>
                  <a:spcAft>
                    <a:spcPts val="0"/>
                  </a:spcAft>
                  <a:buClr>
                    <a:srgbClr val="8F8F8F">
                      <a:lumOff val="44000"/>
                    </a:srgbClr>
                  </a:buClr>
                  <a:buSzPct val="100000"/>
                  <a:buFontTx/>
                  <a:buChar char="•"/>
                  <a:tabLst/>
                  <a:defRPr sz="1200">
                    <a:solidFill>
                      <a:srgbClr val="000000"/>
                    </a:solidFill>
                    <a:latin typeface="Arial"/>
                    <a:ea typeface="Arial"/>
                    <a:cs typeface="Arial"/>
                    <a:sym typeface="Arial"/>
                  </a:defRPr>
                </a:pPr>
                <a:r>
                  <a:rPr lang="en-US" sz="1200" kern="0" dirty="0">
                    <a:solidFill>
                      <a:srgbClr val="000000"/>
                    </a:solidFill>
                    <a:latin typeface="Arial"/>
                    <a:ea typeface="Arial"/>
                    <a:cs typeface="Arial"/>
                    <a:sym typeface="Arial"/>
                  </a:rPr>
                  <a:t>As gas prices are not impacted by employment</a:t>
                </a:r>
              </a:p>
              <a:p>
                <a:pPr marL="114300" marR="0" lvl="0" indent="-114300" defTabSz="914400" eaLnBrk="1" fontAlgn="auto" latinLnBrk="0" hangingPunct="0">
                  <a:lnSpc>
                    <a:spcPct val="100000"/>
                  </a:lnSpc>
                  <a:spcBef>
                    <a:spcPts val="400"/>
                  </a:spcBef>
                  <a:spcAft>
                    <a:spcPts val="0"/>
                  </a:spcAft>
                  <a:buClr>
                    <a:srgbClr val="8F8F8F">
                      <a:lumOff val="44000"/>
                    </a:srgbClr>
                  </a:buClr>
                  <a:buSzPct val="100000"/>
                  <a:buFontTx/>
                  <a:buChar char="•"/>
                  <a:tabLst/>
                  <a:defRPr sz="1200">
                    <a:solidFill>
                      <a:srgbClr val="000000"/>
                    </a:solidFill>
                    <a:latin typeface="Arial"/>
                    <a:ea typeface="Arial"/>
                    <a:cs typeface="Arial"/>
                    <a:sym typeface="Arial"/>
                  </a:defRPr>
                </a:pPr>
                <a:r>
                  <a:rPr lang="en-US" sz="1200" kern="0" dirty="0">
                    <a:solidFill>
                      <a:srgbClr val="000000"/>
                    </a:solidFill>
                    <a:latin typeface="Arial"/>
                    <a:ea typeface="Arial"/>
                    <a:cs typeface="Arial"/>
                    <a:sym typeface="Arial"/>
                  </a:rPr>
                  <a:t>Investment in vehicle infrastructure continues to be focus</a:t>
                </a:r>
                <a:endParaRPr kumimoji="0" lang="en-US" sz="1200" b="0" i="0" u="none" strike="noStrike" kern="0" cap="none" spc="0" normalizeH="0" baseline="0" noProof="0" dirty="0">
                  <a:ln>
                    <a:noFill/>
                  </a:ln>
                  <a:solidFill>
                    <a:srgbClr val="000000"/>
                  </a:solidFill>
                  <a:effectLst/>
                  <a:uLnTx/>
                  <a:uFillTx/>
                  <a:latin typeface="Arial"/>
                  <a:ea typeface="Arial"/>
                  <a:cs typeface="Arial"/>
                  <a:sym typeface="Arial"/>
                </a:endParaRPr>
              </a:p>
            </p:txBody>
          </p:sp>
        </p:grpSp>
        <p:grpSp>
          <p:nvGrpSpPr>
            <p:cNvPr id="31" name="Rectangle 8">
              <a:extLst>
                <a:ext uri="{FF2B5EF4-FFF2-40B4-BE49-F238E27FC236}">
                  <a16:creationId xmlns:a16="http://schemas.microsoft.com/office/drawing/2014/main" id="{E01F4F6D-6C1B-718F-795D-A94D6FA4A727}"/>
                </a:ext>
              </a:extLst>
            </p:cNvPr>
            <p:cNvGrpSpPr/>
            <p:nvPr/>
          </p:nvGrpSpPr>
          <p:grpSpPr>
            <a:xfrm>
              <a:off x="1653303" y="2046287"/>
              <a:ext cx="4115673" cy="1041401"/>
              <a:chOff x="0" y="0"/>
              <a:chExt cx="4115671" cy="1041400"/>
            </a:xfrm>
          </p:grpSpPr>
          <p:sp>
            <p:nvSpPr>
              <p:cNvPr id="35" name="Rectangle">
                <a:extLst>
                  <a:ext uri="{FF2B5EF4-FFF2-40B4-BE49-F238E27FC236}">
                    <a16:creationId xmlns:a16="http://schemas.microsoft.com/office/drawing/2014/main" id="{BC5CD5BE-E4FD-3AAD-463E-9626D32C09C4}"/>
                  </a:ext>
                </a:extLst>
              </p:cNvPr>
              <p:cNvSpPr/>
              <p:nvPr/>
            </p:nvSpPr>
            <p:spPr>
              <a:xfrm>
                <a:off x="0" y="0"/>
                <a:ext cx="4115671" cy="1041400"/>
              </a:xfrm>
              <a:prstGeom prst="rect">
                <a:avLst/>
              </a:prstGeom>
              <a:solidFill>
                <a:srgbClr val="FFD200"/>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defTabSz="914400" eaLnBrk="1" fontAlgn="auto" latinLnBrk="0" hangingPunct="0">
                  <a:lnSpc>
                    <a:spcPct val="100000"/>
                  </a:lnSpc>
                  <a:spcBef>
                    <a:spcPts val="60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6" name="Text…">
                <a:extLst>
                  <a:ext uri="{FF2B5EF4-FFF2-40B4-BE49-F238E27FC236}">
                    <a16:creationId xmlns:a16="http://schemas.microsoft.com/office/drawing/2014/main" id="{6E9DD237-983A-48D6-FD93-3E3536CAEAD7}"/>
                  </a:ext>
                </a:extLst>
              </p:cNvPr>
              <p:cNvSpPr txBox="1"/>
              <p:nvPr/>
            </p:nvSpPr>
            <p:spPr>
              <a:xfrm>
                <a:off x="0" y="28260"/>
                <a:ext cx="4115671" cy="984881"/>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marL="114300" marR="0" lvl="0" indent="-114300" defTabSz="914400" eaLnBrk="1" fontAlgn="auto" latinLnBrk="0" hangingPunct="0">
                  <a:lnSpc>
                    <a:spcPct val="100000"/>
                  </a:lnSpc>
                  <a:spcBef>
                    <a:spcPts val="400"/>
                  </a:spcBef>
                  <a:spcAft>
                    <a:spcPts val="0"/>
                  </a:spcAft>
                  <a:buClrTx/>
                  <a:buSzTx/>
                  <a:buFontTx/>
                  <a:buNone/>
                  <a:tabLst/>
                  <a:defRPr sz="1200" b="1">
                    <a:solidFill>
                      <a:srgbClr val="000000"/>
                    </a:solidFill>
                    <a:latin typeface="Arial"/>
                    <a:ea typeface="Arial"/>
                    <a:cs typeface="Arial"/>
                    <a:sym typeface="Arial"/>
                  </a:defRPr>
                </a:pPr>
                <a:r>
                  <a:rPr kumimoji="0" lang="en-US" sz="1200" b="1" i="0" u="none" strike="noStrike" kern="0" cap="none" spc="0" normalizeH="0" baseline="0" noProof="0" dirty="0">
                    <a:ln>
                      <a:noFill/>
                    </a:ln>
                    <a:solidFill>
                      <a:srgbClr val="000000"/>
                    </a:solidFill>
                    <a:effectLst/>
                    <a:uLnTx/>
                    <a:uFillTx/>
                    <a:latin typeface="Arial"/>
                    <a:ea typeface="Arial"/>
                    <a:cs typeface="Arial"/>
                    <a:sym typeface="Arial"/>
                  </a:rPr>
                  <a:t>Housing Migration</a:t>
                </a: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a:p>
                <a:pPr marL="114300" marR="0" lvl="0" indent="-114300" defTabSz="914400" eaLnBrk="1" fontAlgn="auto" latinLnBrk="0" hangingPunct="0">
                  <a:lnSpc>
                    <a:spcPct val="100000"/>
                  </a:lnSpc>
                  <a:spcBef>
                    <a:spcPts val="400"/>
                  </a:spcBef>
                  <a:spcAft>
                    <a:spcPts val="0"/>
                  </a:spcAft>
                  <a:buClr>
                    <a:srgbClr val="000000"/>
                  </a:buClr>
                  <a:buSzPct val="100000"/>
                  <a:buFontTx/>
                  <a:buChar char="•"/>
                  <a:tabLst/>
                  <a:defRPr sz="1200">
                    <a:solidFill>
                      <a:srgbClr val="000000"/>
                    </a:solidFill>
                    <a:latin typeface="Arial"/>
                    <a:ea typeface="Arial"/>
                    <a:cs typeface="Arial"/>
                    <a:sym typeface="Arial"/>
                  </a:defRPr>
                </a:pPr>
                <a:r>
                  <a:rPr kumimoji="0" lang="en-US" sz="1200" b="0" i="0" u="none" strike="noStrike" kern="0" cap="none" spc="0" normalizeH="0" baseline="0" noProof="0" dirty="0">
                    <a:ln>
                      <a:noFill/>
                    </a:ln>
                    <a:solidFill>
                      <a:srgbClr val="000000"/>
                    </a:solidFill>
                    <a:effectLst/>
                    <a:uLnTx/>
                    <a:uFillTx/>
                    <a:latin typeface="Arial"/>
                    <a:ea typeface="Arial"/>
                    <a:cs typeface="Arial"/>
                    <a:sym typeface="Arial"/>
                  </a:rPr>
                  <a:t>Housing values increase when near cycling infrastructure</a:t>
                </a:r>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a:p>
                <a:pPr marL="114300" marR="0" lvl="0" indent="-114300" defTabSz="914400" eaLnBrk="1" fontAlgn="auto" latinLnBrk="0" hangingPunct="0">
                  <a:lnSpc>
                    <a:spcPct val="100000"/>
                  </a:lnSpc>
                  <a:spcBef>
                    <a:spcPts val="400"/>
                  </a:spcBef>
                  <a:spcAft>
                    <a:spcPts val="0"/>
                  </a:spcAft>
                  <a:buClr>
                    <a:srgbClr val="000000"/>
                  </a:buClr>
                  <a:buSzPct val="100000"/>
                  <a:buFontTx/>
                  <a:buChar char="•"/>
                  <a:tabLst/>
                  <a:defRPr sz="1200">
                    <a:solidFill>
                      <a:srgbClr val="000000"/>
                    </a:solidFill>
                    <a:latin typeface="Arial"/>
                    <a:ea typeface="Arial"/>
                    <a:cs typeface="Arial"/>
                    <a:sym typeface="Arial"/>
                  </a:defRPr>
                </a:pPr>
                <a:r>
                  <a:rPr kumimoji="0" lang="en-US" sz="1200" b="0" i="0" u="none" strike="noStrike" kern="0" cap="none" spc="0" normalizeH="0" baseline="0" noProof="0" dirty="0">
                    <a:ln>
                      <a:noFill/>
                    </a:ln>
                    <a:solidFill>
                      <a:srgbClr val="000000"/>
                    </a:solidFill>
                    <a:effectLst/>
                    <a:uLnTx/>
                    <a:uFillTx/>
                    <a:latin typeface="Arial"/>
                    <a:ea typeface="Arial"/>
                    <a:cs typeface="Arial"/>
                    <a:sym typeface="Arial"/>
                  </a:rPr>
                  <a:t>Housing values higher in suburban areas</a:t>
                </a:r>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a:p>
                <a:pPr marL="114300" marR="0" lvl="0" indent="-114300" defTabSz="914400" eaLnBrk="1" fontAlgn="auto" latinLnBrk="0" hangingPunct="0">
                  <a:lnSpc>
                    <a:spcPct val="100000"/>
                  </a:lnSpc>
                  <a:spcBef>
                    <a:spcPts val="400"/>
                  </a:spcBef>
                  <a:spcAft>
                    <a:spcPts val="0"/>
                  </a:spcAft>
                  <a:buClr>
                    <a:srgbClr val="000000"/>
                  </a:buClr>
                  <a:buSzPct val="100000"/>
                  <a:buFontTx/>
                  <a:buChar char="•"/>
                  <a:tabLst/>
                  <a:defRPr sz="1200">
                    <a:solidFill>
                      <a:srgbClr val="000000"/>
                    </a:solidFill>
                    <a:latin typeface="Arial"/>
                    <a:ea typeface="Arial"/>
                    <a:cs typeface="Arial"/>
                    <a:sym typeface="Arial"/>
                  </a:defRPr>
                </a:pPr>
                <a:r>
                  <a:rPr kumimoji="0" lang="en-US" sz="1200" b="0" i="0" u="none" strike="noStrike" kern="0" cap="none" spc="0" normalizeH="0" baseline="0" noProof="0" dirty="0">
                    <a:ln>
                      <a:noFill/>
                    </a:ln>
                    <a:solidFill>
                      <a:srgbClr val="000000"/>
                    </a:solidFill>
                    <a:effectLst/>
                    <a:uLnTx/>
                    <a:uFillTx/>
                    <a:latin typeface="Arial"/>
                    <a:ea typeface="Arial"/>
                    <a:cs typeface="Arial"/>
                    <a:sym typeface="Arial"/>
                  </a:rPr>
                  <a:t>Housing values return as urban areas are revitalized</a:t>
                </a:r>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p:txBody>
          </p:sp>
        </p:grpSp>
        <p:grpSp>
          <p:nvGrpSpPr>
            <p:cNvPr id="32" name="AutoShape 9">
              <a:extLst>
                <a:ext uri="{FF2B5EF4-FFF2-40B4-BE49-F238E27FC236}">
                  <a16:creationId xmlns:a16="http://schemas.microsoft.com/office/drawing/2014/main" id="{CE1C7256-1CEF-A79B-B772-E63F4E14D1DD}"/>
                </a:ext>
              </a:extLst>
            </p:cNvPr>
            <p:cNvGrpSpPr/>
            <p:nvPr/>
          </p:nvGrpSpPr>
          <p:grpSpPr>
            <a:xfrm>
              <a:off x="-1" y="-2"/>
              <a:ext cx="1560968" cy="1700215"/>
              <a:chOff x="0" y="-1"/>
              <a:chExt cx="1560966" cy="1700213"/>
            </a:xfrm>
          </p:grpSpPr>
          <p:sp>
            <p:nvSpPr>
              <p:cNvPr id="33" name="Shape">
                <a:extLst>
                  <a:ext uri="{FF2B5EF4-FFF2-40B4-BE49-F238E27FC236}">
                    <a16:creationId xmlns:a16="http://schemas.microsoft.com/office/drawing/2014/main" id="{1491F27B-4C32-3509-1AF6-5FCA59EB34DD}"/>
                  </a:ext>
                </a:extLst>
              </p:cNvPr>
              <p:cNvSpPr/>
              <p:nvPr/>
            </p:nvSpPr>
            <p:spPr>
              <a:xfrm rot="16200000" flipH="1">
                <a:off x="-69624" y="69623"/>
                <a:ext cx="1700213" cy="15609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952" y="0"/>
                    </a:lnTo>
                    <a:lnTo>
                      <a:pt x="21600" y="10800"/>
                    </a:lnTo>
                    <a:lnTo>
                      <a:pt x="14952" y="21600"/>
                    </a:lnTo>
                    <a:lnTo>
                      <a:pt x="0" y="21600"/>
                    </a:lnTo>
                    <a:close/>
                  </a:path>
                </a:pathLst>
              </a:custGeom>
              <a:solidFill>
                <a:srgbClr val="808080">
                  <a:lumOff val="29666"/>
                </a:srgbClr>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defTabSz="914400" eaLnBrk="1" fontAlgn="auto" latinLnBrk="0" hangingPunct="0">
                  <a:lnSpc>
                    <a:spcPct val="100000"/>
                  </a:lnSpc>
                  <a:spcBef>
                    <a:spcPts val="60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4" name="Text">
                <a:extLst>
                  <a:ext uri="{FF2B5EF4-FFF2-40B4-BE49-F238E27FC236}">
                    <a16:creationId xmlns:a16="http://schemas.microsoft.com/office/drawing/2014/main" id="{064885F0-C1BB-2702-6909-9DA5A4BCB8BF}"/>
                  </a:ext>
                </a:extLst>
              </p:cNvPr>
              <p:cNvSpPr txBox="1"/>
              <p:nvPr/>
            </p:nvSpPr>
            <p:spPr>
              <a:xfrm>
                <a:off x="272650" y="591831"/>
                <a:ext cx="1015659" cy="2769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a:spcBef>
                    <a:spcPts val="400"/>
                  </a:spcBef>
                  <a:defRPr sz="1200" b="1">
                    <a:solidFill>
                      <a:srgbClr val="000000"/>
                    </a:solidFill>
                    <a:latin typeface="Arial"/>
                    <a:ea typeface="Arial"/>
                    <a:cs typeface="Arial"/>
                    <a:sym typeface="Arial"/>
                  </a:defRPr>
                </a:lvl1pPr>
              </a:lstStyle>
              <a:p>
                <a:pPr marL="0" marR="0" lvl="0" indent="0" defTabSz="914400" eaLnBrk="1" fontAlgn="auto" latinLnBrk="0" hangingPunct="0">
                  <a:lnSpc>
                    <a:spcPct val="100000"/>
                  </a:lnSpc>
                  <a:spcBef>
                    <a:spcPts val="40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a:cs typeface="Arial"/>
                    <a:sym typeface="Arial"/>
                  </a:rPr>
                  <a:t>Employment</a:t>
                </a:r>
                <a:endParaRPr kumimoji="0" sz="1200" b="1" i="0" u="none" strike="noStrike" kern="0" cap="none" spc="0" normalizeH="0" baseline="0" noProof="0" dirty="0">
                  <a:ln>
                    <a:noFill/>
                  </a:ln>
                  <a:solidFill>
                    <a:srgbClr val="000000"/>
                  </a:solidFill>
                  <a:effectLst/>
                  <a:uLnTx/>
                  <a:uFillTx/>
                  <a:latin typeface="Arial"/>
                  <a:cs typeface="Arial"/>
                  <a:sym typeface="Arial"/>
                </a:endParaRPr>
              </a:p>
            </p:txBody>
          </p:sp>
        </p:grpSp>
      </p:grpSp>
      <p:pic>
        <p:nvPicPr>
          <p:cNvPr id="3" name="Picture 2" descr="Chart, box and whisker chart&#10;&#10;Description automatically generated">
            <a:extLst>
              <a:ext uri="{FF2B5EF4-FFF2-40B4-BE49-F238E27FC236}">
                <a16:creationId xmlns:a16="http://schemas.microsoft.com/office/drawing/2014/main" id="{DC13CC4A-AE42-6CFE-DFC8-9480C553759F}"/>
              </a:ext>
            </a:extLst>
          </p:cNvPr>
          <p:cNvPicPr>
            <a:picLocks noChangeAspect="1"/>
          </p:cNvPicPr>
          <p:nvPr/>
        </p:nvPicPr>
        <p:blipFill>
          <a:blip r:embed="rId3"/>
          <a:stretch>
            <a:fillRect/>
          </a:stretch>
        </p:blipFill>
        <p:spPr>
          <a:xfrm>
            <a:off x="6258740" y="1811291"/>
            <a:ext cx="5415340" cy="3821551"/>
          </a:xfrm>
          <a:prstGeom prst="rect">
            <a:avLst/>
          </a:prstGeom>
        </p:spPr>
      </p:pic>
    </p:spTree>
    <p:extLst>
      <p:ext uri="{BB962C8B-B14F-4D97-AF65-F5344CB8AC3E}">
        <p14:creationId xmlns:p14="http://schemas.microsoft.com/office/powerpoint/2010/main" val="1432612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205740" y="129540"/>
            <a:ext cx="9692640" cy="657530"/>
          </a:xfrm>
        </p:spPr>
        <p:txBody>
          <a:bodyPr>
            <a:normAutofit/>
          </a:bodyPr>
          <a:lstStyle/>
          <a:p>
            <a:r>
              <a:rPr lang="en-US" dirty="0">
                <a:latin typeface="Times New Roman" panose="02020603050405020304" pitchFamily="18" charset="0"/>
                <a:cs typeface="Times New Roman" panose="02020603050405020304" pitchFamily="18" charset="0"/>
              </a:rPr>
              <a:t>Conclusion</a:t>
            </a:r>
          </a:p>
        </p:txBody>
      </p:sp>
      <p:cxnSp>
        <p:nvCxnSpPr>
          <p:cNvPr id="5" name="Straight Connector 4">
            <a:extLst>
              <a:ext uri="{FF2B5EF4-FFF2-40B4-BE49-F238E27FC236}">
                <a16:creationId xmlns:a16="http://schemas.microsoft.com/office/drawing/2014/main" id="{1F633277-1117-42B3-A0EE-A3EA775698D4}"/>
              </a:ext>
            </a:extLst>
          </p:cNvPr>
          <p:cNvCxnSpPr/>
          <p:nvPr/>
        </p:nvCxnSpPr>
        <p:spPr>
          <a:xfrm>
            <a:off x="205740" y="787070"/>
            <a:ext cx="11506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FB75C3D-AFC0-4D46-8D29-E5A695591CFC}"/>
              </a:ext>
            </a:extLst>
          </p:cNvPr>
          <p:cNvSpPr txBox="1"/>
          <p:nvPr/>
        </p:nvSpPr>
        <p:spPr>
          <a:xfrm>
            <a:off x="205740" y="849630"/>
            <a:ext cx="11506648" cy="1169551"/>
          </a:xfrm>
          <a:prstGeom prst="rect">
            <a:avLst/>
          </a:prstGeom>
          <a:noFill/>
        </p:spPr>
        <p:txBody>
          <a:bodyPr wrap="square" rtlCol="0">
            <a:spAutoFit/>
          </a:bodyPr>
          <a:lstStyle/>
          <a:p>
            <a:r>
              <a:rPr lang="en-US" sz="1400" dirty="0">
                <a:effectLst/>
                <a:latin typeface="Times New Roman" panose="02020603050405020304" pitchFamily="18" charset="0"/>
                <a:ea typeface="Times New Roman" panose="02020603050405020304" pitchFamily="18" charset="0"/>
              </a:rPr>
              <a:t>The study set out to test the viability of reducing the physical space drivers have today on arterial roads in Dallas and reallocate the residual space for protected cycling infrastructure.  The study makes a strong argument that the factors impacting transportation infrastructure, specifically, housing and employment, have a strong statistical connection.  The study then looked at successful cycling infrastructure implemented in other cities that concluded a strong correlation with positive economic development once cycling infrastructure was set into place.  </a:t>
            </a:r>
            <a:r>
              <a:rPr lang="en-US" sz="1400" dirty="0">
                <a:latin typeface="Times New Roman" panose="02020603050405020304" pitchFamily="18" charset="0"/>
                <a:ea typeface="Times New Roman" panose="02020603050405020304" pitchFamily="18" charset="0"/>
              </a:rPr>
              <a:t>S</a:t>
            </a:r>
            <a:r>
              <a:rPr lang="en-US" sz="1400" dirty="0">
                <a:effectLst/>
                <a:latin typeface="Times New Roman" panose="02020603050405020304" pitchFamily="18" charset="0"/>
                <a:ea typeface="Times New Roman" panose="02020603050405020304" pitchFamily="18" charset="0"/>
              </a:rPr>
              <a:t>pace can be redistributed without requiring major construction to relocate buildings or communal sidewalk space.</a:t>
            </a:r>
          </a:p>
        </p:txBody>
      </p:sp>
      <p:sp>
        <p:nvSpPr>
          <p:cNvPr id="3" name="TextBox 2">
            <a:extLst>
              <a:ext uri="{FF2B5EF4-FFF2-40B4-BE49-F238E27FC236}">
                <a16:creationId xmlns:a16="http://schemas.microsoft.com/office/drawing/2014/main" id="{792EE0BC-B53B-6D37-F4F7-A3307259F462}"/>
              </a:ext>
            </a:extLst>
          </p:cNvPr>
          <p:cNvSpPr txBox="1"/>
          <p:nvPr/>
        </p:nvSpPr>
        <p:spPr>
          <a:xfrm>
            <a:off x="790003" y="2610910"/>
            <a:ext cx="5093536" cy="2031325"/>
          </a:xfrm>
          <a:prstGeom prst="rect">
            <a:avLst/>
          </a:prstGeom>
          <a:noFill/>
        </p:spPr>
        <p:txBody>
          <a:bodyPr wrap="square" rtlCol="0">
            <a:spAutoFit/>
          </a:bodyPr>
          <a:lstStyle/>
          <a:p>
            <a:r>
              <a:rPr lang="en-US" sz="1400" dirty="0">
                <a:effectLst/>
                <a:latin typeface="Times New Roman" panose="02020603050405020304" pitchFamily="18" charset="0"/>
                <a:ea typeface="Times New Roman" panose="02020603050405020304" pitchFamily="18" charset="0"/>
              </a:rPr>
              <a:t>A reduction in lane size to 10 feet wide and reducing the number of vehicle lanes to two can yield room for a 9-foot-wide protected bike lane in conjunction with: </a:t>
            </a:r>
          </a:p>
          <a:p>
            <a:pPr marL="342900" indent="-342900">
              <a:buAutoNum type="arabicParenR"/>
            </a:pPr>
            <a:r>
              <a:rPr lang="en-US" sz="1400" dirty="0">
                <a:latin typeface="Times New Roman" panose="02020603050405020304" pitchFamily="18" charset="0"/>
                <a:ea typeface="Times New Roman" panose="02020603050405020304" pitchFamily="18" charset="0"/>
              </a:rPr>
              <a:t>T</a:t>
            </a:r>
            <a:r>
              <a:rPr lang="en-US" sz="1400" dirty="0">
                <a:effectLst/>
                <a:latin typeface="Times New Roman" panose="02020603050405020304" pitchFamily="18" charset="0"/>
                <a:ea typeface="Times New Roman" panose="02020603050405020304" pitchFamily="18" charset="0"/>
              </a:rPr>
              <a:t>he ability to still maintain moving vehicle traffic patterns</a:t>
            </a:r>
          </a:p>
          <a:p>
            <a:pPr marL="342900" indent="-342900">
              <a:buAutoNum type="arabicParenR"/>
            </a:pPr>
            <a:r>
              <a:rPr lang="en-US" sz="1400" dirty="0">
                <a:latin typeface="Times New Roman" panose="02020603050405020304" pitchFamily="18" charset="0"/>
                <a:ea typeface="Times New Roman" panose="02020603050405020304" pitchFamily="18" charset="0"/>
              </a:rPr>
              <a:t>A</a:t>
            </a:r>
            <a:r>
              <a:rPr lang="en-US" sz="1400" dirty="0">
                <a:effectLst/>
                <a:latin typeface="Times New Roman" panose="02020603050405020304" pitchFamily="18" charset="0"/>
                <a:ea typeface="Times New Roman" panose="02020603050405020304" pitchFamily="18" charset="0"/>
              </a:rPr>
              <a:t> single side parking that doubles as an added physical barrier protecting the bike lane</a:t>
            </a:r>
          </a:p>
          <a:p>
            <a:pPr marL="342900" indent="-342900">
              <a:buAutoNum type="arabicParenR"/>
            </a:pPr>
            <a:r>
              <a:rPr lang="en-US" sz="1400" dirty="0">
                <a:latin typeface="Times New Roman" panose="02020603050405020304" pitchFamily="18" charset="0"/>
                <a:ea typeface="Times New Roman" panose="02020603050405020304" pitchFamily="18" charset="0"/>
              </a:rPr>
              <a:t>A</a:t>
            </a:r>
            <a:r>
              <a:rPr lang="en-US" sz="1400" dirty="0">
                <a:effectLst/>
                <a:latin typeface="Times New Roman" panose="02020603050405020304" pitchFamily="18" charset="0"/>
                <a:ea typeface="Times New Roman" panose="02020603050405020304" pitchFamily="18" charset="0"/>
              </a:rPr>
              <a:t>n optional bus lane that can further promote public transportation and aid in addressing the inequities to get to where employment opportunities reside in Dallas.</a:t>
            </a:r>
          </a:p>
        </p:txBody>
      </p:sp>
      <p:pic>
        <p:nvPicPr>
          <p:cNvPr id="8" name="Picture 7" descr="Diagram&#10;&#10;Description automatically generated">
            <a:extLst>
              <a:ext uri="{FF2B5EF4-FFF2-40B4-BE49-F238E27FC236}">
                <a16:creationId xmlns:a16="http://schemas.microsoft.com/office/drawing/2014/main" id="{EAE9B6DB-4C11-AA8B-DEAF-EABBC2DF039E}"/>
              </a:ext>
            </a:extLst>
          </p:cNvPr>
          <p:cNvPicPr>
            <a:picLocks/>
          </p:cNvPicPr>
          <p:nvPr/>
        </p:nvPicPr>
        <p:blipFill rotWithShape="1">
          <a:blip r:embed="rId3"/>
          <a:srcRect l="1676" t="2061" r="1566" b="10103"/>
          <a:stretch/>
        </p:blipFill>
        <p:spPr bwMode="auto">
          <a:xfrm>
            <a:off x="5959064" y="2081740"/>
            <a:ext cx="5183505" cy="2783205"/>
          </a:xfrm>
          <a:prstGeom prst="rect">
            <a:avLst/>
          </a:prstGeom>
          <a:ln>
            <a:solidFill>
              <a:schemeClr val="tx1"/>
            </a:solid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0488844F-786A-4314-2D50-A48BB6740595}"/>
              </a:ext>
            </a:extLst>
          </p:cNvPr>
          <p:cNvSpPr txBox="1"/>
          <p:nvPr/>
        </p:nvSpPr>
        <p:spPr>
          <a:xfrm>
            <a:off x="5883539" y="4913451"/>
            <a:ext cx="5259030" cy="938719"/>
          </a:xfrm>
          <a:prstGeom prst="rect">
            <a:avLst/>
          </a:prstGeom>
          <a:noFill/>
        </p:spPr>
        <p:txBody>
          <a:bodyPr wrap="square" rtlCol="0">
            <a:spAutoFit/>
          </a:bodyPr>
          <a:lstStyle/>
          <a:p>
            <a:r>
              <a:rPr lang="en-US" sz="1100" i="1" dirty="0">
                <a:effectLst/>
                <a:latin typeface="Times New Roman" panose="02020603050405020304" pitchFamily="18" charset="0"/>
                <a:ea typeface="Times New Roman" panose="02020603050405020304" pitchFamily="18" charset="0"/>
              </a:rPr>
              <a:t>NACTO post arterial urban design street, 2022.  In the public domain: https://nacto.org/publication/urban-street-design-guide/street-design-elements/lane-width/#:~:text=Travel%20lane%20widths%20of%2010,lanes%20in%20the%20opposing%20direction.</a:t>
            </a:r>
            <a:endParaRPr lang="en-US" sz="1100" dirty="0">
              <a:effectLst/>
              <a:latin typeface="Times New Roman" panose="02020603050405020304" pitchFamily="18" charset="0"/>
              <a:ea typeface="Times New Roman" panose="02020603050405020304" pitchFamily="18" charset="0"/>
            </a:endParaRPr>
          </a:p>
          <a:p>
            <a:endParaRPr lang="en-US" sz="1100" dirty="0"/>
          </a:p>
        </p:txBody>
      </p:sp>
    </p:spTree>
    <p:extLst>
      <p:ext uri="{BB962C8B-B14F-4D97-AF65-F5344CB8AC3E}">
        <p14:creationId xmlns:p14="http://schemas.microsoft.com/office/powerpoint/2010/main" val="1399407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205740" y="129540"/>
            <a:ext cx="9692640" cy="657530"/>
          </a:xfrm>
        </p:spPr>
        <p:txBody>
          <a:bodyPr>
            <a:normAutofit/>
          </a:bodyPr>
          <a:lstStyle/>
          <a:p>
            <a:r>
              <a:rPr lang="en-US" dirty="0">
                <a:latin typeface="Times New Roman" panose="02020603050405020304" pitchFamily="18" charset="0"/>
                <a:cs typeface="Times New Roman" panose="02020603050405020304" pitchFamily="18" charset="0"/>
              </a:rPr>
              <a:t>Recommendations</a:t>
            </a:r>
          </a:p>
        </p:txBody>
      </p:sp>
      <p:cxnSp>
        <p:nvCxnSpPr>
          <p:cNvPr id="5" name="Straight Connector 4">
            <a:extLst>
              <a:ext uri="{FF2B5EF4-FFF2-40B4-BE49-F238E27FC236}">
                <a16:creationId xmlns:a16="http://schemas.microsoft.com/office/drawing/2014/main" id="{1F633277-1117-42B3-A0EE-A3EA775698D4}"/>
              </a:ext>
            </a:extLst>
          </p:cNvPr>
          <p:cNvCxnSpPr/>
          <p:nvPr/>
        </p:nvCxnSpPr>
        <p:spPr>
          <a:xfrm>
            <a:off x="205740" y="787070"/>
            <a:ext cx="11506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FB75C3D-AFC0-4D46-8D29-E5A695591CFC}"/>
              </a:ext>
            </a:extLst>
          </p:cNvPr>
          <p:cNvSpPr txBox="1"/>
          <p:nvPr/>
        </p:nvSpPr>
        <p:spPr>
          <a:xfrm>
            <a:off x="205740" y="849630"/>
            <a:ext cx="11506648" cy="523220"/>
          </a:xfrm>
          <a:prstGeom prst="rect">
            <a:avLst/>
          </a:prstGeom>
          <a:noFill/>
        </p:spPr>
        <p:txBody>
          <a:bodyPr wrap="square" rtlCol="0">
            <a:spAutoFit/>
          </a:bodyPr>
          <a:lstStyle/>
          <a:p>
            <a:pPr marL="0" marR="0">
              <a:spcBef>
                <a:spcPts val="0"/>
              </a:spcBef>
              <a:spcAft>
                <a:spcPts val="0"/>
              </a:spcAft>
            </a:pPr>
            <a:r>
              <a:rPr lang="en-US" sz="1400" dirty="0">
                <a:effectLst/>
                <a:latin typeface="Times New Roman" panose="02020603050405020304" pitchFamily="18" charset="0"/>
                <a:ea typeface="Times New Roman" panose="02020603050405020304" pitchFamily="18" charset="0"/>
              </a:rPr>
              <a:t>The final recommended solution for city leaders is to maintain status quo as it pertains to new development; however, there is ample opportunity to address Dallas’s existing urban area to reinvigorate the economy, entice people to buy property, and promote a cycling culture.</a:t>
            </a:r>
          </a:p>
        </p:txBody>
      </p:sp>
      <p:grpSp>
        <p:nvGrpSpPr>
          <p:cNvPr id="7" name="Group 3">
            <a:extLst>
              <a:ext uri="{FF2B5EF4-FFF2-40B4-BE49-F238E27FC236}">
                <a16:creationId xmlns:a16="http://schemas.microsoft.com/office/drawing/2014/main" id="{53514EB7-E66A-1403-8020-630FA2045426}"/>
              </a:ext>
            </a:extLst>
          </p:cNvPr>
          <p:cNvGrpSpPr/>
          <p:nvPr/>
        </p:nvGrpSpPr>
        <p:grpSpPr>
          <a:xfrm>
            <a:off x="3120128" y="2185638"/>
            <a:ext cx="5951999" cy="3082519"/>
            <a:chOff x="-123928" y="0"/>
            <a:chExt cx="5951998" cy="3082517"/>
          </a:xfrm>
        </p:grpSpPr>
        <p:sp>
          <p:nvSpPr>
            <p:cNvPr id="8" name="Line 4">
              <a:extLst>
                <a:ext uri="{FF2B5EF4-FFF2-40B4-BE49-F238E27FC236}">
                  <a16:creationId xmlns:a16="http://schemas.microsoft.com/office/drawing/2014/main" id="{1BDA44B5-37B9-CE0A-2AAA-FEB89D3684A8}"/>
                </a:ext>
              </a:extLst>
            </p:cNvPr>
            <p:cNvSpPr/>
            <p:nvPr/>
          </p:nvSpPr>
          <p:spPr>
            <a:xfrm flipH="1">
              <a:off x="398525" y="125412"/>
              <a:ext cx="1325975" cy="1319213"/>
            </a:xfrm>
            <a:prstGeom prst="line">
              <a:avLst/>
            </a:prstGeom>
            <a:noFill/>
            <a:ln w="6350" cap="flat">
              <a:solidFill>
                <a:srgbClr val="646464"/>
              </a:solidFill>
              <a:prstDash val="solid"/>
              <a:round/>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646464"/>
                </a:solidFill>
                <a:effectLst/>
                <a:uLnTx/>
                <a:uFillTx/>
                <a:latin typeface="EYInterstate Light"/>
                <a:sym typeface="EYInterstate Light"/>
              </a:endParaRPr>
            </a:p>
          </p:txBody>
        </p:sp>
        <p:sp>
          <p:nvSpPr>
            <p:cNvPr id="9" name="Line 5">
              <a:extLst>
                <a:ext uri="{FF2B5EF4-FFF2-40B4-BE49-F238E27FC236}">
                  <a16:creationId xmlns:a16="http://schemas.microsoft.com/office/drawing/2014/main" id="{F1440B37-6CAE-CC1B-F1E3-F0E72E204CAE}"/>
                </a:ext>
              </a:extLst>
            </p:cNvPr>
            <p:cNvSpPr/>
            <p:nvPr/>
          </p:nvSpPr>
          <p:spPr>
            <a:xfrm flipV="1">
              <a:off x="2468802" y="112712"/>
              <a:ext cx="1" cy="1689101"/>
            </a:xfrm>
            <a:prstGeom prst="line">
              <a:avLst/>
            </a:prstGeom>
            <a:noFill/>
            <a:ln w="6350" cap="flat">
              <a:solidFill>
                <a:srgbClr val="646464"/>
              </a:solidFill>
              <a:prstDash val="solid"/>
              <a:round/>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646464"/>
                </a:solidFill>
                <a:effectLst/>
                <a:uLnTx/>
                <a:uFillTx/>
                <a:latin typeface="EYInterstate Light"/>
                <a:sym typeface="EYInterstate Light"/>
              </a:endParaRPr>
            </a:p>
          </p:txBody>
        </p:sp>
        <p:sp>
          <p:nvSpPr>
            <p:cNvPr id="10" name="Line 6">
              <a:extLst>
                <a:ext uri="{FF2B5EF4-FFF2-40B4-BE49-F238E27FC236}">
                  <a16:creationId xmlns:a16="http://schemas.microsoft.com/office/drawing/2014/main" id="{0C3EB961-29F2-09EB-FE4E-64239C2064DD}"/>
                </a:ext>
              </a:extLst>
            </p:cNvPr>
            <p:cNvSpPr/>
            <p:nvPr/>
          </p:nvSpPr>
          <p:spPr>
            <a:xfrm flipV="1">
              <a:off x="3217502" y="112712"/>
              <a:ext cx="1" cy="1689101"/>
            </a:xfrm>
            <a:prstGeom prst="line">
              <a:avLst/>
            </a:prstGeom>
            <a:noFill/>
            <a:ln w="6350" cap="flat">
              <a:solidFill>
                <a:srgbClr val="646464"/>
              </a:solidFill>
              <a:prstDash val="solid"/>
              <a:round/>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646464"/>
                </a:solidFill>
                <a:effectLst/>
                <a:uLnTx/>
                <a:uFillTx/>
                <a:latin typeface="EYInterstate Light"/>
                <a:sym typeface="EYInterstate Light"/>
              </a:endParaRPr>
            </a:p>
          </p:txBody>
        </p:sp>
        <p:sp>
          <p:nvSpPr>
            <p:cNvPr id="11" name="Line 7">
              <a:extLst>
                <a:ext uri="{FF2B5EF4-FFF2-40B4-BE49-F238E27FC236}">
                  <a16:creationId xmlns:a16="http://schemas.microsoft.com/office/drawing/2014/main" id="{A7DA650D-03C4-29AC-6E9E-38504235A98B}"/>
                </a:ext>
              </a:extLst>
            </p:cNvPr>
            <p:cNvSpPr/>
            <p:nvPr/>
          </p:nvSpPr>
          <p:spPr>
            <a:xfrm flipV="1">
              <a:off x="1720103" y="112712"/>
              <a:ext cx="1" cy="1689101"/>
            </a:xfrm>
            <a:prstGeom prst="line">
              <a:avLst/>
            </a:prstGeom>
            <a:noFill/>
            <a:ln w="6350" cap="flat">
              <a:solidFill>
                <a:srgbClr val="646464"/>
              </a:solidFill>
              <a:prstDash val="solid"/>
              <a:round/>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646464"/>
                </a:solidFill>
                <a:effectLst/>
                <a:uLnTx/>
                <a:uFillTx/>
                <a:latin typeface="EYInterstate Light"/>
                <a:sym typeface="EYInterstate Light"/>
              </a:endParaRPr>
            </a:p>
          </p:txBody>
        </p:sp>
        <p:sp>
          <p:nvSpPr>
            <p:cNvPr id="12" name="Line 8">
              <a:extLst>
                <a:ext uri="{FF2B5EF4-FFF2-40B4-BE49-F238E27FC236}">
                  <a16:creationId xmlns:a16="http://schemas.microsoft.com/office/drawing/2014/main" id="{DCBEDC2D-6A8C-AD96-07B1-ABEC28D8752D}"/>
                </a:ext>
              </a:extLst>
            </p:cNvPr>
            <p:cNvSpPr/>
            <p:nvPr/>
          </p:nvSpPr>
          <p:spPr>
            <a:xfrm>
              <a:off x="3992574" y="123824"/>
              <a:ext cx="1135503" cy="1157289"/>
            </a:xfrm>
            <a:prstGeom prst="line">
              <a:avLst/>
            </a:prstGeom>
            <a:noFill/>
            <a:ln w="6350" cap="flat">
              <a:solidFill>
                <a:srgbClr val="646464"/>
              </a:solidFill>
              <a:prstDash val="solid"/>
              <a:round/>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646464"/>
                </a:solidFill>
                <a:effectLst/>
                <a:uLnTx/>
                <a:uFillTx/>
                <a:latin typeface="EYInterstate Light"/>
                <a:sym typeface="EYInterstate Light"/>
              </a:endParaRPr>
            </a:p>
          </p:txBody>
        </p:sp>
        <p:sp>
          <p:nvSpPr>
            <p:cNvPr id="13" name="Line 9">
              <a:extLst>
                <a:ext uri="{FF2B5EF4-FFF2-40B4-BE49-F238E27FC236}">
                  <a16:creationId xmlns:a16="http://schemas.microsoft.com/office/drawing/2014/main" id="{A6E784F4-1CEB-24CA-582C-C639F57ABD61}"/>
                </a:ext>
              </a:extLst>
            </p:cNvPr>
            <p:cNvSpPr/>
            <p:nvPr/>
          </p:nvSpPr>
          <p:spPr>
            <a:xfrm flipV="1">
              <a:off x="3972062" y="112712"/>
              <a:ext cx="1" cy="1689101"/>
            </a:xfrm>
            <a:prstGeom prst="line">
              <a:avLst/>
            </a:prstGeom>
            <a:noFill/>
            <a:ln w="6350" cap="flat">
              <a:solidFill>
                <a:srgbClr val="646464"/>
              </a:solidFill>
              <a:prstDash val="solid"/>
              <a:round/>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646464"/>
                </a:solidFill>
                <a:effectLst/>
                <a:uLnTx/>
                <a:uFillTx/>
                <a:latin typeface="EYInterstate Light"/>
                <a:sym typeface="EYInterstate Light"/>
              </a:endParaRPr>
            </a:p>
          </p:txBody>
        </p:sp>
        <p:sp>
          <p:nvSpPr>
            <p:cNvPr id="14" name="Oval 10">
              <a:extLst>
                <a:ext uri="{FF2B5EF4-FFF2-40B4-BE49-F238E27FC236}">
                  <a16:creationId xmlns:a16="http://schemas.microsoft.com/office/drawing/2014/main" id="{DEAB3BF9-8FE9-97D2-D81B-41013196EC83}"/>
                </a:ext>
              </a:extLst>
            </p:cNvPr>
            <p:cNvSpPr/>
            <p:nvPr/>
          </p:nvSpPr>
          <p:spPr>
            <a:xfrm>
              <a:off x="1350882" y="1797049"/>
              <a:ext cx="738445" cy="790578"/>
            </a:xfrm>
            <a:prstGeom prst="ellipse">
              <a:avLst/>
            </a:prstGeom>
            <a:solidFill>
              <a:srgbClr val="808080">
                <a:lumOff val="29666"/>
              </a:srgbClr>
            </a:solidFill>
            <a:ln w="6350" cap="flat">
              <a:solidFill>
                <a:srgbClr val="000000"/>
              </a:solidFill>
              <a:prstDash val="solid"/>
              <a:round/>
            </a:ln>
            <a:effectLst/>
          </p:spPr>
          <p:txBody>
            <a:bodyPr wrap="square" lIns="45719" tIns="45719" rIns="45719" bIns="45719" numCol="1" anchor="ctr">
              <a:noAutofit/>
            </a:bodyPr>
            <a:lstStyle/>
            <a:p>
              <a:pPr marL="0" marR="0" lvl="0" indent="0" algn="ctr" defTabSz="914400" eaLnBrk="1" fontAlgn="auto" latinLnBrk="0" hangingPunct="0">
                <a:lnSpc>
                  <a:spcPct val="100000"/>
                </a:lnSpc>
                <a:spcBef>
                  <a:spcPts val="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15" name="Oval 11">
              <a:extLst>
                <a:ext uri="{FF2B5EF4-FFF2-40B4-BE49-F238E27FC236}">
                  <a16:creationId xmlns:a16="http://schemas.microsoft.com/office/drawing/2014/main" id="{45315084-39A5-FCF2-1E33-FEA2CE5ED6EA}"/>
                </a:ext>
              </a:extLst>
            </p:cNvPr>
            <p:cNvSpPr/>
            <p:nvPr/>
          </p:nvSpPr>
          <p:spPr>
            <a:xfrm>
              <a:off x="3596979" y="1797049"/>
              <a:ext cx="750165" cy="803278"/>
            </a:xfrm>
            <a:prstGeom prst="ellipse">
              <a:avLst/>
            </a:prstGeom>
            <a:solidFill>
              <a:srgbClr val="808080">
                <a:lumOff val="29666"/>
              </a:srgbClr>
            </a:solidFill>
            <a:ln w="6350" cap="flat">
              <a:solidFill>
                <a:srgbClr val="808080">
                  <a:lumOff val="29666"/>
                </a:srgbClr>
              </a:solidFill>
              <a:prstDash val="solid"/>
              <a:round/>
            </a:ln>
            <a:effectLst/>
          </p:spPr>
          <p:txBody>
            <a:bodyPr wrap="square" lIns="45719" tIns="45719" rIns="45719" bIns="45719" numCol="1" anchor="ctr">
              <a:noAutofit/>
            </a:bodyPr>
            <a:lstStyle/>
            <a:p>
              <a:pPr marL="0" marR="0" lvl="0" indent="0" algn="ctr" defTabSz="914400" eaLnBrk="1" fontAlgn="auto" latinLnBrk="0" hangingPunct="0">
                <a:lnSpc>
                  <a:spcPct val="100000"/>
                </a:lnSpc>
                <a:spcBef>
                  <a:spcPts val="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16" name="Oval 12">
              <a:extLst>
                <a:ext uri="{FF2B5EF4-FFF2-40B4-BE49-F238E27FC236}">
                  <a16:creationId xmlns:a16="http://schemas.microsoft.com/office/drawing/2014/main" id="{0D6F6CC7-A209-9FA8-4E9D-F93220D9725B}"/>
                </a:ext>
              </a:extLst>
            </p:cNvPr>
            <p:cNvSpPr/>
            <p:nvPr/>
          </p:nvSpPr>
          <p:spPr>
            <a:xfrm>
              <a:off x="2099581" y="1797049"/>
              <a:ext cx="738445" cy="792164"/>
            </a:xfrm>
            <a:prstGeom prst="ellipse">
              <a:avLst/>
            </a:prstGeom>
            <a:solidFill>
              <a:srgbClr val="808080">
                <a:lumOff val="29666"/>
              </a:srgbClr>
            </a:solidFill>
            <a:ln w="6350" cap="flat">
              <a:solidFill>
                <a:srgbClr val="808080">
                  <a:lumOff val="29666"/>
                </a:srgbClr>
              </a:solidFill>
              <a:prstDash val="solid"/>
              <a:round/>
            </a:ln>
            <a:effectLst/>
          </p:spPr>
          <p:txBody>
            <a:bodyPr wrap="square" lIns="45719" tIns="45719" rIns="45719" bIns="45719" numCol="1" anchor="ctr">
              <a:noAutofit/>
            </a:bodyPr>
            <a:lstStyle/>
            <a:p>
              <a:pPr marL="0" marR="0" lvl="0" indent="0" algn="ctr" defTabSz="914400" eaLnBrk="1" fontAlgn="auto" latinLnBrk="0" hangingPunct="0">
                <a:lnSpc>
                  <a:spcPct val="100000"/>
                </a:lnSpc>
                <a:spcBef>
                  <a:spcPts val="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17" name="Oval 13">
              <a:extLst>
                <a:ext uri="{FF2B5EF4-FFF2-40B4-BE49-F238E27FC236}">
                  <a16:creationId xmlns:a16="http://schemas.microsoft.com/office/drawing/2014/main" id="{1758B5DD-2FE0-BA78-DA46-FC042DE71DC6}"/>
                </a:ext>
              </a:extLst>
            </p:cNvPr>
            <p:cNvSpPr/>
            <p:nvPr/>
          </p:nvSpPr>
          <p:spPr>
            <a:xfrm>
              <a:off x="2848280" y="1797049"/>
              <a:ext cx="738445" cy="792164"/>
            </a:xfrm>
            <a:prstGeom prst="ellipse">
              <a:avLst/>
            </a:prstGeom>
            <a:solidFill>
              <a:srgbClr val="808080">
                <a:lumOff val="29666"/>
              </a:srgbClr>
            </a:solidFill>
            <a:ln w="6350" cap="flat">
              <a:solidFill>
                <a:srgbClr val="808080">
                  <a:lumOff val="29666"/>
                </a:srgbClr>
              </a:solidFill>
              <a:prstDash val="solid"/>
              <a:round/>
            </a:ln>
            <a:effectLst/>
          </p:spPr>
          <p:txBody>
            <a:bodyPr wrap="square" lIns="45719" tIns="45719" rIns="45719" bIns="45719" numCol="1" anchor="ctr">
              <a:noAutofit/>
            </a:bodyPr>
            <a:lstStyle/>
            <a:p>
              <a:pPr marL="0" marR="0" lvl="0" indent="0" algn="ctr" defTabSz="914400" eaLnBrk="1" fontAlgn="auto" latinLnBrk="0" hangingPunct="0">
                <a:lnSpc>
                  <a:spcPct val="100000"/>
                </a:lnSpc>
                <a:spcBef>
                  <a:spcPts val="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18" name="Oval 14">
              <a:extLst>
                <a:ext uri="{FF2B5EF4-FFF2-40B4-BE49-F238E27FC236}">
                  <a16:creationId xmlns:a16="http://schemas.microsoft.com/office/drawing/2014/main" id="{2D655A3E-C59A-9A42-663E-E019D186A5A0}"/>
                </a:ext>
              </a:extLst>
            </p:cNvPr>
            <p:cNvSpPr/>
            <p:nvPr/>
          </p:nvSpPr>
          <p:spPr>
            <a:xfrm>
              <a:off x="1350882" y="1797049"/>
              <a:ext cx="738445" cy="790578"/>
            </a:xfrm>
            <a:prstGeom prst="ellipse">
              <a:avLst/>
            </a:prstGeom>
            <a:solidFill>
              <a:srgbClr val="808080">
                <a:lumOff val="29666"/>
              </a:srgbClr>
            </a:solidFill>
            <a:ln w="6350" cap="flat">
              <a:solidFill>
                <a:srgbClr val="808080">
                  <a:lumOff val="29666"/>
                </a:srgbClr>
              </a:solidFill>
              <a:prstDash val="solid"/>
              <a:round/>
            </a:ln>
            <a:effectLst/>
          </p:spPr>
          <p:txBody>
            <a:bodyPr wrap="square" lIns="45719" tIns="45719" rIns="45719" bIns="45719" numCol="1" anchor="ctr">
              <a:noAutofit/>
            </a:bodyPr>
            <a:lstStyle/>
            <a:p>
              <a:pPr marL="0" marR="0" lvl="0" indent="0" algn="ctr" defTabSz="914400" eaLnBrk="1" fontAlgn="auto" latinLnBrk="0" hangingPunct="0">
                <a:lnSpc>
                  <a:spcPct val="100000"/>
                </a:lnSpc>
                <a:spcBef>
                  <a:spcPts val="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19" name="Rectangle 15">
              <a:extLst>
                <a:ext uri="{FF2B5EF4-FFF2-40B4-BE49-F238E27FC236}">
                  <a16:creationId xmlns:a16="http://schemas.microsoft.com/office/drawing/2014/main" id="{BDC85990-9650-4257-F575-159B7FD0145C}"/>
                </a:ext>
              </a:extLst>
            </p:cNvPr>
            <p:cNvSpPr txBox="1"/>
            <p:nvPr/>
          </p:nvSpPr>
          <p:spPr>
            <a:xfrm>
              <a:off x="451655" y="2805520"/>
              <a:ext cx="4803556" cy="2769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algn="ctr">
                <a:defRPr sz="1200" b="1">
                  <a:solidFill>
                    <a:srgbClr val="000000"/>
                  </a:solidFill>
                  <a:latin typeface="Arial"/>
                  <a:ea typeface="Arial"/>
                  <a:cs typeface="Arial"/>
                  <a:sym typeface="Arial"/>
                </a:defRPr>
              </a:lvl1pPr>
            </a:lstStyle>
            <a:p>
              <a:pPr marL="0" marR="0" lvl="0" indent="0" algn="ctr" defTabSz="914400" eaLnBrk="1"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a:cs typeface="Arial"/>
                  <a:sym typeface="Arial"/>
                </a:rPr>
                <a:t>Research can impact policy if the analysis is conveyed properly </a:t>
              </a:r>
              <a:endParaRPr kumimoji="0" sz="1200" b="1" i="0" u="none" strike="noStrike" kern="0" cap="none" spc="0" normalizeH="0" baseline="0" noProof="0" dirty="0">
                <a:ln>
                  <a:noFill/>
                </a:ln>
                <a:solidFill>
                  <a:srgbClr val="000000"/>
                </a:solidFill>
                <a:effectLst/>
                <a:uLnTx/>
                <a:uFillTx/>
                <a:latin typeface="Arial"/>
                <a:cs typeface="Arial"/>
                <a:sym typeface="Arial"/>
              </a:endParaRPr>
            </a:p>
          </p:txBody>
        </p:sp>
        <p:grpSp>
          <p:nvGrpSpPr>
            <p:cNvPr id="20" name="Group 16">
              <a:extLst>
                <a:ext uri="{FF2B5EF4-FFF2-40B4-BE49-F238E27FC236}">
                  <a16:creationId xmlns:a16="http://schemas.microsoft.com/office/drawing/2014/main" id="{9D15B5E1-7EA6-B2C7-7DF5-F7E8D9941E75}"/>
                </a:ext>
              </a:extLst>
            </p:cNvPr>
            <p:cNvGrpSpPr/>
            <p:nvPr/>
          </p:nvGrpSpPr>
          <p:grpSpPr>
            <a:xfrm>
              <a:off x="1847572" y="2198687"/>
              <a:ext cx="2002882" cy="1"/>
              <a:chOff x="0" y="0"/>
              <a:chExt cx="2002880" cy="0"/>
            </a:xfrm>
          </p:grpSpPr>
          <p:sp>
            <p:nvSpPr>
              <p:cNvPr id="30" name="Line 17">
                <a:extLst>
                  <a:ext uri="{FF2B5EF4-FFF2-40B4-BE49-F238E27FC236}">
                    <a16:creationId xmlns:a16="http://schemas.microsoft.com/office/drawing/2014/main" id="{B9125EEE-CC2F-2D3E-5F95-F50B38EB868E}"/>
                  </a:ext>
                </a:extLst>
              </p:cNvPr>
              <p:cNvSpPr/>
              <p:nvPr/>
            </p:nvSpPr>
            <p:spPr>
              <a:xfrm>
                <a:off x="0" y="0"/>
                <a:ext cx="536251" cy="0"/>
              </a:xfrm>
              <a:prstGeom prst="line">
                <a:avLst/>
              </a:prstGeom>
              <a:noFill/>
              <a:ln w="6350" cap="flat">
                <a:solidFill>
                  <a:srgbClr val="646464"/>
                </a:solidFill>
                <a:prstDash val="solid"/>
                <a:round/>
                <a:tailEnd type="triangle" w="med" len="med"/>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646464"/>
                  </a:solidFill>
                  <a:effectLst/>
                  <a:uLnTx/>
                  <a:uFillTx/>
                  <a:latin typeface="EYInterstate Light"/>
                  <a:sym typeface="EYInterstate Light"/>
                </a:endParaRPr>
              </a:p>
            </p:txBody>
          </p:sp>
          <p:sp>
            <p:nvSpPr>
              <p:cNvPr id="31" name="Line 18">
                <a:extLst>
                  <a:ext uri="{FF2B5EF4-FFF2-40B4-BE49-F238E27FC236}">
                    <a16:creationId xmlns:a16="http://schemas.microsoft.com/office/drawing/2014/main" id="{23074304-4680-173A-0080-84280F14B599}"/>
                  </a:ext>
                </a:extLst>
              </p:cNvPr>
              <p:cNvSpPr/>
              <p:nvPr/>
            </p:nvSpPr>
            <p:spPr>
              <a:xfrm>
                <a:off x="732582" y="0"/>
                <a:ext cx="536251" cy="0"/>
              </a:xfrm>
              <a:prstGeom prst="line">
                <a:avLst/>
              </a:prstGeom>
              <a:noFill/>
              <a:ln w="6350" cap="flat">
                <a:solidFill>
                  <a:srgbClr val="646464"/>
                </a:solidFill>
                <a:prstDash val="solid"/>
                <a:round/>
                <a:tailEnd type="triangle" w="med" len="med"/>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646464"/>
                  </a:solidFill>
                  <a:effectLst/>
                  <a:uLnTx/>
                  <a:uFillTx/>
                  <a:latin typeface="EYInterstate Light"/>
                  <a:sym typeface="EYInterstate Light"/>
                </a:endParaRPr>
              </a:p>
            </p:txBody>
          </p:sp>
          <p:sp>
            <p:nvSpPr>
              <p:cNvPr id="32" name="Line 19">
                <a:extLst>
                  <a:ext uri="{FF2B5EF4-FFF2-40B4-BE49-F238E27FC236}">
                    <a16:creationId xmlns:a16="http://schemas.microsoft.com/office/drawing/2014/main" id="{CB01B0AA-55B9-846B-97D8-09FB5E635BEC}"/>
                  </a:ext>
                </a:extLst>
              </p:cNvPr>
              <p:cNvSpPr/>
              <p:nvPr/>
            </p:nvSpPr>
            <p:spPr>
              <a:xfrm>
                <a:off x="1466630" y="0"/>
                <a:ext cx="536251" cy="0"/>
              </a:xfrm>
              <a:prstGeom prst="line">
                <a:avLst/>
              </a:prstGeom>
              <a:noFill/>
              <a:ln w="6350" cap="flat">
                <a:solidFill>
                  <a:srgbClr val="646464"/>
                </a:solidFill>
                <a:prstDash val="solid"/>
                <a:round/>
                <a:tailEnd type="triangle" w="med" len="med"/>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646464"/>
                  </a:solidFill>
                  <a:effectLst/>
                  <a:uLnTx/>
                  <a:uFillTx/>
                  <a:latin typeface="EYInterstate Light"/>
                  <a:sym typeface="EYInterstate Light"/>
                </a:endParaRPr>
              </a:p>
            </p:txBody>
          </p:sp>
        </p:grpSp>
        <p:sp>
          <p:nvSpPr>
            <p:cNvPr id="21" name="Rectangle 20">
              <a:extLst>
                <a:ext uri="{FF2B5EF4-FFF2-40B4-BE49-F238E27FC236}">
                  <a16:creationId xmlns:a16="http://schemas.microsoft.com/office/drawing/2014/main" id="{3AE8BF4F-E6F6-6236-627D-97A289E30FDB}"/>
                </a:ext>
              </a:extLst>
            </p:cNvPr>
            <p:cNvSpPr/>
            <p:nvPr/>
          </p:nvSpPr>
          <p:spPr>
            <a:xfrm>
              <a:off x="1356742" y="0"/>
              <a:ext cx="2984542" cy="119063"/>
            </a:xfrm>
            <a:prstGeom prst="rect">
              <a:avLst/>
            </a:prstGeom>
            <a:solidFill>
              <a:schemeClr val="accent2"/>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algn="ctr" defTabSz="914400" eaLnBrk="1" fontAlgn="auto" latinLnBrk="0" hangingPunct="0">
                <a:lnSpc>
                  <a:spcPct val="100000"/>
                </a:lnSpc>
                <a:spcBef>
                  <a:spcPts val="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grpSp>
          <p:nvGrpSpPr>
            <p:cNvPr id="22" name="Oval 21">
              <a:extLst>
                <a:ext uri="{FF2B5EF4-FFF2-40B4-BE49-F238E27FC236}">
                  <a16:creationId xmlns:a16="http://schemas.microsoft.com/office/drawing/2014/main" id="{FDB82564-0823-2427-3C92-6C5FD6019C2D}"/>
                </a:ext>
              </a:extLst>
            </p:cNvPr>
            <p:cNvGrpSpPr/>
            <p:nvPr/>
          </p:nvGrpSpPr>
          <p:grpSpPr>
            <a:xfrm>
              <a:off x="4841262" y="1166811"/>
              <a:ext cx="986808" cy="792165"/>
              <a:chOff x="-124181" y="-1"/>
              <a:chExt cx="986807" cy="792164"/>
            </a:xfrm>
          </p:grpSpPr>
          <p:sp>
            <p:nvSpPr>
              <p:cNvPr id="28" name="Oval">
                <a:extLst>
                  <a:ext uri="{FF2B5EF4-FFF2-40B4-BE49-F238E27FC236}">
                    <a16:creationId xmlns:a16="http://schemas.microsoft.com/office/drawing/2014/main" id="{00CDDC28-5DA4-ED5E-09E6-5033C633B37A}"/>
                  </a:ext>
                </a:extLst>
              </p:cNvPr>
              <p:cNvSpPr/>
              <p:nvPr/>
            </p:nvSpPr>
            <p:spPr>
              <a:xfrm>
                <a:off x="-1" y="-1"/>
                <a:ext cx="738446" cy="792164"/>
              </a:xfrm>
              <a:prstGeom prst="ellipse">
                <a:avLst/>
              </a:prstGeom>
              <a:solidFill>
                <a:schemeClr val="accent2"/>
              </a:solidFill>
              <a:ln w="6350" cap="flat">
                <a:solidFill>
                  <a:srgbClr val="808080">
                    <a:lumOff val="29666"/>
                  </a:srgbClr>
                </a:solidFill>
                <a:prstDash val="solid"/>
                <a:round/>
              </a:ln>
              <a:effectLst/>
            </p:spPr>
            <p:txBody>
              <a:bodyPr wrap="square" lIns="45719" tIns="45719" rIns="45719" bIns="45719" numCol="1" anchor="ctr">
                <a:noAutofit/>
              </a:bodyPr>
              <a:lstStyle/>
              <a:p>
                <a:pPr marL="0" marR="0" lvl="0" indent="0" algn="ctr" defTabSz="914400" eaLnBrk="1" fontAlgn="auto" latinLnBrk="0" hangingPunct="0">
                  <a:lnSpc>
                    <a:spcPct val="100000"/>
                  </a:lnSpc>
                  <a:spcBef>
                    <a:spcPts val="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9" name="Text">
                <a:extLst>
                  <a:ext uri="{FF2B5EF4-FFF2-40B4-BE49-F238E27FC236}">
                    <a16:creationId xmlns:a16="http://schemas.microsoft.com/office/drawing/2014/main" id="{2B96BE08-5FAE-211C-39F4-A1785250CD4E}"/>
                  </a:ext>
                </a:extLst>
              </p:cNvPr>
              <p:cNvSpPr txBox="1"/>
              <p:nvPr/>
            </p:nvSpPr>
            <p:spPr>
              <a:xfrm>
                <a:off x="-124181" y="165251"/>
                <a:ext cx="986807" cy="4616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algn="ctr">
                  <a:defRPr sz="1200">
                    <a:solidFill>
                      <a:srgbClr val="000000"/>
                    </a:solidFill>
                    <a:latin typeface="Arial"/>
                    <a:ea typeface="Arial"/>
                    <a:cs typeface="Arial"/>
                    <a:sym typeface="Arial"/>
                  </a:defRPr>
                </a:lvl1pPr>
              </a:lstStyle>
              <a:p>
                <a:pPr marL="0" marR="0" lvl="0" indent="0" algn="ctr" defTabSz="91440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Connecting</a:t>
                </a:r>
              </a:p>
              <a:p>
                <a:pPr marL="0" marR="0" lvl="0" indent="0" algn="ctr" defTabSz="914400" eaLnBrk="1" fontAlgn="auto" latinLnBrk="0" hangingPunct="0">
                  <a:lnSpc>
                    <a:spcPct val="100000"/>
                  </a:lnSpc>
                  <a:spcBef>
                    <a:spcPts val="0"/>
                  </a:spcBef>
                  <a:spcAft>
                    <a:spcPts val="0"/>
                  </a:spcAft>
                  <a:buClrTx/>
                  <a:buSzTx/>
                  <a:buFontTx/>
                  <a:buNone/>
                  <a:tabLst/>
                  <a:defRPr/>
                </a:pPr>
                <a:r>
                  <a:rPr lang="en-US" kern="0" dirty="0"/>
                  <a:t>Communities</a:t>
                </a:r>
                <a:endParaRPr kumimoji="0" sz="12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23" name="Oval 22">
              <a:extLst>
                <a:ext uri="{FF2B5EF4-FFF2-40B4-BE49-F238E27FC236}">
                  <a16:creationId xmlns:a16="http://schemas.microsoft.com/office/drawing/2014/main" id="{953A7855-64C6-E2B0-D0D7-4D35806045FE}"/>
                </a:ext>
              </a:extLst>
            </p:cNvPr>
            <p:cNvGrpSpPr/>
            <p:nvPr/>
          </p:nvGrpSpPr>
          <p:grpSpPr>
            <a:xfrm>
              <a:off x="-123928" y="1166811"/>
              <a:ext cx="998028" cy="804865"/>
              <a:chOff x="-123928" y="-1"/>
              <a:chExt cx="998027" cy="804864"/>
            </a:xfrm>
          </p:grpSpPr>
          <p:sp>
            <p:nvSpPr>
              <p:cNvPr id="26" name="Oval">
                <a:extLst>
                  <a:ext uri="{FF2B5EF4-FFF2-40B4-BE49-F238E27FC236}">
                    <a16:creationId xmlns:a16="http://schemas.microsoft.com/office/drawing/2014/main" id="{CC16850E-365C-03D5-09C9-C9E7067C83F7}"/>
                  </a:ext>
                </a:extLst>
              </p:cNvPr>
              <p:cNvSpPr/>
              <p:nvPr/>
            </p:nvSpPr>
            <p:spPr>
              <a:xfrm>
                <a:off x="0" y="-1"/>
                <a:ext cx="750164" cy="804864"/>
              </a:xfrm>
              <a:prstGeom prst="ellipse">
                <a:avLst/>
              </a:prstGeom>
              <a:solidFill>
                <a:schemeClr val="accent2"/>
              </a:solidFill>
              <a:ln w="6350" cap="flat">
                <a:solidFill>
                  <a:srgbClr val="808080">
                    <a:lumOff val="29666"/>
                  </a:srgbClr>
                </a:solidFill>
                <a:prstDash val="solid"/>
                <a:round/>
              </a:ln>
              <a:effectLst/>
            </p:spPr>
            <p:txBody>
              <a:bodyPr wrap="square" lIns="45719" tIns="45719" rIns="45719" bIns="45719" numCol="1" anchor="ctr">
                <a:noAutofit/>
              </a:bodyPr>
              <a:lstStyle/>
              <a:p>
                <a:pPr marL="0" marR="0" lvl="0" indent="0" algn="ctr" defTabSz="914400" eaLnBrk="1" fontAlgn="auto" latinLnBrk="0" hangingPunct="0">
                  <a:lnSpc>
                    <a:spcPct val="100000"/>
                  </a:lnSpc>
                  <a:spcBef>
                    <a:spcPts val="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7" name="Text">
                <a:extLst>
                  <a:ext uri="{FF2B5EF4-FFF2-40B4-BE49-F238E27FC236}">
                    <a16:creationId xmlns:a16="http://schemas.microsoft.com/office/drawing/2014/main" id="{332BAFD8-5267-8EBC-316C-C01915031384}"/>
                  </a:ext>
                </a:extLst>
              </p:cNvPr>
              <p:cNvSpPr txBox="1"/>
              <p:nvPr/>
            </p:nvSpPr>
            <p:spPr>
              <a:xfrm>
                <a:off x="-123928" y="171601"/>
                <a:ext cx="998027" cy="4616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algn="ctr">
                  <a:defRPr sz="1200">
                    <a:solidFill>
                      <a:srgbClr val="000000"/>
                    </a:solidFill>
                    <a:latin typeface="Arial"/>
                    <a:ea typeface="Arial"/>
                    <a:cs typeface="Arial"/>
                    <a:sym typeface="Arial"/>
                  </a:defRPr>
                </a:lvl1pPr>
              </a:lstStyle>
              <a:p>
                <a:pPr marL="0" marR="0" lvl="0" indent="0" algn="ctr" defTabSz="91440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Cycling</a:t>
                </a:r>
              </a:p>
              <a:p>
                <a:pPr marL="0" marR="0" lvl="0" indent="0" algn="ctr" defTabSz="914400" eaLnBrk="1" fontAlgn="auto" latinLnBrk="0" hangingPunct="0">
                  <a:lnSpc>
                    <a:spcPct val="100000"/>
                  </a:lnSpc>
                  <a:spcBef>
                    <a:spcPts val="0"/>
                  </a:spcBef>
                  <a:spcAft>
                    <a:spcPts val="0"/>
                  </a:spcAft>
                  <a:buClrTx/>
                  <a:buSzTx/>
                  <a:buFontTx/>
                  <a:buNone/>
                  <a:tabLst/>
                  <a:defRPr/>
                </a:pPr>
                <a:r>
                  <a:rPr lang="en-US" kern="0" dirty="0"/>
                  <a:t>Infrastructure</a:t>
                </a:r>
                <a:endParaRPr kumimoji="0" sz="1200" b="0" i="0" u="none" strike="noStrike" kern="0" cap="none" spc="0" normalizeH="0" baseline="0" noProof="0" dirty="0">
                  <a:ln>
                    <a:noFill/>
                  </a:ln>
                  <a:solidFill>
                    <a:srgbClr val="000000"/>
                  </a:solidFill>
                  <a:effectLst/>
                  <a:uLnTx/>
                  <a:uFillTx/>
                  <a:latin typeface="Arial"/>
                  <a:cs typeface="Arial"/>
                  <a:sym typeface="Arial"/>
                </a:endParaRPr>
              </a:p>
            </p:txBody>
          </p:sp>
        </p:grpSp>
        <p:sp>
          <p:nvSpPr>
            <p:cNvPr id="24" name="Line 23">
              <a:extLst>
                <a:ext uri="{FF2B5EF4-FFF2-40B4-BE49-F238E27FC236}">
                  <a16:creationId xmlns:a16="http://schemas.microsoft.com/office/drawing/2014/main" id="{4E8D4426-D4A8-9CD7-75E5-6208ACDE4FA0}"/>
                </a:ext>
              </a:extLst>
            </p:cNvPr>
            <p:cNvSpPr/>
            <p:nvPr/>
          </p:nvSpPr>
          <p:spPr>
            <a:xfrm>
              <a:off x="835143" y="1828800"/>
              <a:ext cx="438085" cy="273051"/>
            </a:xfrm>
            <a:prstGeom prst="line">
              <a:avLst/>
            </a:prstGeom>
            <a:noFill/>
            <a:ln w="6350" cap="flat">
              <a:solidFill>
                <a:srgbClr val="646464"/>
              </a:solidFill>
              <a:prstDash val="solid"/>
              <a:round/>
              <a:tailEnd type="triangle" w="med" len="med"/>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646464"/>
                </a:solidFill>
                <a:effectLst/>
                <a:uLnTx/>
                <a:uFillTx/>
                <a:latin typeface="EYInterstate Light"/>
                <a:sym typeface="EYInterstate Light"/>
              </a:endParaRPr>
            </a:p>
          </p:txBody>
        </p:sp>
        <p:sp>
          <p:nvSpPr>
            <p:cNvPr id="25" name="Line 24">
              <a:extLst>
                <a:ext uri="{FF2B5EF4-FFF2-40B4-BE49-F238E27FC236}">
                  <a16:creationId xmlns:a16="http://schemas.microsoft.com/office/drawing/2014/main" id="{7E364BCD-A17B-581C-26EE-82C04E27C185}"/>
                </a:ext>
              </a:extLst>
            </p:cNvPr>
            <p:cNvSpPr/>
            <p:nvPr/>
          </p:nvSpPr>
          <p:spPr>
            <a:xfrm flipV="1">
              <a:off x="4440914" y="1828799"/>
              <a:ext cx="438085" cy="273052"/>
            </a:xfrm>
            <a:prstGeom prst="line">
              <a:avLst/>
            </a:prstGeom>
            <a:noFill/>
            <a:ln w="6350" cap="flat">
              <a:solidFill>
                <a:srgbClr val="646464"/>
              </a:solidFill>
              <a:prstDash val="solid"/>
              <a:round/>
              <a:tailEnd type="triangle" w="med" len="med"/>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646464"/>
                </a:solidFill>
                <a:effectLst/>
                <a:uLnTx/>
                <a:uFillTx/>
                <a:latin typeface="EYInterstate Light"/>
                <a:sym typeface="EYInterstate Light"/>
              </a:endParaRPr>
            </a:p>
          </p:txBody>
        </p:sp>
      </p:grpSp>
    </p:spTree>
    <p:extLst>
      <p:ext uri="{BB962C8B-B14F-4D97-AF65-F5344CB8AC3E}">
        <p14:creationId xmlns:p14="http://schemas.microsoft.com/office/powerpoint/2010/main" val="3461198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205740" y="129540"/>
            <a:ext cx="9692640" cy="657530"/>
          </a:xfrm>
        </p:spPr>
        <p:txBody>
          <a:bodyPr>
            <a:normAutofit/>
          </a:bodyPr>
          <a:lstStyle/>
          <a:p>
            <a:r>
              <a:rPr lang="en-US" dirty="0"/>
              <a:t>References</a:t>
            </a:r>
          </a:p>
        </p:txBody>
      </p:sp>
      <p:cxnSp>
        <p:nvCxnSpPr>
          <p:cNvPr id="5" name="Straight Connector 4">
            <a:extLst>
              <a:ext uri="{FF2B5EF4-FFF2-40B4-BE49-F238E27FC236}">
                <a16:creationId xmlns:a16="http://schemas.microsoft.com/office/drawing/2014/main" id="{1F633277-1117-42B3-A0EE-A3EA775698D4}"/>
              </a:ext>
            </a:extLst>
          </p:cNvPr>
          <p:cNvCxnSpPr/>
          <p:nvPr/>
        </p:nvCxnSpPr>
        <p:spPr>
          <a:xfrm>
            <a:off x="205740" y="787070"/>
            <a:ext cx="11506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2">
            <a:extLst>
              <a:ext uri="{FF2B5EF4-FFF2-40B4-BE49-F238E27FC236}">
                <a16:creationId xmlns:a16="http://schemas.microsoft.com/office/drawing/2014/main" id="{5986709D-A56C-4271-B97E-32D2FEB35708}"/>
              </a:ext>
            </a:extLst>
          </p:cNvPr>
          <p:cNvSpPr>
            <a:spLocks noChangeArrowheads="1"/>
          </p:cNvSpPr>
          <p:nvPr/>
        </p:nvSpPr>
        <p:spPr bwMode="auto">
          <a:xfrm>
            <a:off x="205740" y="787070"/>
            <a:ext cx="11506648" cy="444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A New Dallas. (2021). </a:t>
            </a:r>
            <a:r>
              <a:rPr lang="en-US" sz="1200" i="1" dirty="0">
                <a:effectLst/>
                <a:latin typeface="Times New Roman" panose="02020603050405020304" pitchFamily="18" charset="0"/>
                <a:ea typeface="Times New Roman" panose="02020603050405020304" pitchFamily="18" charset="0"/>
              </a:rPr>
              <a:t>Traffic</a:t>
            </a:r>
            <a:r>
              <a:rPr lang="en-US" sz="1200" dirty="0">
                <a:effectLst/>
                <a:latin typeface="Times New Roman" panose="02020603050405020304" pitchFamily="18" charset="0"/>
                <a:ea typeface="Times New Roman" panose="02020603050405020304" pitchFamily="18" charset="0"/>
              </a:rPr>
              <a:t>. Retrieved from A New Dallas: https://www.anewdallas.com/traffic.html</a:t>
            </a: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AlQuhtani, S., Anjomani, A. (2019). Do rail transit stations affect housing value changes? The Dallas Fort-Worth metropolitan area case and implecations. </a:t>
            </a:r>
            <a:r>
              <a:rPr lang="en-US" sz="1200" i="1" dirty="0">
                <a:effectLst/>
                <a:latin typeface="Times New Roman" panose="02020603050405020304" pitchFamily="18" charset="0"/>
                <a:ea typeface="Times New Roman" panose="02020603050405020304" pitchFamily="18" charset="0"/>
              </a:rPr>
              <a:t>Journal of Transport Geography</a:t>
            </a:r>
            <a:r>
              <a:rPr lang="en-US" sz="1200" dirty="0">
                <a:effectLst/>
                <a:latin typeface="Times New Roman" panose="02020603050405020304" pitchFamily="18" charset="0"/>
                <a:ea typeface="Times New Roman" panose="02020603050405020304" pitchFamily="18" charset="0"/>
              </a:rPr>
              <a:t>, 1-11.</a:t>
            </a: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Andersen, M., Hall, M.L. (2014). </a:t>
            </a:r>
            <a:r>
              <a:rPr lang="en-US" sz="1200" i="1" dirty="0">
                <a:effectLst/>
                <a:latin typeface="Times New Roman" panose="02020603050405020304" pitchFamily="18" charset="0"/>
                <a:ea typeface="Times New Roman" panose="02020603050405020304" pitchFamily="18" charset="0"/>
              </a:rPr>
              <a:t>Protected Bike Lanes Means Business: how 21st Century Transportation Networks Help New Urban Economies Boom.</a:t>
            </a:r>
            <a:r>
              <a:rPr lang="en-US" sz="1200" dirty="0">
                <a:effectLst/>
                <a:latin typeface="Times New Roman" panose="02020603050405020304" pitchFamily="18" charset="0"/>
                <a:ea typeface="Times New Roman" panose="02020603050405020304" pitchFamily="18" charset="0"/>
              </a:rPr>
              <a:t> Washington, D.C.: Alliance for Biking &amp; Walking, People for Bikes.</a:t>
            </a: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Braun, L. (2021). Disparities in Bicycle Commuting: Could Bike Lane Investment Widen the Gap? </a:t>
            </a:r>
            <a:r>
              <a:rPr lang="en-US" sz="1200" i="1" dirty="0">
                <a:effectLst/>
                <a:latin typeface="Times New Roman" panose="02020603050405020304" pitchFamily="18" charset="0"/>
                <a:ea typeface="Times New Roman" panose="02020603050405020304" pitchFamily="18" charset="0"/>
              </a:rPr>
              <a:t>Journal of Planning Education and Research</a:t>
            </a:r>
            <a:r>
              <a:rPr lang="en-US" sz="1200" dirty="0">
                <a:effectLst/>
                <a:latin typeface="Times New Roman" panose="02020603050405020304" pitchFamily="18" charset="0"/>
                <a:ea typeface="Times New Roman" panose="02020603050405020304" pitchFamily="18" charset="0"/>
              </a:rPr>
              <a:t>.</a:t>
            </a: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Cunha, I., Silva, C. (2022). Equity impacts of cycling: examining the spatial-social distribution of bicycle-related benefits. </a:t>
            </a:r>
            <a:r>
              <a:rPr lang="en-US" sz="1200" i="1" dirty="0">
                <a:effectLst/>
                <a:latin typeface="Times New Roman" panose="02020603050405020304" pitchFamily="18" charset="0"/>
                <a:ea typeface="Times New Roman" panose="02020603050405020304" pitchFamily="18" charset="0"/>
              </a:rPr>
              <a:t>International Journal of Sustainable Transportation</a:t>
            </a:r>
            <a:r>
              <a:rPr lang="en-US" sz="1200" dirty="0">
                <a:effectLst/>
                <a:latin typeface="Times New Roman" panose="02020603050405020304" pitchFamily="18" charset="0"/>
                <a:ea typeface="Times New Roman" panose="02020603050405020304" pitchFamily="18" charset="0"/>
              </a:rPr>
              <a:t>, 1-19.</a:t>
            </a: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Firth, C.L., Hosford, K., Winters, M. (2021). Who were these bike lanes built for? Social-spatial inequities in Vancouver's bikeways, 2001-2016. </a:t>
            </a:r>
            <a:r>
              <a:rPr lang="en-US" sz="1200" i="1" dirty="0">
                <a:effectLst/>
                <a:latin typeface="Times New Roman" panose="02020603050405020304" pitchFamily="18" charset="0"/>
                <a:ea typeface="Times New Roman" panose="02020603050405020304" pitchFamily="18" charset="0"/>
              </a:rPr>
              <a:t>Journal of Transport Geography</a:t>
            </a:r>
            <a:r>
              <a:rPr lang="en-US" sz="1200" dirty="0">
                <a:effectLst/>
                <a:latin typeface="Times New Roman" panose="02020603050405020304" pitchFamily="18" charset="0"/>
                <a:ea typeface="Times New Roman" panose="02020603050405020304" pitchFamily="18" charset="0"/>
              </a:rPr>
              <a:t>, 1-10.</a:t>
            </a: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Florida, R., McLean, J.W. (2017, July 11). </a:t>
            </a:r>
            <a:r>
              <a:rPr lang="en-US" sz="1200" i="1" dirty="0">
                <a:effectLst/>
                <a:latin typeface="Times New Roman" panose="02020603050405020304" pitchFamily="18" charset="0"/>
                <a:ea typeface="Times New Roman" panose="02020603050405020304" pitchFamily="18" charset="0"/>
              </a:rPr>
              <a:t>Business and Society: What Inclusive Urban Development Can Look Like</a:t>
            </a:r>
            <a:r>
              <a:rPr lang="en-US" sz="1200" dirty="0">
                <a:effectLst/>
                <a:latin typeface="Times New Roman" panose="02020603050405020304" pitchFamily="18" charset="0"/>
                <a:ea typeface="Times New Roman" panose="02020603050405020304" pitchFamily="18" charset="0"/>
              </a:rPr>
              <a:t>. Retrieved from Harvard Business Review: https://hbr.org/2017/07/what-inclusive-urban-development-can-look-like</a:t>
            </a: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Hortas-Rico. (2015). Sprawl, Blight, and the Role of Urban Containment Policies: Evidence from U.S. Cities. </a:t>
            </a:r>
            <a:r>
              <a:rPr lang="en-US" sz="1200" i="1" dirty="0">
                <a:effectLst/>
                <a:latin typeface="Times New Roman" panose="02020603050405020304" pitchFamily="18" charset="0"/>
                <a:ea typeface="Times New Roman" panose="02020603050405020304" pitchFamily="18" charset="0"/>
              </a:rPr>
              <a:t>Journal of Regional Science</a:t>
            </a:r>
            <a:r>
              <a:rPr lang="en-US" sz="1200" dirty="0">
                <a:effectLst/>
                <a:latin typeface="Times New Roman" panose="02020603050405020304" pitchFamily="18" charset="0"/>
                <a:ea typeface="Times New Roman" panose="02020603050405020304" pitchFamily="18" charset="0"/>
              </a:rPr>
              <a:t>, 298-323.</a:t>
            </a:r>
          </a:p>
          <a:p>
            <a:pPr defTabSz="914400"/>
            <a:endParaRPr lang="en-US" sz="1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44160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205740" y="129540"/>
            <a:ext cx="9692640" cy="657530"/>
          </a:xfrm>
        </p:spPr>
        <p:txBody>
          <a:bodyPr>
            <a:normAutofit/>
          </a:bodyPr>
          <a:lstStyle/>
          <a:p>
            <a:r>
              <a:rPr lang="en-US" dirty="0"/>
              <a:t>References</a:t>
            </a:r>
          </a:p>
        </p:txBody>
      </p:sp>
      <p:cxnSp>
        <p:nvCxnSpPr>
          <p:cNvPr id="5" name="Straight Connector 4">
            <a:extLst>
              <a:ext uri="{FF2B5EF4-FFF2-40B4-BE49-F238E27FC236}">
                <a16:creationId xmlns:a16="http://schemas.microsoft.com/office/drawing/2014/main" id="{1F633277-1117-42B3-A0EE-A3EA775698D4}"/>
              </a:ext>
            </a:extLst>
          </p:cNvPr>
          <p:cNvCxnSpPr/>
          <p:nvPr/>
        </p:nvCxnSpPr>
        <p:spPr>
          <a:xfrm>
            <a:off x="205740" y="787070"/>
            <a:ext cx="11506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2">
            <a:extLst>
              <a:ext uri="{FF2B5EF4-FFF2-40B4-BE49-F238E27FC236}">
                <a16:creationId xmlns:a16="http://schemas.microsoft.com/office/drawing/2014/main" id="{5986709D-A56C-4271-B97E-32D2FEB35708}"/>
              </a:ext>
            </a:extLst>
          </p:cNvPr>
          <p:cNvSpPr>
            <a:spLocks noChangeArrowheads="1"/>
          </p:cNvSpPr>
          <p:nvPr/>
        </p:nvSpPr>
        <p:spPr bwMode="auto">
          <a:xfrm>
            <a:off x="205740" y="787070"/>
            <a:ext cx="11506648" cy="3708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NACTO. (2022). </a:t>
            </a:r>
            <a:r>
              <a:rPr lang="en-US" sz="1200" i="1" dirty="0">
                <a:effectLst/>
                <a:latin typeface="Times New Roman" panose="02020603050405020304" pitchFamily="18" charset="0"/>
                <a:ea typeface="Times New Roman" panose="02020603050405020304" pitchFamily="18" charset="0"/>
              </a:rPr>
              <a:t>Urban Street Design Guide</a:t>
            </a:r>
            <a:r>
              <a:rPr lang="en-US" sz="1200" dirty="0">
                <a:effectLst/>
                <a:latin typeface="Times New Roman" panose="02020603050405020304" pitchFamily="18" charset="0"/>
                <a:ea typeface="Times New Roman" panose="02020603050405020304" pitchFamily="18" charset="0"/>
              </a:rPr>
              <a:t>. Retrieved from National Association of City Transportation Officials: https://nacto.org/publication/urban-street-design-guide/street-design-elements/lane-width/#:~:text=Travel%20lane%20widths%20of%2010,lanes%20in%20the%20opposing%20direction.</a:t>
            </a:r>
          </a:p>
          <a:p>
            <a:pPr marL="457200" marR="0" indent="-457200">
              <a:lnSpc>
                <a:spcPct val="200000"/>
              </a:lnSpc>
              <a:spcBef>
                <a:spcPts val="0"/>
              </a:spcBef>
              <a:spcAft>
                <a:spcPts val="0"/>
              </a:spcAft>
            </a:pPr>
            <a:r>
              <a:rPr lang="en-US" sz="1200" i="1" dirty="0">
                <a:effectLst/>
                <a:latin typeface="Times New Roman" panose="02020603050405020304" pitchFamily="18" charset="0"/>
                <a:ea typeface="Times New Roman" panose="02020603050405020304" pitchFamily="18" charset="0"/>
              </a:rPr>
              <a:t>Texas Comptroller of Public Accounts</a:t>
            </a:r>
            <a:r>
              <a:rPr lang="en-US" sz="1200" dirty="0">
                <a:effectLst/>
                <a:latin typeface="Times New Roman" panose="02020603050405020304" pitchFamily="18" charset="0"/>
                <a:ea typeface="Times New Roman" panose="02020603050405020304" pitchFamily="18" charset="0"/>
              </a:rPr>
              <a:t>. (2020). Retrieved from The Metroplex Region: 2020 Regional Report: https://comptroller.texas.gov/economy/economic-data/regions/2020/metroplex.php</a:t>
            </a: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United States Census Bureau. (2021, November 19). </a:t>
            </a:r>
            <a:r>
              <a:rPr lang="en-US" sz="1200" i="1" dirty="0">
                <a:effectLst/>
                <a:latin typeface="Times New Roman" panose="02020603050405020304" pitchFamily="18" charset="0"/>
                <a:ea typeface="Times New Roman" panose="02020603050405020304" pitchFamily="18" charset="0"/>
              </a:rPr>
              <a:t>American Community Survey: Methodology</a:t>
            </a:r>
            <a:r>
              <a:rPr lang="en-US" sz="1200" dirty="0">
                <a:effectLst/>
                <a:latin typeface="Times New Roman" panose="02020603050405020304" pitchFamily="18" charset="0"/>
                <a:ea typeface="Times New Roman" panose="02020603050405020304" pitchFamily="18" charset="0"/>
              </a:rPr>
              <a:t>. Retrieved from United States Census Bureau: https://www.census.gov/programs-surveys/acs/methodology.html</a:t>
            </a: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Van Eijk, R.P.A., Roes, K.C.B., Van den Berg, L.H., Lu, Y. (2022). Joint modeling of endpoints can be used to answer various research questions in randomized clinical trials. </a:t>
            </a:r>
            <a:r>
              <a:rPr lang="en-US" sz="1200" i="1" dirty="0">
                <a:effectLst/>
                <a:latin typeface="Times New Roman" panose="02020603050405020304" pitchFamily="18" charset="0"/>
                <a:ea typeface="Times New Roman" panose="02020603050405020304" pitchFamily="18" charset="0"/>
              </a:rPr>
              <a:t>Journal of Clinical Epidemiology</a:t>
            </a:r>
            <a:r>
              <a:rPr lang="en-US" sz="1200" dirty="0">
                <a:effectLst/>
                <a:latin typeface="Times New Roman" panose="02020603050405020304" pitchFamily="18" charset="0"/>
                <a:ea typeface="Times New Roman" panose="02020603050405020304" pitchFamily="18" charset="0"/>
              </a:rPr>
              <a:t>, 32-39.</a:t>
            </a:r>
          </a:p>
          <a:p>
            <a:pPr defTabSz="914400">
              <a:lnSpc>
                <a:spcPct val="200000"/>
              </a:lnSpc>
            </a:pPr>
            <a:endParaRPr lang="en-US" sz="1200" dirty="0">
              <a:latin typeface="Times New Roman" panose="02020603050405020304" pitchFamily="18" charset="0"/>
            </a:endParaRPr>
          </a:p>
          <a:p>
            <a:pPr defTabSz="914400"/>
            <a:endParaRPr lang="en-US" sz="1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44978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205740" y="129540"/>
            <a:ext cx="9692640" cy="657530"/>
          </a:xfrm>
        </p:spPr>
        <p:txBody>
          <a:bodyPr>
            <a:normAutofit/>
          </a:bodyPr>
          <a:lstStyle/>
          <a:p>
            <a:r>
              <a:rPr lang="en-US" dirty="0"/>
              <a:t>Executive Summary</a:t>
            </a:r>
          </a:p>
        </p:txBody>
      </p:sp>
      <p:cxnSp>
        <p:nvCxnSpPr>
          <p:cNvPr id="5" name="Straight Connector 4">
            <a:extLst>
              <a:ext uri="{FF2B5EF4-FFF2-40B4-BE49-F238E27FC236}">
                <a16:creationId xmlns:a16="http://schemas.microsoft.com/office/drawing/2014/main" id="{1F633277-1117-42B3-A0EE-A3EA775698D4}"/>
              </a:ext>
            </a:extLst>
          </p:cNvPr>
          <p:cNvCxnSpPr/>
          <p:nvPr/>
        </p:nvCxnSpPr>
        <p:spPr>
          <a:xfrm>
            <a:off x="205740" y="787070"/>
            <a:ext cx="11506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FB75C3D-AFC0-4D46-8D29-E5A695591CFC}"/>
              </a:ext>
            </a:extLst>
          </p:cNvPr>
          <p:cNvSpPr txBox="1"/>
          <p:nvPr/>
        </p:nvSpPr>
        <p:spPr>
          <a:xfrm>
            <a:off x="205740" y="849630"/>
            <a:ext cx="11506648" cy="738664"/>
          </a:xfrm>
          <a:prstGeom prst="rect">
            <a:avLst/>
          </a:prstGeom>
          <a:noFill/>
        </p:spPr>
        <p:txBody>
          <a:bodyPr wrap="square" rtlCol="0">
            <a:spAutoFit/>
          </a:bodyPr>
          <a:lstStyle/>
          <a:p>
            <a:r>
              <a:rPr lang="en-US" sz="1400" dirty="0">
                <a:effectLst/>
                <a:latin typeface="Times New Roman" panose="02020603050405020304" pitchFamily="18" charset="0"/>
                <a:ea typeface="Times New Roman" panose="02020603050405020304" pitchFamily="18" charset="0"/>
              </a:rPr>
              <a:t>The contribution to the transportation field of study, and the objective of this paper, is to determine the viability of reducing the physical space of car lanes.  The objective will be met by analyzing demographic data for the city of Dallas and correlate to the findings and observations with cities showing successful cycling infrastructure. The overall analysis can then be associated with the probability of success in Dallas and its surrounding neighborhoods.</a:t>
            </a:r>
          </a:p>
        </p:txBody>
      </p:sp>
      <p:graphicFrame>
        <p:nvGraphicFramePr>
          <p:cNvPr id="7" name="Group 3">
            <a:extLst>
              <a:ext uri="{FF2B5EF4-FFF2-40B4-BE49-F238E27FC236}">
                <a16:creationId xmlns:a16="http://schemas.microsoft.com/office/drawing/2014/main" id="{4618CFE4-62EE-6815-D7BB-794B5B3BC0C3}"/>
              </a:ext>
            </a:extLst>
          </p:cNvPr>
          <p:cNvGraphicFramePr/>
          <p:nvPr>
            <p:extLst>
              <p:ext uri="{D42A27DB-BD31-4B8C-83A1-F6EECF244321}">
                <p14:modId xmlns:p14="http://schemas.microsoft.com/office/powerpoint/2010/main" val="2937834838"/>
              </p:ext>
            </p:extLst>
          </p:nvPr>
        </p:nvGraphicFramePr>
        <p:xfrm>
          <a:off x="205741" y="1678940"/>
          <a:ext cx="11506647" cy="3525520"/>
        </p:xfrm>
        <a:graphic>
          <a:graphicData uri="http://schemas.openxmlformats.org/drawingml/2006/table">
            <a:tbl>
              <a:tblPr/>
              <a:tblGrid>
                <a:gridCol w="2749333">
                  <a:extLst>
                    <a:ext uri="{9D8B030D-6E8A-4147-A177-3AD203B41FA5}">
                      <a16:colId xmlns:a16="http://schemas.microsoft.com/office/drawing/2014/main" val="20000"/>
                    </a:ext>
                  </a:extLst>
                </a:gridCol>
                <a:gridCol w="8757314">
                  <a:extLst>
                    <a:ext uri="{9D8B030D-6E8A-4147-A177-3AD203B41FA5}">
                      <a16:colId xmlns:a16="http://schemas.microsoft.com/office/drawing/2014/main" val="20001"/>
                    </a:ext>
                  </a:extLst>
                </a:gridCol>
              </a:tblGrid>
              <a:tr h="261938">
                <a:tc>
                  <a:txBody>
                    <a:bodyPr/>
                    <a:lstStyle>
                      <a:lvl1pPr marL="0" algn="l" defTabSz="914400" rtl="0" eaLnBrk="1" latinLnBrk="0" hangingPunct="1">
                        <a:defRPr sz="1800" kern="1200">
                          <a:solidFill>
                            <a:schemeClr val="tx1"/>
                          </a:solidFill>
                          <a:latin typeface="Helvetica"/>
                          <a:ea typeface="Helvetica"/>
                          <a:cs typeface="Helvetica"/>
                        </a:defRPr>
                      </a:lvl1pPr>
                      <a:lvl2pPr marL="457200" algn="l" defTabSz="914400" rtl="0" eaLnBrk="1" latinLnBrk="0" hangingPunct="1">
                        <a:defRPr sz="1800" kern="1200">
                          <a:solidFill>
                            <a:schemeClr val="tx1"/>
                          </a:solidFill>
                          <a:latin typeface="Helvetica"/>
                          <a:ea typeface="Helvetica"/>
                          <a:cs typeface="Helvetica"/>
                        </a:defRPr>
                      </a:lvl2pPr>
                      <a:lvl3pPr marL="914400" algn="l" defTabSz="914400" rtl="0" eaLnBrk="1" latinLnBrk="0" hangingPunct="1">
                        <a:defRPr sz="1800" kern="1200">
                          <a:solidFill>
                            <a:schemeClr val="tx1"/>
                          </a:solidFill>
                          <a:latin typeface="Helvetica"/>
                          <a:ea typeface="Helvetica"/>
                          <a:cs typeface="Helvetica"/>
                        </a:defRPr>
                      </a:lvl3pPr>
                      <a:lvl4pPr marL="1371600" algn="l" defTabSz="914400" rtl="0" eaLnBrk="1" latinLnBrk="0" hangingPunct="1">
                        <a:defRPr sz="1800" kern="1200">
                          <a:solidFill>
                            <a:schemeClr val="tx1"/>
                          </a:solidFill>
                          <a:latin typeface="Helvetica"/>
                          <a:ea typeface="Helvetica"/>
                          <a:cs typeface="Helvetica"/>
                        </a:defRPr>
                      </a:lvl4pPr>
                      <a:lvl5pPr marL="1828800" algn="l" defTabSz="914400" rtl="0" eaLnBrk="1" latinLnBrk="0" hangingPunct="1">
                        <a:defRPr sz="1800" kern="1200">
                          <a:solidFill>
                            <a:schemeClr val="tx1"/>
                          </a:solidFill>
                          <a:latin typeface="Helvetica"/>
                          <a:ea typeface="Helvetica"/>
                          <a:cs typeface="Helvetica"/>
                        </a:defRPr>
                      </a:lvl5pPr>
                      <a:lvl6pPr marL="2286000" algn="l" defTabSz="914400" rtl="0" eaLnBrk="1" latinLnBrk="0" hangingPunct="1">
                        <a:defRPr sz="1800" kern="1200">
                          <a:solidFill>
                            <a:schemeClr val="tx1"/>
                          </a:solidFill>
                          <a:latin typeface="Helvetica"/>
                          <a:ea typeface="Helvetica"/>
                          <a:cs typeface="Helvetica"/>
                        </a:defRPr>
                      </a:lvl6pPr>
                      <a:lvl7pPr marL="2743200" algn="l" defTabSz="914400" rtl="0" eaLnBrk="1" latinLnBrk="0" hangingPunct="1">
                        <a:defRPr sz="1800" kern="1200">
                          <a:solidFill>
                            <a:schemeClr val="tx1"/>
                          </a:solidFill>
                          <a:latin typeface="Helvetica"/>
                          <a:ea typeface="Helvetica"/>
                          <a:cs typeface="Helvetica"/>
                        </a:defRPr>
                      </a:lvl7pPr>
                      <a:lvl8pPr marL="3200400" algn="l" defTabSz="914400" rtl="0" eaLnBrk="1" latinLnBrk="0" hangingPunct="1">
                        <a:defRPr sz="1800" kern="1200">
                          <a:solidFill>
                            <a:schemeClr val="tx1"/>
                          </a:solidFill>
                          <a:latin typeface="Helvetica"/>
                          <a:ea typeface="Helvetica"/>
                          <a:cs typeface="Helvetica"/>
                        </a:defRPr>
                      </a:lvl8pPr>
                      <a:lvl9pPr marL="3657600" algn="l" defTabSz="914400" rtl="0" eaLnBrk="1" latinLnBrk="0" hangingPunct="1">
                        <a:defRPr sz="1800" kern="1200">
                          <a:solidFill>
                            <a:schemeClr val="tx1"/>
                          </a:solidFill>
                          <a:latin typeface="Helvetica"/>
                          <a:ea typeface="Helvetica"/>
                          <a:cs typeface="Helvetica"/>
                        </a:defRPr>
                      </a:lvl9pPr>
                    </a:lstStyle>
                    <a:p>
                      <a:pPr algn="ctr">
                        <a:spcBef>
                          <a:spcPts val="200"/>
                        </a:spcBef>
                        <a:defRPr>
                          <a:solidFill>
                            <a:srgbClr val="000000"/>
                          </a:solidFill>
                        </a:defRPr>
                      </a:pPr>
                      <a:r>
                        <a:rPr lang="en-CA" sz="1400" b="1" dirty="0">
                          <a:solidFill>
                            <a:schemeClr val="bg1"/>
                          </a:solidFill>
                          <a:latin typeface="Times New Roman" panose="02020603050405020304" pitchFamily="18" charset="0"/>
                          <a:ea typeface="EYInterstate"/>
                          <a:cs typeface="Times New Roman" panose="02020603050405020304" pitchFamily="18" charset="0"/>
                          <a:sym typeface="EYInterstate"/>
                        </a:rPr>
                        <a:t>Research Component</a:t>
                      </a:r>
                      <a:endParaRPr sz="1400" b="1" dirty="0">
                        <a:solidFill>
                          <a:schemeClr val="bg1"/>
                        </a:solidFill>
                        <a:latin typeface="Times New Roman" panose="02020603050405020304" pitchFamily="18" charset="0"/>
                        <a:ea typeface="EYInterstate"/>
                        <a:cs typeface="Times New Roman" panose="02020603050405020304" pitchFamily="18" charset="0"/>
                        <a:sym typeface="EYInterstate"/>
                      </a:endParaRPr>
                    </a:p>
                  </a:txBody>
                  <a:tcPr marL="45720" marR="45720" horzOverflow="overflow">
                    <a:lnL w="28575">
                      <a:solidFill>
                        <a:srgbClr val="8F8F8F">
                          <a:lumOff val="44000"/>
                        </a:srgbClr>
                      </a:solidFill>
                    </a:lnL>
                    <a:lnR w="38100">
                      <a:solidFill>
                        <a:srgbClr val="8F8F8F">
                          <a:lumOff val="44000"/>
                        </a:srgbClr>
                      </a:solidFill>
                    </a:lnR>
                    <a:lnT w="28575">
                      <a:solidFill>
                        <a:srgbClr val="8F8F8F">
                          <a:lumOff val="44000"/>
                        </a:srgbClr>
                      </a:solidFill>
                    </a:lnT>
                    <a:lnB w="28575">
                      <a:solidFill>
                        <a:srgbClr val="8F8F8F">
                          <a:lumOff val="44000"/>
                        </a:srgbClr>
                      </a:solidFill>
                    </a:lnB>
                    <a:lnTlToBr w="12700" cmpd="sng">
                      <a:noFill/>
                      <a:prstDash val="solid"/>
                    </a:lnTlToBr>
                    <a:lnBlToTr w="12700" cmpd="sng">
                      <a:noFill/>
                      <a:prstDash val="solid"/>
                    </a:lnBlToTr>
                    <a:solidFill>
                      <a:srgbClr val="646464"/>
                    </a:solidFill>
                  </a:tcPr>
                </a:tc>
                <a:tc>
                  <a:txBody>
                    <a:bodyPr/>
                    <a:lstStyle>
                      <a:lvl1pPr marL="0" algn="l" defTabSz="914400" rtl="0" eaLnBrk="1" latinLnBrk="0" hangingPunct="1">
                        <a:defRPr sz="1800" kern="1200">
                          <a:solidFill>
                            <a:schemeClr val="tx1"/>
                          </a:solidFill>
                          <a:latin typeface="Helvetica"/>
                          <a:ea typeface="Helvetica"/>
                          <a:cs typeface="Helvetica"/>
                        </a:defRPr>
                      </a:lvl1pPr>
                      <a:lvl2pPr marL="457200" algn="l" defTabSz="914400" rtl="0" eaLnBrk="1" latinLnBrk="0" hangingPunct="1">
                        <a:defRPr sz="1800" kern="1200">
                          <a:solidFill>
                            <a:schemeClr val="tx1"/>
                          </a:solidFill>
                          <a:latin typeface="Helvetica"/>
                          <a:ea typeface="Helvetica"/>
                          <a:cs typeface="Helvetica"/>
                        </a:defRPr>
                      </a:lvl2pPr>
                      <a:lvl3pPr marL="914400" algn="l" defTabSz="914400" rtl="0" eaLnBrk="1" latinLnBrk="0" hangingPunct="1">
                        <a:defRPr sz="1800" kern="1200">
                          <a:solidFill>
                            <a:schemeClr val="tx1"/>
                          </a:solidFill>
                          <a:latin typeface="Helvetica"/>
                          <a:ea typeface="Helvetica"/>
                          <a:cs typeface="Helvetica"/>
                        </a:defRPr>
                      </a:lvl3pPr>
                      <a:lvl4pPr marL="1371600" algn="l" defTabSz="914400" rtl="0" eaLnBrk="1" latinLnBrk="0" hangingPunct="1">
                        <a:defRPr sz="1800" kern="1200">
                          <a:solidFill>
                            <a:schemeClr val="tx1"/>
                          </a:solidFill>
                          <a:latin typeface="Helvetica"/>
                          <a:ea typeface="Helvetica"/>
                          <a:cs typeface="Helvetica"/>
                        </a:defRPr>
                      </a:lvl4pPr>
                      <a:lvl5pPr marL="1828800" algn="l" defTabSz="914400" rtl="0" eaLnBrk="1" latinLnBrk="0" hangingPunct="1">
                        <a:defRPr sz="1800" kern="1200">
                          <a:solidFill>
                            <a:schemeClr val="tx1"/>
                          </a:solidFill>
                          <a:latin typeface="Helvetica"/>
                          <a:ea typeface="Helvetica"/>
                          <a:cs typeface="Helvetica"/>
                        </a:defRPr>
                      </a:lvl5pPr>
                      <a:lvl6pPr marL="2286000" algn="l" defTabSz="914400" rtl="0" eaLnBrk="1" latinLnBrk="0" hangingPunct="1">
                        <a:defRPr sz="1800" kern="1200">
                          <a:solidFill>
                            <a:schemeClr val="tx1"/>
                          </a:solidFill>
                          <a:latin typeface="Helvetica"/>
                          <a:ea typeface="Helvetica"/>
                          <a:cs typeface="Helvetica"/>
                        </a:defRPr>
                      </a:lvl6pPr>
                      <a:lvl7pPr marL="2743200" algn="l" defTabSz="914400" rtl="0" eaLnBrk="1" latinLnBrk="0" hangingPunct="1">
                        <a:defRPr sz="1800" kern="1200">
                          <a:solidFill>
                            <a:schemeClr val="tx1"/>
                          </a:solidFill>
                          <a:latin typeface="Helvetica"/>
                          <a:ea typeface="Helvetica"/>
                          <a:cs typeface="Helvetica"/>
                        </a:defRPr>
                      </a:lvl7pPr>
                      <a:lvl8pPr marL="3200400" algn="l" defTabSz="914400" rtl="0" eaLnBrk="1" latinLnBrk="0" hangingPunct="1">
                        <a:defRPr sz="1800" kern="1200">
                          <a:solidFill>
                            <a:schemeClr val="tx1"/>
                          </a:solidFill>
                          <a:latin typeface="Helvetica"/>
                          <a:ea typeface="Helvetica"/>
                          <a:cs typeface="Helvetica"/>
                        </a:defRPr>
                      </a:lvl8pPr>
                      <a:lvl9pPr marL="3657600" algn="l" defTabSz="914400" rtl="0" eaLnBrk="1" latinLnBrk="0" hangingPunct="1">
                        <a:defRPr sz="1800" kern="1200">
                          <a:solidFill>
                            <a:schemeClr val="tx1"/>
                          </a:solidFill>
                          <a:latin typeface="Helvetica"/>
                          <a:ea typeface="Helvetica"/>
                          <a:cs typeface="Helvetica"/>
                        </a:defRPr>
                      </a:lvl9pPr>
                    </a:lstStyle>
                    <a:p>
                      <a:pPr algn="ctr">
                        <a:spcBef>
                          <a:spcPts val="200"/>
                        </a:spcBef>
                        <a:defRPr>
                          <a:solidFill>
                            <a:srgbClr val="000000"/>
                          </a:solidFill>
                        </a:defRPr>
                      </a:pPr>
                      <a:r>
                        <a:rPr lang="en-US" sz="1400" b="1" dirty="0">
                          <a:solidFill>
                            <a:schemeClr val="bg1"/>
                          </a:solidFill>
                          <a:latin typeface="Times New Roman" panose="02020603050405020304" pitchFamily="18" charset="0"/>
                          <a:ea typeface="EYInterstate"/>
                          <a:cs typeface="Times New Roman" panose="02020603050405020304" pitchFamily="18" charset="0"/>
                          <a:sym typeface="EYInterstate"/>
                        </a:rPr>
                        <a:t>Analysis</a:t>
                      </a:r>
                      <a:endParaRPr sz="1400" b="1" dirty="0">
                        <a:solidFill>
                          <a:schemeClr val="bg1"/>
                        </a:solidFill>
                        <a:latin typeface="Times New Roman" panose="02020603050405020304" pitchFamily="18" charset="0"/>
                        <a:ea typeface="EYInterstate"/>
                        <a:cs typeface="Times New Roman" panose="02020603050405020304" pitchFamily="18" charset="0"/>
                        <a:sym typeface="EYInterstate"/>
                      </a:endParaRPr>
                    </a:p>
                  </a:txBody>
                  <a:tcPr marL="45720" marR="45720" horzOverflow="overflow">
                    <a:lnL w="38100">
                      <a:solidFill>
                        <a:srgbClr val="8F8F8F">
                          <a:lumOff val="44000"/>
                        </a:srgbClr>
                      </a:solidFill>
                    </a:lnL>
                    <a:lnR w="12700">
                      <a:miter lim="400000"/>
                    </a:lnR>
                    <a:lnT w="28575">
                      <a:solidFill>
                        <a:srgbClr val="8F8F8F">
                          <a:lumOff val="44000"/>
                        </a:srgbClr>
                      </a:solidFill>
                    </a:lnT>
                    <a:lnB w="28575">
                      <a:solidFill>
                        <a:srgbClr val="8F8F8F">
                          <a:lumOff val="44000"/>
                        </a:srgbClr>
                      </a:solidFill>
                    </a:lnB>
                    <a:lnTlToBr w="12700" cmpd="sng">
                      <a:noFill/>
                      <a:prstDash val="solid"/>
                    </a:lnTlToBr>
                    <a:lnBlToTr w="12700" cmpd="sng">
                      <a:noFill/>
                      <a:prstDash val="solid"/>
                    </a:lnBlToTr>
                    <a:solidFill>
                      <a:srgbClr val="646464"/>
                    </a:solidFill>
                  </a:tcPr>
                </a:tc>
                <a:extLst>
                  <a:ext uri="{0D108BD9-81ED-4DB2-BD59-A6C34878D82A}">
                    <a16:rowId xmlns:a16="http://schemas.microsoft.com/office/drawing/2014/main" val="10000"/>
                  </a:ext>
                </a:extLst>
              </a:tr>
              <a:tr h="500046">
                <a:tc>
                  <a:txBody>
                    <a:bodyPr/>
                    <a:lstStyle>
                      <a:lvl1pPr marL="0" algn="l" defTabSz="914400" rtl="0" eaLnBrk="1" latinLnBrk="0" hangingPunct="1">
                        <a:defRPr sz="1800" kern="1200">
                          <a:solidFill>
                            <a:schemeClr val="tx1"/>
                          </a:solidFill>
                          <a:latin typeface="Helvetica"/>
                          <a:ea typeface="Helvetica"/>
                          <a:cs typeface="Helvetica"/>
                        </a:defRPr>
                      </a:lvl1pPr>
                      <a:lvl2pPr marL="457200" algn="l" defTabSz="914400" rtl="0" eaLnBrk="1" latinLnBrk="0" hangingPunct="1">
                        <a:defRPr sz="1800" kern="1200">
                          <a:solidFill>
                            <a:schemeClr val="tx1"/>
                          </a:solidFill>
                          <a:latin typeface="Helvetica"/>
                          <a:ea typeface="Helvetica"/>
                          <a:cs typeface="Helvetica"/>
                        </a:defRPr>
                      </a:lvl2pPr>
                      <a:lvl3pPr marL="914400" algn="l" defTabSz="914400" rtl="0" eaLnBrk="1" latinLnBrk="0" hangingPunct="1">
                        <a:defRPr sz="1800" kern="1200">
                          <a:solidFill>
                            <a:schemeClr val="tx1"/>
                          </a:solidFill>
                          <a:latin typeface="Helvetica"/>
                          <a:ea typeface="Helvetica"/>
                          <a:cs typeface="Helvetica"/>
                        </a:defRPr>
                      </a:lvl3pPr>
                      <a:lvl4pPr marL="1371600" algn="l" defTabSz="914400" rtl="0" eaLnBrk="1" latinLnBrk="0" hangingPunct="1">
                        <a:defRPr sz="1800" kern="1200">
                          <a:solidFill>
                            <a:schemeClr val="tx1"/>
                          </a:solidFill>
                          <a:latin typeface="Helvetica"/>
                          <a:ea typeface="Helvetica"/>
                          <a:cs typeface="Helvetica"/>
                        </a:defRPr>
                      </a:lvl4pPr>
                      <a:lvl5pPr marL="1828800" algn="l" defTabSz="914400" rtl="0" eaLnBrk="1" latinLnBrk="0" hangingPunct="1">
                        <a:defRPr sz="1800" kern="1200">
                          <a:solidFill>
                            <a:schemeClr val="tx1"/>
                          </a:solidFill>
                          <a:latin typeface="Helvetica"/>
                          <a:ea typeface="Helvetica"/>
                          <a:cs typeface="Helvetica"/>
                        </a:defRPr>
                      </a:lvl5pPr>
                      <a:lvl6pPr marL="2286000" algn="l" defTabSz="914400" rtl="0" eaLnBrk="1" latinLnBrk="0" hangingPunct="1">
                        <a:defRPr sz="1800" kern="1200">
                          <a:solidFill>
                            <a:schemeClr val="tx1"/>
                          </a:solidFill>
                          <a:latin typeface="Helvetica"/>
                          <a:ea typeface="Helvetica"/>
                          <a:cs typeface="Helvetica"/>
                        </a:defRPr>
                      </a:lvl6pPr>
                      <a:lvl7pPr marL="2743200" algn="l" defTabSz="914400" rtl="0" eaLnBrk="1" latinLnBrk="0" hangingPunct="1">
                        <a:defRPr sz="1800" kern="1200">
                          <a:solidFill>
                            <a:schemeClr val="tx1"/>
                          </a:solidFill>
                          <a:latin typeface="Helvetica"/>
                          <a:ea typeface="Helvetica"/>
                          <a:cs typeface="Helvetica"/>
                        </a:defRPr>
                      </a:lvl7pPr>
                      <a:lvl8pPr marL="3200400" algn="l" defTabSz="914400" rtl="0" eaLnBrk="1" latinLnBrk="0" hangingPunct="1">
                        <a:defRPr sz="1800" kern="1200">
                          <a:solidFill>
                            <a:schemeClr val="tx1"/>
                          </a:solidFill>
                          <a:latin typeface="Helvetica"/>
                          <a:ea typeface="Helvetica"/>
                          <a:cs typeface="Helvetica"/>
                        </a:defRPr>
                      </a:lvl8pPr>
                      <a:lvl9pPr marL="3657600" algn="l" defTabSz="914400" rtl="0" eaLnBrk="1" latinLnBrk="0" hangingPunct="1">
                        <a:defRPr sz="1800" kern="1200">
                          <a:solidFill>
                            <a:schemeClr val="tx1"/>
                          </a:solidFill>
                          <a:latin typeface="Helvetica"/>
                          <a:ea typeface="Helvetica"/>
                          <a:cs typeface="Helvetica"/>
                        </a:defRPr>
                      </a:lvl9pPr>
                    </a:lstStyle>
                    <a:p>
                      <a:pPr marL="176212" indent="-176212">
                        <a:spcBef>
                          <a:spcPts val="200"/>
                        </a:spcBef>
                        <a:buClr>
                          <a:schemeClr val="accent2"/>
                        </a:buClr>
                        <a:buSzPct val="75000"/>
                        <a:buFont typeface="Arial"/>
                        <a:buChar char="►"/>
                        <a:defRPr sz="1000"/>
                      </a:pPr>
                      <a:r>
                        <a:rPr lang="en-CA" sz="1200" dirty="0">
                          <a:latin typeface="Times New Roman" panose="02020603050405020304" pitchFamily="18" charset="0"/>
                          <a:cs typeface="Times New Roman" panose="02020603050405020304" pitchFamily="18" charset="0"/>
                        </a:rPr>
                        <a:t>Research Problem</a:t>
                      </a:r>
                    </a:p>
                    <a:p>
                      <a:pPr marL="176212" indent="-176212">
                        <a:spcBef>
                          <a:spcPts val="200"/>
                        </a:spcBef>
                        <a:buClr>
                          <a:schemeClr val="accent2"/>
                        </a:buClr>
                        <a:buSzPct val="75000"/>
                        <a:buFont typeface="Arial"/>
                        <a:buChar char="►"/>
                        <a:defRPr sz="1000"/>
                      </a:pPr>
                      <a:endParaRPr sz="1200" dirty="0">
                        <a:latin typeface="Times New Roman" panose="02020603050405020304" pitchFamily="18" charset="0"/>
                        <a:cs typeface="Times New Roman" panose="02020603050405020304" pitchFamily="18" charset="0"/>
                      </a:endParaRPr>
                    </a:p>
                  </a:txBody>
                  <a:tcPr marL="45720" marR="45720" horzOverflow="overflow">
                    <a:lnL w="28575">
                      <a:solidFill>
                        <a:srgbClr val="8F8F8F">
                          <a:lumOff val="44000"/>
                        </a:srgbClr>
                      </a:solidFill>
                    </a:lnL>
                    <a:lnR w="38100">
                      <a:solidFill>
                        <a:srgbClr val="8F8F8F">
                          <a:lumOff val="44000"/>
                        </a:srgbClr>
                      </a:solidFill>
                    </a:lnR>
                    <a:lnT w="28575">
                      <a:solidFill>
                        <a:srgbClr val="8F8F8F">
                          <a:lumOff val="44000"/>
                        </a:srgbClr>
                      </a:solidFill>
                    </a:lnT>
                    <a:lnB w="28575">
                      <a:solidFill>
                        <a:srgbClr val="8F8F8F">
                          <a:lumOff val="44000"/>
                        </a:srgbClr>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elvetica"/>
                          <a:ea typeface="Helvetica"/>
                          <a:cs typeface="Helvetica"/>
                        </a:defRPr>
                      </a:lvl1pPr>
                      <a:lvl2pPr marL="457200" algn="l" defTabSz="914400" rtl="0" eaLnBrk="1" latinLnBrk="0" hangingPunct="1">
                        <a:defRPr sz="1800" kern="1200">
                          <a:solidFill>
                            <a:schemeClr val="tx1"/>
                          </a:solidFill>
                          <a:latin typeface="Helvetica"/>
                          <a:ea typeface="Helvetica"/>
                          <a:cs typeface="Helvetica"/>
                        </a:defRPr>
                      </a:lvl2pPr>
                      <a:lvl3pPr marL="914400" algn="l" defTabSz="914400" rtl="0" eaLnBrk="1" latinLnBrk="0" hangingPunct="1">
                        <a:defRPr sz="1800" kern="1200">
                          <a:solidFill>
                            <a:schemeClr val="tx1"/>
                          </a:solidFill>
                          <a:latin typeface="Helvetica"/>
                          <a:ea typeface="Helvetica"/>
                          <a:cs typeface="Helvetica"/>
                        </a:defRPr>
                      </a:lvl3pPr>
                      <a:lvl4pPr marL="1371600" algn="l" defTabSz="914400" rtl="0" eaLnBrk="1" latinLnBrk="0" hangingPunct="1">
                        <a:defRPr sz="1800" kern="1200">
                          <a:solidFill>
                            <a:schemeClr val="tx1"/>
                          </a:solidFill>
                          <a:latin typeface="Helvetica"/>
                          <a:ea typeface="Helvetica"/>
                          <a:cs typeface="Helvetica"/>
                        </a:defRPr>
                      </a:lvl4pPr>
                      <a:lvl5pPr marL="1828800" algn="l" defTabSz="914400" rtl="0" eaLnBrk="1" latinLnBrk="0" hangingPunct="1">
                        <a:defRPr sz="1800" kern="1200">
                          <a:solidFill>
                            <a:schemeClr val="tx1"/>
                          </a:solidFill>
                          <a:latin typeface="Helvetica"/>
                          <a:ea typeface="Helvetica"/>
                          <a:cs typeface="Helvetica"/>
                        </a:defRPr>
                      </a:lvl5pPr>
                      <a:lvl6pPr marL="2286000" algn="l" defTabSz="914400" rtl="0" eaLnBrk="1" latinLnBrk="0" hangingPunct="1">
                        <a:defRPr sz="1800" kern="1200">
                          <a:solidFill>
                            <a:schemeClr val="tx1"/>
                          </a:solidFill>
                          <a:latin typeface="Helvetica"/>
                          <a:ea typeface="Helvetica"/>
                          <a:cs typeface="Helvetica"/>
                        </a:defRPr>
                      </a:lvl6pPr>
                      <a:lvl7pPr marL="2743200" algn="l" defTabSz="914400" rtl="0" eaLnBrk="1" latinLnBrk="0" hangingPunct="1">
                        <a:defRPr sz="1800" kern="1200">
                          <a:solidFill>
                            <a:schemeClr val="tx1"/>
                          </a:solidFill>
                          <a:latin typeface="Helvetica"/>
                          <a:ea typeface="Helvetica"/>
                          <a:cs typeface="Helvetica"/>
                        </a:defRPr>
                      </a:lvl7pPr>
                      <a:lvl8pPr marL="3200400" algn="l" defTabSz="914400" rtl="0" eaLnBrk="1" latinLnBrk="0" hangingPunct="1">
                        <a:defRPr sz="1800" kern="1200">
                          <a:solidFill>
                            <a:schemeClr val="tx1"/>
                          </a:solidFill>
                          <a:latin typeface="Helvetica"/>
                          <a:ea typeface="Helvetica"/>
                          <a:cs typeface="Helvetica"/>
                        </a:defRPr>
                      </a:lvl8pPr>
                      <a:lvl9pPr marL="3657600" algn="l" defTabSz="914400" rtl="0" eaLnBrk="1" latinLnBrk="0" hangingPunct="1">
                        <a:defRPr sz="1800" kern="1200">
                          <a:solidFill>
                            <a:schemeClr val="tx1"/>
                          </a:solidFill>
                          <a:latin typeface="Helvetica"/>
                          <a:ea typeface="Helvetica"/>
                          <a:cs typeface="Helvetica"/>
                        </a:defRPr>
                      </a:lvl9pPr>
                    </a:lstStyle>
                    <a:p>
                      <a:pPr marL="176212" indent="-176212" algn="l" defTabSz="914400" rtl="0" eaLnBrk="1" latinLnBrk="0" hangingPunct="1">
                        <a:spcBef>
                          <a:spcPts val="200"/>
                        </a:spcBef>
                        <a:buClr>
                          <a:schemeClr val="accent2"/>
                        </a:buClr>
                        <a:buSzPct val="75000"/>
                        <a:buFont typeface="Arial"/>
                        <a:buChar char="►"/>
                        <a:defRPr sz="1000"/>
                      </a:pPr>
                      <a:r>
                        <a:rPr lang="en-US" sz="1200" kern="1200" dirty="0">
                          <a:solidFill>
                            <a:schemeClr val="tx1"/>
                          </a:solidFill>
                          <a:latin typeface="Times New Roman" panose="02020603050405020304" pitchFamily="18" charset="0"/>
                          <a:ea typeface="Helvetica"/>
                          <a:cs typeface="Times New Roman" panose="02020603050405020304" pitchFamily="18" charset="0"/>
                        </a:rPr>
                        <a:t>The prominence of developing a reliable economic restoration plan specific to the urban environment has long been recognized by urban planners and city leaders as having value to social equality and economics</a:t>
                      </a:r>
                    </a:p>
                    <a:p>
                      <a:pPr marL="176212" indent="-176212" algn="l" defTabSz="914400" rtl="0" eaLnBrk="1" latinLnBrk="0" hangingPunct="1">
                        <a:spcBef>
                          <a:spcPts val="200"/>
                        </a:spcBef>
                        <a:buClr>
                          <a:schemeClr val="accent2"/>
                        </a:buClr>
                        <a:buSzPct val="75000"/>
                        <a:buFont typeface="Arial"/>
                        <a:buChar char="►"/>
                        <a:defRPr sz="1000"/>
                      </a:pPr>
                      <a:r>
                        <a:rPr lang="en-US" sz="1200" kern="1200" dirty="0">
                          <a:solidFill>
                            <a:schemeClr val="tx1"/>
                          </a:solidFill>
                          <a:latin typeface="Times New Roman" panose="02020603050405020304" pitchFamily="18" charset="0"/>
                          <a:ea typeface="Helvetica"/>
                          <a:cs typeface="Times New Roman" panose="02020603050405020304" pitchFamily="18" charset="0"/>
                        </a:rPr>
                        <a:t>Many city projects have the best intentions, but are oftentimes shelved, underfunded, delayed, or just abandoned leaving urban areas none the better.  </a:t>
                      </a:r>
                    </a:p>
                    <a:p>
                      <a:pPr marL="176212" indent="-176212" algn="l" defTabSz="914400" rtl="0" eaLnBrk="1" latinLnBrk="0" hangingPunct="1">
                        <a:spcBef>
                          <a:spcPts val="200"/>
                        </a:spcBef>
                        <a:buClr>
                          <a:schemeClr val="accent2"/>
                        </a:buClr>
                        <a:buSzPct val="75000"/>
                        <a:buFont typeface="Arial"/>
                        <a:buChar char="►"/>
                        <a:defRPr sz="1000"/>
                      </a:pPr>
                      <a:r>
                        <a:rPr lang="en-US" sz="1200" kern="1200" dirty="0">
                          <a:solidFill>
                            <a:schemeClr val="tx1"/>
                          </a:solidFill>
                          <a:latin typeface="Times New Roman" panose="02020603050405020304" pitchFamily="18" charset="0"/>
                          <a:ea typeface="Helvetica"/>
                          <a:cs typeface="Times New Roman" panose="02020603050405020304" pitchFamily="18" charset="0"/>
                        </a:rPr>
                        <a:t>In Dallas’s downtown area, vehicle volume across primary arterials is hovering in the hundreds of thousands per day despite being built to only handle tens of thousands per day </a:t>
                      </a:r>
                      <a:r>
                        <a:rPr lang="en-CA" sz="1200" kern="1200" dirty="0">
                          <a:solidFill>
                            <a:schemeClr val="tx1"/>
                          </a:solidFill>
                          <a:latin typeface="Times New Roman" panose="02020603050405020304" pitchFamily="18" charset="0"/>
                          <a:ea typeface="Helvetica"/>
                          <a:cs typeface="Times New Roman" panose="02020603050405020304" pitchFamily="18" charset="0"/>
                        </a:rPr>
                        <a:t>(A New Dallas, 2021)</a:t>
                      </a:r>
                      <a:r>
                        <a:rPr lang="en-US" sz="1200" kern="1200" dirty="0">
                          <a:solidFill>
                            <a:schemeClr val="tx1"/>
                          </a:solidFill>
                          <a:latin typeface="Times New Roman" panose="02020603050405020304" pitchFamily="18" charset="0"/>
                          <a:ea typeface="Helvetica"/>
                          <a:cs typeface="Times New Roman" panose="02020603050405020304" pitchFamily="18" charset="0"/>
                        </a:rPr>
                        <a:t>.  This ultimately leads to a visually recognizable problem, as well as an economically decline to Dallas’s urban environment.  </a:t>
                      </a:r>
                    </a:p>
                  </a:txBody>
                  <a:tcPr marL="45720" marR="45720" horzOverflow="overflow">
                    <a:lnL w="38100">
                      <a:solidFill>
                        <a:srgbClr val="8F8F8F">
                          <a:lumOff val="44000"/>
                        </a:srgbClr>
                      </a:solidFill>
                    </a:lnL>
                    <a:lnR w="12700">
                      <a:miter lim="400000"/>
                    </a:lnR>
                    <a:lnT w="28575">
                      <a:solidFill>
                        <a:srgbClr val="8F8F8F">
                          <a:lumOff val="44000"/>
                        </a:srgbClr>
                      </a:solidFill>
                    </a:lnT>
                    <a:lnB w="28575">
                      <a:solidFill>
                        <a:srgbClr val="8F8F8F">
                          <a:lumOff val="44000"/>
                        </a:srgbClr>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27144">
                <a:tc>
                  <a:txBody>
                    <a:bodyPr/>
                    <a:lstStyle>
                      <a:lvl1pPr marL="0" algn="l" defTabSz="914400" rtl="0" eaLnBrk="1" latinLnBrk="0" hangingPunct="1">
                        <a:defRPr sz="1800" kern="1200">
                          <a:solidFill>
                            <a:schemeClr val="tx1"/>
                          </a:solidFill>
                          <a:latin typeface="Helvetica"/>
                          <a:ea typeface="Helvetica"/>
                          <a:cs typeface="Helvetica"/>
                        </a:defRPr>
                      </a:lvl1pPr>
                      <a:lvl2pPr marL="457200" algn="l" defTabSz="914400" rtl="0" eaLnBrk="1" latinLnBrk="0" hangingPunct="1">
                        <a:defRPr sz="1800" kern="1200">
                          <a:solidFill>
                            <a:schemeClr val="tx1"/>
                          </a:solidFill>
                          <a:latin typeface="Helvetica"/>
                          <a:ea typeface="Helvetica"/>
                          <a:cs typeface="Helvetica"/>
                        </a:defRPr>
                      </a:lvl2pPr>
                      <a:lvl3pPr marL="914400" algn="l" defTabSz="914400" rtl="0" eaLnBrk="1" latinLnBrk="0" hangingPunct="1">
                        <a:defRPr sz="1800" kern="1200">
                          <a:solidFill>
                            <a:schemeClr val="tx1"/>
                          </a:solidFill>
                          <a:latin typeface="Helvetica"/>
                          <a:ea typeface="Helvetica"/>
                          <a:cs typeface="Helvetica"/>
                        </a:defRPr>
                      </a:lvl3pPr>
                      <a:lvl4pPr marL="1371600" algn="l" defTabSz="914400" rtl="0" eaLnBrk="1" latinLnBrk="0" hangingPunct="1">
                        <a:defRPr sz="1800" kern="1200">
                          <a:solidFill>
                            <a:schemeClr val="tx1"/>
                          </a:solidFill>
                          <a:latin typeface="Helvetica"/>
                          <a:ea typeface="Helvetica"/>
                          <a:cs typeface="Helvetica"/>
                        </a:defRPr>
                      </a:lvl4pPr>
                      <a:lvl5pPr marL="1828800" algn="l" defTabSz="914400" rtl="0" eaLnBrk="1" latinLnBrk="0" hangingPunct="1">
                        <a:defRPr sz="1800" kern="1200">
                          <a:solidFill>
                            <a:schemeClr val="tx1"/>
                          </a:solidFill>
                          <a:latin typeface="Helvetica"/>
                          <a:ea typeface="Helvetica"/>
                          <a:cs typeface="Helvetica"/>
                        </a:defRPr>
                      </a:lvl5pPr>
                      <a:lvl6pPr marL="2286000" algn="l" defTabSz="914400" rtl="0" eaLnBrk="1" latinLnBrk="0" hangingPunct="1">
                        <a:defRPr sz="1800" kern="1200">
                          <a:solidFill>
                            <a:schemeClr val="tx1"/>
                          </a:solidFill>
                          <a:latin typeface="Helvetica"/>
                          <a:ea typeface="Helvetica"/>
                          <a:cs typeface="Helvetica"/>
                        </a:defRPr>
                      </a:lvl6pPr>
                      <a:lvl7pPr marL="2743200" algn="l" defTabSz="914400" rtl="0" eaLnBrk="1" latinLnBrk="0" hangingPunct="1">
                        <a:defRPr sz="1800" kern="1200">
                          <a:solidFill>
                            <a:schemeClr val="tx1"/>
                          </a:solidFill>
                          <a:latin typeface="Helvetica"/>
                          <a:ea typeface="Helvetica"/>
                          <a:cs typeface="Helvetica"/>
                        </a:defRPr>
                      </a:lvl7pPr>
                      <a:lvl8pPr marL="3200400" algn="l" defTabSz="914400" rtl="0" eaLnBrk="1" latinLnBrk="0" hangingPunct="1">
                        <a:defRPr sz="1800" kern="1200">
                          <a:solidFill>
                            <a:schemeClr val="tx1"/>
                          </a:solidFill>
                          <a:latin typeface="Helvetica"/>
                          <a:ea typeface="Helvetica"/>
                          <a:cs typeface="Helvetica"/>
                        </a:defRPr>
                      </a:lvl8pPr>
                      <a:lvl9pPr marL="3657600" algn="l" defTabSz="914400" rtl="0" eaLnBrk="1" latinLnBrk="0" hangingPunct="1">
                        <a:defRPr sz="1800" kern="1200">
                          <a:solidFill>
                            <a:schemeClr val="tx1"/>
                          </a:solidFill>
                          <a:latin typeface="Helvetica"/>
                          <a:ea typeface="Helvetica"/>
                          <a:cs typeface="Helvetica"/>
                        </a:defRPr>
                      </a:lvl9pPr>
                    </a:lstStyle>
                    <a:p>
                      <a:pPr marL="176212" indent="-176212">
                        <a:spcBef>
                          <a:spcPts val="200"/>
                        </a:spcBef>
                        <a:buClr>
                          <a:schemeClr val="accent2"/>
                        </a:buClr>
                        <a:buSzPct val="75000"/>
                        <a:buFont typeface="Arial"/>
                        <a:buChar char="►"/>
                        <a:defRPr sz="1000"/>
                      </a:pPr>
                      <a:r>
                        <a:rPr lang="en-CA" sz="1200" dirty="0">
                          <a:latin typeface="Times New Roman" panose="02020603050405020304" pitchFamily="18" charset="0"/>
                          <a:cs typeface="Times New Roman" panose="02020603050405020304" pitchFamily="18" charset="0"/>
                        </a:rPr>
                        <a:t>Research Objective</a:t>
                      </a:r>
                      <a:endParaRPr sz="1200" dirty="0">
                        <a:latin typeface="Times New Roman" panose="02020603050405020304" pitchFamily="18" charset="0"/>
                        <a:cs typeface="Times New Roman" panose="02020603050405020304" pitchFamily="18" charset="0"/>
                      </a:endParaRPr>
                    </a:p>
                  </a:txBody>
                  <a:tcPr marL="45720" marR="45720" horzOverflow="overflow">
                    <a:lnL w="28575">
                      <a:solidFill>
                        <a:srgbClr val="8F8F8F">
                          <a:lumOff val="44000"/>
                        </a:srgbClr>
                      </a:solidFill>
                    </a:lnL>
                    <a:lnR w="38100">
                      <a:solidFill>
                        <a:srgbClr val="8F8F8F">
                          <a:lumOff val="44000"/>
                        </a:srgbClr>
                      </a:solidFill>
                    </a:lnR>
                    <a:lnT w="28575">
                      <a:solidFill>
                        <a:srgbClr val="8F8F8F">
                          <a:lumOff val="44000"/>
                        </a:srgbClr>
                      </a:solidFill>
                    </a:lnT>
                    <a:lnB w="28575" cap="flat" cmpd="sng" algn="ctr">
                      <a:solidFill>
                        <a:srgbClr val="8F8F8F">
                          <a:lumOff val="44000"/>
                        </a:srgbClr>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lvl1pPr marL="0" algn="l" defTabSz="914400" rtl="0" eaLnBrk="1" latinLnBrk="0" hangingPunct="1">
                        <a:defRPr sz="1800" kern="1200">
                          <a:solidFill>
                            <a:schemeClr val="tx1"/>
                          </a:solidFill>
                          <a:latin typeface="Helvetica"/>
                          <a:ea typeface="Helvetica"/>
                          <a:cs typeface="Helvetica"/>
                        </a:defRPr>
                      </a:lvl1pPr>
                      <a:lvl2pPr marL="457200" algn="l" defTabSz="914400" rtl="0" eaLnBrk="1" latinLnBrk="0" hangingPunct="1">
                        <a:defRPr sz="1800" kern="1200">
                          <a:solidFill>
                            <a:schemeClr val="tx1"/>
                          </a:solidFill>
                          <a:latin typeface="Helvetica"/>
                          <a:ea typeface="Helvetica"/>
                          <a:cs typeface="Helvetica"/>
                        </a:defRPr>
                      </a:lvl2pPr>
                      <a:lvl3pPr marL="914400" algn="l" defTabSz="914400" rtl="0" eaLnBrk="1" latinLnBrk="0" hangingPunct="1">
                        <a:defRPr sz="1800" kern="1200">
                          <a:solidFill>
                            <a:schemeClr val="tx1"/>
                          </a:solidFill>
                          <a:latin typeface="Helvetica"/>
                          <a:ea typeface="Helvetica"/>
                          <a:cs typeface="Helvetica"/>
                        </a:defRPr>
                      </a:lvl3pPr>
                      <a:lvl4pPr marL="1371600" algn="l" defTabSz="914400" rtl="0" eaLnBrk="1" latinLnBrk="0" hangingPunct="1">
                        <a:defRPr sz="1800" kern="1200">
                          <a:solidFill>
                            <a:schemeClr val="tx1"/>
                          </a:solidFill>
                          <a:latin typeface="Helvetica"/>
                          <a:ea typeface="Helvetica"/>
                          <a:cs typeface="Helvetica"/>
                        </a:defRPr>
                      </a:lvl4pPr>
                      <a:lvl5pPr marL="1828800" algn="l" defTabSz="914400" rtl="0" eaLnBrk="1" latinLnBrk="0" hangingPunct="1">
                        <a:defRPr sz="1800" kern="1200">
                          <a:solidFill>
                            <a:schemeClr val="tx1"/>
                          </a:solidFill>
                          <a:latin typeface="Helvetica"/>
                          <a:ea typeface="Helvetica"/>
                          <a:cs typeface="Helvetica"/>
                        </a:defRPr>
                      </a:lvl5pPr>
                      <a:lvl6pPr marL="2286000" algn="l" defTabSz="914400" rtl="0" eaLnBrk="1" latinLnBrk="0" hangingPunct="1">
                        <a:defRPr sz="1800" kern="1200">
                          <a:solidFill>
                            <a:schemeClr val="tx1"/>
                          </a:solidFill>
                          <a:latin typeface="Helvetica"/>
                          <a:ea typeface="Helvetica"/>
                          <a:cs typeface="Helvetica"/>
                        </a:defRPr>
                      </a:lvl6pPr>
                      <a:lvl7pPr marL="2743200" algn="l" defTabSz="914400" rtl="0" eaLnBrk="1" latinLnBrk="0" hangingPunct="1">
                        <a:defRPr sz="1800" kern="1200">
                          <a:solidFill>
                            <a:schemeClr val="tx1"/>
                          </a:solidFill>
                          <a:latin typeface="Helvetica"/>
                          <a:ea typeface="Helvetica"/>
                          <a:cs typeface="Helvetica"/>
                        </a:defRPr>
                      </a:lvl7pPr>
                      <a:lvl8pPr marL="3200400" algn="l" defTabSz="914400" rtl="0" eaLnBrk="1" latinLnBrk="0" hangingPunct="1">
                        <a:defRPr sz="1800" kern="1200">
                          <a:solidFill>
                            <a:schemeClr val="tx1"/>
                          </a:solidFill>
                          <a:latin typeface="Helvetica"/>
                          <a:ea typeface="Helvetica"/>
                          <a:cs typeface="Helvetica"/>
                        </a:defRPr>
                      </a:lvl8pPr>
                      <a:lvl9pPr marL="3657600" algn="l" defTabSz="914400" rtl="0" eaLnBrk="1" latinLnBrk="0" hangingPunct="1">
                        <a:defRPr sz="1800" kern="1200">
                          <a:solidFill>
                            <a:schemeClr val="tx1"/>
                          </a:solidFill>
                          <a:latin typeface="Helvetica"/>
                          <a:ea typeface="Helvetica"/>
                          <a:cs typeface="Helvetica"/>
                        </a:defRPr>
                      </a:lvl9pPr>
                    </a:lstStyle>
                    <a:p>
                      <a:pPr marL="176212" indent="-176212">
                        <a:spcBef>
                          <a:spcPts val="200"/>
                        </a:spcBef>
                        <a:buClr>
                          <a:schemeClr val="accent2"/>
                        </a:buClr>
                        <a:buSzPct val="75000"/>
                        <a:buFont typeface="Arial"/>
                        <a:buChar char="►"/>
                        <a:defRPr sz="1000"/>
                      </a:pPr>
                      <a:r>
                        <a:rPr lang="en-US" sz="1200" dirty="0">
                          <a:latin typeface="Times New Roman" panose="02020603050405020304" pitchFamily="18" charset="0"/>
                          <a:cs typeface="Times New Roman" panose="02020603050405020304" pitchFamily="18" charset="0"/>
                        </a:rPr>
                        <a:t>Determine viability of reducing physical car lane space</a:t>
                      </a:r>
                    </a:p>
                    <a:p>
                      <a:pPr marL="176212" indent="-176212">
                        <a:spcBef>
                          <a:spcPts val="200"/>
                        </a:spcBef>
                        <a:buClr>
                          <a:schemeClr val="accent2"/>
                        </a:buClr>
                        <a:buSzPct val="75000"/>
                        <a:buFont typeface="Arial"/>
                        <a:buChar char="►"/>
                        <a:defRPr sz="1000"/>
                      </a:pPr>
                      <a:r>
                        <a:rPr lang="en-US" sz="1200" dirty="0">
                          <a:latin typeface="Times New Roman" panose="02020603050405020304" pitchFamily="18" charset="0"/>
                          <a:cs typeface="Times New Roman" panose="02020603050405020304" pitchFamily="18" charset="0"/>
                        </a:rPr>
                        <a:t>Correlate successful cycling infrastructure with economic and social enhancements; predict viability if applied to Dallas</a:t>
                      </a:r>
                    </a:p>
                    <a:p>
                      <a:pPr marL="176212" indent="-176212">
                        <a:spcBef>
                          <a:spcPts val="200"/>
                        </a:spcBef>
                        <a:buClr>
                          <a:schemeClr val="accent2"/>
                        </a:buClr>
                        <a:buSzPct val="75000"/>
                        <a:buFont typeface="Arial"/>
                        <a:buChar char="►"/>
                        <a:defRPr sz="1000"/>
                      </a:pPr>
                      <a:r>
                        <a:rPr lang="en-US" sz="1200" dirty="0">
                          <a:latin typeface="Times New Roman" panose="02020603050405020304" pitchFamily="18" charset="0"/>
                          <a:cs typeface="Times New Roman" panose="02020603050405020304" pitchFamily="18" charset="0"/>
                        </a:rPr>
                        <a:t>Analysis will confirm or reject hypothesis</a:t>
                      </a:r>
                    </a:p>
                  </a:txBody>
                  <a:tcPr marL="45720" marR="45720" horzOverflow="overflow">
                    <a:lnL w="38100">
                      <a:solidFill>
                        <a:srgbClr val="8F8F8F">
                          <a:lumOff val="44000"/>
                        </a:srgbClr>
                      </a:solidFill>
                    </a:lnL>
                    <a:lnR w="12700">
                      <a:miter lim="400000"/>
                    </a:lnR>
                    <a:lnT w="28575">
                      <a:solidFill>
                        <a:srgbClr val="8F8F8F">
                          <a:lumOff val="44000"/>
                        </a:srgbClr>
                      </a:solidFill>
                    </a:lnT>
                    <a:lnB w="28575" cap="flat" cmpd="sng" algn="ctr">
                      <a:solidFill>
                        <a:srgbClr val="8F8F8F">
                          <a:lumOff val="44000"/>
                        </a:srgbClr>
                      </a:solidFill>
                      <a:prstDash val="solid"/>
                      <a:round/>
                      <a:headEnd type="none" w="med" len="med"/>
                      <a:tailEnd type="none" w="med" len="med"/>
                    </a:lnB>
                    <a:lnTlToBr w="12700" cmpd="sng">
                      <a:noFill/>
                      <a:prstDash val="solid"/>
                    </a:lnTlToBr>
                    <a:lnBlToTr w="12700" cmpd="sng">
                      <a:noFill/>
                      <a:prstDash val="solid"/>
                    </a:lnBlToTr>
                    <a:solidFill>
                      <a:srgbClr val="D5D5D5"/>
                    </a:solidFill>
                  </a:tcPr>
                </a:tc>
                <a:extLst>
                  <a:ext uri="{0D108BD9-81ED-4DB2-BD59-A6C34878D82A}">
                    <a16:rowId xmlns:a16="http://schemas.microsoft.com/office/drawing/2014/main" val="10002"/>
                  </a:ext>
                </a:extLst>
              </a:tr>
              <a:tr h="947738">
                <a:tc>
                  <a:txBody>
                    <a:bodyPr/>
                    <a:lstStyle/>
                    <a:p>
                      <a:pPr marL="176212" indent="-176212">
                        <a:spcBef>
                          <a:spcPts val="200"/>
                        </a:spcBef>
                        <a:buClr>
                          <a:schemeClr val="accent2"/>
                        </a:buClr>
                        <a:buSzPct val="75000"/>
                        <a:buFont typeface="Arial"/>
                        <a:buChar char="►"/>
                        <a:defRPr sz="1000"/>
                      </a:pPr>
                      <a:r>
                        <a:rPr lang="en-US" sz="1200" dirty="0">
                          <a:latin typeface="Times New Roman" panose="02020603050405020304" pitchFamily="18" charset="0"/>
                          <a:cs typeface="Times New Roman" panose="02020603050405020304" pitchFamily="18" charset="0"/>
                        </a:rPr>
                        <a:t>Solution</a:t>
                      </a:r>
                      <a:endParaRPr sz="1200" dirty="0">
                        <a:latin typeface="Times New Roman" panose="02020603050405020304" pitchFamily="18" charset="0"/>
                        <a:cs typeface="Times New Roman" panose="02020603050405020304" pitchFamily="18" charset="0"/>
                      </a:endParaRPr>
                    </a:p>
                  </a:txBody>
                  <a:tcPr marL="45720" marR="45720" horzOverflow="overflow">
                    <a:lnL w="28575">
                      <a:solidFill>
                        <a:srgbClr val="8F8F8F">
                          <a:lumOff val="44000"/>
                        </a:srgbClr>
                      </a:solidFill>
                    </a:lnL>
                    <a:lnR w="38100" cap="flat" cmpd="sng" algn="ctr">
                      <a:solidFill>
                        <a:srgbClr val="8F8F8F">
                          <a:lumOff val="44000"/>
                        </a:srgbClr>
                      </a:solidFill>
                      <a:prstDash val="solid"/>
                      <a:round/>
                      <a:headEnd type="none" w="med" len="med"/>
                      <a:tailEnd type="none" w="med" len="med"/>
                    </a:lnR>
                    <a:lnT w="28575">
                      <a:solidFill>
                        <a:srgbClr val="8F8F8F">
                          <a:lumOff val="44000"/>
                        </a:srgbClr>
                      </a:solidFill>
                    </a:lnT>
                    <a:lnB w="28575" cap="flat" cmpd="sng" algn="ctr">
                      <a:solidFill>
                        <a:srgbClr val="8F8F8F">
                          <a:lumOff val="44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6212" marR="0" lvl="0" indent="-176212" algn="l" defTabSz="914400" rtl="0" eaLnBrk="1" fontAlgn="auto" latinLnBrk="0" hangingPunct="1">
                        <a:lnSpc>
                          <a:spcPct val="100000"/>
                        </a:lnSpc>
                        <a:spcBef>
                          <a:spcPts val="200"/>
                        </a:spcBef>
                        <a:spcAft>
                          <a:spcPts val="0"/>
                        </a:spcAft>
                        <a:buClr>
                          <a:schemeClr val="accent2"/>
                        </a:buClr>
                        <a:buSzPct val="75000"/>
                        <a:buFont typeface="Arial"/>
                        <a:buChar char="►"/>
                        <a:tabLst/>
                        <a:defRPr sz="1000"/>
                      </a:pPr>
                      <a:r>
                        <a:rPr lang="en-CA" sz="1200" dirty="0">
                          <a:latin typeface="Times New Roman" panose="02020603050405020304" pitchFamily="18" charset="0"/>
                          <a:cs typeface="Times New Roman" panose="02020603050405020304" pitchFamily="18" charset="0"/>
                        </a:rPr>
                        <a:t>Reduce car lane width from 12 feet wide to 10 feet wide; reallocate space to cycling infrastructure</a:t>
                      </a:r>
                    </a:p>
                    <a:p>
                      <a:pPr marL="176212" marR="0" lvl="0" indent="-176212" algn="l" defTabSz="914400" rtl="0" eaLnBrk="1" fontAlgn="auto" latinLnBrk="0" hangingPunct="1">
                        <a:lnSpc>
                          <a:spcPct val="100000"/>
                        </a:lnSpc>
                        <a:spcBef>
                          <a:spcPts val="200"/>
                        </a:spcBef>
                        <a:spcAft>
                          <a:spcPts val="0"/>
                        </a:spcAft>
                        <a:buClr>
                          <a:schemeClr val="accent2"/>
                        </a:buClr>
                        <a:buSzPct val="75000"/>
                        <a:buFont typeface="Arial"/>
                        <a:buChar char="►"/>
                        <a:tabLst/>
                        <a:defRPr sz="1000"/>
                      </a:pPr>
                      <a:r>
                        <a:rPr lang="en-CA" sz="1200" dirty="0">
                          <a:latin typeface="Times New Roman" panose="02020603050405020304" pitchFamily="18" charset="0"/>
                          <a:cs typeface="Times New Roman" panose="02020603050405020304" pitchFamily="18" charset="0"/>
                        </a:rPr>
                        <a:t>Applied primarily to urban areas with space limitations</a:t>
                      </a:r>
                    </a:p>
                    <a:p>
                      <a:pPr marL="176212" marR="0" lvl="0" indent="-176212" algn="l" defTabSz="914400" rtl="0" eaLnBrk="1" fontAlgn="auto" latinLnBrk="0" hangingPunct="1">
                        <a:lnSpc>
                          <a:spcPct val="100000"/>
                        </a:lnSpc>
                        <a:spcBef>
                          <a:spcPts val="200"/>
                        </a:spcBef>
                        <a:spcAft>
                          <a:spcPts val="0"/>
                        </a:spcAft>
                        <a:buClr>
                          <a:schemeClr val="accent2"/>
                        </a:buClr>
                        <a:buSzPct val="75000"/>
                        <a:buFont typeface="Arial"/>
                        <a:buChar char="►"/>
                        <a:tabLst/>
                        <a:defRPr sz="1000"/>
                      </a:pPr>
                      <a:r>
                        <a:rPr lang="en-CA" sz="1200" dirty="0">
                          <a:latin typeface="Times New Roman" panose="02020603050405020304" pitchFamily="18" charset="0"/>
                          <a:cs typeface="Times New Roman" panose="02020603050405020304" pitchFamily="18" charset="0"/>
                        </a:rPr>
                        <a:t>Connect urban infrastructure to suburban infrastructure</a:t>
                      </a:r>
                    </a:p>
                    <a:p>
                      <a:pPr marL="176212" marR="0" lvl="0" indent="-176212" algn="l" defTabSz="914400" rtl="0" eaLnBrk="1" fontAlgn="auto" latinLnBrk="0" hangingPunct="1">
                        <a:lnSpc>
                          <a:spcPct val="100000"/>
                        </a:lnSpc>
                        <a:spcBef>
                          <a:spcPts val="200"/>
                        </a:spcBef>
                        <a:spcAft>
                          <a:spcPts val="0"/>
                        </a:spcAft>
                        <a:buClr>
                          <a:schemeClr val="accent2"/>
                        </a:buClr>
                        <a:buSzPct val="75000"/>
                        <a:buFont typeface="Arial"/>
                        <a:buChar char="►"/>
                        <a:tabLst/>
                        <a:defRPr sz="1000"/>
                      </a:pPr>
                      <a:r>
                        <a:rPr lang="en-CA" sz="1200" dirty="0">
                          <a:latin typeface="Times New Roman" panose="02020603050405020304" pitchFamily="18" charset="0"/>
                          <a:cs typeface="Times New Roman" panose="02020603050405020304" pitchFamily="18" charset="0"/>
                        </a:rPr>
                        <a:t>Promote employment opportunities, business opportunities, housing opportunities; associate with cycling infrastructure investment</a:t>
                      </a:r>
                    </a:p>
                    <a:p>
                      <a:pPr marL="176212" marR="0" lvl="0" indent="-176212" algn="l" defTabSz="914400" rtl="0" eaLnBrk="1" fontAlgn="auto" latinLnBrk="0" hangingPunct="1">
                        <a:lnSpc>
                          <a:spcPct val="100000"/>
                        </a:lnSpc>
                        <a:spcBef>
                          <a:spcPts val="200"/>
                        </a:spcBef>
                        <a:spcAft>
                          <a:spcPts val="0"/>
                        </a:spcAft>
                        <a:buClr>
                          <a:schemeClr val="accent2"/>
                        </a:buClr>
                        <a:buSzPct val="75000"/>
                        <a:buFont typeface="Arial"/>
                        <a:buChar char="►"/>
                        <a:tabLst/>
                        <a:defRPr sz="1000"/>
                      </a:pPr>
                      <a:r>
                        <a:rPr lang="en-CA" sz="1200" dirty="0">
                          <a:latin typeface="Times New Roman" panose="02020603050405020304" pitchFamily="18" charset="0"/>
                          <a:cs typeface="Times New Roman" panose="02020603050405020304" pitchFamily="18" charset="0"/>
                        </a:rPr>
                        <a:t>Can impact policy</a:t>
                      </a:r>
                    </a:p>
                  </a:txBody>
                  <a:tcPr marL="45720" marR="45720" horzOverflow="overflow">
                    <a:lnL w="38100" cap="flat" cmpd="sng" algn="ctr">
                      <a:solidFill>
                        <a:srgbClr val="8F8F8F">
                          <a:lumOff val="44000"/>
                        </a:srgbClr>
                      </a:solidFill>
                      <a:prstDash val="solid"/>
                      <a:round/>
                      <a:headEnd type="none" w="med" len="med"/>
                      <a:tailEnd type="none" w="med" len="med"/>
                    </a:lnL>
                    <a:lnR w="12700">
                      <a:miter lim="400000"/>
                    </a:lnR>
                    <a:lnT w="28575">
                      <a:solidFill>
                        <a:srgbClr val="8F8F8F">
                          <a:lumOff val="44000"/>
                        </a:srgbClr>
                      </a:solidFill>
                    </a:lnT>
                    <a:lnB w="28575" cap="flat" cmpd="sng" algn="ctr">
                      <a:solidFill>
                        <a:srgbClr val="8F8F8F">
                          <a:lumOff val="44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955541"/>
                  </a:ext>
                </a:extLst>
              </a:tr>
            </a:tbl>
          </a:graphicData>
        </a:graphic>
      </p:graphicFrame>
    </p:spTree>
    <p:extLst>
      <p:ext uri="{BB962C8B-B14F-4D97-AF65-F5344CB8AC3E}">
        <p14:creationId xmlns:p14="http://schemas.microsoft.com/office/powerpoint/2010/main" val="1816163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205740" y="129540"/>
            <a:ext cx="9692640" cy="657530"/>
          </a:xfrm>
        </p:spPr>
        <p:txBody>
          <a:bodyPr>
            <a:normAutofit/>
          </a:bodyPr>
          <a:lstStyle/>
          <a:p>
            <a:r>
              <a:rPr lang="en-US" dirty="0">
                <a:latin typeface="Times New Roman" panose="02020603050405020304" pitchFamily="18" charset="0"/>
                <a:cs typeface="Times New Roman" panose="02020603050405020304" pitchFamily="18" charset="0"/>
              </a:rPr>
              <a:t>The Research Question</a:t>
            </a:r>
          </a:p>
        </p:txBody>
      </p:sp>
      <p:cxnSp>
        <p:nvCxnSpPr>
          <p:cNvPr id="5" name="Straight Connector 4">
            <a:extLst>
              <a:ext uri="{FF2B5EF4-FFF2-40B4-BE49-F238E27FC236}">
                <a16:creationId xmlns:a16="http://schemas.microsoft.com/office/drawing/2014/main" id="{1F633277-1117-42B3-A0EE-A3EA775698D4}"/>
              </a:ext>
            </a:extLst>
          </p:cNvPr>
          <p:cNvCxnSpPr/>
          <p:nvPr/>
        </p:nvCxnSpPr>
        <p:spPr>
          <a:xfrm>
            <a:off x="205740" y="787070"/>
            <a:ext cx="11506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FB75C3D-AFC0-4D46-8D29-E5A695591CFC}"/>
              </a:ext>
            </a:extLst>
          </p:cNvPr>
          <p:cNvSpPr txBox="1"/>
          <p:nvPr/>
        </p:nvSpPr>
        <p:spPr>
          <a:xfrm>
            <a:off x="205740" y="849630"/>
            <a:ext cx="11506648" cy="523220"/>
          </a:xfrm>
          <a:prstGeom prst="rect">
            <a:avLst/>
          </a:prstGeom>
          <a:noFill/>
        </p:spPr>
        <p:txBody>
          <a:bodyPr wrap="square" rtlCol="0">
            <a:spAutoFit/>
          </a:bodyPr>
          <a:lstStyle/>
          <a:p>
            <a:pPr marL="0" marR="0">
              <a:spcBef>
                <a:spcPts val="0"/>
              </a:spcBef>
              <a:spcAft>
                <a:spcPts val="0"/>
              </a:spcAft>
            </a:pPr>
            <a:r>
              <a:rPr lang="en-US" sz="1400" dirty="0">
                <a:effectLst/>
                <a:latin typeface="Times New Roman" panose="02020603050405020304" pitchFamily="18" charset="0"/>
                <a:ea typeface="Times New Roman" panose="02020603050405020304" pitchFamily="18" charset="0"/>
              </a:rPr>
              <a:t>The study leveraged these research questions to drive the analysis of the data.  Van Eijk et al. (2022) highlight the focus on how a </a:t>
            </a:r>
            <a:r>
              <a:rPr lang="en-US" sz="1400" i="1" dirty="0">
                <a:effectLst/>
                <a:latin typeface="Times New Roman" panose="02020603050405020304" pitchFamily="18" charset="0"/>
                <a:ea typeface="Times New Roman" panose="02020603050405020304" pitchFamily="18" charset="0"/>
              </a:rPr>
              <a:t>single</a:t>
            </a:r>
            <a:r>
              <a:rPr lang="en-US" sz="1400" dirty="0">
                <a:effectLst/>
                <a:latin typeface="Times New Roman" panose="02020603050405020304" pitchFamily="18" charset="0"/>
                <a:ea typeface="Times New Roman" panose="02020603050405020304" pitchFamily="18" charset="0"/>
              </a:rPr>
              <a:t> research question may lead researchers to determine the correct the type of model(s) and defining parameters for a study.</a:t>
            </a:r>
          </a:p>
        </p:txBody>
      </p:sp>
      <p:sp>
        <p:nvSpPr>
          <p:cNvPr id="7" name="Rectangle 10">
            <a:extLst>
              <a:ext uri="{FF2B5EF4-FFF2-40B4-BE49-F238E27FC236}">
                <a16:creationId xmlns:a16="http://schemas.microsoft.com/office/drawing/2014/main" id="{5641A94A-5B83-9033-26B9-28A3C6783F6E}"/>
              </a:ext>
            </a:extLst>
          </p:cNvPr>
          <p:cNvSpPr txBox="1">
            <a:spLocks/>
          </p:cNvSpPr>
          <p:nvPr/>
        </p:nvSpPr>
        <p:spPr>
          <a:xfrm>
            <a:off x="3981116" y="1831217"/>
            <a:ext cx="5935663" cy="1260476"/>
          </a:xfrm>
          <a:prstGeom prst="rect">
            <a:avLst/>
          </a:prstGeom>
          <a:ln w="19050">
            <a:solidFill>
              <a:srgbClr val="C0C0C0"/>
            </a:solidFill>
            <a:miter lim="8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89999" tIns="89999" rIns="89999" bIns="89999">
            <a:normAutofit/>
          </a:bodyPr>
          <a:lstStyle>
            <a:lvl1pPr marL="0" marR="0" indent="0" algn="l" defTabSz="914400" rtl="0" latinLnBrk="0">
              <a:lnSpc>
                <a:spcPct val="100000"/>
              </a:lnSpc>
              <a:spcBef>
                <a:spcPts val="200"/>
              </a:spcBef>
              <a:spcAft>
                <a:spcPts val="0"/>
              </a:spcAft>
              <a:buClrTx/>
              <a:buSzTx/>
              <a:buFontTx/>
              <a:buNone/>
              <a:tabLst/>
              <a:defRPr sz="1200" b="0" i="0" u="none" strike="noStrike" cap="none" spc="0" baseline="0">
                <a:ln>
                  <a:noFill/>
                </a:ln>
                <a:solidFill>
                  <a:srgbClr val="000000"/>
                </a:solidFill>
                <a:uFillTx/>
                <a:latin typeface="Arial"/>
                <a:ea typeface="Arial"/>
                <a:cs typeface="Arial"/>
                <a:sym typeface="Arial"/>
              </a:defRPr>
            </a:lvl1pPr>
            <a:lvl2pPr marL="0" marR="0" indent="1587" algn="l" defTabSz="914400" rtl="0" latinLnBrk="0">
              <a:lnSpc>
                <a:spcPct val="100000"/>
              </a:lnSpc>
              <a:spcBef>
                <a:spcPts val="200"/>
              </a:spcBef>
              <a:spcAft>
                <a:spcPts val="0"/>
              </a:spcAft>
              <a:buClrTx/>
              <a:buSzTx/>
              <a:buFontTx/>
              <a:buNone/>
              <a:tabLst/>
              <a:defRPr sz="1200" b="0" i="0" u="none" strike="noStrike" cap="none" spc="0" baseline="0">
                <a:ln>
                  <a:noFill/>
                </a:ln>
                <a:solidFill>
                  <a:srgbClr val="000000"/>
                </a:solidFill>
                <a:uFillTx/>
                <a:latin typeface="Arial"/>
                <a:ea typeface="Arial"/>
                <a:cs typeface="Arial"/>
                <a:sym typeface="Arial"/>
              </a:defRPr>
            </a:lvl2pPr>
            <a:lvl3pPr marL="357188" marR="0" indent="-354013" algn="l" defTabSz="914400" rtl="0" latinLnBrk="0">
              <a:lnSpc>
                <a:spcPct val="100000"/>
              </a:lnSpc>
              <a:spcBef>
                <a:spcPts val="200"/>
              </a:spcBef>
              <a:spcAft>
                <a:spcPts val="0"/>
              </a:spcAft>
              <a:buClrTx/>
              <a:buSzPct val="75000"/>
              <a:buFontTx/>
              <a:buChar char="►"/>
              <a:tabLst/>
              <a:defRPr sz="1200" b="0" i="0" u="none" strike="noStrike" cap="none" spc="0" baseline="0">
                <a:ln>
                  <a:noFill/>
                </a:ln>
                <a:solidFill>
                  <a:srgbClr val="000000"/>
                </a:solidFill>
                <a:uFillTx/>
                <a:latin typeface="Arial"/>
                <a:ea typeface="Arial"/>
                <a:cs typeface="Arial"/>
                <a:sym typeface="Arial"/>
              </a:defRPr>
            </a:lvl3pPr>
            <a:lvl4pPr marL="717550" marR="0" indent="-358775" algn="l" defTabSz="914400" rtl="0" latinLnBrk="0">
              <a:lnSpc>
                <a:spcPct val="100000"/>
              </a:lnSpc>
              <a:spcBef>
                <a:spcPts val="200"/>
              </a:spcBef>
              <a:spcAft>
                <a:spcPts val="0"/>
              </a:spcAft>
              <a:buClrTx/>
              <a:buSzPct val="75000"/>
              <a:buFontTx/>
              <a:buChar char="►"/>
              <a:tabLst/>
              <a:defRPr sz="1200" b="0" i="0" u="none" strike="noStrike" cap="none" spc="0" baseline="0">
                <a:ln>
                  <a:noFill/>
                </a:ln>
                <a:solidFill>
                  <a:srgbClr val="000000"/>
                </a:solidFill>
                <a:uFillTx/>
                <a:latin typeface="Arial"/>
                <a:ea typeface="Arial"/>
                <a:cs typeface="Arial"/>
                <a:sym typeface="Arial"/>
              </a:defRPr>
            </a:lvl4pPr>
            <a:lvl5pPr marL="1079500" marR="0" indent="-360362" algn="l" defTabSz="914400" rtl="0" latinLnBrk="0">
              <a:lnSpc>
                <a:spcPct val="100000"/>
              </a:lnSpc>
              <a:spcBef>
                <a:spcPts val="200"/>
              </a:spcBef>
              <a:spcAft>
                <a:spcPts val="0"/>
              </a:spcAft>
              <a:buClrTx/>
              <a:buSzPct val="75000"/>
              <a:buFontTx/>
              <a:buChar char="►"/>
              <a:tabLst/>
              <a:defRPr sz="1200" b="0" i="0" u="none" strike="noStrike" cap="none" spc="0" baseline="0">
                <a:ln>
                  <a:noFill/>
                </a:ln>
                <a:solidFill>
                  <a:srgbClr val="000000"/>
                </a:solidFill>
                <a:uFillTx/>
                <a:latin typeface="Arial"/>
                <a:ea typeface="Arial"/>
                <a:cs typeface="Arial"/>
                <a:sym typeface="Arial"/>
              </a:defRPr>
            </a:lvl5pPr>
            <a:lvl6pPr marL="2436019" marR="0" indent="-535782" algn="l" defTabSz="914400" rtl="0" latinLnBrk="0">
              <a:lnSpc>
                <a:spcPct val="100000"/>
              </a:lnSpc>
              <a:spcBef>
                <a:spcPts val="500"/>
              </a:spcBef>
              <a:spcAft>
                <a:spcPts val="0"/>
              </a:spcAft>
              <a:buClr>
                <a:schemeClr val="accent2"/>
              </a:buClr>
              <a:buSzPct val="75000"/>
              <a:buFont typeface="Arial"/>
              <a:buChar char="►"/>
              <a:tabLst/>
              <a:defRPr sz="2400" b="0" i="0" u="none" strike="noStrike" cap="none" spc="0" baseline="0">
                <a:ln>
                  <a:noFill/>
                </a:ln>
                <a:solidFill>
                  <a:srgbClr val="646464"/>
                </a:solidFill>
                <a:uFillTx/>
                <a:latin typeface="EYInterstate Light"/>
                <a:ea typeface="EYInterstate Light"/>
                <a:cs typeface="EYInterstate Light"/>
                <a:sym typeface="EYInterstate Light"/>
              </a:defRPr>
            </a:lvl6pPr>
            <a:lvl7pPr marL="2893219" marR="0" indent="-535782" algn="l" defTabSz="914400" rtl="0" latinLnBrk="0">
              <a:lnSpc>
                <a:spcPct val="100000"/>
              </a:lnSpc>
              <a:spcBef>
                <a:spcPts val="500"/>
              </a:spcBef>
              <a:spcAft>
                <a:spcPts val="0"/>
              </a:spcAft>
              <a:buClr>
                <a:schemeClr val="accent2"/>
              </a:buClr>
              <a:buSzPct val="75000"/>
              <a:buFont typeface="Arial"/>
              <a:buChar char="►"/>
              <a:tabLst/>
              <a:defRPr sz="2400" b="0" i="0" u="none" strike="noStrike" cap="none" spc="0" baseline="0">
                <a:ln>
                  <a:noFill/>
                </a:ln>
                <a:solidFill>
                  <a:srgbClr val="646464"/>
                </a:solidFill>
                <a:uFillTx/>
                <a:latin typeface="EYInterstate Light"/>
                <a:ea typeface="EYInterstate Light"/>
                <a:cs typeface="EYInterstate Light"/>
                <a:sym typeface="EYInterstate Light"/>
              </a:defRPr>
            </a:lvl7pPr>
            <a:lvl8pPr marL="3350419" marR="0" indent="-535782" algn="l" defTabSz="914400" rtl="0" latinLnBrk="0">
              <a:lnSpc>
                <a:spcPct val="100000"/>
              </a:lnSpc>
              <a:spcBef>
                <a:spcPts val="500"/>
              </a:spcBef>
              <a:spcAft>
                <a:spcPts val="0"/>
              </a:spcAft>
              <a:buClr>
                <a:schemeClr val="accent2"/>
              </a:buClr>
              <a:buSzPct val="75000"/>
              <a:buFont typeface="Arial"/>
              <a:buChar char="►"/>
              <a:tabLst/>
              <a:defRPr sz="2400" b="0" i="0" u="none" strike="noStrike" cap="none" spc="0" baseline="0">
                <a:ln>
                  <a:noFill/>
                </a:ln>
                <a:solidFill>
                  <a:srgbClr val="646464"/>
                </a:solidFill>
                <a:uFillTx/>
                <a:latin typeface="EYInterstate Light"/>
                <a:ea typeface="EYInterstate Light"/>
                <a:cs typeface="EYInterstate Light"/>
                <a:sym typeface="EYInterstate Light"/>
              </a:defRPr>
            </a:lvl8pPr>
            <a:lvl9pPr marL="3807618" marR="0" indent="-535781" algn="l" defTabSz="914400" rtl="0" latinLnBrk="0">
              <a:lnSpc>
                <a:spcPct val="100000"/>
              </a:lnSpc>
              <a:spcBef>
                <a:spcPts val="500"/>
              </a:spcBef>
              <a:spcAft>
                <a:spcPts val="0"/>
              </a:spcAft>
              <a:buClr>
                <a:schemeClr val="accent2"/>
              </a:buClr>
              <a:buSzPct val="75000"/>
              <a:buFont typeface="Arial"/>
              <a:buChar char="►"/>
              <a:tabLst/>
              <a:defRPr sz="2400" b="0" i="0" u="none" strike="noStrike" cap="none" spc="0" baseline="0">
                <a:ln>
                  <a:noFill/>
                </a:ln>
                <a:solidFill>
                  <a:srgbClr val="646464"/>
                </a:solidFill>
                <a:uFillTx/>
                <a:latin typeface="EYInterstate Light"/>
                <a:ea typeface="EYInterstate Light"/>
                <a:cs typeface="EYInterstate Light"/>
                <a:sym typeface="EYInterstate Light"/>
              </a:defRPr>
            </a:lvl9pPr>
          </a:lstStyle>
          <a:p>
            <a:pPr marL="357188" marR="0" lvl="2" indent="-354013" algn="l" defTabSz="914400" rtl="0" eaLnBrk="1" fontAlgn="auto" latinLnBrk="0" hangingPunct="1">
              <a:lnSpc>
                <a:spcPct val="100000"/>
              </a:lnSpc>
              <a:spcBef>
                <a:spcPts val="300"/>
              </a:spcBef>
              <a:spcAft>
                <a:spcPts val="0"/>
              </a:spcAft>
              <a:buClr>
                <a:srgbClr val="000000"/>
              </a:buClr>
              <a:buSzPct val="100000"/>
              <a:buFont typeface="Arial"/>
              <a:buChar char="►"/>
              <a:tabLst/>
              <a:defRPr sz="1600"/>
            </a:pPr>
            <a:r>
              <a:rPr lang="en-US" sz="1600" dirty="0">
                <a:effectLst/>
                <a:latin typeface="Times New Roman" panose="02020603050405020304" pitchFamily="18" charset="0"/>
                <a:ea typeface="Times New Roman" panose="02020603050405020304" pitchFamily="18" charset="0"/>
              </a:rPr>
              <a:t>The study begins with the primary research question, </a:t>
            </a:r>
            <a:r>
              <a:rPr lang="en-US" sz="1600" i="1" dirty="0">
                <a:effectLst/>
                <a:latin typeface="Times New Roman" panose="02020603050405020304" pitchFamily="18" charset="0"/>
                <a:ea typeface="Times New Roman" panose="02020603050405020304" pitchFamily="18" charset="0"/>
              </a:rPr>
              <a:t>can reducing the lane space allotted for vehicles lead to strategic investment in cycling infrastructure in Dallas? </a:t>
            </a:r>
            <a:endParaRPr lang="en-US" sz="1600" kern="0" dirty="0">
              <a:latin typeface="Times New Roman" panose="02020603050405020304" pitchFamily="18" charset="0"/>
              <a:cs typeface="Times New Roman" panose="02020603050405020304" pitchFamily="18" charset="0"/>
            </a:endParaRPr>
          </a:p>
        </p:txBody>
      </p:sp>
      <p:grpSp>
        <p:nvGrpSpPr>
          <p:cNvPr id="8" name="AutoShape 11">
            <a:extLst>
              <a:ext uri="{FF2B5EF4-FFF2-40B4-BE49-F238E27FC236}">
                <a16:creationId xmlns:a16="http://schemas.microsoft.com/office/drawing/2014/main" id="{D6BBCADA-14B2-2292-A66A-82B2E93DFD55}"/>
              </a:ext>
            </a:extLst>
          </p:cNvPr>
          <p:cNvGrpSpPr/>
          <p:nvPr/>
        </p:nvGrpSpPr>
        <p:grpSpPr>
          <a:xfrm>
            <a:off x="1707815" y="1831217"/>
            <a:ext cx="2138364" cy="1260477"/>
            <a:chOff x="0" y="0"/>
            <a:chExt cx="2138362" cy="1260476"/>
          </a:xfrm>
        </p:grpSpPr>
        <p:sp>
          <p:nvSpPr>
            <p:cNvPr id="9" name="Shape">
              <a:extLst>
                <a:ext uri="{FF2B5EF4-FFF2-40B4-BE49-F238E27FC236}">
                  <a16:creationId xmlns:a16="http://schemas.microsoft.com/office/drawing/2014/main" id="{4F112169-AC6E-9938-5452-FA3665199684}"/>
                </a:ext>
              </a:extLst>
            </p:cNvPr>
            <p:cNvSpPr/>
            <p:nvPr/>
          </p:nvSpPr>
          <p:spPr>
            <a:xfrm>
              <a:off x="0" y="0"/>
              <a:ext cx="2138362" cy="12604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05" y="0"/>
                  </a:lnTo>
                  <a:lnTo>
                    <a:pt x="21600" y="10800"/>
                  </a:lnTo>
                  <a:lnTo>
                    <a:pt x="19605" y="21600"/>
                  </a:lnTo>
                  <a:lnTo>
                    <a:pt x="0" y="21600"/>
                  </a:lnTo>
                  <a:close/>
                </a:path>
              </a:pathLst>
            </a:custGeom>
            <a:solidFill>
              <a:srgbClr val="8F8F8F">
                <a:lumOff val="44000"/>
              </a:srgbClr>
            </a:solidFill>
            <a:ln w="28575" cap="flat">
              <a:solidFill>
                <a:schemeClr val="accent2"/>
              </a:solidFill>
              <a:prstDash val="solid"/>
              <a:miter lim="8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Times New Roman" panose="02020603050405020304" pitchFamily="18" charset="0"/>
                <a:ea typeface="Arial"/>
                <a:cs typeface="Times New Roman" panose="02020603050405020304" pitchFamily="18" charset="0"/>
                <a:sym typeface="Arial"/>
              </a:endParaRPr>
            </a:p>
          </p:txBody>
        </p:sp>
        <p:sp>
          <p:nvSpPr>
            <p:cNvPr id="10" name="Text">
              <a:extLst>
                <a:ext uri="{FF2B5EF4-FFF2-40B4-BE49-F238E27FC236}">
                  <a16:creationId xmlns:a16="http://schemas.microsoft.com/office/drawing/2014/main" id="{A17C3D6D-37AF-D531-09DB-E6ACD0113756}"/>
                </a:ext>
              </a:extLst>
            </p:cNvPr>
            <p:cNvSpPr txBox="1"/>
            <p:nvPr/>
          </p:nvSpPr>
          <p:spPr>
            <a:xfrm>
              <a:off x="49376" y="293139"/>
              <a:ext cx="2039610" cy="6741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9999" tIns="89999" rIns="89999" bIns="89999" numCol="1" anchor="t">
              <a:spAutoFit/>
            </a:bodyPr>
            <a:lstStyle>
              <a:lvl1pPr>
                <a:defRPr sz="1600" b="1">
                  <a:solidFill>
                    <a:srgbClr val="000000"/>
                  </a:solidFill>
                  <a:latin typeface="Arial"/>
                  <a:ea typeface="Arial"/>
                  <a:cs typeface="Arial"/>
                  <a:sym typeface="Arial"/>
                </a:defRPr>
              </a:lvl1pPr>
            </a:lstStyle>
            <a:p>
              <a:pPr marL="0" marR="0" lvl="0" indent="0" algn="ctr" defTabSz="914400" eaLnBrk="1" fontAlgn="auto" latinLnBrk="0" hangingPunct="0">
                <a:lnSpc>
                  <a:spcPct val="100000"/>
                </a:lnSpc>
                <a:spcBef>
                  <a:spcPts val="0"/>
                </a:spcBef>
                <a:spcAft>
                  <a:spcPts val="0"/>
                </a:spcAft>
                <a:buClrTx/>
                <a:buSzTx/>
                <a:buFontTx/>
                <a:buNone/>
                <a:tabLst/>
                <a:defRPr/>
              </a:pPr>
              <a:r>
                <a:rPr kumimoji="0" lang="en-CA"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Research</a:t>
              </a:r>
            </a:p>
            <a:p>
              <a:pPr marL="0" marR="0" lvl="0" indent="0" algn="ctr" defTabSz="914400" eaLnBrk="1" fontAlgn="auto" latinLnBrk="0" hangingPunct="0">
                <a:lnSpc>
                  <a:spcPct val="100000"/>
                </a:lnSpc>
                <a:spcBef>
                  <a:spcPts val="0"/>
                </a:spcBef>
                <a:spcAft>
                  <a:spcPts val="0"/>
                </a:spcAft>
                <a:buClrTx/>
                <a:buSzTx/>
                <a:buFontTx/>
                <a:buNone/>
                <a:tabLst/>
                <a:defRPr/>
              </a:pPr>
              <a:r>
                <a:rPr kumimoji="0" lang="en-CA"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Question</a:t>
              </a:r>
            </a:p>
          </p:txBody>
        </p:sp>
      </p:grpSp>
      <p:grpSp>
        <p:nvGrpSpPr>
          <p:cNvPr id="11" name="Rectangle 12">
            <a:extLst>
              <a:ext uri="{FF2B5EF4-FFF2-40B4-BE49-F238E27FC236}">
                <a16:creationId xmlns:a16="http://schemas.microsoft.com/office/drawing/2014/main" id="{EB489171-65EF-DFE8-1BF4-2A87142EE670}"/>
              </a:ext>
            </a:extLst>
          </p:cNvPr>
          <p:cNvGrpSpPr/>
          <p:nvPr/>
        </p:nvGrpSpPr>
        <p:grpSpPr>
          <a:xfrm>
            <a:off x="3981115" y="3288542"/>
            <a:ext cx="5935665" cy="1260476"/>
            <a:chOff x="-1" y="0"/>
            <a:chExt cx="5935664" cy="1260475"/>
          </a:xfrm>
        </p:grpSpPr>
        <p:sp>
          <p:nvSpPr>
            <p:cNvPr id="12" name="Rectangle">
              <a:extLst>
                <a:ext uri="{FF2B5EF4-FFF2-40B4-BE49-F238E27FC236}">
                  <a16:creationId xmlns:a16="http://schemas.microsoft.com/office/drawing/2014/main" id="{7F5AC4CF-1093-C718-BA20-960BA1E86EBA}"/>
                </a:ext>
              </a:extLst>
            </p:cNvPr>
            <p:cNvSpPr/>
            <p:nvPr/>
          </p:nvSpPr>
          <p:spPr>
            <a:xfrm>
              <a:off x="-1" y="0"/>
              <a:ext cx="5935664" cy="1260475"/>
            </a:xfrm>
            <a:prstGeom prst="rect">
              <a:avLst/>
            </a:prstGeom>
            <a:noFill/>
            <a:ln w="19050" cap="flat">
              <a:solidFill>
                <a:srgbClr val="C0C0C0"/>
              </a:solidFill>
              <a:prstDash val="solid"/>
              <a:miter lim="8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40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Times New Roman" panose="02020603050405020304" pitchFamily="18" charset="0"/>
                <a:ea typeface="Arial"/>
                <a:cs typeface="Times New Roman" panose="02020603050405020304" pitchFamily="18" charset="0"/>
                <a:sym typeface="Arial"/>
              </a:endParaRPr>
            </a:p>
          </p:txBody>
        </p:sp>
        <p:sp>
          <p:nvSpPr>
            <p:cNvPr id="13" name="Text">
              <a:extLst>
                <a:ext uri="{FF2B5EF4-FFF2-40B4-BE49-F238E27FC236}">
                  <a16:creationId xmlns:a16="http://schemas.microsoft.com/office/drawing/2014/main" id="{2457A6FB-987B-1DC2-4D81-088080D964AD}"/>
                </a:ext>
              </a:extLst>
            </p:cNvPr>
            <p:cNvSpPr txBox="1"/>
            <p:nvPr/>
          </p:nvSpPr>
          <p:spPr>
            <a:xfrm>
              <a:off x="-1" y="0"/>
              <a:ext cx="5935664" cy="12051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9999" tIns="89999" rIns="89999" bIns="89999" numCol="1" anchor="t">
              <a:spAutoFit/>
            </a:bodyPr>
            <a:lstStyle/>
            <a:p>
              <a:pPr marL="357188" lvl="2" indent="-354013" defTabSz="914400">
                <a:spcBef>
                  <a:spcPts val="300"/>
                </a:spcBef>
                <a:buClr>
                  <a:srgbClr val="000000"/>
                </a:buClr>
                <a:buSzPct val="100000"/>
                <a:buFont typeface="Arial"/>
                <a:buChar char="►"/>
                <a:defRPr sz="1600"/>
              </a:pPr>
              <a:r>
                <a:rPr lang="en-CA" sz="1600" dirty="0">
                  <a:solidFill>
                    <a:srgbClr val="000000"/>
                  </a:solidFill>
                  <a:latin typeface="Times New Roman" panose="02020603050405020304" pitchFamily="18" charset="0"/>
                  <a:cs typeface="Arial"/>
                  <a:sym typeface="Arial"/>
                </a:rPr>
                <a:t>Does an increase in protected bike lanes have a correlation to an increase in economic development within urban environments?</a:t>
              </a:r>
              <a:endParaRPr lang="en-US" sz="1600" dirty="0">
                <a:solidFill>
                  <a:srgbClr val="000000"/>
                </a:solidFill>
                <a:latin typeface="Times New Roman" panose="02020603050405020304" pitchFamily="18" charset="0"/>
                <a:cs typeface="Arial"/>
                <a:sym typeface="Arial"/>
              </a:endParaRPr>
            </a:p>
            <a:p>
              <a:pPr marL="357188" lvl="2" indent="-354013" defTabSz="914400">
                <a:spcBef>
                  <a:spcPts val="300"/>
                </a:spcBef>
                <a:buClr>
                  <a:srgbClr val="000000"/>
                </a:buClr>
                <a:buSzPct val="100000"/>
                <a:buFont typeface="Arial"/>
                <a:buChar char="►"/>
                <a:defRPr sz="1600"/>
              </a:pPr>
              <a:r>
                <a:rPr lang="en-CA" sz="1600" dirty="0">
                  <a:solidFill>
                    <a:srgbClr val="000000"/>
                  </a:solidFill>
                  <a:latin typeface="Times New Roman" panose="02020603050405020304" pitchFamily="18" charset="0"/>
                  <a:cs typeface="Arial"/>
                  <a:sym typeface="Arial"/>
                </a:rPr>
                <a:t>Will an increase in cycling infrastructure investment lead to breaking the social inequities across urban neighborhoods?</a:t>
              </a:r>
              <a:endParaRPr lang="en-US" sz="1600" dirty="0">
                <a:solidFill>
                  <a:srgbClr val="000000"/>
                </a:solidFill>
                <a:latin typeface="Times New Roman" panose="02020603050405020304" pitchFamily="18" charset="0"/>
                <a:cs typeface="Arial"/>
                <a:sym typeface="Arial"/>
              </a:endParaRPr>
            </a:p>
          </p:txBody>
        </p:sp>
      </p:grpSp>
      <p:grpSp>
        <p:nvGrpSpPr>
          <p:cNvPr id="14" name="AutoShape 13">
            <a:extLst>
              <a:ext uri="{FF2B5EF4-FFF2-40B4-BE49-F238E27FC236}">
                <a16:creationId xmlns:a16="http://schemas.microsoft.com/office/drawing/2014/main" id="{148086AF-474C-3545-13CD-7D72E33BE89D}"/>
              </a:ext>
            </a:extLst>
          </p:cNvPr>
          <p:cNvGrpSpPr/>
          <p:nvPr/>
        </p:nvGrpSpPr>
        <p:grpSpPr>
          <a:xfrm>
            <a:off x="1707815" y="3288542"/>
            <a:ext cx="2138364" cy="1260477"/>
            <a:chOff x="0" y="0"/>
            <a:chExt cx="2138362" cy="1260476"/>
          </a:xfrm>
        </p:grpSpPr>
        <p:sp>
          <p:nvSpPr>
            <p:cNvPr id="15" name="Shape">
              <a:extLst>
                <a:ext uri="{FF2B5EF4-FFF2-40B4-BE49-F238E27FC236}">
                  <a16:creationId xmlns:a16="http://schemas.microsoft.com/office/drawing/2014/main" id="{0093E0DD-DA87-60D2-DB09-4BB60B82BF3C}"/>
                </a:ext>
              </a:extLst>
            </p:cNvPr>
            <p:cNvSpPr/>
            <p:nvPr/>
          </p:nvSpPr>
          <p:spPr>
            <a:xfrm>
              <a:off x="0" y="0"/>
              <a:ext cx="2138362" cy="12604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605" y="0"/>
                  </a:lnTo>
                  <a:lnTo>
                    <a:pt x="21600" y="10800"/>
                  </a:lnTo>
                  <a:lnTo>
                    <a:pt x="19605" y="21600"/>
                  </a:lnTo>
                  <a:lnTo>
                    <a:pt x="0" y="21600"/>
                  </a:lnTo>
                  <a:close/>
                </a:path>
              </a:pathLst>
            </a:custGeom>
            <a:solidFill>
              <a:srgbClr val="8F8F8F">
                <a:lumOff val="44000"/>
              </a:srgbClr>
            </a:solidFill>
            <a:ln w="28575" cap="flat">
              <a:solidFill>
                <a:schemeClr val="accent2"/>
              </a:solidFill>
              <a:prstDash val="solid"/>
              <a:miter lim="800000"/>
            </a:ln>
            <a:effectLst/>
          </p:spPr>
          <p:txBody>
            <a:bodyPr wrap="square" lIns="45719" tIns="45719" rIns="45719" bIns="45719" numCol="1" anchor="t">
              <a:noAutofit/>
            </a:bodyPr>
            <a:lstStyle/>
            <a:p>
              <a:pPr marL="0" marR="0" lvl="0" indent="0" defTabSz="914400" eaLnBrk="1" fontAlgn="auto" latinLnBrk="0" hangingPunct="0">
                <a:lnSpc>
                  <a:spcPct val="100000"/>
                </a:lnSpc>
                <a:spcBef>
                  <a:spcPts val="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Times New Roman" panose="02020603050405020304" pitchFamily="18" charset="0"/>
                <a:ea typeface="Arial"/>
                <a:cs typeface="Times New Roman" panose="02020603050405020304" pitchFamily="18" charset="0"/>
                <a:sym typeface="Arial"/>
              </a:endParaRPr>
            </a:p>
          </p:txBody>
        </p:sp>
        <p:sp>
          <p:nvSpPr>
            <p:cNvPr id="16" name="Text">
              <a:extLst>
                <a:ext uri="{FF2B5EF4-FFF2-40B4-BE49-F238E27FC236}">
                  <a16:creationId xmlns:a16="http://schemas.microsoft.com/office/drawing/2014/main" id="{BD1C3113-CFBF-5285-C179-B917D70CD404}"/>
                </a:ext>
              </a:extLst>
            </p:cNvPr>
            <p:cNvSpPr txBox="1"/>
            <p:nvPr/>
          </p:nvSpPr>
          <p:spPr>
            <a:xfrm>
              <a:off x="49376" y="293139"/>
              <a:ext cx="2039610" cy="6741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9999" tIns="89999" rIns="89999" bIns="89999" numCol="1" anchor="t">
              <a:spAutoFit/>
            </a:bodyPr>
            <a:lstStyle>
              <a:lvl1pPr>
                <a:defRPr sz="1600" b="1">
                  <a:solidFill>
                    <a:srgbClr val="000000"/>
                  </a:solidFill>
                  <a:latin typeface="Arial"/>
                  <a:ea typeface="Arial"/>
                  <a:cs typeface="Arial"/>
                  <a:sym typeface="Arial"/>
                </a:defRPr>
              </a:lvl1pPr>
            </a:lstStyle>
            <a:p>
              <a:pPr algn="ctr" defTabSz="914400" hangingPunct="0"/>
              <a:r>
                <a:rPr lang="en-CA" kern="0" dirty="0">
                  <a:latin typeface="Times New Roman" panose="02020603050405020304" pitchFamily="18" charset="0"/>
                  <a:cs typeface="Times New Roman" panose="02020603050405020304" pitchFamily="18" charset="0"/>
                </a:rPr>
                <a:t>Supporting</a:t>
              </a:r>
            </a:p>
            <a:p>
              <a:pPr algn="ctr" defTabSz="914400" hangingPunct="0"/>
              <a:r>
                <a:rPr lang="en-CA" kern="0" dirty="0">
                  <a:latin typeface="Times New Roman" panose="02020603050405020304" pitchFamily="18" charset="0"/>
                  <a:cs typeface="Times New Roman" panose="02020603050405020304" pitchFamily="18" charset="0"/>
                </a:rPr>
                <a:t>Questions</a:t>
              </a:r>
              <a:endParaRPr kern="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38987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205740" y="129540"/>
            <a:ext cx="9692640" cy="657530"/>
          </a:xfrm>
        </p:spPr>
        <p:txBody>
          <a:bodyPr>
            <a:normAutofit/>
          </a:bodyPr>
          <a:lstStyle/>
          <a:p>
            <a:r>
              <a:rPr lang="en-US" dirty="0">
                <a:latin typeface="Times New Roman" panose="02020603050405020304" pitchFamily="18" charset="0"/>
                <a:cs typeface="Times New Roman" panose="02020603050405020304" pitchFamily="18" charset="0"/>
              </a:rPr>
              <a:t>The Research Hypothesis</a:t>
            </a:r>
          </a:p>
        </p:txBody>
      </p:sp>
      <p:cxnSp>
        <p:nvCxnSpPr>
          <p:cNvPr id="5" name="Straight Connector 4">
            <a:extLst>
              <a:ext uri="{FF2B5EF4-FFF2-40B4-BE49-F238E27FC236}">
                <a16:creationId xmlns:a16="http://schemas.microsoft.com/office/drawing/2014/main" id="{1F633277-1117-42B3-A0EE-A3EA775698D4}"/>
              </a:ext>
            </a:extLst>
          </p:cNvPr>
          <p:cNvCxnSpPr/>
          <p:nvPr/>
        </p:nvCxnSpPr>
        <p:spPr>
          <a:xfrm>
            <a:off x="205740" y="787070"/>
            <a:ext cx="11506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FB75C3D-AFC0-4D46-8D29-E5A695591CFC}"/>
              </a:ext>
            </a:extLst>
          </p:cNvPr>
          <p:cNvSpPr txBox="1"/>
          <p:nvPr/>
        </p:nvSpPr>
        <p:spPr>
          <a:xfrm>
            <a:off x="205740" y="849630"/>
            <a:ext cx="6052188" cy="1487587"/>
          </a:xfrm>
          <a:prstGeom prst="rect">
            <a:avLst/>
          </a:prstGeom>
          <a:noFill/>
        </p:spPr>
        <p:txBody>
          <a:bodyPr wrap="square" rtlCol="0">
            <a:spAutoFit/>
          </a:bodyPr>
          <a:lstStyle/>
          <a:p>
            <a:pPr marR="0" lvl="0">
              <a:spcBef>
                <a:spcPts val="0"/>
              </a:spcBef>
              <a:spcAft>
                <a:spcPts val="8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Can reducing the physical lane space allotted for vehicles lead to strategic investment in cycling infrastructure in Dallas?  </a:t>
            </a:r>
          </a:p>
          <a:p>
            <a:pPr marL="742950" marR="0" lvl="1" indent="-285750">
              <a:spcBef>
                <a:spcPts val="0"/>
              </a:spcBef>
              <a:spcAft>
                <a:spcPts val="0"/>
              </a:spcAft>
              <a:buFont typeface="+mj-lt"/>
              <a:buAutoNum type="alphaLcPeriod"/>
            </a:pP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CA" sz="1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 Reducing the width of vehicle lanes does not lead to strategic investment in cycling infrastructure.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0"/>
              </a:spcAft>
              <a:buFont typeface="+mj-lt"/>
              <a:buAutoNum type="alphaLcPeriod"/>
            </a:pP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CA" sz="1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 Reducing the width of vehicle lanes does lead to strategic investment in cycling infrastructure.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 name="Oval 17">
            <a:extLst>
              <a:ext uri="{FF2B5EF4-FFF2-40B4-BE49-F238E27FC236}">
                <a16:creationId xmlns:a16="http://schemas.microsoft.com/office/drawing/2014/main" id="{2406EF90-BBAE-0AC6-C410-E799D69354B7}"/>
              </a:ext>
            </a:extLst>
          </p:cNvPr>
          <p:cNvSpPr/>
          <p:nvPr/>
        </p:nvSpPr>
        <p:spPr>
          <a:xfrm>
            <a:off x="7865579" y="4885065"/>
            <a:ext cx="1628777" cy="1185865"/>
          </a:xfrm>
          <a:prstGeom prst="ellipse">
            <a:avLst/>
          </a:prstGeom>
          <a:solidFill>
            <a:srgbClr val="999999"/>
          </a:solidFill>
          <a:ln w="12700">
            <a:miter lim="400000"/>
          </a:ln>
        </p:spPr>
        <p:txBody>
          <a:bodyPr lIns="45719" rIns="45719" anchor="ctr"/>
          <a:lstStyle/>
          <a:p>
            <a:pPr defTabSz="914400" hangingPunct="0">
              <a:defRPr>
                <a:solidFill>
                  <a:srgbClr val="000000"/>
                </a:solidFill>
                <a:latin typeface="Arial"/>
                <a:ea typeface="Arial"/>
                <a:cs typeface="Arial"/>
                <a:sym typeface="Arial"/>
              </a:defRPr>
            </a:pPr>
            <a:endParaRPr kern="0" dirty="0">
              <a:solidFill>
                <a:srgbClr val="000000"/>
              </a:solidFill>
              <a:latin typeface="Arial"/>
              <a:ea typeface="Arial"/>
              <a:cs typeface="Arial"/>
              <a:sym typeface="Arial"/>
            </a:endParaRPr>
          </a:p>
        </p:txBody>
      </p:sp>
      <p:sp>
        <p:nvSpPr>
          <p:cNvPr id="22" name="Oval 18">
            <a:extLst>
              <a:ext uri="{FF2B5EF4-FFF2-40B4-BE49-F238E27FC236}">
                <a16:creationId xmlns:a16="http://schemas.microsoft.com/office/drawing/2014/main" id="{87D638C3-DC74-2F96-76EC-0B01FE46457B}"/>
              </a:ext>
            </a:extLst>
          </p:cNvPr>
          <p:cNvSpPr/>
          <p:nvPr/>
        </p:nvSpPr>
        <p:spPr>
          <a:xfrm>
            <a:off x="5693879" y="1494166"/>
            <a:ext cx="1628777" cy="1185865"/>
          </a:xfrm>
          <a:prstGeom prst="ellipse">
            <a:avLst/>
          </a:prstGeom>
          <a:solidFill>
            <a:srgbClr val="999999"/>
          </a:solidFill>
          <a:ln w="12700">
            <a:miter lim="400000"/>
          </a:ln>
        </p:spPr>
        <p:txBody>
          <a:bodyPr lIns="45719" rIns="45719" anchor="ctr"/>
          <a:lstStyle/>
          <a:p>
            <a:pPr defTabSz="914400" hangingPunct="0">
              <a:defRPr>
                <a:solidFill>
                  <a:srgbClr val="000000"/>
                </a:solidFill>
                <a:latin typeface="Arial"/>
                <a:ea typeface="Arial"/>
                <a:cs typeface="Arial"/>
                <a:sym typeface="Arial"/>
              </a:defRPr>
            </a:pPr>
            <a:endParaRPr kern="0" dirty="0">
              <a:solidFill>
                <a:srgbClr val="000000"/>
              </a:solidFill>
              <a:latin typeface="Arial"/>
              <a:ea typeface="Arial"/>
              <a:cs typeface="Arial"/>
              <a:sym typeface="Arial"/>
            </a:endParaRPr>
          </a:p>
        </p:txBody>
      </p:sp>
      <p:sp>
        <p:nvSpPr>
          <p:cNvPr id="23" name="Oval 5">
            <a:extLst>
              <a:ext uri="{FF2B5EF4-FFF2-40B4-BE49-F238E27FC236}">
                <a16:creationId xmlns:a16="http://schemas.microsoft.com/office/drawing/2014/main" id="{BCD3EEF5-4625-04EB-F9B7-3600B606BAB4}"/>
              </a:ext>
            </a:extLst>
          </p:cNvPr>
          <p:cNvSpPr/>
          <p:nvPr/>
        </p:nvSpPr>
        <p:spPr>
          <a:xfrm>
            <a:off x="3436455" y="4885065"/>
            <a:ext cx="1628777" cy="1185865"/>
          </a:xfrm>
          <a:prstGeom prst="ellipse">
            <a:avLst/>
          </a:prstGeom>
          <a:solidFill>
            <a:srgbClr val="999999"/>
          </a:solidFill>
          <a:ln w="12700">
            <a:miter lim="400000"/>
          </a:ln>
        </p:spPr>
        <p:txBody>
          <a:bodyPr lIns="45719" rIns="45719" anchor="ctr"/>
          <a:lstStyle/>
          <a:p>
            <a:pPr defTabSz="914400" hangingPunct="0">
              <a:defRPr>
                <a:solidFill>
                  <a:srgbClr val="000000"/>
                </a:solidFill>
                <a:latin typeface="Arial"/>
                <a:ea typeface="Arial"/>
                <a:cs typeface="Arial"/>
                <a:sym typeface="Arial"/>
              </a:defRPr>
            </a:pPr>
            <a:endParaRPr kern="0" dirty="0">
              <a:solidFill>
                <a:srgbClr val="000000"/>
              </a:solidFill>
              <a:latin typeface="Arial"/>
              <a:ea typeface="Arial"/>
              <a:cs typeface="Arial"/>
              <a:sym typeface="Arial"/>
            </a:endParaRPr>
          </a:p>
        </p:txBody>
      </p:sp>
      <p:sp>
        <p:nvSpPr>
          <p:cNvPr id="24" name="Rectangle 7">
            <a:extLst>
              <a:ext uri="{FF2B5EF4-FFF2-40B4-BE49-F238E27FC236}">
                <a16:creationId xmlns:a16="http://schemas.microsoft.com/office/drawing/2014/main" id="{E6AADAF4-95A0-9BE7-9B7C-42A72C6390AB}"/>
              </a:ext>
            </a:extLst>
          </p:cNvPr>
          <p:cNvSpPr txBox="1"/>
          <p:nvPr/>
        </p:nvSpPr>
        <p:spPr>
          <a:xfrm>
            <a:off x="5693879" y="1826770"/>
            <a:ext cx="1600200" cy="5206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450" tIns="44450" rIns="44450" bIns="44450">
            <a:spAutoFit/>
          </a:bodyPr>
          <a:lstStyle/>
          <a:p>
            <a:pPr algn="ctr" defTabSz="825500" hangingPunct="0">
              <a:defRPr sz="1400" b="1">
                <a:solidFill>
                  <a:srgbClr val="FFD200"/>
                </a:solidFill>
                <a:latin typeface="Arial"/>
                <a:ea typeface="Arial"/>
                <a:cs typeface="Arial"/>
                <a:sym typeface="Arial"/>
              </a:defRPr>
            </a:pPr>
            <a:r>
              <a:rPr lang="en-US" sz="1400" b="1" kern="0" dirty="0">
                <a:solidFill>
                  <a:srgbClr val="FFD200"/>
                </a:solidFill>
                <a:latin typeface="Arial"/>
                <a:ea typeface="Arial"/>
                <a:cs typeface="Arial"/>
                <a:sym typeface="Arial"/>
              </a:rPr>
              <a:t>Research</a:t>
            </a:r>
          </a:p>
          <a:p>
            <a:pPr algn="ctr" defTabSz="825500" hangingPunct="0">
              <a:defRPr sz="1400" b="1">
                <a:solidFill>
                  <a:srgbClr val="FFD200"/>
                </a:solidFill>
                <a:latin typeface="Arial"/>
                <a:ea typeface="Arial"/>
                <a:cs typeface="Arial"/>
                <a:sym typeface="Arial"/>
              </a:defRPr>
            </a:pPr>
            <a:r>
              <a:rPr lang="en-US" sz="1400" b="1" kern="0" dirty="0">
                <a:solidFill>
                  <a:srgbClr val="FFD200"/>
                </a:solidFill>
                <a:latin typeface="Arial"/>
                <a:ea typeface="Arial"/>
                <a:cs typeface="Arial"/>
                <a:sym typeface="Arial"/>
              </a:rPr>
              <a:t>Question</a:t>
            </a:r>
            <a:endParaRPr sz="1400" b="1" kern="0" dirty="0">
              <a:solidFill>
                <a:srgbClr val="FFD200"/>
              </a:solidFill>
              <a:latin typeface="Arial"/>
              <a:ea typeface="Arial"/>
              <a:cs typeface="Arial"/>
              <a:sym typeface="Arial"/>
            </a:endParaRPr>
          </a:p>
        </p:txBody>
      </p:sp>
      <p:sp>
        <p:nvSpPr>
          <p:cNvPr id="25" name="Rectangle 8">
            <a:extLst>
              <a:ext uri="{FF2B5EF4-FFF2-40B4-BE49-F238E27FC236}">
                <a16:creationId xmlns:a16="http://schemas.microsoft.com/office/drawing/2014/main" id="{CAA42A74-2385-2572-62A8-27C01E241952}"/>
              </a:ext>
            </a:extLst>
          </p:cNvPr>
          <p:cNvSpPr txBox="1"/>
          <p:nvPr/>
        </p:nvSpPr>
        <p:spPr>
          <a:xfrm>
            <a:off x="3485223" y="5311309"/>
            <a:ext cx="1524000" cy="4560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450" tIns="44450" rIns="44450" bIns="44450">
            <a:spAutoFit/>
          </a:bodyPr>
          <a:lstStyle>
            <a:lvl1pPr algn="ctr" defTabSz="825500">
              <a:lnSpc>
                <a:spcPct val="85000"/>
              </a:lnSpc>
              <a:defRPr sz="1400" b="1">
                <a:solidFill>
                  <a:schemeClr val="accent2"/>
                </a:solidFill>
                <a:latin typeface="Arial"/>
                <a:ea typeface="Arial"/>
                <a:cs typeface="Arial"/>
                <a:sym typeface="Arial"/>
              </a:defRPr>
            </a:lvl1pPr>
          </a:lstStyle>
          <a:p>
            <a:pPr marL="0" marR="0" lvl="0" indent="0" algn="ctr" defTabSz="825500" eaLnBrk="1" fontAlgn="auto" latinLnBrk="0" hangingPunct="0">
              <a:lnSpc>
                <a:spcPct val="85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D200"/>
                </a:solidFill>
                <a:effectLst/>
                <a:uLnTx/>
                <a:uFillTx/>
                <a:latin typeface="Arial"/>
                <a:cs typeface="Arial"/>
                <a:sym typeface="Arial"/>
              </a:rPr>
              <a:t>Null</a:t>
            </a:r>
          </a:p>
          <a:p>
            <a:pPr marL="0" marR="0" lvl="0" indent="0" algn="ctr" defTabSz="825500" eaLnBrk="1" fontAlgn="auto" latinLnBrk="0" hangingPunct="0">
              <a:lnSpc>
                <a:spcPct val="85000"/>
              </a:lnSpc>
              <a:spcBef>
                <a:spcPts val="0"/>
              </a:spcBef>
              <a:spcAft>
                <a:spcPts val="0"/>
              </a:spcAft>
              <a:buClrTx/>
              <a:buSzTx/>
              <a:buFontTx/>
              <a:buNone/>
              <a:tabLst/>
              <a:defRPr/>
            </a:pPr>
            <a:r>
              <a:rPr lang="en-US" kern="0" dirty="0">
                <a:solidFill>
                  <a:srgbClr val="FFD200"/>
                </a:solidFill>
              </a:rPr>
              <a:t>Hypothesis</a:t>
            </a:r>
            <a:endParaRPr kumimoji="0" sz="1400" b="1" i="0" u="none" strike="noStrike" kern="0" cap="none" spc="0" normalizeH="0" baseline="0" noProof="0" dirty="0">
              <a:ln>
                <a:noFill/>
              </a:ln>
              <a:solidFill>
                <a:srgbClr val="FFD200"/>
              </a:solidFill>
              <a:effectLst/>
              <a:uLnTx/>
              <a:uFillTx/>
              <a:latin typeface="Arial"/>
              <a:cs typeface="Arial"/>
              <a:sym typeface="Arial"/>
            </a:endParaRPr>
          </a:p>
        </p:txBody>
      </p:sp>
      <p:sp>
        <p:nvSpPr>
          <p:cNvPr id="26" name="Rectangle 9">
            <a:extLst>
              <a:ext uri="{FF2B5EF4-FFF2-40B4-BE49-F238E27FC236}">
                <a16:creationId xmlns:a16="http://schemas.microsoft.com/office/drawing/2014/main" id="{19E5B8D7-CDF2-E7EB-DFBC-EF7FE3AC9374}"/>
              </a:ext>
            </a:extLst>
          </p:cNvPr>
          <p:cNvSpPr txBox="1"/>
          <p:nvPr/>
        </p:nvSpPr>
        <p:spPr>
          <a:xfrm>
            <a:off x="7876691" y="5249986"/>
            <a:ext cx="1676400" cy="4560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450" tIns="44450" rIns="44450" bIns="44450">
            <a:spAutoFit/>
          </a:bodyPr>
          <a:lstStyle>
            <a:lvl1pPr algn="ctr" defTabSz="825500">
              <a:lnSpc>
                <a:spcPct val="85000"/>
              </a:lnSpc>
              <a:defRPr sz="1400" b="1">
                <a:solidFill>
                  <a:schemeClr val="accent2"/>
                </a:solidFill>
                <a:latin typeface="Arial"/>
                <a:ea typeface="Arial"/>
                <a:cs typeface="Arial"/>
                <a:sym typeface="Arial"/>
              </a:defRPr>
            </a:lvl1pPr>
          </a:lstStyle>
          <a:p>
            <a:pPr marL="0" marR="0" lvl="0" indent="0" algn="ctr" defTabSz="825500" eaLnBrk="1" fontAlgn="auto" latinLnBrk="0" hangingPunct="0">
              <a:lnSpc>
                <a:spcPct val="85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D200"/>
                </a:solidFill>
                <a:effectLst/>
                <a:uLnTx/>
                <a:uFillTx/>
                <a:latin typeface="Arial"/>
                <a:cs typeface="Arial"/>
                <a:sym typeface="Arial"/>
              </a:rPr>
              <a:t>Alternative</a:t>
            </a:r>
          </a:p>
          <a:p>
            <a:pPr marL="0" marR="0" lvl="0" indent="0" algn="ctr" defTabSz="825500" eaLnBrk="1" fontAlgn="auto" latinLnBrk="0" hangingPunct="0">
              <a:lnSpc>
                <a:spcPct val="85000"/>
              </a:lnSpc>
              <a:spcBef>
                <a:spcPts val="0"/>
              </a:spcBef>
              <a:spcAft>
                <a:spcPts val="0"/>
              </a:spcAft>
              <a:buClrTx/>
              <a:buSzTx/>
              <a:buFontTx/>
              <a:buNone/>
              <a:tabLst/>
              <a:defRPr/>
            </a:pPr>
            <a:r>
              <a:rPr lang="en-US" kern="0" dirty="0">
                <a:solidFill>
                  <a:srgbClr val="FFD200"/>
                </a:solidFill>
              </a:rPr>
              <a:t>Hypothesis</a:t>
            </a:r>
            <a:endParaRPr kumimoji="0" sz="1400" b="1" i="0" u="none" strike="noStrike" kern="0" cap="none" spc="0" normalizeH="0" baseline="0" noProof="0" dirty="0">
              <a:ln>
                <a:noFill/>
              </a:ln>
              <a:solidFill>
                <a:srgbClr val="FFD200"/>
              </a:solidFill>
              <a:effectLst/>
              <a:uLnTx/>
              <a:uFillTx/>
              <a:latin typeface="Arial"/>
              <a:cs typeface="Arial"/>
              <a:sym typeface="Arial"/>
            </a:endParaRPr>
          </a:p>
        </p:txBody>
      </p:sp>
      <p:sp>
        <p:nvSpPr>
          <p:cNvPr id="27" name="Freeform 2">
            <a:extLst>
              <a:ext uri="{FF2B5EF4-FFF2-40B4-BE49-F238E27FC236}">
                <a16:creationId xmlns:a16="http://schemas.microsoft.com/office/drawing/2014/main" id="{55B6D1C9-E8E1-0AC2-8E21-B8A771EF20A3}"/>
              </a:ext>
            </a:extLst>
          </p:cNvPr>
          <p:cNvSpPr/>
          <p:nvPr/>
        </p:nvSpPr>
        <p:spPr>
          <a:xfrm>
            <a:off x="4903304" y="2700665"/>
            <a:ext cx="3108326" cy="244792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1030" y="0"/>
                </a:lnTo>
                <a:lnTo>
                  <a:pt x="0" y="21600"/>
                </a:lnTo>
                <a:close/>
              </a:path>
            </a:pathLst>
          </a:custGeom>
          <a:solidFill>
            <a:schemeClr val="accent2"/>
          </a:solidFill>
          <a:ln w="12700">
            <a:miter lim="400000"/>
          </a:ln>
        </p:spPr>
        <p:txBody>
          <a:bodyPr lIns="45719" rIns="45719" anchor="ctr"/>
          <a:lstStyle/>
          <a:p>
            <a:pPr marL="0" marR="0" lvl="0" indent="0" defTabSz="914400" eaLnBrk="1" fontAlgn="auto" latinLnBrk="0" hangingPunct="0">
              <a:lnSpc>
                <a:spcPct val="100000"/>
              </a:lnSpc>
              <a:spcBef>
                <a:spcPts val="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8" name="Text Box 10">
            <a:extLst>
              <a:ext uri="{FF2B5EF4-FFF2-40B4-BE49-F238E27FC236}">
                <a16:creationId xmlns:a16="http://schemas.microsoft.com/office/drawing/2014/main" id="{8E6AE5DA-D711-8107-C900-6526CA4D4226}"/>
              </a:ext>
            </a:extLst>
          </p:cNvPr>
          <p:cNvSpPr txBox="1"/>
          <p:nvPr/>
        </p:nvSpPr>
        <p:spPr>
          <a:xfrm>
            <a:off x="5845213" y="3801974"/>
            <a:ext cx="1299393"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1600" b="1">
                <a:solidFill>
                  <a:srgbClr val="000000"/>
                </a:solidFill>
                <a:latin typeface="Arial"/>
                <a:ea typeface="Arial"/>
                <a:cs typeface="Arial"/>
                <a:sym typeface="Arial"/>
              </a:defRPr>
            </a:lvl1pPr>
          </a:lstStyle>
          <a:p>
            <a:pPr marL="0" marR="0" lvl="0" indent="0" algn="ctr" defTabSz="914400" eaLnBrk="1"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a:cs typeface="Arial"/>
                <a:sym typeface="Arial"/>
              </a:rPr>
              <a:t>Controversy</a:t>
            </a:r>
            <a:endParaRPr kumimoji="0" sz="1600" b="1" i="0" u="none" strike="noStrike" kern="0" cap="none" spc="0" normalizeH="0" baseline="0" noProof="0" dirty="0">
              <a:ln>
                <a:noFill/>
              </a:ln>
              <a:solidFill>
                <a:srgbClr val="000000"/>
              </a:solidFill>
              <a:effectLst/>
              <a:uLnTx/>
              <a:uFillTx/>
              <a:latin typeface="Arial"/>
              <a:cs typeface="Arial"/>
              <a:sym typeface="Arial"/>
            </a:endParaRPr>
          </a:p>
        </p:txBody>
      </p:sp>
      <p:sp>
        <p:nvSpPr>
          <p:cNvPr id="32" name="AutoShape 14">
            <a:extLst>
              <a:ext uri="{FF2B5EF4-FFF2-40B4-BE49-F238E27FC236}">
                <a16:creationId xmlns:a16="http://schemas.microsoft.com/office/drawing/2014/main" id="{F645BC8F-A46E-07B9-F3F5-F2AFB5D75C11}"/>
              </a:ext>
            </a:extLst>
          </p:cNvPr>
          <p:cNvSpPr/>
          <p:nvPr/>
        </p:nvSpPr>
        <p:spPr>
          <a:xfrm>
            <a:off x="5079518" y="5213678"/>
            <a:ext cx="2782887" cy="661988"/>
          </a:xfrm>
          <a:prstGeom prst="leftRightArrow">
            <a:avLst>
              <a:gd name="adj1" fmla="val 50000"/>
              <a:gd name="adj2" fmla="val 51750"/>
            </a:avLst>
          </a:prstGeom>
          <a:solidFill>
            <a:srgbClr val="D5D5D5"/>
          </a:solidFill>
          <a:ln w="12700">
            <a:miter lim="400000"/>
          </a:ln>
        </p:spPr>
        <p:txBody>
          <a:bodyPr lIns="45719" rIns="45719" anchor="ctr"/>
          <a:lstStyle/>
          <a:p>
            <a:pPr defTabSz="914400" hangingPunct="0">
              <a:defRPr>
                <a:solidFill>
                  <a:srgbClr val="000000"/>
                </a:solidFill>
                <a:latin typeface="Arial"/>
                <a:ea typeface="Arial"/>
                <a:cs typeface="Arial"/>
                <a:sym typeface="Arial"/>
              </a:defRPr>
            </a:pPr>
            <a:endParaRPr kern="0" dirty="0">
              <a:solidFill>
                <a:srgbClr val="000000"/>
              </a:solidFill>
              <a:latin typeface="Arial"/>
              <a:ea typeface="Arial"/>
              <a:cs typeface="Arial"/>
              <a:sym typeface="Arial"/>
            </a:endParaRPr>
          </a:p>
        </p:txBody>
      </p:sp>
      <p:sp>
        <p:nvSpPr>
          <p:cNvPr id="33" name="AutoShape 15">
            <a:extLst>
              <a:ext uri="{FF2B5EF4-FFF2-40B4-BE49-F238E27FC236}">
                <a16:creationId xmlns:a16="http://schemas.microsoft.com/office/drawing/2014/main" id="{5BAB24EA-425B-1AF8-284D-2BB553867A12}"/>
              </a:ext>
            </a:extLst>
          </p:cNvPr>
          <p:cNvSpPr/>
          <p:nvPr/>
        </p:nvSpPr>
        <p:spPr>
          <a:xfrm rot="18224407">
            <a:off x="3937310" y="3468221"/>
            <a:ext cx="2790826" cy="595313"/>
          </a:xfrm>
          <a:prstGeom prst="leftRightArrow">
            <a:avLst>
              <a:gd name="adj1" fmla="val 50000"/>
              <a:gd name="adj2" fmla="val 57710"/>
            </a:avLst>
          </a:prstGeom>
          <a:solidFill>
            <a:srgbClr val="D5D5D5"/>
          </a:solidFill>
          <a:ln w="12700">
            <a:miter lim="400000"/>
          </a:ln>
        </p:spPr>
        <p:txBody>
          <a:bodyPr lIns="45719" rIns="45719" anchor="ctr"/>
          <a:lstStyle/>
          <a:p>
            <a:pPr defTabSz="914400" hangingPunct="0">
              <a:defRPr>
                <a:solidFill>
                  <a:srgbClr val="000000"/>
                </a:solidFill>
                <a:latin typeface="Arial"/>
                <a:ea typeface="Arial"/>
                <a:cs typeface="Arial"/>
                <a:sym typeface="Arial"/>
              </a:defRPr>
            </a:pPr>
            <a:endParaRPr kern="0" dirty="0">
              <a:solidFill>
                <a:srgbClr val="000000"/>
              </a:solidFill>
              <a:latin typeface="Arial"/>
              <a:ea typeface="Arial"/>
              <a:cs typeface="Arial"/>
              <a:sym typeface="Arial"/>
            </a:endParaRPr>
          </a:p>
        </p:txBody>
      </p:sp>
      <p:sp>
        <p:nvSpPr>
          <p:cNvPr id="34" name="AutoShape 16">
            <a:extLst>
              <a:ext uri="{FF2B5EF4-FFF2-40B4-BE49-F238E27FC236}">
                <a16:creationId xmlns:a16="http://schemas.microsoft.com/office/drawing/2014/main" id="{F55C5CEE-7568-0FE0-9E41-60E186A7B9C7}"/>
              </a:ext>
            </a:extLst>
          </p:cNvPr>
          <p:cNvSpPr/>
          <p:nvPr/>
        </p:nvSpPr>
        <p:spPr>
          <a:xfrm rot="3457371">
            <a:off x="6219340" y="3489651"/>
            <a:ext cx="2716213" cy="595313"/>
          </a:xfrm>
          <a:prstGeom prst="leftRightArrow">
            <a:avLst>
              <a:gd name="adj1" fmla="val 50000"/>
              <a:gd name="adj2" fmla="val 56167"/>
            </a:avLst>
          </a:prstGeom>
          <a:solidFill>
            <a:srgbClr val="D5D5D5"/>
          </a:solidFill>
          <a:ln w="12700">
            <a:miter lim="400000"/>
          </a:ln>
        </p:spPr>
        <p:txBody>
          <a:bodyPr lIns="45719" rIns="45719" anchor="ctr"/>
          <a:lstStyle/>
          <a:p>
            <a:pPr defTabSz="914400" hangingPunct="0">
              <a:defRPr>
                <a:solidFill>
                  <a:srgbClr val="000000"/>
                </a:solidFill>
                <a:latin typeface="Arial"/>
                <a:ea typeface="Arial"/>
                <a:cs typeface="Arial"/>
                <a:sym typeface="Arial"/>
              </a:defRPr>
            </a:pPr>
            <a:endParaRPr kern="0" dirty="0">
              <a:solidFill>
                <a:srgbClr val="000000"/>
              </a:solidFill>
              <a:latin typeface="Arial"/>
              <a:ea typeface="Arial"/>
              <a:cs typeface="Arial"/>
              <a:sym typeface="Arial"/>
            </a:endParaRPr>
          </a:p>
        </p:txBody>
      </p:sp>
      <p:sp>
        <p:nvSpPr>
          <p:cNvPr id="35" name="Text Box 10">
            <a:extLst>
              <a:ext uri="{FF2B5EF4-FFF2-40B4-BE49-F238E27FC236}">
                <a16:creationId xmlns:a16="http://schemas.microsoft.com/office/drawing/2014/main" id="{99637539-DBB0-485F-9A19-337C3A5089AA}"/>
              </a:ext>
            </a:extLst>
          </p:cNvPr>
          <p:cNvSpPr txBox="1"/>
          <p:nvPr/>
        </p:nvSpPr>
        <p:spPr>
          <a:xfrm>
            <a:off x="5936652" y="4114595"/>
            <a:ext cx="1140695"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1600" b="1">
                <a:solidFill>
                  <a:srgbClr val="000000"/>
                </a:solidFill>
                <a:latin typeface="Arial"/>
                <a:ea typeface="Arial"/>
                <a:cs typeface="Arial"/>
                <a:sym typeface="Arial"/>
              </a:defRPr>
            </a:lvl1pPr>
          </a:lstStyle>
          <a:p>
            <a:pPr marL="0" marR="0" lvl="0" indent="0" algn="ctr" defTabSz="914400" eaLnBrk="1"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a:cs typeface="Arial"/>
                <a:sym typeface="Arial"/>
              </a:rPr>
              <a:t>Actionable</a:t>
            </a:r>
          </a:p>
          <a:p>
            <a:pPr marL="0" marR="0" lvl="0" indent="0" algn="ctr" defTabSz="914400" eaLnBrk="1" fontAlgn="auto" latinLnBrk="0" hangingPunct="0">
              <a:lnSpc>
                <a:spcPct val="100000"/>
              </a:lnSpc>
              <a:spcBef>
                <a:spcPts val="0"/>
              </a:spcBef>
              <a:spcAft>
                <a:spcPts val="0"/>
              </a:spcAft>
              <a:buClrTx/>
              <a:buSzTx/>
              <a:buFontTx/>
              <a:buNone/>
              <a:tabLst/>
              <a:defRPr/>
            </a:pPr>
            <a:r>
              <a:rPr lang="en-US" kern="0" dirty="0"/>
              <a:t>Solution</a:t>
            </a:r>
          </a:p>
        </p:txBody>
      </p:sp>
      <p:sp>
        <p:nvSpPr>
          <p:cNvPr id="36" name="Text Box 10">
            <a:extLst>
              <a:ext uri="{FF2B5EF4-FFF2-40B4-BE49-F238E27FC236}">
                <a16:creationId xmlns:a16="http://schemas.microsoft.com/office/drawing/2014/main" id="{50129F59-E838-180E-8A70-1FD248BF9DA4}"/>
              </a:ext>
            </a:extLst>
          </p:cNvPr>
          <p:cNvSpPr txBox="1"/>
          <p:nvPr/>
        </p:nvSpPr>
        <p:spPr>
          <a:xfrm>
            <a:off x="5639098" y="4624899"/>
            <a:ext cx="1709761"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1600" b="1">
                <a:solidFill>
                  <a:srgbClr val="000000"/>
                </a:solidFill>
                <a:latin typeface="Arial"/>
                <a:ea typeface="Arial"/>
                <a:cs typeface="Arial"/>
                <a:sym typeface="Arial"/>
              </a:defRPr>
            </a:lvl1pPr>
          </a:lstStyle>
          <a:p>
            <a:pPr marL="0" marR="0" lvl="0" indent="0" algn="ctr" defTabSz="914400" eaLnBrk="1" fontAlgn="auto" latinLnBrk="0" hangingPunct="0">
              <a:lnSpc>
                <a:spcPct val="100000"/>
              </a:lnSpc>
              <a:spcBef>
                <a:spcPts val="0"/>
              </a:spcBef>
              <a:spcAft>
                <a:spcPts val="0"/>
              </a:spcAft>
              <a:buClrTx/>
              <a:buSzTx/>
              <a:buFontTx/>
              <a:buNone/>
              <a:tabLst/>
              <a:defRPr/>
            </a:pPr>
            <a:r>
              <a:rPr lang="en-US" kern="0" dirty="0"/>
              <a:t>Future Research</a:t>
            </a:r>
            <a:endParaRPr kumimoji="0" sz="1600" b="1" i="0" u="none" strike="noStrike" kern="0" cap="none" spc="0" normalizeH="0" baseline="0" noProof="0" dirty="0">
              <a:ln>
                <a:noFill/>
              </a:ln>
              <a:solidFill>
                <a:srgbClr val="000000"/>
              </a:solidFill>
              <a:effectLst/>
              <a:uLnTx/>
              <a:uFillTx/>
              <a:latin typeface="Arial"/>
              <a:cs typeface="Arial"/>
              <a:sym typeface="Arial"/>
            </a:endParaRPr>
          </a:p>
        </p:txBody>
      </p:sp>
      <p:sp>
        <p:nvSpPr>
          <p:cNvPr id="3" name="TextBox 2">
            <a:extLst>
              <a:ext uri="{FF2B5EF4-FFF2-40B4-BE49-F238E27FC236}">
                <a16:creationId xmlns:a16="http://schemas.microsoft.com/office/drawing/2014/main" id="{826E5FBB-529E-B37E-D80F-7543CEC00722}"/>
              </a:ext>
            </a:extLst>
          </p:cNvPr>
          <p:cNvSpPr txBox="1"/>
          <p:nvPr/>
        </p:nvSpPr>
        <p:spPr>
          <a:xfrm>
            <a:off x="7641654" y="2799837"/>
            <a:ext cx="4550346" cy="1487587"/>
          </a:xfrm>
          <a:prstGeom prst="rect">
            <a:avLst/>
          </a:prstGeom>
          <a:noFill/>
        </p:spPr>
        <p:txBody>
          <a:bodyPr wrap="square" rtlCol="0">
            <a:spAutoFit/>
          </a:bodyPr>
          <a:lstStyle/>
          <a:p>
            <a:pPr marR="0" lvl="0">
              <a:spcBef>
                <a:spcPts val="0"/>
              </a:spcBef>
              <a:spcAft>
                <a:spcPts val="80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When designing the research hypothesis for this study, the following factors were assessed:</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0"/>
              </a:spcAft>
              <a:buFont typeface="+mj-lt"/>
              <a:buAutoNum type="alphaL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Controversy</a:t>
            </a:r>
          </a:p>
          <a:p>
            <a:pPr marL="742950" marR="0" lvl="1" indent="-285750">
              <a:spcBef>
                <a:spcPts val="0"/>
              </a:spcBef>
              <a:spcAft>
                <a:spcPts val="0"/>
              </a:spcAft>
              <a:buFont typeface="+mj-lt"/>
              <a:buAutoNum type="alphaLcPeriod"/>
            </a:pP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Actionable Solution</a:t>
            </a:r>
          </a:p>
          <a:p>
            <a:pPr marL="742950" marR="0" lvl="1" indent="-285750">
              <a:spcBef>
                <a:spcPts val="0"/>
              </a:spcBef>
              <a:spcAft>
                <a:spcPts val="0"/>
              </a:spcAft>
              <a:buFont typeface="+mj-lt"/>
              <a:buAutoNum type="alphaLcPeriod"/>
            </a:pPr>
            <a:r>
              <a:rPr lang="en-CA" sz="1400" dirty="0">
                <a:latin typeface="Times New Roman" panose="02020603050405020304" pitchFamily="18" charset="0"/>
                <a:ea typeface="Times New Roman" panose="02020603050405020304" pitchFamily="18" charset="0"/>
                <a:cs typeface="Times New Roman" panose="02020603050405020304" pitchFamily="18" charset="0"/>
              </a:rPr>
              <a:t>Future Research</a:t>
            </a:r>
            <a:endParaRPr lang="en-CA"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0"/>
              </a:spcAft>
              <a:buFont typeface="+mj-lt"/>
              <a:buAutoNum type="alphaLcPeriod"/>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780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205740" y="129540"/>
            <a:ext cx="9692640" cy="657530"/>
          </a:xfrm>
        </p:spPr>
        <p:txBody>
          <a:bodyPr>
            <a:normAutofit/>
          </a:bodyPr>
          <a:lstStyle/>
          <a:p>
            <a:r>
              <a:rPr lang="en-US" dirty="0">
                <a:latin typeface="Times New Roman" panose="02020603050405020304" pitchFamily="18" charset="0"/>
                <a:cs typeface="Times New Roman" panose="02020603050405020304" pitchFamily="18" charset="0"/>
              </a:rPr>
              <a:t>Literature Review</a:t>
            </a:r>
          </a:p>
        </p:txBody>
      </p:sp>
      <p:cxnSp>
        <p:nvCxnSpPr>
          <p:cNvPr id="5" name="Straight Connector 4">
            <a:extLst>
              <a:ext uri="{FF2B5EF4-FFF2-40B4-BE49-F238E27FC236}">
                <a16:creationId xmlns:a16="http://schemas.microsoft.com/office/drawing/2014/main" id="{1F633277-1117-42B3-A0EE-A3EA775698D4}"/>
              </a:ext>
            </a:extLst>
          </p:cNvPr>
          <p:cNvCxnSpPr/>
          <p:nvPr/>
        </p:nvCxnSpPr>
        <p:spPr>
          <a:xfrm>
            <a:off x="205740" y="787070"/>
            <a:ext cx="11506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FB75C3D-AFC0-4D46-8D29-E5A695591CFC}"/>
              </a:ext>
            </a:extLst>
          </p:cNvPr>
          <p:cNvSpPr txBox="1"/>
          <p:nvPr/>
        </p:nvSpPr>
        <p:spPr>
          <a:xfrm>
            <a:off x="205740" y="849630"/>
            <a:ext cx="11506648" cy="738664"/>
          </a:xfrm>
          <a:prstGeom prst="rect">
            <a:avLst/>
          </a:prstGeom>
          <a:noFill/>
        </p:spPr>
        <p:txBody>
          <a:bodyPr wrap="square" rtlCol="0">
            <a:spAutoFit/>
          </a:bodyPr>
          <a:lstStyle/>
          <a:p>
            <a:pPr marL="0" marR="0">
              <a:spcBef>
                <a:spcPts val="0"/>
              </a:spcBef>
              <a:spcAft>
                <a:spcPts val="0"/>
              </a:spcAft>
            </a:pPr>
            <a:r>
              <a:rPr lang="en-US" sz="1400" dirty="0">
                <a:effectLst/>
                <a:latin typeface="Times New Roman" panose="02020603050405020304" pitchFamily="18" charset="0"/>
                <a:ea typeface="Times New Roman" panose="02020603050405020304" pitchFamily="18" charset="0"/>
              </a:rPr>
              <a:t>The reduction of vehicle lane space to make room for cycling infrastructure is a controversial topic, especially when looking at a city where cars and trucks are embedded into the cultural norm.  But it is important to look at the potential benefits to economic and social inequities that investment in cycling infrastructure can bring.  Ultimately, the study will seek to have impact on urban planning and revitalizing Dallas’s urban areas.</a:t>
            </a:r>
          </a:p>
        </p:txBody>
      </p:sp>
      <p:graphicFrame>
        <p:nvGraphicFramePr>
          <p:cNvPr id="3" name="Group 3">
            <a:extLst>
              <a:ext uri="{FF2B5EF4-FFF2-40B4-BE49-F238E27FC236}">
                <a16:creationId xmlns:a16="http://schemas.microsoft.com/office/drawing/2014/main" id="{1844AEB9-6AFC-692A-61A8-74605A78E0CC}"/>
              </a:ext>
            </a:extLst>
          </p:cNvPr>
          <p:cNvGraphicFramePr/>
          <p:nvPr>
            <p:extLst>
              <p:ext uri="{D42A27DB-BD31-4B8C-83A1-F6EECF244321}">
                <p14:modId xmlns:p14="http://schemas.microsoft.com/office/powerpoint/2010/main" val="2196641423"/>
              </p:ext>
            </p:extLst>
          </p:nvPr>
        </p:nvGraphicFramePr>
        <p:xfrm>
          <a:off x="205741" y="1558520"/>
          <a:ext cx="11506647" cy="4524058"/>
        </p:xfrm>
        <a:graphic>
          <a:graphicData uri="http://schemas.openxmlformats.org/drawingml/2006/table">
            <a:tbl>
              <a:tblPr/>
              <a:tblGrid>
                <a:gridCol w="2749333">
                  <a:extLst>
                    <a:ext uri="{9D8B030D-6E8A-4147-A177-3AD203B41FA5}">
                      <a16:colId xmlns:a16="http://schemas.microsoft.com/office/drawing/2014/main" val="20000"/>
                    </a:ext>
                  </a:extLst>
                </a:gridCol>
                <a:gridCol w="8757314">
                  <a:extLst>
                    <a:ext uri="{9D8B030D-6E8A-4147-A177-3AD203B41FA5}">
                      <a16:colId xmlns:a16="http://schemas.microsoft.com/office/drawing/2014/main" val="20001"/>
                    </a:ext>
                  </a:extLst>
                </a:gridCol>
              </a:tblGrid>
              <a:tr h="261938">
                <a:tc>
                  <a:txBody>
                    <a:bodyPr/>
                    <a:lstStyle>
                      <a:lvl1pPr marL="0" algn="l" defTabSz="914400" rtl="0" eaLnBrk="1" latinLnBrk="0" hangingPunct="1">
                        <a:defRPr sz="1800" kern="1200">
                          <a:solidFill>
                            <a:schemeClr val="tx1"/>
                          </a:solidFill>
                          <a:latin typeface="Helvetica"/>
                          <a:ea typeface="Helvetica"/>
                          <a:cs typeface="Helvetica"/>
                        </a:defRPr>
                      </a:lvl1pPr>
                      <a:lvl2pPr marL="457200" algn="l" defTabSz="914400" rtl="0" eaLnBrk="1" latinLnBrk="0" hangingPunct="1">
                        <a:defRPr sz="1800" kern="1200">
                          <a:solidFill>
                            <a:schemeClr val="tx1"/>
                          </a:solidFill>
                          <a:latin typeface="Helvetica"/>
                          <a:ea typeface="Helvetica"/>
                          <a:cs typeface="Helvetica"/>
                        </a:defRPr>
                      </a:lvl2pPr>
                      <a:lvl3pPr marL="914400" algn="l" defTabSz="914400" rtl="0" eaLnBrk="1" latinLnBrk="0" hangingPunct="1">
                        <a:defRPr sz="1800" kern="1200">
                          <a:solidFill>
                            <a:schemeClr val="tx1"/>
                          </a:solidFill>
                          <a:latin typeface="Helvetica"/>
                          <a:ea typeface="Helvetica"/>
                          <a:cs typeface="Helvetica"/>
                        </a:defRPr>
                      </a:lvl3pPr>
                      <a:lvl4pPr marL="1371600" algn="l" defTabSz="914400" rtl="0" eaLnBrk="1" latinLnBrk="0" hangingPunct="1">
                        <a:defRPr sz="1800" kern="1200">
                          <a:solidFill>
                            <a:schemeClr val="tx1"/>
                          </a:solidFill>
                          <a:latin typeface="Helvetica"/>
                          <a:ea typeface="Helvetica"/>
                          <a:cs typeface="Helvetica"/>
                        </a:defRPr>
                      </a:lvl4pPr>
                      <a:lvl5pPr marL="1828800" algn="l" defTabSz="914400" rtl="0" eaLnBrk="1" latinLnBrk="0" hangingPunct="1">
                        <a:defRPr sz="1800" kern="1200">
                          <a:solidFill>
                            <a:schemeClr val="tx1"/>
                          </a:solidFill>
                          <a:latin typeface="Helvetica"/>
                          <a:ea typeface="Helvetica"/>
                          <a:cs typeface="Helvetica"/>
                        </a:defRPr>
                      </a:lvl5pPr>
                      <a:lvl6pPr marL="2286000" algn="l" defTabSz="914400" rtl="0" eaLnBrk="1" latinLnBrk="0" hangingPunct="1">
                        <a:defRPr sz="1800" kern="1200">
                          <a:solidFill>
                            <a:schemeClr val="tx1"/>
                          </a:solidFill>
                          <a:latin typeface="Helvetica"/>
                          <a:ea typeface="Helvetica"/>
                          <a:cs typeface="Helvetica"/>
                        </a:defRPr>
                      </a:lvl6pPr>
                      <a:lvl7pPr marL="2743200" algn="l" defTabSz="914400" rtl="0" eaLnBrk="1" latinLnBrk="0" hangingPunct="1">
                        <a:defRPr sz="1800" kern="1200">
                          <a:solidFill>
                            <a:schemeClr val="tx1"/>
                          </a:solidFill>
                          <a:latin typeface="Helvetica"/>
                          <a:ea typeface="Helvetica"/>
                          <a:cs typeface="Helvetica"/>
                        </a:defRPr>
                      </a:lvl7pPr>
                      <a:lvl8pPr marL="3200400" algn="l" defTabSz="914400" rtl="0" eaLnBrk="1" latinLnBrk="0" hangingPunct="1">
                        <a:defRPr sz="1800" kern="1200">
                          <a:solidFill>
                            <a:schemeClr val="tx1"/>
                          </a:solidFill>
                          <a:latin typeface="Helvetica"/>
                          <a:ea typeface="Helvetica"/>
                          <a:cs typeface="Helvetica"/>
                        </a:defRPr>
                      </a:lvl8pPr>
                      <a:lvl9pPr marL="3657600" algn="l" defTabSz="914400" rtl="0" eaLnBrk="1" latinLnBrk="0" hangingPunct="1">
                        <a:defRPr sz="1800" kern="1200">
                          <a:solidFill>
                            <a:schemeClr val="tx1"/>
                          </a:solidFill>
                          <a:latin typeface="Helvetica"/>
                          <a:ea typeface="Helvetica"/>
                          <a:cs typeface="Helvetica"/>
                        </a:defRPr>
                      </a:lvl9pPr>
                    </a:lstStyle>
                    <a:p>
                      <a:pPr algn="ctr">
                        <a:spcBef>
                          <a:spcPts val="200"/>
                        </a:spcBef>
                        <a:defRPr>
                          <a:solidFill>
                            <a:srgbClr val="000000"/>
                          </a:solidFill>
                        </a:defRPr>
                      </a:pPr>
                      <a:r>
                        <a:rPr lang="en-CA" sz="1400" b="1" dirty="0">
                          <a:solidFill>
                            <a:schemeClr val="bg1"/>
                          </a:solidFill>
                          <a:latin typeface="Times New Roman" panose="02020603050405020304" pitchFamily="18" charset="0"/>
                          <a:ea typeface="EYInterstate"/>
                          <a:cs typeface="Times New Roman" panose="02020603050405020304" pitchFamily="18" charset="0"/>
                          <a:sym typeface="EYInterstate"/>
                        </a:rPr>
                        <a:t>Literature Source</a:t>
                      </a:r>
                      <a:endParaRPr sz="1400" b="1" dirty="0">
                        <a:solidFill>
                          <a:schemeClr val="bg1"/>
                        </a:solidFill>
                        <a:latin typeface="Times New Roman" panose="02020603050405020304" pitchFamily="18" charset="0"/>
                        <a:ea typeface="EYInterstate"/>
                        <a:cs typeface="Times New Roman" panose="02020603050405020304" pitchFamily="18" charset="0"/>
                        <a:sym typeface="EYInterstate"/>
                      </a:endParaRPr>
                    </a:p>
                  </a:txBody>
                  <a:tcPr marL="45720" marR="45720" horzOverflow="overflow">
                    <a:lnL w="28575">
                      <a:solidFill>
                        <a:srgbClr val="8F8F8F">
                          <a:lumOff val="44000"/>
                        </a:srgbClr>
                      </a:solidFill>
                    </a:lnL>
                    <a:lnR w="38100">
                      <a:solidFill>
                        <a:srgbClr val="8F8F8F">
                          <a:lumOff val="44000"/>
                        </a:srgbClr>
                      </a:solidFill>
                    </a:lnR>
                    <a:lnT w="28575">
                      <a:solidFill>
                        <a:srgbClr val="8F8F8F">
                          <a:lumOff val="44000"/>
                        </a:srgbClr>
                      </a:solidFill>
                    </a:lnT>
                    <a:lnB w="28575">
                      <a:solidFill>
                        <a:srgbClr val="8F8F8F">
                          <a:lumOff val="44000"/>
                        </a:srgbClr>
                      </a:solidFill>
                    </a:lnB>
                    <a:lnTlToBr w="12700" cmpd="sng">
                      <a:noFill/>
                      <a:prstDash val="solid"/>
                    </a:lnTlToBr>
                    <a:lnBlToTr w="12700" cmpd="sng">
                      <a:noFill/>
                      <a:prstDash val="solid"/>
                    </a:lnBlToTr>
                    <a:solidFill>
                      <a:srgbClr val="646464"/>
                    </a:solidFill>
                  </a:tcPr>
                </a:tc>
                <a:tc>
                  <a:txBody>
                    <a:bodyPr/>
                    <a:lstStyle>
                      <a:lvl1pPr marL="0" algn="l" defTabSz="914400" rtl="0" eaLnBrk="1" latinLnBrk="0" hangingPunct="1">
                        <a:defRPr sz="1800" kern="1200">
                          <a:solidFill>
                            <a:schemeClr val="tx1"/>
                          </a:solidFill>
                          <a:latin typeface="Helvetica"/>
                          <a:ea typeface="Helvetica"/>
                          <a:cs typeface="Helvetica"/>
                        </a:defRPr>
                      </a:lvl1pPr>
                      <a:lvl2pPr marL="457200" algn="l" defTabSz="914400" rtl="0" eaLnBrk="1" latinLnBrk="0" hangingPunct="1">
                        <a:defRPr sz="1800" kern="1200">
                          <a:solidFill>
                            <a:schemeClr val="tx1"/>
                          </a:solidFill>
                          <a:latin typeface="Helvetica"/>
                          <a:ea typeface="Helvetica"/>
                          <a:cs typeface="Helvetica"/>
                        </a:defRPr>
                      </a:lvl2pPr>
                      <a:lvl3pPr marL="914400" algn="l" defTabSz="914400" rtl="0" eaLnBrk="1" latinLnBrk="0" hangingPunct="1">
                        <a:defRPr sz="1800" kern="1200">
                          <a:solidFill>
                            <a:schemeClr val="tx1"/>
                          </a:solidFill>
                          <a:latin typeface="Helvetica"/>
                          <a:ea typeface="Helvetica"/>
                          <a:cs typeface="Helvetica"/>
                        </a:defRPr>
                      </a:lvl3pPr>
                      <a:lvl4pPr marL="1371600" algn="l" defTabSz="914400" rtl="0" eaLnBrk="1" latinLnBrk="0" hangingPunct="1">
                        <a:defRPr sz="1800" kern="1200">
                          <a:solidFill>
                            <a:schemeClr val="tx1"/>
                          </a:solidFill>
                          <a:latin typeface="Helvetica"/>
                          <a:ea typeface="Helvetica"/>
                          <a:cs typeface="Helvetica"/>
                        </a:defRPr>
                      </a:lvl4pPr>
                      <a:lvl5pPr marL="1828800" algn="l" defTabSz="914400" rtl="0" eaLnBrk="1" latinLnBrk="0" hangingPunct="1">
                        <a:defRPr sz="1800" kern="1200">
                          <a:solidFill>
                            <a:schemeClr val="tx1"/>
                          </a:solidFill>
                          <a:latin typeface="Helvetica"/>
                          <a:ea typeface="Helvetica"/>
                          <a:cs typeface="Helvetica"/>
                        </a:defRPr>
                      </a:lvl5pPr>
                      <a:lvl6pPr marL="2286000" algn="l" defTabSz="914400" rtl="0" eaLnBrk="1" latinLnBrk="0" hangingPunct="1">
                        <a:defRPr sz="1800" kern="1200">
                          <a:solidFill>
                            <a:schemeClr val="tx1"/>
                          </a:solidFill>
                          <a:latin typeface="Helvetica"/>
                          <a:ea typeface="Helvetica"/>
                          <a:cs typeface="Helvetica"/>
                        </a:defRPr>
                      </a:lvl6pPr>
                      <a:lvl7pPr marL="2743200" algn="l" defTabSz="914400" rtl="0" eaLnBrk="1" latinLnBrk="0" hangingPunct="1">
                        <a:defRPr sz="1800" kern="1200">
                          <a:solidFill>
                            <a:schemeClr val="tx1"/>
                          </a:solidFill>
                          <a:latin typeface="Helvetica"/>
                          <a:ea typeface="Helvetica"/>
                          <a:cs typeface="Helvetica"/>
                        </a:defRPr>
                      </a:lvl7pPr>
                      <a:lvl8pPr marL="3200400" algn="l" defTabSz="914400" rtl="0" eaLnBrk="1" latinLnBrk="0" hangingPunct="1">
                        <a:defRPr sz="1800" kern="1200">
                          <a:solidFill>
                            <a:schemeClr val="tx1"/>
                          </a:solidFill>
                          <a:latin typeface="Helvetica"/>
                          <a:ea typeface="Helvetica"/>
                          <a:cs typeface="Helvetica"/>
                        </a:defRPr>
                      </a:lvl8pPr>
                      <a:lvl9pPr marL="3657600" algn="l" defTabSz="914400" rtl="0" eaLnBrk="1" latinLnBrk="0" hangingPunct="1">
                        <a:defRPr sz="1800" kern="1200">
                          <a:solidFill>
                            <a:schemeClr val="tx1"/>
                          </a:solidFill>
                          <a:latin typeface="Helvetica"/>
                          <a:ea typeface="Helvetica"/>
                          <a:cs typeface="Helvetica"/>
                        </a:defRPr>
                      </a:lvl9pPr>
                    </a:lstStyle>
                    <a:p>
                      <a:pPr algn="ctr">
                        <a:spcBef>
                          <a:spcPts val="200"/>
                        </a:spcBef>
                        <a:defRPr>
                          <a:solidFill>
                            <a:srgbClr val="000000"/>
                          </a:solidFill>
                        </a:defRPr>
                      </a:pPr>
                      <a:r>
                        <a:rPr lang="en-US" sz="1400" b="1" dirty="0">
                          <a:solidFill>
                            <a:schemeClr val="bg1"/>
                          </a:solidFill>
                          <a:latin typeface="Times New Roman" panose="02020603050405020304" pitchFamily="18" charset="0"/>
                          <a:ea typeface="EYInterstate"/>
                          <a:cs typeface="Times New Roman" panose="02020603050405020304" pitchFamily="18" charset="0"/>
                          <a:sym typeface="EYInterstate"/>
                        </a:rPr>
                        <a:t>Literature Overview</a:t>
                      </a:r>
                      <a:endParaRPr sz="1400" b="1" dirty="0">
                        <a:solidFill>
                          <a:schemeClr val="bg1"/>
                        </a:solidFill>
                        <a:latin typeface="Times New Roman" panose="02020603050405020304" pitchFamily="18" charset="0"/>
                        <a:ea typeface="EYInterstate"/>
                        <a:cs typeface="Times New Roman" panose="02020603050405020304" pitchFamily="18" charset="0"/>
                        <a:sym typeface="EYInterstate"/>
                      </a:endParaRPr>
                    </a:p>
                  </a:txBody>
                  <a:tcPr marL="45720" marR="45720" horzOverflow="overflow">
                    <a:lnL w="38100">
                      <a:solidFill>
                        <a:srgbClr val="8F8F8F">
                          <a:lumOff val="44000"/>
                        </a:srgbClr>
                      </a:solidFill>
                    </a:lnL>
                    <a:lnR w="12700">
                      <a:miter lim="400000"/>
                    </a:lnR>
                    <a:lnT w="28575">
                      <a:solidFill>
                        <a:srgbClr val="8F8F8F">
                          <a:lumOff val="44000"/>
                        </a:srgbClr>
                      </a:solidFill>
                    </a:lnT>
                    <a:lnB w="28575">
                      <a:solidFill>
                        <a:srgbClr val="8F8F8F">
                          <a:lumOff val="44000"/>
                        </a:srgbClr>
                      </a:solidFill>
                    </a:lnB>
                    <a:lnTlToBr w="12700" cmpd="sng">
                      <a:noFill/>
                      <a:prstDash val="solid"/>
                    </a:lnTlToBr>
                    <a:lnBlToTr w="12700" cmpd="sng">
                      <a:noFill/>
                      <a:prstDash val="solid"/>
                    </a:lnBlToTr>
                    <a:solidFill>
                      <a:srgbClr val="646464"/>
                    </a:solidFill>
                  </a:tcPr>
                </a:tc>
                <a:extLst>
                  <a:ext uri="{0D108BD9-81ED-4DB2-BD59-A6C34878D82A}">
                    <a16:rowId xmlns:a16="http://schemas.microsoft.com/office/drawing/2014/main" val="10000"/>
                  </a:ext>
                </a:extLst>
              </a:tr>
              <a:tr h="500046">
                <a:tc>
                  <a:txBody>
                    <a:bodyPr/>
                    <a:lstStyle>
                      <a:lvl1pPr marL="0" algn="l" defTabSz="914400" rtl="0" eaLnBrk="1" latinLnBrk="0" hangingPunct="1">
                        <a:defRPr sz="1800" kern="1200">
                          <a:solidFill>
                            <a:schemeClr val="tx1"/>
                          </a:solidFill>
                          <a:latin typeface="Helvetica"/>
                          <a:ea typeface="Helvetica"/>
                          <a:cs typeface="Helvetica"/>
                        </a:defRPr>
                      </a:lvl1pPr>
                      <a:lvl2pPr marL="457200" algn="l" defTabSz="914400" rtl="0" eaLnBrk="1" latinLnBrk="0" hangingPunct="1">
                        <a:defRPr sz="1800" kern="1200">
                          <a:solidFill>
                            <a:schemeClr val="tx1"/>
                          </a:solidFill>
                          <a:latin typeface="Helvetica"/>
                          <a:ea typeface="Helvetica"/>
                          <a:cs typeface="Helvetica"/>
                        </a:defRPr>
                      </a:lvl2pPr>
                      <a:lvl3pPr marL="914400" algn="l" defTabSz="914400" rtl="0" eaLnBrk="1" latinLnBrk="0" hangingPunct="1">
                        <a:defRPr sz="1800" kern="1200">
                          <a:solidFill>
                            <a:schemeClr val="tx1"/>
                          </a:solidFill>
                          <a:latin typeface="Helvetica"/>
                          <a:ea typeface="Helvetica"/>
                          <a:cs typeface="Helvetica"/>
                        </a:defRPr>
                      </a:lvl3pPr>
                      <a:lvl4pPr marL="1371600" algn="l" defTabSz="914400" rtl="0" eaLnBrk="1" latinLnBrk="0" hangingPunct="1">
                        <a:defRPr sz="1800" kern="1200">
                          <a:solidFill>
                            <a:schemeClr val="tx1"/>
                          </a:solidFill>
                          <a:latin typeface="Helvetica"/>
                          <a:ea typeface="Helvetica"/>
                          <a:cs typeface="Helvetica"/>
                        </a:defRPr>
                      </a:lvl4pPr>
                      <a:lvl5pPr marL="1828800" algn="l" defTabSz="914400" rtl="0" eaLnBrk="1" latinLnBrk="0" hangingPunct="1">
                        <a:defRPr sz="1800" kern="1200">
                          <a:solidFill>
                            <a:schemeClr val="tx1"/>
                          </a:solidFill>
                          <a:latin typeface="Helvetica"/>
                          <a:ea typeface="Helvetica"/>
                          <a:cs typeface="Helvetica"/>
                        </a:defRPr>
                      </a:lvl5pPr>
                      <a:lvl6pPr marL="2286000" algn="l" defTabSz="914400" rtl="0" eaLnBrk="1" latinLnBrk="0" hangingPunct="1">
                        <a:defRPr sz="1800" kern="1200">
                          <a:solidFill>
                            <a:schemeClr val="tx1"/>
                          </a:solidFill>
                          <a:latin typeface="Helvetica"/>
                          <a:ea typeface="Helvetica"/>
                          <a:cs typeface="Helvetica"/>
                        </a:defRPr>
                      </a:lvl6pPr>
                      <a:lvl7pPr marL="2743200" algn="l" defTabSz="914400" rtl="0" eaLnBrk="1" latinLnBrk="0" hangingPunct="1">
                        <a:defRPr sz="1800" kern="1200">
                          <a:solidFill>
                            <a:schemeClr val="tx1"/>
                          </a:solidFill>
                          <a:latin typeface="Helvetica"/>
                          <a:ea typeface="Helvetica"/>
                          <a:cs typeface="Helvetica"/>
                        </a:defRPr>
                      </a:lvl7pPr>
                      <a:lvl8pPr marL="3200400" algn="l" defTabSz="914400" rtl="0" eaLnBrk="1" latinLnBrk="0" hangingPunct="1">
                        <a:defRPr sz="1800" kern="1200">
                          <a:solidFill>
                            <a:schemeClr val="tx1"/>
                          </a:solidFill>
                          <a:latin typeface="Helvetica"/>
                          <a:ea typeface="Helvetica"/>
                          <a:cs typeface="Helvetica"/>
                        </a:defRPr>
                      </a:lvl8pPr>
                      <a:lvl9pPr marL="3657600" algn="l" defTabSz="914400" rtl="0" eaLnBrk="1" latinLnBrk="0" hangingPunct="1">
                        <a:defRPr sz="1800" kern="1200">
                          <a:solidFill>
                            <a:schemeClr val="tx1"/>
                          </a:solidFill>
                          <a:latin typeface="Helvetica"/>
                          <a:ea typeface="Helvetica"/>
                          <a:cs typeface="Helvetica"/>
                        </a:defRPr>
                      </a:lvl9pPr>
                    </a:lstStyle>
                    <a:p>
                      <a:pPr marL="176212" indent="-176212" algn="l" defTabSz="914400" rtl="0" eaLnBrk="1" latinLnBrk="0" hangingPunct="1">
                        <a:spcBef>
                          <a:spcPts val="200"/>
                        </a:spcBef>
                        <a:buClr>
                          <a:schemeClr val="accent2"/>
                        </a:buClr>
                        <a:buSzPct val="75000"/>
                        <a:buFont typeface="Arial"/>
                        <a:buChar char="►"/>
                        <a:defRPr sz="1000"/>
                      </a:pPr>
                      <a:r>
                        <a:rPr lang="en-US" sz="1200" kern="1200" dirty="0">
                          <a:solidFill>
                            <a:schemeClr val="tx1"/>
                          </a:solidFill>
                          <a:latin typeface="Times New Roman" panose="02020603050405020304" pitchFamily="18" charset="0"/>
                          <a:ea typeface="Helvetica"/>
                          <a:cs typeface="Times New Roman" panose="02020603050405020304" pitchFamily="18" charset="0"/>
                        </a:rPr>
                        <a:t>Protected Bike Lanes Means Business: How 21st Century Transportation Networks Help New Urban Economies Boom</a:t>
                      </a:r>
                      <a:endParaRPr sz="1200" kern="12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lnL w="28575">
                      <a:solidFill>
                        <a:srgbClr val="8F8F8F">
                          <a:lumOff val="44000"/>
                        </a:srgbClr>
                      </a:solidFill>
                    </a:lnL>
                    <a:lnR w="38100">
                      <a:solidFill>
                        <a:srgbClr val="8F8F8F">
                          <a:lumOff val="44000"/>
                        </a:srgbClr>
                      </a:solidFill>
                    </a:lnR>
                    <a:lnT w="28575">
                      <a:solidFill>
                        <a:srgbClr val="8F8F8F">
                          <a:lumOff val="44000"/>
                        </a:srgbClr>
                      </a:solidFill>
                    </a:lnT>
                    <a:lnB w="28575">
                      <a:solidFill>
                        <a:srgbClr val="8F8F8F">
                          <a:lumOff val="44000"/>
                        </a:srgbClr>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Helvetica"/>
                          <a:ea typeface="Helvetica"/>
                          <a:cs typeface="Helvetica"/>
                        </a:defRPr>
                      </a:lvl1pPr>
                      <a:lvl2pPr marL="457200" algn="l" defTabSz="914400" rtl="0" eaLnBrk="1" latinLnBrk="0" hangingPunct="1">
                        <a:defRPr sz="1800" kern="1200">
                          <a:solidFill>
                            <a:schemeClr val="tx1"/>
                          </a:solidFill>
                          <a:latin typeface="Helvetica"/>
                          <a:ea typeface="Helvetica"/>
                          <a:cs typeface="Helvetica"/>
                        </a:defRPr>
                      </a:lvl2pPr>
                      <a:lvl3pPr marL="914400" algn="l" defTabSz="914400" rtl="0" eaLnBrk="1" latinLnBrk="0" hangingPunct="1">
                        <a:defRPr sz="1800" kern="1200">
                          <a:solidFill>
                            <a:schemeClr val="tx1"/>
                          </a:solidFill>
                          <a:latin typeface="Helvetica"/>
                          <a:ea typeface="Helvetica"/>
                          <a:cs typeface="Helvetica"/>
                        </a:defRPr>
                      </a:lvl3pPr>
                      <a:lvl4pPr marL="1371600" algn="l" defTabSz="914400" rtl="0" eaLnBrk="1" latinLnBrk="0" hangingPunct="1">
                        <a:defRPr sz="1800" kern="1200">
                          <a:solidFill>
                            <a:schemeClr val="tx1"/>
                          </a:solidFill>
                          <a:latin typeface="Helvetica"/>
                          <a:ea typeface="Helvetica"/>
                          <a:cs typeface="Helvetica"/>
                        </a:defRPr>
                      </a:lvl4pPr>
                      <a:lvl5pPr marL="1828800" algn="l" defTabSz="914400" rtl="0" eaLnBrk="1" latinLnBrk="0" hangingPunct="1">
                        <a:defRPr sz="1800" kern="1200">
                          <a:solidFill>
                            <a:schemeClr val="tx1"/>
                          </a:solidFill>
                          <a:latin typeface="Helvetica"/>
                          <a:ea typeface="Helvetica"/>
                          <a:cs typeface="Helvetica"/>
                        </a:defRPr>
                      </a:lvl5pPr>
                      <a:lvl6pPr marL="2286000" algn="l" defTabSz="914400" rtl="0" eaLnBrk="1" latinLnBrk="0" hangingPunct="1">
                        <a:defRPr sz="1800" kern="1200">
                          <a:solidFill>
                            <a:schemeClr val="tx1"/>
                          </a:solidFill>
                          <a:latin typeface="Helvetica"/>
                          <a:ea typeface="Helvetica"/>
                          <a:cs typeface="Helvetica"/>
                        </a:defRPr>
                      </a:lvl6pPr>
                      <a:lvl7pPr marL="2743200" algn="l" defTabSz="914400" rtl="0" eaLnBrk="1" latinLnBrk="0" hangingPunct="1">
                        <a:defRPr sz="1800" kern="1200">
                          <a:solidFill>
                            <a:schemeClr val="tx1"/>
                          </a:solidFill>
                          <a:latin typeface="Helvetica"/>
                          <a:ea typeface="Helvetica"/>
                          <a:cs typeface="Helvetica"/>
                        </a:defRPr>
                      </a:lvl7pPr>
                      <a:lvl8pPr marL="3200400" algn="l" defTabSz="914400" rtl="0" eaLnBrk="1" latinLnBrk="0" hangingPunct="1">
                        <a:defRPr sz="1800" kern="1200">
                          <a:solidFill>
                            <a:schemeClr val="tx1"/>
                          </a:solidFill>
                          <a:latin typeface="Helvetica"/>
                          <a:ea typeface="Helvetica"/>
                          <a:cs typeface="Helvetica"/>
                        </a:defRPr>
                      </a:lvl8pPr>
                      <a:lvl9pPr marL="3657600" algn="l" defTabSz="914400" rtl="0" eaLnBrk="1" latinLnBrk="0" hangingPunct="1">
                        <a:defRPr sz="1800" kern="1200">
                          <a:solidFill>
                            <a:schemeClr val="tx1"/>
                          </a:solidFill>
                          <a:latin typeface="Helvetica"/>
                          <a:ea typeface="Helvetica"/>
                          <a:cs typeface="Helvetica"/>
                        </a:defRPr>
                      </a:lvl9pPr>
                    </a:lstStyle>
                    <a:p>
                      <a:pPr marL="176212" indent="-176212" algn="l" defTabSz="914400" rtl="0" eaLnBrk="1" latinLnBrk="0" hangingPunct="1">
                        <a:spcBef>
                          <a:spcPts val="200"/>
                        </a:spcBef>
                        <a:buClr>
                          <a:schemeClr val="accent2"/>
                        </a:buClr>
                        <a:buSzPct val="75000"/>
                        <a:buFont typeface="Arial"/>
                        <a:buChar char="►"/>
                        <a:defRPr sz="1000"/>
                      </a:pPr>
                      <a:r>
                        <a:rPr lang="en-US" sz="1200" kern="1200" dirty="0">
                          <a:solidFill>
                            <a:schemeClr val="tx1"/>
                          </a:solidFill>
                          <a:latin typeface="Times New Roman" panose="02020603050405020304" pitchFamily="18" charset="0"/>
                          <a:ea typeface="Helvetica"/>
                          <a:cs typeface="Times New Roman" panose="02020603050405020304" pitchFamily="18" charset="0"/>
                        </a:rPr>
                        <a:t>Economic and Social Inequities</a:t>
                      </a:r>
                    </a:p>
                    <a:p>
                      <a:pPr marL="176212" indent="-176212" algn="l" defTabSz="914400" rtl="0" eaLnBrk="1" latinLnBrk="0" hangingPunct="1">
                        <a:spcBef>
                          <a:spcPts val="200"/>
                        </a:spcBef>
                        <a:buClr>
                          <a:schemeClr val="accent2"/>
                        </a:buClr>
                        <a:buSzPct val="75000"/>
                        <a:buFont typeface="Arial"/>
                        <a:buChar char="►"/>
                        <a:defRPr sz="1000"/>
                      </a:pPr>
                      <a:r>
                        <a:rPr lang="en-US" sz="1200" kern="1200" dirty="0">
                          <a:solidFill>
                            <a:schemeClr val="tx1"/>
                          </a:solidFill>
                          <a:latin typeface="Times New Roman" panose="02020603050405020304" pitchFamily="18" charset="0"/>
                          <a:ea typeface="Helvetica"/>
                          <a:cs typeface="Times New Roman" panose="02020603050405020304" pitchFamily="18" charset="0"/>
                        </a:rPr>
                        <a:t>Protected bike lanes create safe and appealing experiences for all types of utilitarian cyclists</a:t>
                      </a:r>
                    </a:p>
                    <a:p>
                      <a:pPr marL="176212" indent="-176212" algn="l" defTabSz="914400" rtl="0" eaLnBrk="1" latinLnBrk="0" hangingPunct="1">
                        <a:spcBef>
                          <a:spcPts val="200"/>
                        </a:spcBef>
                        <a:buClr>
                          <a:schemeClr val="accent2"/>
                        </a:buClr>
                        <a:buSzPct val="75000"/>
                        <a:buFont typeface="Arial"/>
                        <a:buChar char="►"/>
                        <a:defRPr sz="1000"/>
                      </a:pPr>
                      <a:r>
                        <a:rPr lang="en-US" sz="1200" kern="1200" dirty="0">
                          <a:solidFill>
                            <a:schemeClr val="tx1"/>
                          </a:solidFill>
                          <a:latin typeface="Times New Roman" panose="02020603050405020304" pitchFamily="18" charset="0"/>
                          <a:ea typeface="Helvetica"/>
                          <a:cs typeface="Times New Roman" panose="02020603050405020304" pitchFamily="18" charset="0"/>
                        </a:rPr>
                        <a:t>Protected bike lanes promote new businesses to open along the routes</a:t>
                      </a:r>
                    </a:p>
                    <a:p>
                      <a:pPr marL="176212" indent="-176212" algn="l" defTabSz="914400" rtl="0" eaLnBrk="1" latinLnBrk="0" hangingPunct="1">
                        <a:spcBef>
                          <a:spcPts val="200"/>
                        </a:spcBef>
                        <a:buClr>
                          <a:schemeClr val="accent2"/>
                        </a:buClr>
                        <a:buSzPct val="75000"/>
                        <a:buFont typeface="Arial"/>
                        <a:buChar char="►"/>
                        <a:defRPr sz="1000"/>
                      </a:pPr>
                      <a:r>
                        <a:rPr lang="en-US" sz="1200" kern="1200" dirty="0">
                          <a:solidFill>
                            <a:schemeClr val="tx1"/>
                          </a:solidFill>
                          <a:latin typeface="Times New Roman" panose="02020603050405020304" pitchFamily="18" charset="0"/>
                          <a:ea typeface="Helvetica"/>
                          <a:cs typeface="Times New Roman" panose="02020603050405020304" pitchFamily="18" charset="0"/>
                        </a:rPr>
                        <a:t>Highlights repeat business as the amount of purchased goods cyclists can carry is limited</a:t>
                      </a:r>
                    </a:p>
                    <a:p>
                      <a:pPr marL="176212" indent="-176212" algn="l" defTabSz="914400" rtl="0" eaLnBrk="1" latinLnBrk="0" hangingPunct="1">
                        <a:spcBef>
                          <a:spcPts val="200"/>
                        </a:spcBef>
                        <a:buClr>
                          <a:schemeClr val="accent2"/>
                        </a:buClr>
                        <a:buSzPct val="75000"/>
                        <a:buFont typeface="Arial"/>
                        <a:buChar char="►"/>
                        <a:defRPr sz="1000"/>
                      </a:pPr>
                      <a:r>
                        <a:rPr lang="en-US" sz="1200" kern="1200" dirty="0">
                          <a:solidFill>
                            <a:schemeClr val="tx1"/>
                          </a:solidFill>
                          <a:latin typeface="Times New Roman" panose="02020603050405020304" pitchFamily="18" charset="0"/>
                          <a:ea typeface="Helvetica"/>
                          <a:cs typeface="Times New Roman" panose="02020603050405020304" pitchFamily="18" charset="0"/>
                        </a:rPr>
                        <a:t>Cycling infrastructure connects communities</a:t>
                      </a:r>
                    </a:p>
                  </a:txBody>
                  <a:tcPr marL="45720" marR="45720" horzOverflow="overflow">
                    <a:lnL w="38100">
                      <a:solidFill>
                        <a:srgbClr val="8F8F8F">
                          <a:lumOff val="44000"/>
                        </a:srgbClr>
                      </a:solidFill>
                    </a:lnL>
                    <a:lnR w="12700">
                      <a:miter lim="400000"/>
                    </a:lnR>
                    <a:lnT w="28575">
                      <a:solidFill>
                        <a:srgbClr val="8F8F8F">
                          <a:lumOff val="44000"/>
                        </a:srgbClr>
                      </a:solidFill>
                    </a:lnT>
                    <a:lnB w="28575">
                      <a:solidFill>
                        <a:srgbClr val="8F8F8F">
                          <a:lumOff val="44000"/>
                        </a:srgbClr>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27144">
                <a:tc>
                  <a:txBody>
                    <a:bodyPr/>
                    <a:lstStyle>
                      <a:lvl1pPr marL="0" algn="l" defTabSz="914400" rtl="0" eaLnBrk="1" latinLnBrk="0" hangingPunct="1">
                        <a:defRPr sz="1800" kern="1200">
                          <a:solidFill>
                            <a:schemeClr val="tx1"/>
                          </a:solidFill>
                          <a:latin typeface="Helvetica"/>
                          <a:ea typeface="Helvetica"/>
                          <a:cs typeface="Helvetica"/>
                        </a:defRPr>
                      </a:lvl1pPr>
                      <a:lvl2pPr marL="457200" algn="l" defTabSz="914400" rtl="0" eaLnBrk="1" latinLnBrk="0" hangingPunct="1">
                        <a:defRPr sz="1800" kern="1200">
                          <a:solidFill>
                            <a:schemeClr val="tx1"/>
                          </a:solidFill>
                          <a:latin typeface="Helvetica"/>
                          <a:ea typeface="Helvetica"/>
                          <a:cs typeface="Helvetica"/>
                        </a:defRPr>
                      </a:lvl2pPr>
                      <a:lvl3pPr marL="914400" algn="l" defTabSz="914400" rtl="0" eaLnBrk="1" latinLnBrk="0" hangingPunct="1">
                        <a:defRPr sz="1800" kern="1200">
                          <a:solidFill>
                            <a:schemeClr val="tx1"/>
                          </a:solidFill>
                          <a:latin typeface="Helvetica"/>
                          <a:ea typeface="Helvetica"/>
                          <a:cs typeface="Helvetica"/>
                        </a:defRPr>
                      </a:lvl3pPr>
                      <a:lvl4pPr marL="1371600" algn="l" defTabSz="914400" rtl="0" eaLnBrk="1" latinLnBrk="0" hangingPunct="1">
                        <a:defRPr sz="1800" kern="1200">
                          <a:solidFill>
                            <a:schemeClr val="tx1"/>
                          </a:solidFill>
                          <a:latin typeface="Helvetica"/>
                          <a:ea typeface="Helvetica"/>
                          <a:cs typeface="Helvetica"/>
                        </a:defRPr>
                      </a:lvl4pPr>
                      <a:lvl5pPr marL="1828800" algn="l" defTabSz="914400" rtl="0" eaLnBrk="1" latinLnBrk="0" hangingPunct="1">
                        <a:defRPr sz="1800" kern="1200">
                          <a:solidFill>
                            <a:schemeClr val="tx1"/>
                          </a:solidFill>
                          <a:latin typeface="Helvetica"/>
                          <a:ea typeface="Helvetica"/>
                          <a:cs typeface="Helvetica"/>
                        </a:defRPr>
                      </a:lvl5pPr>
                      <a:lvl6pPr marL="2286000" algn="l" defTabSz="914400" rtl="0" eaLnBrk="1" latinLnBrk="0" hangingPunct="1">
                        <a:defRPr sz="1800" kern="1200">
                          <a:solidFill>
                            <a:schemeClr val="tx1"/>
                          </a:solidFill>
                          <a:latin typeface="Helvetica"/>
                          <a:ea typeface="Helvetica"/>
                          <a:cs typeface="Helvetica"/>
                        </a:defRPr>
                      </a:lvl6pPr>
                      <a:lvl7pPr marL="2743200" algn="l" defTabSz="914400" rtl="0" eaLnBrk="1" latinLnBrk="0" hangingPunct="1">
                        <a:defRPr sz="1800" kern="1200">
                          <a:solidFill>
                            <a:schemeClr val="tx1"/>
                          </a:solidFill>
                          <a:latin typeface="Helvetica"/>
                          <a:ea typeface="Helvetica"/>
                          <a:cs typeface="Helvetica"/>
                        </a:defRPr>
                      </a:lvl7pPr>
                      <a:lvl8pPr marL="3200400" algn="l" defTabSz="914400" rtl="0" eaLnBrk="1" latinLnBrk="0" hangingPunct="1">
                        <a:defRPr sz="1800" kern="1200">
                          <a:solidFill>
                            <a:schemeClr val="tx1"/>
                          </a:solidFill>
                          <a:latin typeface="Helvetica"/>
                          <a:ea typeface="Helvetica"/>
                          <a:cs typeface="Helvetica"/>
                        </a:defRPr>
                      </a:lvl8pPr>
                      <a:lvl9pPr marL="3657600" algn="l" defTabSz="914400" rtl="0" eaLnBrk="1" latinLnBrk="0" hangingPunct="1">
                        <a:defRPr sz="1800" kern="1200">
                          <a:solidFill>
                            <a:schemeClr val="tx1"/>
                          </a:solidFill>
                          <a:latin typeface="Helvetica"/>
                          <a:ea typeface="Helvetica"/>
                          <a:cs typeface="Helvetica"/>
                        </a:defRPr>
                      </a:lvl9pPr>
                    </a:lstStyle>
                    <a:p>
                      <a:pPr marL="176212" indent="-176212" algn="l" defTabSz="914400" rtl="0" eaLnBrk="1" latinLnBrk="0" hangingPunct="1">
                        <a:spcBef>
                          <a:spcPts val="200"/>
                        </a:spcBef>
                        <a:buClr>
                          <a:schemeClr val="accent2"/>
                        </a:buClr>
                        <a:buSzPct val="75000"/>
                        <a:buFont typeface="Arial"/>
                        <a:buChar char="►"/>
                        <a:defRPr sz="1000"/>
                      </a:pPr>
                      <a:r>
                        <a:rPr lang="en-US" sz="1200" kern="1200" dirty="0">
                          <a:solidFill>
                            <a:schemeClr val="tx1"/>
                          </a:solidFill>
                          <a:latin typeface="Times New Roman" panose="02020603050405020304" pitchFamily="18" charset="0"/>
                          <a:ea typeface="Helvetica"/>
                          <a:cs typeface="Times New Roman" panose="02020603050405020304" pitchFamily="18" charset="0"/>
                        </a:rPr>
                        <a:t>Equity impacts of cycling: examining the spatial-social distribution of bicycle-related benefits</a:t>
                      </a:r>
                      <a:endParaRPr sz="1200" kern="12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lnL w="28575">
                      <a:solidFill>
                        <a:srgbClr val="8F8F8F">
                          <a:lumOff val="44000"/>
                        </a:srgbClr>
                      </a:solidFill>
                    </a:lnL>
                    <a:lnR w="38100">
                      <a:solidFill>
                        <a:srgbClr val="8F8F8F">
                          <a:lumOff val="44000"/>
                        </a:srgbClr>
                      </a:solidFill>
                    </a:lnR>
                    <a:lnT w="28575">
                      <a:solidFill>
                        <a:srgbClr val="8F8F8F">
                          <a:lumOff val="44000"/>
                        </a:srgbClr>
                      </a:solidFill>
                    </a:lnT>
                    <a:lnB w="28575" cap="flat" cmpd="sng" algn="ctr">
                      <a:solidFill>
                        <a:srgbClr val="8F8F8F">
                          <a:lumOff val="44000"/>
                        </a:srgbClr>
                      </a:solidFill>
                      <a:prstDash val="solid"/>
                      <a:round/>
                      <a:headEnd type="none" w="med" len="med"/>
                      <a:tailEnd type="none" w="med" len="med"/>
                    </a:lnB>
                    <a:lnTlToBr w="12700" cmpd="sng">
                      <a:noFill/>
                      <a:prstDash val="solid"/>
                    </a:lnTlToBr>
                    <a:lnBlToTr w="12700" cmpd="sng">
                      <a:noFill/>
                      <a:prstDash val="solid"/>
                    </a:lnBlToTr>
                    <a:solidFill>
                      <a:srgbClr val="D5D5D5"/>
                    </a:solidFill>
                  </a:tcPr>
                </a:tc>
                <a:tc>
                  <a:txBody>
                    <a:bodyPr/>
                    <a:lstStyle>
                      <a:lvl1pPr marL="0" algn="l" defTabSz="914400" rtl="0" eaLnBrk="1" latinLnBrk="0" hangingPunct="1">
                        <a:defRPr sz="1800" kern="1200">
                          <a:solidFill>
                            <a:schemeClr val="tx1"/>
                          </a:solidFill>
                          <a:latin typeface="Helvetica"/>
                          <a:ea typeface="Helvetica"/>
                          <a:cs typeface="Helvetica"/>
                        </a:defRPr>
                      </a:lvl1pPr>
                      <a:lvl2pPr marL="457200" algn="l" defTabSz="914400" rtl="0" eaLnBrk="1" latinLnBrk="0" hangingPunct="1">
                        <a:defRPr sz="1800" kern="1200">
                          <a:solidFill>
                            <a:schemeClr val="tx1"/>
                          </a:solidFill>
                          <a:latin typeface="Helvetica"/>
                          <a:ea typeface="Helvetica"/>
                          <a:cs typeface="Helvetica"/>
                        </a:defRPr>
                      </a:lvl2pPr>
                      <a:lvl3pPr marL="914400" algn="l" defTabSz="914400" rtl="0" eaLnBrk="1" latinLnBrk="0" hangingPunct="1">
                        <a:defRPr sz="1800" kern="1200">
                          <a:solidFill>
                            <a:schemeClr val="tx1"/>
                          </a:solidFill>
                          <a:latin typeface="Helvetica"/>
                          <a:ea typeface="Helvetica"/>
                          <a:cs typeface="Helvetica"/>
                        </a:defRPr>
                      </a:lvl3pPr>
                      <a:lvl4pPr marL="1371600" algn="l" defTabSz="914400" rtl="0" eaLnBrk="1" latinLnBrk="0" hangingPunct="1">
                        <a:defRPr sz="1800" kern="1200">
                          <a:solidFill>
                            <a:schemeClr val="tx1"/>
                          </a:solidFill>
                          <a:latin typeface="Helvetica"/>
                          <a:ea typeface="Helvetica"/>
                          <a:cs typeface="Helvetica"/>
                        </a:defRPr>
                      </a:lvl4pPr>
                      <a:lvl5pPr marL="1828800" algn="l" defTabSz="914400" rtl="0" eaLnBrk="1" latinLnBrk="0" hangingPunct="1">
                        <a:defRPr sz="1800" kern="1200">
                          <a:solidFill>
                            <a:schemeClr val="tx1"/>
                          </a:solidFill>
                          <a:latin typeface="Helvetica"/>
                          <a:ea typeface="Helvetica"/>
                          <a:cs typeface="Helvetica"/>
                        </a:defRPr>
                      </a:lvl5pPr>
                      <a:lvl6pPr marL="2286000" algn="l" defTabSz="914400" rtl="0" eaLnBrk="1" latinLnBrk="0" hangingPunct="1">
                        <a:defRPr sz="1800" kern="1200">
                          <a:solidFill>
                            <a:schemeClr val="tx1"/>
                          </a:solidFill>
                          <a:latin typeface="Helvetica"/>
                          <a:ea typeface="Helvetica"/>
                          <a:cs typeface="Helvetica"/>
                        </a:defRPr>
                      </a:lvl6pPr>
                      <a:lvl7pPr marL="2743200" algn="l" defTabSz="914400" rtl="0" eaLnBrk="1" latinLnBrk="0" hangingPunct="1">
                        <a:defRPr sz="1800" kern="1200">
                          <a:solidFill>
                            <a:schemeClr val="tx1"/>
                          </a:solidFill>
                          <a:latin typeface="Helvetica"/>
                          <a:ea typeface="Helvetica"/>
                          <a:cs typeface="Helvetica"/>
                        </a:defRPr>
                      </a:lvl7pPr>
                      <a:lvl8pPr marL="3200400" algn="l" defTabSz="914400" rtl="0" eaLnBrk="1" latinLnBrk="0" hangingPunct="1">
                        <a:defRPr sz="1800" kern="1200">
                          <a:solidFill>
                            <a:schemeClr val="tx1"/>
                          </a:solidFill>
                          <a:latin typeface="Helvetica"/>
                          <a:ea typeface="Helvetica"/>
                          <a:cs typeface="Helvetica"/>
                        </a:defRPr>
                      </a:lvl8pPr>
                      <a:lvl9pPr marL="3657600" algn="l" defTabSz="914400" rtl="0" eaLnBrk="1" latinLnBrk="0" hangingPunct="1">
                        <a:defRPr sz="1800" kern="1200">
                          <a:solidFill>
                            <a:schemeClr val="tx1"/>
                          </a:solidFill>
                          <a:latin typeface="Helvetica"/>
                          <a:ea typeface="Helvetica"/>
                          <a:cs typeface="Helvetica"/>
                        </a:defRPr>
                      </a:lvl9pPr>
                    </a:lstStyle>
                    <a:p>
                      <a:pPr marL="176212" indent="-176212">
                        <a:spcBef>
                          <a:spcPts val="200"/>
                        </a:spcBef>
                        <a:buClr>
                          <a:schemeClr val="accent2"/>
                        </a:buClr>
                        <a:buSzPct val="75000"/>
                        <a:buFont typeface="Arial"/>
                        <a:buChar char="►"/>
                        <a:defRPr sz="1000"/>
                      </a:pPr>
                      <a:r>
                        <a:rPr lang="en-US" sz="1200" dirty="0">
                          <a:latin typeface="Times New Roman" panose="02020603050405020304" pitchFamily="18" charset="0"/>
                          <a:cs typeface="Times New Roman" panose="02020603050405020304" pitchFamily="18" charset="0"/>
                        </a:rPr>
                        <a:t>Economic and Social Inequities </a:t>
                      </a:r>
                    </a:p>
                    <a:p>
                      <a:pPr marL="176212" marR="0" lvl="0" indent="-176212" algn="l" defTabSz="914400" rtl="0" eaLnBrk="1" fontAlgn="auto" latinLnBrk="0" hangingPunct="1">
                        <a:lnSpc>
                          <a:spcPct val="100000"/>
                        </a:lnSpc>
                        <a:spcBef>
                          <a:spcPts val="200"/>
                        </a:spcBef>
                        <a:spcAft>
                          <a:spcPts val="0"/>
                        </a:spcAft>
                        <a:buClr>
                          <a:schemeClr val="accent2"/>
                        </a:buClr>
                        <a:buSzPct val="75000"/>
                        <a:buFont typeface="Arial"/>
                        <a:buChar char="►"/>
                        <a:tabLst/>
                        <a:defRPr sz="1000"/>
                      </a:pPr>
                      <a:r>
                        <a:rPr lang="en-US" sz="1200" kern="1200" dirty="0">
                          <a:solidFill>
                            <a:schemeClr val="tx1"/>
                          </a:solidFill>
                          <a:latin typeface="Times New Roman" panose="02020603050405020304" pitchFamily="18" charset="0"/>
                          <a:ea typeface="Helvetica"/>
                          <a:cs typeface="Times New Roman" panose="02020603050405020304" pitchFamily="18" charset="0"/>
                        </a:rPr>
                        <a:t>Encompasses the grass roots organizations becoming the catalyst to promote the socio-economic aspects that break inequity barriers</a:t>
                      </a:r>
                    </a:p>
                    <a:p>
                      <a:pPr marL="176212" marR="0" lvl="0" indent="-176212" algn="l" defTabSz="914400" rtl="0" eaLnBrk="1" fontAlgn="auto" latinLnBrk="0" hangingPunct="1">
                        <a:lnSpc>
                          <a:spcPct val="100000"/>
                        </a:lnSpc>
                        <a:spcBef>
                          <a:spcPts val="200"/>
                        </a:spcBef>
                        <a:spcAft>
                          <a:spcPts val="0"/>
                        </a:spcAft>
                        <a:buClr>
                          <a:schemeClr val="accent2"/>
                        </a:buClr>
                        <a:buSzPct val="75000"/>
                        <a:buFont typeface="Arial"/>
                        <a:buChar char="►"/>
                        <a:tabLst/>
                        <a:defRPr sz="1000"/>
                      </a:pPr>
                      <a:r>
                        <a:rPr lang="en-US" sz="1200" kern="1200" dirty="0">
                          <a:solidFill>
                            <a:schemeClr val="tx1"/>
                          </a:solidFill>
                          <a:latin typeface="Times New Roman" panose="02020603050405020304" pitchFamily="18" charset="0"/>
                          <a:ea typeface="Helvetica"/>
                          <a:cs typeface="Times New Roman" panose="02020603050405020304" pitchFamily="18" charset="0"/>
                        </a:rPr>
                        <a:t>Cycling infrastructure, when distributed equally, the benefits can be realized by entire and connected communities, not just a single group of individuals</a:t>
                      </a:r>
                    </a:p>
                    <a:p>
                      <a:pPr marL="176212" marR="0" lvl="0" indent="-176212" algn="l" defTabSz="914400" rtl="0" eaLnBrk="1" fontAlgn="auto" latinLnBrk="0" hangingPunct="1">
                        <a:lnSpc>
                          <a:spcPct val="100000"/>
                        </a:lnSpc>
                        <a:spcBef>
                          <a:spcPts val="200"/>
                        </a:spcBef>
                        <a:spcAft>
                          <a:spcPts val="0"/>
                        </a:spcAft>
                        <a:buClr>
                          <a:schemeClr val="accent2"/>
                        </a:buClr>
                        <a:buSzPct val="75000"/>
                        <a:buFont typeface="Arial"/>
                        <a:buChar char="►"/>
                        <a:tabLst/>
                        <a:defRPr sz="1000"/>
                      </a:pPr>
                      <a:r>
                        <a:rPr lang="en-US" sz="1200" kern="1200" dirty="0">
                          <a:solidFill>
                            <a:schemeClr val="tx1"/>
                          </a:solidFill>
                          <a:latin typeface="Times New Roman" panose="02020603050405020304" pitchFamily="18" charset="0"/>
                          <a:ea typeface="Helvetica"/>
                          <a:cs typeface="Times New Roman" panose="02020603050405020304" pitchFamily="18" charset="0"/>
                        </a:rPr>
                        <a:t>Empirical evidence has shown that equity issues have been far less addressed during bicycle planning and decision-making processes</a:t>
                      </a:r>
                      <a:endParaRPr lang="en-US" sz="1200" kern="12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lnL w="38100">
                      <a:solidFill>
                        <a:srgbClr val="8F8F8F">
                          <a:lumOff val="44000"/>
                        </a:srgbClr>
                      </a:solidFill>
                    </a:lnL>
                    <a:lnR w="12700">
                      <a:miter lim="400000"/>
                    </a:lnR>
                    <a:lnT w="28575">
                      <a:solidFill>
                        <a:srgbClr val="8F8F8F">
                          <a:lumOff val="44000"/>
                        </a:srgbClr>
                      </a:solidFill>
                    </a:lnT>
                    <a:lnB w="28575" cap="flat" cmpd="sng" algn="ctr">
                      <a:solidFill>
                        <a:srgbClr val="8F8F8F">
                          <a:lumOff val="44000"/>
                        </a:srgbClr>
                      </a:solidFill>
                      <a:prstDash val="solid"/>
                      <a:round/>
                      <a:headEnd type="none" w="med" len="med"/>
                      <a:tailEnd type="none" w="med" len="med"/>
                    </a:lnB>
                    <a:lnTlToBr w="12700" cmpd="sng">
                      <a:noFill/>
                      <a:prstDash val="solid"/>
                    </a:lnTlToBr>
                    <a:lnBlToTr w="12700" cmpd="sng">
                      <a:noFill/>
                      <a:prstDash val="solid"/>
                    </a:lnBlToTr>
                    <a:solidFill>
                      <a:srgbClr val="D5D5D5"/>
                    </a:solidFill>
                  </a:tcPr>
                </a:tc>
                <a:extLst>
                  <a:ext uri="{0D108BD9-81ED-4DB2-BD59-A6C34878D82A}">
                    <a16:rowId xmlns:a16="http://schemas.microsoft.com/office/drawing/2014/main" val="10002"/>
                  </a:ext>
                </a:extLst>
              </a:tr>
              <a:tr h="947738">
                <a:tc>
                  <a:txBody>
                    <a:bodyPr/>
                    <a:lstStyle/>
                    <a:p>
                      <a:pPr marL="176212" indent="-176212" algn="l" defTabSz="914400" rtl="0" eaLnBrk="1" latinLnBrk="0" hangingPunct="1">
                        <a:spcBef>
                          <a:spcPts val="200"/>
                        </a:spcBef>
                        <a:buClr>
                          <a:schemeClr val="accent2"/>
                        </a:buClr>
                        <a:buSzPct val="75000"/>
                        <a:buFont typeface="Arial"/>
                        <a:buChar char="►"/>
                        <a:defRPr sz="1000"/>
                      </a:pPr>
                      <a:r>
                        <a:rPr lang="en-US" sz="1200" kern="1200" dirty="0">
                          <a:solidFill>
                            <a:schemeClr val="tx1"/>
                          </a:solidFill>
                          <a:latin typeface="Times New Roman" panose="02020603050405020304" pitchFamily="18" charset="0"/>
                          <a:ea typeface="+mn-ea"/>
                          <a:cs typeface="Times New Roman" panose="02020603050405020304" pitchFamily="18" charset="0"/>
                        </a:rPr>
                        <a:t>Disparities in Bicycle Commuting: Could Bike Lane Investment Widen the Gap?</a:t>
                      </a:r>
                      <a:r>
                        <a:rPr lang="en-US" sz="1200" kern="1200" dirty="0">
                          <a:solidFill>
                            <a:schemeClr val="tx1"/>
                          </a:solidFill>
                          <a:latin typeface="Times New Roman" panose="02020603050405020304" pitchFamily="18" charset="0"/>
                          <a:cs typeface="Times New Roman" panose="02020603050405020304" pitchFamily="18" charset="0"/>
                        </a:rPr>
                        <a:t> </a:t>
                      </a:r>
                      <a:endParaRPr sz="1200" kern="1200" dirty="0">
                        <a:solidFill>
                          <a:schemeClr val="tx1"/>
                        </a:solidFill>
                        <a:latin typeface="Times New Roman" panose="02020603050405020304" pitchFamily="18" charset="0"/>
                        <a:cs typeface="Times New Roman" panose="02020603050405020304" pitchFamily="18" charset="0"/>
                      </a:endParaRPr>
                    </a:p>
                  </a:txBody>
                  <a:tcPr marL="45720" marR="45720" horzOverflow="overflow">
                    <a:lnL w="28575">
                      <a:solidFill>
                        <a:srgbClr val="8F8F8F">
                          <a:lumOff val="44000"/>
                        </a:srgbClr>
                      </a:solidFill>
                    </a:lnL>
                    <a:lnR w="38100" cap="flat" cmpd="sng" algn="ctr">
                      <a:solidFill>
                        <a:srgbClr val="8F8F8F">
                          <a:lumOff val="44000"/>
                        </a:srgbClr>
                      </a:solidFill>
                      <a:prstDash val="solid"/>
                      <a:round/>
                      <a:headEnd type="none" w="med" len="med"/>
                      <a:tailEnd type="none" w="med" len="med"/>
                    </a:lnR>
                    <a:lnT w="28575">
                      <a:solidFill>
                        <a:srgbClr val="8F8F8F">
                          <a:lumOff val="44000"/>
                        </a:srgbClr>
                      </a:solidFill>
                    </a:lnT>
                    <a:lnB w="28575" cap="flat" cmpd="sng" algn="ctr">
                      <a:solidFill>
                        <a:srgbClr val="8F8F8F">
                          <a:lumOff val="44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6212" marR="0" lvl="0" indent="-176212" algn="l" defTabSz="914400" rtl="0" eaLnBrk="1" fontAlgn="auto" latinLnBrk="0" hangingPunct="1">
                        <a:lnSpc>
                          <a:spcPct val="100000"/>
                        </a:lnSpc>
                        <a:spcBef>
                          <a:spcPts val="200"/>
                        </a:spcBef>
                        <a:spcAft>
                          <a:spcPts val="0"/>
                        </a:spcAft>
                        <a:buClr>
                          <a:schemeClr val="accent2"/>
                        </a:buClr>
                        <a:buSzPct val="75000"/>
                        <a:buFont typeface="Arial"/>
                        <a:buChar char="►"/>
                        <a:tabLst/>
                        <a:defRPr sz="1000"/>
                      </a:pPr>
                      <a:r>
                        <a:rPr lang="en-CA" sz="1200" dirty="0">
                          <a:latin typeface="Times New Roman" panose="02020603050405020304" pitchFamily="18" charset="0"/>
                          <a:cs typeface="Times New Roman" panose="02020603050405020304" pitchFamily="18" charset="0"/>
                        </a:rPr>
                        <a:t>Dissenting Opinions</a:t>
                      </a:r>
                    </a:p>
                    <a:p>
                      <a:pPr marL="176212" marR="0" lvl="0" indent="-176212" algn="l" defTabSz="914400" rtl="0" eaLnBrk="1" fontAlgn="auto" latinLnBrk="0" hangingPunct="1">
                        <a:lnSpc>
                          <a:spcPct val="100000"/>
                        </a:lnSpc>
                        <a:spcBef>
                          <a:spcPts val="200"/>
                        </a:spcBef>
                        <a:spcAft>
                          <a:spcPts val="0"/>
                        </a:spcAft>
                        <a:buClr>
                          <a:schemeClr val="accent2"/>
                        </a:buClr>
                        <a:buSzPct val="75000"/>
                        <a:buFont typeface="Arial"/>
                        <a:buChar char="►"/>
                        <a:tabLst/>
                        <a:defRPr sz="1000"/>
                      </a:pPr>
                      <a:r>
                        <a:rPr lang="en-US" sz="1200" kern="1200" dirty="0">
                          <a:solidFill>
                            <a:schemeClr val="tx1"/>
                          </a:solidFill>
                          <a:latin typeface="Times New Roman" panose="02020603050405020304" pitchFamily="18" charset="0"/>
                          <a:ea typeface="+mn-ea"/>
                          <a:cs typeface="Times New Roman" panose="02020603050405020304" pitchFamily="18" charset="0"/>
                        </a:rPr>
                        <a:t>Addresses the opposite view that investing in cycling infrastructure further negatively impacts disenfranchised groups as cycling infrastructure trends away from urban areas</a:t>
                      </a:r>
                    </a:p>
                    <a:p>
                      <a:pPr marL="176212" marR="0" lvl="0" indent="-176212" algn="l" defTabSz="914400" rtl="0" eaLnBrk="1" fontAlgn="auto" latinLnBrk="0" hangingPunct="1">
                        <a:lnSpc>
                          <a:spcPct val="100000"/>
                        </a:lnSpc>
                        <a:spcBef>
                          <a:spcPts val="200"/>
                        </a:spcBef>
                        <a:spcAft>
                          <a:spcPts val="0"/>
                        </a:spcAft>
                        <a:buClr>
                          <a:schemeClr val="accent2"/>
                        </a:buClr>
                        <a:buSzPct val="75000"/>
                        <a:buFont typeface="Arial"/>
                        <a:buChar char="►"/>
                        <a:tabLst/>
                        <a:defRPr sz="1000"/>
                      </a:pPr>
                      <a:r>
                        <a:rPr lang="en-US" sz="1200" kern="1200" dirty="0">
                          <a:solidFill>
                            <a:schemeClr val="tx1"/>
                          </a:solidFill>
                          <a:latin typeface="Times New Roman" panose="02020603050405020304" pitchFamily="18" charset="0"/>
                          <a:ea typeface="+mn-ea"/>
                          <a:cs typeface="Times New Roman" panose="02020603050405020304" pitchFamily="18" charset="0"/>
                        </a:rPr>
                        <a:t>Identifies planning for an increased volume of motor vehicles is needed for future growth of the suburban landscape</a:t>
                      </a:r>
                    </a:p>
                  </a:txBody>
                  <a:tcPr marL="45720" marR="45720" horzOverflow="overflow">
                    <a:lnL w="38100" cap="flat" cmpd="sng" algn="ctr">
                      <a:solidFill>
                        <a:srgbClr val="8F8F8F">
                          <a:lumOff val="44000"/>
                        </a:srgbClr>
                      </a:solidFill>
                      <a:prstDash val="solid"/>
                      <a:round/>
                      <a:headEnd type="none" w="med" len="med"/>
                      <a:tailEnd type="none" w="med" len="med"/>
                    </a:lnL>
                    <a:lnR w="12700">
                      <a:miter lim="400000"/>
                    </a:lnR>
                    <a:lnT w="28575">
                      <a:solidFill>
                        <a:srgbClr val="8F8F8F">
                          <a:lumOff val="44000"/>
                        </a:srgbClr>
                      </a:solidFill>
                    </a:lnT>
                    <a:lnB w="28575" cap="flat" cmpd="sng" algn="ctr">
                      <a:solidFill>
                        <a:srgbClr val="8F8F8F">
                          <a:lumOff val="44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955541"/>
                  </a:ext>
                </a:extLst>
              </a:tr>
              <a:tr h="687039">
                <a:tc>
                  <a:txBody>
                    <a:bodyPr/>
                    <a:lstStyle/>
                    <a:p>
                      <a:pPr marL="176212" indent="-176212" algn="l" defTabSz="914400" rtl="0" eaLnBrk="1" latinLnBrk="0" hangingPunct="1">
                        <a:spcBef>
                          <a:spcPts val="200"/>
                        </a:spcBef>
                        <a:buClr>
                          <a:schemeClr val="accent2"/>
                        </a:buClr>
                        <a:buSzPct val="75000"/>
                        <a:buFont typeface="Arial"/>
                        <a:buChar char="►"/>
                        <a:defRPr sz="1000"/>
                      </a:pPr>
                      <a:r>
                        <a:rPr lang="en-US" sz="1200" kern="1200" dirty="0">
                          <a:solidFill>
                            <a:schemeClr val="tx1"/>
                          </a:solidFill>
                          <a:latin typeface="Times New Roman" panose="02020603050405020304" pitchFamily="18" charset="0"/>
                          <a:ea typeface="+mn-ea"/>
                          <a:cs typeface="Times New Roman" panose="02020603050405020304" pitchFamily="18" charset="0"/>
                        </a:rPr>
                        <a:t>Who were these bike lanes built for? Social-spatial inequities in Vancouver’s bikeways, 2001-2016 </a:t>
                      </a:r>
                      <a:endParaRPr sz="1200" kern="1200" dirty="0">
                        <a:solidFill>
                          <a:schemeClr val="tx1"/>
                        </a:solidFill>
                        <a:latin typeface="Times New Roman" panose="02020603050405020304" pitchFamily="18" charset="0"/>
                        <a:ea typeface="+mn-ea"/>
                        <a:cs typeface="Times New Roman" panose="02020603050405020304" pitchFamily="18" charset="0"/>
                      </a:endParaRPr>
                    </a:p>
                  </a:txBody>
                  <a:tcPr marL="45720" marR="45720" horzOverflow="overflow">
                    <a:lnL w="28575">
                      <a:solidFill>
                        <a:srgbClr val="8F8F8F">
                          <a:lumOff val="44000"/>
                        </a:srgbClr>
                      </a:solidFill>
                    </a:lnL>
                    <a:lnR w="38100" cap="flat" cmpd="sng" algn="ctr">
                      <a:solidFill>
                        <a:srgbClr val="8F8F8F">
                          <a:lumOff val="44000"/>
                        </a:srgbClr>
                      </a:solidFill>
                      <a:prstDash val="solid"/>
                      <a:round/>
                      <a:headEnd type="none" w="med" len="med"/>
                      <a:tailEnd type="none" w="med" len="med"/>
                    </a:lnR>
                    <a:lnT w="28575">
                      <a:solidFill>
                        <a:srgbClr val="8F8F8F">
                          <a:lumOff val="44000"/>
                        </a:srgbClr>
                      </a:solidFill>
                    </a:lnT>
                    <a:lnB w="28575" cap="flat" cmpd="sng" algn="ctr">
                      <a:solidFill>
                        <a:srgbClr val="8F8F8F">
                          <a:lumOff val="44000"/>
                        </a:srgb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176212" marR="0" lvl="0" indent="-176212" algn="l" defTabSz="914400" rtl="0" eaLnBrk="1" fontAlgn="auto" latinLnBrk="0" hangingPunct="1">
                        <a:lnSpc>
                          <a:spcPct val="100000"/>
                        </a:lnSpc>
                        <a:spcBef>
                          <a:spcPts val="200"/>
                        </a:spcBef>
                        <a:spcAft>
                          <a:spcPts val="0"/>
                        </a:spcAft>
                        <a:buClr>
                          <a:schemeClr val="accent2"/>
                        </a:buClr>
                        <a:buSzPct val="75000"/>
                        <a:buFont typeface="Arial"/>
                        <a:buChar char="►"/>
                        <a:tabLst/>
                        <a:defRPr sz="1000"/>
                      </a:pPr>
                      <a:r>
                        <a:rPr lang="en-CA" sz="1200" dirty="0">
                          <a:latin typeface="Times New Roman" panose="02020603050405020304" pitchFamily="18" charset="0"/>
                          <a:cs typeface="Times New Roman" panose="02020603050405020304" pitchFamily="18" charset="0"/>
                        </a:rPr>
                        <a:t>Dissenting Opinions</a:t>
                      </a:r>
                    </a:p>
                    <a:p>
                      <a:pPr marL="176212" marR="0" lvl="0" indent="-176212" algn="l" defTabSz="914400" rtl="0" eaLnBrk="1" fontAlgn="auto" latinLnBrk="0" hangingPunct="1">
                        <a:lnSpc>
                          <a:spcPct val="100000"/>
                        </a:lnSpc>
                        <a:spcBef>
                          <a:spcPts val="200"/>
                        </a:spcBef>
                        <a:spcAft>
                          <a:spcPts val="0"/>
                        </a:spcAft>
                        <a:buClr>
                          <a:schemeClr val="accent2"/>
                        </a:buClr>
                        <a:buSzPct val="75000"/>
                        <a:buFont typeface="Arial"/>
                        <a:buChar char="►"/>
                        <a:tabLst/>
                        <a:defRPr sz="1000"/>
                      </a:pPr>
                      <a:r>
                        <a:rPr lang="en-US" sz="1200" kern="1200" dirty="0">
                          <a:solidFill>
                            <a:schemeClr val="tx1"/>
                          </a:solidFill>
                          <a:latin typeface="Times New Roman" panose="02020603050405020304" pitchFamily="18" charset="0"/>
                          <a:ea typeface="+mn-ea"/>
                          <a:cs typeface="Times New Roman" panose="02020603050405020304" pitchFamily="18" charset="0"/>
                        </a:rPr>
                        <a:t>Challenges for communities to access bike lanes continue to persist</a:t>
                      </a:r>
                    </a:p>
                    <a:p>
                      <a:pPr marL="176212" marR="0" lvl="0" indent="-176212" algn="l" defTabSz="914400" rtl="0" eaLnBrk="1" fontAlgn="auto" latinLnBrk="0" hangingPunct="1">
                        <a:lnSpc>
                          <a:spcPct val="100000"/>
                        </a:lnSpc>
                        <a:spcBef>
                          <a:spcPts val="200"/>
                        </a:spcBef>
                        <a:spcAft>
                          <a:spcPts val="0"/>
                        </a:spcAft>
                        <a:buClr>
                          <a:schemeClr val="accent2"/>
                        </a:buClr>
                        <a:buSzPct val="75000"/>
                        <a:buFont typeface="Arial"/>
                        <a:buChar char="►"/>
                        <a:tabLst/>
                        <a:defRPr sz="1000"/>
                      </a:pPr>
                      <a:r>
                        <a:rPr lang="en-US" sz="1200" kern="1200" dirty="0">
                          <a:solidFill>
                            <a:schemeClr val="tx1"/>
                          </a:solidFill>
                          <a:latin typeface="Times New Roman" panose="02020603050405020304" pitchFamily="18" charset="0"/>
                          <a:ea typeface="+mn-ea"/>
                          <a:cs typeface="Times New Roman" panose="02020603050405020304" pitchFamily="18" charset="0"/>
                        </a:rPr>
                        <a:t>Confirms areas with higher educated adults have more access to protected bike lanes leading to disparate opportunities amongst communities</a:t>
                      </a:r>
                    </a:p>
                    <a:p>
                      <a:pPr marL="176212" marR="0" lvl="0" indent="-176212" algn="l" defTabSz="914400" rtl="0" eaLnBrk="1" fontAlgn="auto" latinLnBrk="0" hangingPunct="1">
                        <a:lnSpc>
                          <a:spcPct val="100000"/>
                        </a:lnSpc>
                        <a:spcBef>
                          <a:spcPts val="200"/>
                        </a:spcBef>
                        <a:spcAft>
                          <a:spcPts val="0"/>
                        </a:spcAft>
                        <a:buClr>
                          <a:schemeClr val="accent2"/>
                        </a:buClr>
                        <a:buSzPct val="75000"/>
                        <a:buFont typeface="Arial"/>
                        <a:buChar char="►"/>
                        <a:tabLst/>
                        <a:defRPr sz="1000"/>
                      </a:pPr>
                      <a:r>
                        <a:rPr lang="en-US" sz="1200" kern="1200" dirty="0">
                          <a:solidFill>
                            <a:schemeClr val="tx1"/>
                          </a:solidFill>
                          <a:latin typeface="Times New Roman" panose="02020603050405020304" pitchFamily="18" charset="0"/>
                          <a:ea typeface="+mn-ea"/>
                          <a:cs typeface="Times New Roman" panose="02020603050405020304" pitchFamily="18" charset="0"/>
                        </a:rPr>
                        <a:t>Areas that contain higher numbers of children have less access to protected bike lanes that further support disparities</a:t>
                      </a:r>
                    </a:p>
                  </a:txBody>
                  <a:tcPr marL="45720" marR="45720" horzOverflow="overflow">
                    <a:lnL w="38100" cap="flat" cmpd="sng" algn="ctr">
                      <a:solidFill>
                        <a:srgbClr val="8F8F8F">
                          <a:lumOff val="44000"/>
                        </a:srgbClr>
                      </a:solidFill>
                      <a:prstDash val="solid"/>
                      <a:round/>
                      <a:headEnd type="none" w="med" len="med"/>
                      <a:tailEnd type="none" w="med" len="med"/>
                    </a:lnL>
                    <a:lnR w="12700">
                      <a:miter lim="400000"/>
                    </a:lnR>
                    <a:lnT w="28575">
                      <a:solidFill>
                        <a:srgbClr val="8F8F8F">
                          <a:lumOff val="44000"/>
                        </a:srgbClr>
                      </a:solidFill>
                    </a:lnT>
                    <a:lnB w="28575" cap="flat" cmpd="sng" algn="ctr">
                      <a:solidFill>
                        <a:srgbClr val="8F8F8F">
                          <a:lumOff val="44000"/>
                        </a:srgb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776509748"/>
                  </a:ext>
                </a:extLst>
              </a:tr>
            </a:tbl>
          </a:graphicData>
        </a:graphic>
      </p:graphicFrame>
    </p:spTree>
    <p:extLst>
      <p:ext uri="{BB962C8B-B14F-4D97-AF65-F5344CB8AC3E}">
        <p14:creationId xmlns:p14="http://schemas.microsoft.com/office/powerpoint/2010/main" val="3975836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205740" y="129540"/>
            <a:ext cx="9692640" cy="657530"/>
          </a:xfrm>
        </p:spPr>
        <p:txBody>
          <a:bodyPr>
            <a:normAutofit/>
          </a:bodyPr>
          <a:lstStyle/>
          <a:p>
            <a:r>
              <a:rPr lang="en-US" dirty="0">
                <a:latin typeface="Times New Roman" panose="02020603050405020304" pitchFamily="18" charset="0"/>
                <a:cs typeface="Times New Roman" panose="02020603050405020304" pitchFamily="18" charset="0"/>
              </a:rPr>
              <a:t>Research Design</a:t>
            </a:r>
          </a:p>
        </p:txBody>
      </p:sp>
      <p:cxnSp>
        <p:nvCxnSpPr>
          <p:cNvPr id="5" name="Straight Connector 4">
            <a:extLst>
              <a:ext uri="{FF2B5EF4-FFF2-40B4-BE49-F238E27FC236}">
                <a16:creationId xmlns:a16="http://schemas.microsoft.com/office/drawing/2014/main" id="{1F633277-1117-42B3-A0EE-A3EA775698D4}"/>
              </a:ext>
            </a:extLst>
          </p:cNvPr>
          <p:cNvCxnSpPr/>
          <p:nvPr/>
        </p:nvCxnSpPr>
        <p:spPr>
          <a:xfrm>
            <a:off x="205740" y="787070"/>
            <a:ext cx="11506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FB75C3D-AFC0-4D46-8D29-E5A695591CFC}"/>
              </a:ext>
            </a:extLst>
          </p:cNvPr>
          <p:cNvSpPr txBox="1"/>
          <p:nvPr/>
        </p:nvSpPr>
        <p:spPr>
          <a:xfrm>
            <a:off x="205740" y="849630"/>
            <a:ext cx="11506648" cy="738664"/>
          </a:xfrm>
          <a:prstGeom prst="rect">
            <a:avLst/>
          </a:prstGeom>
          <a:noFill/>
        </p:spPr>
        <p:txBody>
          <a:bodyPr wrap="square" rtlCol="0">
            <a:spAutoFit/>
          </a:bodyPr>
          <a:lstStyle/>
          <a:p>
            <a:pPr marL="0" marR="0">
              <a:spcBef>
                <a:spcPts val="0"/>
              </a:spcBef>
              <a:spcAft>
                <a:spcPts val="0"/>
              </a:spcAft>
            </a:pPr>
            <a:r>
              <a:rPr lang="en-US" sz="1400" dirty="0">
                <a:effectLst/>
                <a:latin typeface="Times New Roman" panose="02020603050405020304" pitchFamily="18" charset="0"/>
                <a:ea typeface="Times New Roman" panose="02020603050405020304" pitchFamily="18" charset="0"/>
              </a:rPr>
              <a:t>The study will leverage a series of datasets to support the data modeling and analytics component of this project.  Attention was afforded to identify useable datasets that could be analyzed; the selected datasets can be rooted back to two primary sources: the United States Census Bureau (Census) and the Texas Comptroller of Public Accounts (TCPA).</a:t>
            </a:r>
          </a:p>
        </p:txBody>
      </p:sp>
      <p:sp>
        <p:nvSpPr>
          <p:cNvPr id="16" name="AutoShape 42">
            <a:extLst>
              <a:ext uri="{FF2B5EF4-FFF2-40B4-BE49-F238E27FC236}">
                <a16:creationId xmlns:a16="http://schemas.microsoft.com/office/drawing/2014/main" id="{6856E181-3F99-FBE2-FC62-0A9459A103EB}"/>
              </a:ext>
            </a:extLst>
          </p:cNvPr>
          <p:cNvSpPr/>
          <p:nvPr/>
        </p:nvSpPr>
        <p:spPr>
          <a:xfrm rot="5400000">
            <a:off x="4859184" y="356840"/>
            <a:ext cx="2085976" cy="66579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280" y="21600"/>
                </a:lnTo>
                <a:lnTo>
                  <a:pt x="4320" y="21600"/>
                </a:lnTo>
                <a:close/>
              </a:path>
            </a:pathLst>
          </a:custGeom>
          <a:solidFill>
            <a:schemeClr val="accent2"/>
          </a:solidFill>
          <a:ln w="12700">
            <a:miter lim="400000"/>
          </a:ln>
        </p:spPr>
        <p:txBody>
          <a:bodyPr lIns="45719" rIns="45719" anchor="ctr"/>
          <a:lstStyle/>
          <a:p>
            <a:pPr algn="r">
              <a:spcBef>
                <a:spcPts val="1000"/>
              </a:spcBef>
              <a:defRPr sz="800">
                <a:latin typeface="EYInterstate"/>
                <a:ea typeface="EYInterstate"/>
                <a:cs typeface="EYInterstate"/>
                <a:sym typeface="EYInterstate"/>
              </a:defRPr>
            </a:pPr>
            <a:endParaRPr dirty="0"/>
          </a:p>
        </p:txBody>
      </p:sp>
      <p:sp>
        <p:nvSpPr>
          <p:cNvPr id="17" name="AutoShape 4">
            <a:extLst>
              <a:ext uri="{FF2B5EF4-FFF2-40B4-BE49-F238E27FC236}">
                <a16:creationId xmlns:a16="http://schemas.microsoft.com/office/drawing/2014/main" id="{1843CAD0-6902-D124-4716-FF94C190F09D}"/>
              </a:ext>
            </a:extLst>
          </p:cNvPr>
          <p:cNvSpPr/>
          <p:nvPr/>
        </p:nvSpPr>
        <p:spPr>
          <a:xfrm>
            <a:off x="2546197" y="2033239"/>
            <a:ext cx="6684964" cy="3219450"/>
          </a:xfrm>
          <a:prstGeom prst="roundRect">
            <a:avLst>
              <a:gd name="adj" fmla="val 13954"/>
            </a:avLst>
          </a:prstGeom>
          <a:ln w="57150">
            <a:solidFill>
              <a:schemeClr val="accent2"/>
            </a:solidFill>
          </a:ln>
        </p:spPr>
        <p:txBody>
          <a:bodyPr lIns="45719" rIns="45719" anchor="ctr"/>
          <a:lstStyle/>
          <a:p>
            <a:pPr algn="r">
              <a:spcBef>
                <a:spcPts val="1000"/>
              </a:spcBef>
              <a:defRPr sz="800">
                <a:latin typeface="EYInterstate"/>
                <a:ea typeface="EYInterstate"/>
                <a:cs typeface="EYInterstate"/>
                <a:sym typeface="EYInterstate"/>
              </a:defRPr>
            </a:pPr>
            <a:endParaRPr dirty="0"/>
          </a:p>
        </p:txBody>
      </p:sp>
      <p:grpSp>
        <p:nvGrpSpPr>
          <p:cNvPr id="18" name="Group 26">
            <a:extLst>
              <a:ext uri="{FF2B5EF4-FFF2-40B4-BE49-F238E27FC236}">
                <a16:creationId xmlns:a16="http://schemas.microsoft.com/office/drawing/2014/main" id="{0D2E97A0-CC7E-EB8F-F206-FC188510FEAD}"/>
              </a:ext>
            </a:extLst>
          </p:cNvPr>
          <p:cNvGrpSpPr/>
          <p:nvPr/>
        </p:nvGrpSpPr>
        <p:grpSpPr>
          <a:xfrm>
            <a:off x="3079595" y="3449289"/>
            <a:ext cx="2133601" cy="457200"/>
            <a:chOff x="0" y="0"/>
            <a:chExt cx="2133600" cy="457200"/>
          </a:xfrm>
        </p:grpSpPr>
        <p:sp>
          <p:nvSpPr>
            <p:cNvPr id="19" name="Line 27">
              <a:extLst>
                <a:ext uri="{FF2B5EF4-FFF2-40B4-BE49-F238E27FC236}">
                  <a16:creationId xmlns:a16="http://schemas.microsoft.com/office/drawing/2014/main" id="{A403BDE5-87E6-D620-22BB-F271B5770D8B}"/>
                </a:ext>
              </a:extLst>
            </p:cNvPr>
            <p:cNvSpPr/>
            <p:nvPr/>
          </p:nvSpPr>
          <p:spPr>
            <a:xfrm>
              <a:off x="0" y="0"/>
              <a:ext cx="2133601" cy="0"/>
            </a:xfrm>
            <a:prstGeom prst="line">
              <a:avLst/>
            </a:prstGeom>
            <a:noFill/>
            <a:ln w="19050" cap="flat">
              <a:solidFill>
                <a:schemeClr val="accent3">
                  <a:lumOff val="44000"/>
                </a:schemeClr>
              </a:solidFill>
              <a:prstDash val="solid"/>
              <a:round/>
              <a:tailEnd type="triangle" w="med" len="med"/>
            </a:ln>
            <a:effectLst/>
          </p:spPr>
          <p:txBody>
            <a:bodyPr wrap="square" lIns="45719" tIns="45719" rIns="45719" bIns="45719" numCol="1" anchor="t">
              <a:noAutofit/>
            </a:bodyPr>
            <a:lstStyle/>
            <a:p>
              <a:endParaRPr dirty="0"/>
            </a:p>
          </p:txBody>
        </p:sp>
        <p:sp>
          <p:nvSpPr>
            <p:cNvPr id="20" name="Line 28">
              <a:extLst>
                <a:ext uri="{FF2B5EF4-FFF2-40B4-BE49-F238E27FC236}">
                  <a16:creationId xmlns:a16="http://schemas.microsoft.com/office/drawing/2014/main" id="{15DF43EF-4FF7-C873-0E77-859A74852891}"/>
                </a:ext>
              </a:extLst>
            </p:cNvPr>
            <p:cNvSpPr/>
            <p:nvPr/>
          </p:nvSpPr>
          <p:spPr>
            <a:xfrm>
              <a:off x="0" y="228600"/>
              <a:ext cx="2133601" cy="0"/>
            </a:xfrm>
            <a:prstGeom prst="line">
              <a:avLst/>
            </a:prstGeom>
            <a:noFill/>
            <a:ln w="19050" cap="flat">
              <a:solidFill>
                <a:schemeClr val="accent3">
                  <a:lumOff val="44000"/>
                </a:schemeClr>
              </a:solidFill>
              <a:prstDash val="solid"/>
              <a:round/>
              <a:tailEnd type="triangle" w="med" len="med"/>
            </a:ln>
            <a:effectLst/>
          </p:spPr>
          <p:txBody>
            <a:bodyPr wrap="square" lIns="45719" tIns="45719" rIns="45719" bIns="45719" numCol="1" anchor="t">
              <a:noAutofit/>
            </a:bodyPr>
            <a:lstStyle/>
            <a:p>
              <a:endParaRPr dirty="0"/>
            </a:p>
          </p:txBody>
        </p:sp>
        <p:sp>
          <p:nvSpPr>
            <p:cNvPr id="21" name="Line 29">
              <a:extLst>
                <a:ext uri="{FF2B5EF4-FFF2-40B4-BE49-F238E27FC236}">
                  <a16:creationId xmlns:a16="http://schemas.microsoft.com/office/drawing/2014/main" id="{5732E9DD-A445-D706-AF89-A6F308CF1FAA}"/>
                </a:ext>
              </a:extLst>
            </p:cNvPr>
            <p:cNvSpPr/>
            <p:nvPr/>
          </p:nvSpPr>
          <p:spPr>
            <a:xfrm>
              <a:off x="0" y="457200"/>
              <a:ext cx="2133601" cy="0"/>
            </a:xfrm>
            <a:prstGeom prst="line">
              <a:avLst/>
            </a:prstGeom>
            <a:noFill/>
            <a:ln w="19050" cap="flat">
              <a:solidFill>
                <a:schemeClr val="accent3">
                  <a:lumOff val="44000"/>
                </a:schemeClr>
              </a:solidFill>
              <a:prstDash val="solid"/>
              <a:round/>
              <a:tailEnd type="triangle" w="med" len="med"/>
            </a:ln>
            <a:effectLst/>
          </p:spPr>
          <p:txBody>
            <a:bodyPr wrap="square" lIns="45719" tIns="45719" rIns="45719" bIns="45719" numCol="1" anchor="t">
              <a:noAutofit/>
            </a:bodyPr>
            <a:lstStyle/>
            <a:p>
              <a:endParaRPr dirty="0"/>
            </a:p>
          </p:txBody>
        </p:sp>
      </p:grpSp>
      <p:grpSp>
        <p:nvGrpSpPr>
          <p:cNvPr id="22" name="Group 30">
            <a:extLst>
              <a:ext uri="{FF2B5EF4-FFF2-40B4-BE49-F238E27FC236}">
                <a16:creationId xmlns:a16="http://schemas.microsoft.com/office/drawing/2014/main" id="{FC039C2D-A585-C94F-A484-D85AA24B3EF8}"/>
              </a:ext>
            </a:extLst>
          </p:cNvPr>
          <p:cNvGrpSpPr/>
          <p:nvPr/>
        </p:nvGrpSpPr>
        <p:grpSpPr>
          <a:xfrm>
            <a:off x="6691159" y="3449289"/>
            <a:ext cx="2060576" cy="457200"/>
            <a:chOff x="0" y="0"/>
            <a:chExt cx="2060575" cy="457200"/>
          </a:xfrm>
        </p:grpSpPr>
        <p:sp>
          <p:nvSpPr>
            <p:cNvPr id="23" name="Line 31">
              <a:extLst>
                <a:ext uri="{FF2B5EF4-FFF2-40B4-BE49-F238E27FC236}">
                  <a16:creationId xmlns:a16="http://schemas.microsoft.com/office/drawing/2014/main" id="{455E969F-3FAA-1585-8C65-C65BF5CCE76C}"/>
                </a:ext>
              </a:extLst>
            </p:cNvPr>
            <p:cNvSpPr/>
            <p:nvPr/>
          </p:nvSpPr>
          <p:spPr>
            <a:xfrm>
              <a:off x="0" y="0"/>
              <a:ext cx="2060576" cy="0"/>
            </a:xfrm>
            <a:prstGeom prst="line">
              <a:avLst/>
            </a:prstGeom>
            <a:noFill/>
            <a:ln w="19050" cap="flat">
              <a:solidFill>
                <a:schemeClr val="accent3">
                  <a:lumOff val="44000"/>
                </a:schemeClr>
              </a:solidFill>
              <a:prstDash val="solid"/>
              <a:round/>
              <a:tailEnd type="triangle" w="med" len="med"/>
            </a:ln>
            <a:effectLst/>
          </p:spPr>
          <p:txBody>
            <a:bodyPr wrap="square" lIns="45719" tIns="45719" rIns="45719" bIns="45719" numCol="1" anchor="t">
              <a:noAutofit/>
            </a:bodyPr>
            <a:lstStyle/>
            <a:p>
              <a:endParaRPr dirty="0"/>
            </a:p>
          </p:txBody>
        </p:sp>
        <p:sp>
          <p:nvSpPr>
            <p:cNvPr id="24" name="Line 32">
              <a:extLst>
                <a:ext uri="{FF2B5EF4-FFF2-40B4-BE49-F238E27FC236}">
                  <a16:creationId xmlns:a16="http://schemas.microsoft.com/office/drawing/2014/main" id="{CC4BD6F3-CBCB-D528-0E79-F7DB6AB3DB1F}"/>
                </a:ext>
              </a:extLst>
            </p:cNvPr>
            <p:cNvSpPr/>
            <p:nvPr/>
          </p:nvSpPr>
          <p:spPr>
            <a:xfrm>
              <a:off x="0" y="228600"/>
              <a:ext cx="2060576" cy="0"/>
            </a:xfrm>
            <a:prstGeom prst="line">
              <a:avLst/>
            </a:prstGeom>
            <a:noFill/>
            <a:ln w="19050" cap="flat">
              <a:solidFill>
                <a:schemeClr val="accent3">
                  <a:lumOff val="44000"/>
                </a:schemeClr>
              </a:solidFill>
              <a:prstDash val="solid"/>
              <a:round/>
              <a:tailEnd type="triangle" w="med" len="med"/>
            </a:ln>
            <a:effectLst/>
          </p:spPr>
          <p:txBody>
            <a:bodyPr wrap="square" lIns="45719" tIns="45719" rIns="45719" bIns="45719" numCol="1" anchor="t">
              <a:noAutofit/>
            </a:bodyPr>
            <a:lstStyle/>
            <a:p>
              <a:endParaRPr dirty="0"/>
            </a:p>
          </p:txBody>
        </p:sp>
        <p:sp>
          <p:nvSpPr>
            <p:cNvPr id="25" name="Line 33">
              <a:extLst>
                <a:ext uri="{FF2B5EF4-FFF2-40B4-BE49-F238E27FC236}">
                  <a16:creationId xmlns:a16="http://schemas.microsoft.com/office/drawing/2014/main" id="{BD65C7C8-D3A0-92B5-B116-8F26B329CF86}"/>
                </a:ext>
              </a:extLst>
            </p:cNvPr>
            <p:cNvSpPr/>
            <p:nvPr/>
          </p:nvSpPr>
          <p:spPr>
            <a:xfrm>
              <a:off x="0" y="457200"/>
              <a:ext cx="2060576" cy="0"/>
            </a:xfrm>
            <a:prstGeom prst="line">
              <a:avLst/>
            </a:prstGeom>
            <a:noFill/>
            <a:ln w="19050" cap="flat">
              <a:solidFill>
                <a:schemeClr val="accent3">
                  <a:lumOff val="44000"/>
                </a:schemeClr>
              </a:solidFill>
              <a:prstDash val="solid"/>
              <a:round/>
              <a:tailEnd type="triangle" w="med" len="med"/>
            </a:ln>
            <a:effectLst/>
          </p:spPr>
          <p:txBody>
            <a:bodyPr wrap="square" lIns="45719" tIns="45719" rIns="45719" bIns="45719" numCol="1" anchor="t">
              <a:noAutofit/>
            </a:bodyPr>
            <a:lstStyle/>
            <a:p>
              <a:endParaRPr dirty="0"/>
            </a:p>
          </p:txBody>
        </p:sp>
      </p:grpSp>
      <p:grpSp>
        <p:nvGrpSpPr>
          <p:cNvPr id="26" name="AutoShape 7">
            <a:extLst>
              <a:ext uri="{FF2B5EF4-FFF2-40B4-BE49-F238E27FC236}">
                <a16:creationId xmlns:a16="http://schemas.microsoft.com/office/drawing/2014/main" id="{2BC42386-E1CB-BBD2-F18C-58AE10390121}"/>
              </a:ext>
            </a:extLst>
          </p:cNvPr>
          <p:cNvGrpSpPr/>
          <p:nvPr/>
        </p:nvGrpSpPr>
        <p:grpSpPr>
          <a:xfrm>
            <a:off x="3234907" y="3342926"/>
            <a:ext cx="613307" cy="671514"/>
            <a:chOff x="-6614" y="0"/>
            <a:chExt cx="613306" cy="671513"/>
          </a:xfrm>
        </p:grpSpPr>
        <p:sp>
          <p:nvSpPr>
            <p:cNvPr id="27" name="Rectangle">
              <a:extLst>
                <a:ext uri="{FF2B5EF4-FFF2-40B4-BE49-F238E27FC236}">
                  <a16:creationId xmlns:a16="http://schemas.microsoft.com/office/drawing/2014/main" id="{68A9EB3D-53D3-9E07-330F-BDDFDE2A7DCA}"/>
                </a:ext>
              </a:extLst>
            </p:cNvPr>
            <p:cNvSpPr/>
            <p:nvPr/>
          </p:nvSpPr>
          <p:spPr>
            <a:xfrm>
              <a:off x="0" y="0"/>
              <a:ext cx="600075" cy="671513"/>
            </a:xfrm>
            <a:prstGeom prst="roundRect">
              <a:avLst>
                <a:gd name="adj" fmla="val 0"/>
              </a:avLst>
            </a:prstGeom>
            <a:solidFill>
              <a:schemeClr val="accent3">
                <a:lumOff val="44000"/>
              </a:schemeClr>
            </a:solidFill>
            <a:ln w="19050" cap="flat">
              <a:solidFill>
                <a:srgbClr val="646464"/>
              </a:solidFill>
              <a:prstDash val="solid"/>
              <a:round/>
            </a:ln>
            <a:effectLst/>
          </p:spPr>
          <p:txBody>
            <a:bodyPr wrap="square" lIns="45719" tIns="45719" rIns="45719" bIns="45719" numCol="1" anchor="ctr">
              <a:noAutofit/>
            </a:bodyPr>
            <a:lstStyle/>
            <a:p>
              <a:pPr algn="ctr"/>
              <a:endParaRPr dirty="0"/>
            </a:p>
          </p:txBody>
        </p:sp>
        <p:sp>
          <p:nvSpPr>
            <p:cNvPr id="28" name="Working…">
              <a:extLst>
                <a:ext uri="{FF2B5EF4-FFF2-40B4-BE49-F238E27FC236}">
                  <a16:creationId xmlns:a16="http://schemas.microsoft.com/office/drawing/2014/main" id="{A63A6EDA-E626-3638-806A-6C56C4C90E6F}"/>
                </a:ext>
              </a:extLst>
            </p:cNvPr>
            <p:cNvSpPr txBox="1"/>
            <p:nvPr/>
          </p:nvSpPr>
          <p:spPr>
            <a:xfrm>
              <a:off x="-6614" y="151091"/>
              <a:ext cx="613306" cy="3693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p>
              <a:pPr algn="ctr">
                <a:defRPr sz="900">
                  <a:latin typeface="EYInterstate"/>
                  <a:ea typeface="EYInterstate"/>
                  <a:cs typeface="EYInterstate"/>
                  <a:sym typeface="EYInterstate"/>
                </a:defRPr>
              </a:pPr>
              <a:r>
                <a:rPr lang="en-US" dirty="0"/>
                <a:t>Formulate</a:t>
              </a:r>
            </a:p>
            <a:p>
              <a:pPr algn="ctr">
                <a:defRPr sz="900">
                  <a:latin typeface="EYInterstate"/>
                  <a:ea typeface="EYInterstate"/>
                  <a:cs typeface="EYInterstate"/>
                  <a:sym typeface="EYInterstate"/>
                </a:defRPr>
              </a:pPr>
              <a:r>
                <a:rPr lang="en-US" dirty="0"/>
                <a:t>Hypothesis</a:t>
              </a:r>
              <a:endParaRPr dirty="0"/>
            </a:p>
          </p:txBody>
        </p:sp>
      </p:grpSp>
      <p:grpSp>
        <p:nvGrpSpPr>
          <p:cNvPr id="29" name="AutoShape 8">
            <a:extLst>
              <a:ext uri="{FF2B5EF4-FFF2-40B4-BE49-F238E27FC236}">
                <a16:creationId xmlns:a16="http://schemas.microsoft.com/office/drawing/2014/main" id="{641E38BE-395A-318E-27F3-7EF2BB05F7A9}"/>
              </a:ext>
            </a:extLst>
          </p:cNvPr>
          <p:cNvGrpSpPr/>
          <p:nvPr/>
        </p:nvGrpSpPr>
        <p:grpSpPr>
          <a:xfrm>
            <a:off x="4046385" y="3020664"/>
            <a:ext cx="928689" cy="1339850"/>
            <a:chOff x="0" y="0"/>
            <a:chExt cx="928688" cy="1339850"/>
          </a:xfrm>
        </p:grpSpPr>
        <p:sp>
          <p:nvSpPr>
            <p:cNvPr id="30" name="Rectangle">
              <a:extLst>
                <a:ext uri="{FF2B5EF4-FFF2-40B4-BE49-F238E27FC236}">
                  <a16:creationId xmlns:a16="http://schemas.microsoft.com/office/drawing/2014/main" id="{F237000F-70C0-868F-8D06-CE860FA917D2}"/>
                </a:ext>
              </a:extLst>
            </p:cNvPr>
            <p:cNvSpPr/>
            <p:nvPr/>
          </p:nvSpPr>
          <p:spPr>
            <a:xfrm>
              <a:off x="0" y="0"/>
              <a:ext cx="928688" cy="1339850"/>
            </a:xfrm>
            <a:prstGeom prst="roundRect">
              <a:avLst>
                <a:gd name="adj" fmla="val 0"/>
              </a:avLst>
            </a:prstGeom>
            <a:solidFill>
              <a:schemeClr val="accent3">
                <a:lumOff val="44000"/>
              </a:schemeClr>
            </a:solidFill>
            <a:ln w="19050" cap="flat">
              <a:solidFill>
                <a:srgbClr val="646464"/>
              </a:solidFill>
              <a:prstDash val="solid"/>
              <a:round/>
            </a:ln>
            <a:effectLst/>
          </p:spPr>
          <p:txBody>
            <a:bodyPr wrap="square" lIns="45719" tIns="45719" rIns="45719" bIns="45719" numCol="1" anchor="ctr">
              <a:noAutofit/>
            </a:bodyPr>
            <a:lstStyle/>
            <a:p>
              <a:pPr algn="ctr"/>
              <a:endParaRPr dirty="0"/>
            </a:p>
          </p:txBody>
        </p:sp>
        <p:sp>
          <p:nvSpPr>
            <p:cNvPr id="31" name="Stakeholder…">
              <a:extLst>
                <a:ext uri="{FF2B5EF4-FFF2-40B4-BE49-F238E27FC236}">
                  <a16:creationId xmlns:a16="http://schemas.microsoft.com/office/drawing/2014/main" id="{9D2DD81B-0188-E2AA-A0F6-5ECF82DFFFC8}"/>
                </a:ext>
              </a:extLst>
            </p:cNvPr>
            <p:cNvSpPr txBox="1"/>
            <p:nvPr/>
          </p:nvSpPr>
          <p:spPr>
            <a:xfrm>
              <a:off x="169712" y="69761"/>
              <a:ext cx="589262" cy="120032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p>
              <a:pPr algn="ctr">
                <a:defRPr sz="900">
                  <a:latin typeface="EYInterstate"/>
                  <a:ea typeface="EYInterstate"/>
                  <a:cs typeface="EYInterstate"/>
                  <a:sym typeface="EYInterstate"/>
                </a:defRPr>
              </a:pPr>
              <a:r>
                <a:rPr lang="en-US" dirty="0"/>
                <a:t>Data</a:t>
              </a:r>
              <a:endParaRPr dirty="0"/>
            </a:p>
            <a:p>
              <a:pPr algn="ctr">
                <a:defRPr sz="900">
                  <a:latin typeface="EYInterstate"/>
                  <a:ea typeface="EYInterstate"/>
                  <a:cs typeface="EYInterstate"/>
                  <a:sym typeface="EYInterstate"/>
                </a:defRPr>
              </a:pPr>
              <a:r>
                <a:rPr lang="en-US" dirty="0"/>
                <a:t>I</a:t>
              </a:r>
              <a:r>
                <a:rPr dirty="0"/>
                <a:t>nfluences</a:t>
              </a:r>
            </a:p>
            <a:p>
              <a:pPr algn="ctr">
                <a:defRPr sz="900">
                  <a:latin typeface="EYInterstate"/>
                  <a:ea typeface="EYInterstate"/>
                  <a:cs typeface="EYInterstate"/>
                  <a:sym typeface="EYInterstate"/>
                </a:defRPr>
              </a:pPr>
              <a:endParaRPr dirty="0"/>
            </a:p>
            <a:p>
              <a:pPr algn="ctr">
                <a:defRPr sz="900">
                  <a:latin typeface="EYInterstate"/>
                  <a:ea typeface="EYInterstate"/>
                  <a:cs typeface="EYInterstate"/>
                  <a:sym typeface="EYInterstate"/>
                </a:defRPr>
              </a:pPr>
              <a:r>
                <a:rPr lang="en-US" dirty="0"/>
                <a:t>Existing</a:t>
              </a:r>
            </a:p>
            <a:p>
              <a:pPr algn="ctr">
                <a:defRPr sz="900">
                  <a:latin typeface="EYInterstate"/>
                  <a:ea typeface="EYInterstate"/>
                  <a:cs typeface="EYInterstate"/>
                  <a:sym typeface="EYInterstate"/>
                </a:defRPr>
              </a:pPr>
              <a:r>
                <a:rPr lang="en-US" dirty="0"/>
                <a:t>Research</a:t>
              </a:r>
              <a:endParaRPr dirty="0"/>
            </a:p>
            <a:p>
              <a:pPr algn="ctr">
                <a:defRPr sz="900">
                  <a:latin typeface="EYInterstate"/>
                  <a:ea typeface="EYInterstate"/>
                  <a:cs typeface="EYInterstate"/>
                  <a:sym typeface="EYInterstate"/>
                </a:defRPr>
              </a:pPr>
              <a:endParaRPr dirty="0"/>
            </a:p>
            <a:p>
              <a:pPr algn="ctr">
                <a:defRPr sz="900">
                  <a:latin typeface="EYInterstate"/>
                  <a:ea typeface="EYInterstate"/>
                  <a:cs typeface="EYInterstate"/>
                  <a:sym typeface="EYInterstate"/>
                </a:defRPr>
              </a:pPr>
              <a:r>
                <a:rPr lang="en-US" dirty="0"/>
                <a:t>Project</a:t>
              </a:r>
            </a:p>
            <a:p>
              <a:pPr algn="ctr">
                <a:defRPr sz="900">
                  <a:latin typeface="EYInterstate"/>
                  <a:ea typeface="EYInterstate"/>
                  <a:cs typeface="EYInterstate"/>
                  <a:sym typeface="EYInterstate"/>
                </a:defRPr>
              </a:pPr>
              <a:r>
                <a:rPr lang="en-US" dirty="0"/>
                <a:t>Guidelines</a:t>
              </a:r>
              <a:endParaRPr dirty="0"/>
            </a:p>
          </p:txBody>
        </p:sp>
      </p:grpSp>
      <p:grpSp>
        <p:nvGrpSpPr>
          <p:cNvPr id="32" name="AutoShape 10">
            <a:extLst>
              <a:ext uri="{FF2B5EF4-FFF2-40B4-BE49-F238E27FC236}">
                <a16:creationId xmlns:a16="http://schemas.microsoft.com/office/drawing/2014/main" id="{00D12055-914F-49F8-A269-2E590A16FFAE}"/>
              </a:ext>
            </a:extLst>
          </p:cNvPr>
          <p:cNvGrpSpPr/>
          <p:nvPr/>
        </p:nvGrpSpPr>
        <p:grpSpPr>
          <a:xfrm>
            <a:off x="7352119" y="3020664"/>
            <a:ext cx="1099017" cy="1339850"/>
            <a:chOff x="-37540" y="0"/>
            <a:chExt cx="1099016" cy="1339850"/>
          </a:xfrm>
        </p:grpSpPr>
        <p:sp>
          <p:nvSpPr>
            <p:cNvPr id="33" name="Rectangle">
              <a:extLst>
                <a:ext uri="{FF2B5EF4-FFF2-40B4-BE49-F238E27FC236}">
                  <a16:creationId xmlns:a16="http://schemas.microsoft.com/office/drawing/2014/main" id="{AA353D83-4DB4-BB23-92C0-55603B526056}"/>
                </a:ext>
              </a:extLst>
            </p:cNvPr>
            <p:cNvSpPr/>
            <p:nvPr/>
          </p:nvSpPr>
          <p:spPr>
            <a:xfrm>
              <a:off x="0" y="0"/>
              <a:ext cx="1023938" cy="1339850"/>
            </a:xfrm>
            <a:prstGeom prst="roundRect">
              <a:avLst>
                <a:gd name="adj" fmla="val 0"/>
              </a:avLst>
            </a:prstGeom>
            <a:solidFill>
              <a:schemeClr val="accent3">
                <a:lumOff val="44000"/>
              </a:schemeClr>
            </a:solidFill>
            <a:ln w="19050" cap="flat">
              <a:solidFill>
                <a:srgbClr val="646464"/>
              </a:solidFill>
              <a:prstDash val="solid"/>
              <a:round/>
            </a:ln>
            <a:effectLst/>
          </p:spPr>
          <p:txBody>
            <a:bodyPr wrap="square" lIns="45719" tIns="45719" rIns="45719" bIns="45719" numCol="1" anchor="ctr">
              <a:noAutofit/>
            </a:bodyPr>
            <a:lstStyle/>
            <a:p>
              <a:pPr algn="ctr"/>
              <a:endParaRPr dirty="0"/>
            </a:p>
          </p:txBody>
        </p:sp>
        <p:sp>
          <p:nvSpPr>
            <p:cNvPr id="34" name="Audit reports…">
              <a:extLst>
                <a:ext uri="{FF2B5EF4-FFF2-40B4-BE49-F238E27FC236}">
                  <a16:creationId xmlns:a16="http://schemas.microsoft.com/office/drawing/2014/main" id="{62211226-9CBE-7A53-B5FD-45B4F16848DB}"/>
                </a:ext>
              </a:extLst>
            </p:cNvPr>
            <p:cNvSpPr txBox="1"/>
            <p:nvPr/>
          </p:nvSpPr>
          <p:spPr>
            <a:xfrm>
              <a:off x="-37540" y="169789"/>
              <a:ext cx="1099016" cy="10002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p>
              <a:pPr algn="ctr">
                <a:defRPr sz="900">
                  <a:latin typeface="EYInterstate"/>
                  <a:ea typeface="EYInterstate"/>
                  <a:cs typeface="EYInterstate"/>
                  <a:sym typeface="EYInterstate"/>
                </a:defRPr>
              </a:pPr>
              <a:r>
                <a:rPr lang="en-US" dirty="0"/>
                <a:t>Observation</a:t>
              </a:r>
            </a:p>
            <a:p>
              <a:pPr algn="ctr">
                <a:defRPr sz="900">
                  <a:latin typeface="EYInterstate"/>
                  <a:ea typeface="EYInterstate"/>
                  <a:cs typeface="EYInterstate"/>
                  <a:sym typeface="EYInterstate"/>
                </a:defRPr>
              </a:pPr>
              <a:r>
                <a:rPr lang="en-US" dirty="0"/>
                <a:t>Discussion</a:t>
              </a:r>
              <a:endParaRPr dirty="0"/>
            </a:p>
            <a:p>
              <a:pPr algn="ctr">
                <a:defRPr sz="700">
                  <a:latin typeface="EYInterstate"/>
                  <a:ea typeface="EYInterstate"/>
                  <a:cs typeface="EYInterstate"/>
                  <a:sym typeface="EYInterstate"/>
                </a:defRPr>
              </a:pPr>
              <a:endParaRPr dirty="0"/>
            </a:p>
            <a:p>
              <a:pPr algn="ctr">
                <a:defRPr sz="900">
                  <a:latin typeface="EYInterstate"/>
                  <a:ea typeface="EYInterstate"/>
                  <a:cs typeface="EYInterstate"/>
                  <a:sym typeface="EYInterstate"/>
                </a:defRPr>
              </a:pPr>
              <a:r>
                <a:rPr lang="en-US" dirty="0"/>
                <a:t>Correlate Successful</a:t>
              </a:r>
            </a:p>
            <a:p>
              <a:pPr algn="ctr">
                <a:defRPr sz="900">
                  <a:latin typeface="EYInterstate"/>
                  <a:ea typeface="EYInterstate"/>
                  <a:cs typeface="EYInterstate"/>
                  <a:sym typeface="EYInterstate"/>
                </a:defRPr>
              </a:pPr>
              <a:r>
                <a:rPr lang="en-US" dirty="0"/>
                <a:t>Cycling Infrastructure</a:t>
              </a:r>
              <a:endParaRPr dirty="0"/>
            </a:p>
            <a:p>
              <a:pPr algn="ctr">
                <a:defRPr sz="700">
                  <a:latin typeface="EYInterstate"/>
                  <a:ea typeface="EYInterstate"/>
                  <a:cs typeface="EYInterstate"/>
                  <a:sym typeface="EYInterstate"/>
                </a:defRPr>
              </a:pPr>
              <a:endParaRPr dirty="0"/>
            </a:p>
            <a:p>
              <a:pPr algn="ctr">
                <a:defRPr sz="900">
                  <a:latin typeface="EYInterstate"/>
                  <a:ea typeface="EYInterstate"/>
                  <a:cs typeface="EYInterstate"/>
                  <a:sym typeface="EYInterstate"/>
                </a:defRPr>
              </a:pPr>
              <a:r>
                <a:rPr lang="en-US" dirty="0"/>
                <a:t>Actionable Solutions</a:t>
              </a:r>
              <a:endParaRPr dirty="0"/>
            </a:p>
          </p:txBody>
        </p:sp>
      </p:grpSp>
      <p:sp>
        <p:nvSpPr>
          <p:cNvPr id="35" name="AutoShape 11">
            <a:extLst>
              <a:ext uri="{FF2B5EF4-FFF2-40B4-BE49-F238E27FC236}">
                <a16:creationId xmlns:a16="http://schemas.microsoft.com/office/drawing/2014/main" id="{A1565047-3395-D5CE-DCA1-8827DDD106AF}"/>
              </a:ext>
            </a:extLst>
          </p:cNvPr>
          <p:cNvSpPr txBox="1"/>
          <p:nvPr/>
        </p:nvSpPr>
        <p:spPr>
          <a:xfrm>
            <a:off x="5663401" y="2250784"/>
            <a:ext cx="980779" cy="250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algn="ctr">
              <a:lnSpc>
                <a:spcPct val="85000"/>
              </a:lnSpc>
              <a:defRPr sz="1200" b="1">
                <a:latin typeface="EYInterstate"/>
                <a:ea typeface="EYInterstate"/>
                <a:cs typeface="EYInterstate"/>
                <a:sym typeface="EYInterstate"/>
              </a:defRPr>
            </a:lvl1pPr>
          </a:lstStyle>
          <a:p>
            <a:r>
              <a:rPr lang="en-US" dirty="0"/>
              <a:t>Research</a:t>
            </a:r>
            <a:r>
              <a:rPr dirty="0"/>
              <a:t> </a:t>
            </a:r>
            <a:r>
              <a:rPr lang="en-US" dirty="0"/>
              <a:t>Plan</a:t>
            </a:r>
            <a:endParaRPr dirty="0"/>
          </a:p>
        </p:txBody>
      </p:sp>
      <p:sp>
        <p:nvSpPr>
          <p:cNvPr id="36" name="AutoShape 12">
            <a:extLst>
              <a:ext uri="{FF2B5EF4-FFF2-40B4-BE49-F238E27FC236}">
                <a16:creationId xmlns:a16="http://schemas.microsoft.com/office/drawing/2014/main" id="{D0B582FA-CA77-C776-DB4E-8A23D4AFE6D5}"/>
              </a:ext>
            </a:extLst>
          </p:cNvPr>
          <p:cNvSpPr txBox="1"/>
          <p:nvPr/>
        </p:nvSpPr>
        <p:spPr>
          <a:xfrm>
            <a:off x="7266453" y="2250784"/>
            <a:ext cx="1251303" cy="250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algn="ctr">
              <a:lnSpc>
                <a:spcPct val="85000"/>
              </a:lnSpc>
              <a:defRPr sz="1200" b="1">
                <a:latin typeface="EYInterstate"/>
                <a:ea typeface="EYInterstate"/>
                <a:cs typeface="EYInterstate"/>
                <a:sym typeface="EYInterstate"/>
              </a:defRPr>
            </a:lvl1pPr>
          </a:lstStyle>
          <a:p>
            <a:r>
              <a:rPr lang="en-US" dirty="0"/>
              <a:t>Results &amp; Analysis</a:t>
            </a:r>
            <a:endParaRPr dirty="0"/>
          </a:p>
        </p:txBody>
      </p:sp>
      <p:sp>
        <p:nvSpPr>
          <p:cNvPr id="37" name="AutoShape 13">
            <a:extLst>
              <a:ext uri="{FF2B5EF4-FFF2-40B4-BE49-F238E27FC236}">
                <a16:creationId xmlns:a16="http://schemas.microsoft.com/office/drawing/2014/main" id="{3340134A-5044-F838-0DCD-42C02B3C75DA}"/>
              </a:ext>
            </a:extLst>
          </p:cNvPr>
          <p:cNvSpPr txBox="1"/>
          <p:nvPr/>
        </p:nvSpPr>
        <p:spPr>
          <a:xfrm>
            <a:off x="3401988" y="2250784"/>
            <a:ext cx="1188785" cy="250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algn="ctr">
              <a:lnSpc>
                <a:spcPct val="85000"/>
              </a:lnSpc>
              <a:defRPr sz="1200" b="1">
                <a:latin typeface="EYInterstate"/>
                <a:ea typeface="EYInterstate"/>
                <a:cs typeface="EYInterstate"/>
                <a:sym typeface="EYInterstate"/>
              </a:defRPr>
            </a:lvl1pPr>
          </a:lstStyle>
          <a:p>
            <a:r>
              <a:rPr lang="en-US" dirty="0"/>
              <a:t>Discovery &amp; Data</a:t>
            </a:r>
            <a:endParaRPr dirty="0"/>
          </a:p>
        </p:txBody>
      </p:sp>
      <p:grpSp>
        <p:nvGrpSpPr>
          <p:cNvPr id="38" name="AutoShape 14">
            <a:extLst>
              <a:ext uri="{FF2B5EF4-FFF2-40B4-BE49-F238E27FC236}">
                <a16:creationId xmlns:a16="http://schemas.microsoft.com/office/drawing/2014/main" id="{D241170C-AB0F-57BB-58A2-6C83860538EC}"/>
              </a:ext>
            </a:extLst>
          </p:cNvPr>
          <p:cNvGrpSpPr/>
          <p:nvPr/>
        </p:nvGrpSpPr>
        <p:grpSpPr>
          <a:xfrm>
            <a:off x="8731763" y="2933354"/>
            <a:ext cx="1078178" cy="1481139"/>
            <a:chOff x="-24732" y="0"/>
            <a:chExt cx="1078178" cy="1481138"/>
          </a:xfrm>
        </p:grpSpPr>
        <p:sp>
          <p:nvSpPr>
            <p:cNvPr id="39" name="Rounded Rectangle">
              <a:extLst>
                <a:ext uri="{FF2B5EF4-FFF2-40B4-BE49-F238E27FC236}">
                  <a16:creationId xmlns:a16="http://schemas.microsoft.com/office/drawing/2014/main" id="{1A46C686-2111-9542-AE64-6A29A984BC4A}"/>
                </a:ext>
              </a:extLst>
            </p:cNvPr>
            <p:cNvSpPr/>
            <p:nvPr/>
          </p:nvSpPr>
          <p:spPr>
            <a:xfrm>
              <a:off x="0" y="0"/>
              <a:ext cx="1028700" cy="1481138"/>
            </a:xfrm>
            <a:prstGeom prst="roundRect">
              <a:avLst>
                <a:gd name="adj" fmla="val 20389"/>
              </a:avLst>
            </a:prstGeom>
            <a:solidFill>
              <a:srgbClr val="646464"/>
            </a:solidFill>
            <a:ln w="12700" cap="flat">
              <a:noFill/>
              <a:miter lim="400000"/>
            </a:ln>
            <a:effectLst/>
          </p:spPr>
          <p:txBody>
            <a:bodyPr wrap="square" lIns="45719" tIns="45719" rIns="45719" bIns="45719" numCol="1" anchor="ctr">
              <a:noAutofit/>
            </a:bodyPr>
            <a:lstStyle/>
            <a:p>
              <a:pPr algn="ctr">
                <a:lnSpc>
                  <a:spcPct val="115000"/>
                </a:lnSpc>
              </a:pPr>
              <a:endParaRPr dirty="0"/>
            </a:p>
          </p:txBody>
        </p:sp>
        <p:sp>
          <p:nvSpPr>
            <p:cNvPr id="40" name="Assessment…">
              <a:extLst>
                <a:ext uri="{FF2B5EF4-FFF2-40B4-BE49-F238E27FC236}">
                  <a16:creationId xmlns:a16="http://schemas.microsoft.com/office/drawing/2014/main" id="{67BB939D-A6FD-E387-4D56-6093DF5476A4}"/>
                </a:ext>
              </a:extLst>
            </p:cNvPr>
            <p:cNvSpPr txBox="1"/>
            <p:nvPr/>
          </p:nvSpPr>
          <p:spPr>
            <a:xfrm>
              <a:off x="-24732" y="168683"/>
              <a:ext cx="1078178" cy="11437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p>
              <a:pPr algn="ctr">
                <a:lnSpc>
                  <a:spcPct val="115000"/>
                </a:lnSpc>
                <a:defRPr sz="1000" b="1">
                  <a:solidFill>
                    <a:schemeClr val="accent3">
                      <a:lumOff val="44000"/>
                    </a:schemeClr>
                  </a:solidFill>
                  <a:latin typeface="EYInterstate"/>
                  <a:ea typeface="EYInterstate"/>
                  <a:cs typeface="EYInterstate"/>
                  <a:sym typeface="EYInterstate"/>
                </a:defRPr>
              </a:pPr>
              <a:r>
                <a:rPr lang="en-US" dirty="0"/>
                <a:t>Influence on </a:t>
              </a:r>
            </a:p>
            <a:p>
              <a:pPr algn="ctr">
                <a:lnSpc>
                  <a:spcPct val="115000"/>
                </a:lnSpc>
                <a:defRPr sz="1000" b="1">
                  <a:solidFill>
                    <a:schemeClr val="accent3">
                      <a:lumOff val="44000"/>
                    </a:schemeClr>
                  </a:solidFill>
                  <a:latin typeface="EYInterstate"/>
                  <a:ea typeface="EYInterstate"/>
                  <a:cs typeface="EYInterstate"/>
                  <a:sym typeface="EYInterstate"/>
                </a:defRPr>
              </a:pPr>
              <a:r>
                <a:rPr lang="en-US" dirty="0"/>
                <a:t>Cycling</a:t>
              </a:r>
            </a:p>
            <a:p>
              <a:pPr algn="ctr">
                <a:lnSpc>
                  <a:spcPct val="115000"/>
                </a:lnSpc>
                <a:defRPr sz="1000" b="1">
                  <a:solidFill>
                    <a:schemeClr val="accent3">
                      <a:lumOff val="44000"/>
                    </a:schemeClr>
                  </a:solidFill>
                  <a:latin typeface="EYInterstate"/>
                  <a:ea typeface="EYInterstate"/>
                  <a:cs typeface="EYInterstate"/>
                  <a:sym typeface="EYInterstate"/>
                </a:defRPr>
              </a:pPr>
              <a:r>
                <a:rPr lang="en-US" dirty="0"/>
                <a:t>Infrastructure</a:t>
              </a:r>
            </a:p>
            <a:p>
              <a:pPr algn="ctr">
                <a:lnSpc>
                  <a:spcPct val="115000"/>
                </a:lnSpc>
                <a:defRPr sz="1000" b="1">
                  <a:solidFill>
                    <a:schemeClr val="accent3">
                      <a:lumOff val="44000"/>
                    </a:schemeClr>
                  </a:solidFill>
                  <a:latin typeface="EYInterstate"/>
                  <a:ea typeface="EYInterstate"/>
                  <a:cs typeface="EYInterstate"/>
                  <a:sym typeface="EYInterstate"/>
                </a:defRPr>
              </a:pPr>
              <a:endParaRPr lang="en-US" dirty="0"/>
            </a:p>
            <a:p>
              <a:pPr algn="ctr">
                <a:lnSpc>
                  <a:spcPct val="115000"/>
                </a:lnSpc>
                <a:defRPr sz="1000" b="1">
                  <a:solidFill>
                    <a:schemeClr val="accent3">
                      <a:lumOff val="44000"/>
                    </a:schemeClr>
                  </a:solidFill>
                  <a:latin typeface="EYInterstate"/>
                  <a:ea typeface="EYInterstate"/>
                  <a:cs typeface="EYInterstate"/>
                  <a:sym typeface="EYInterstate"/>
                </a:defRPr>
              </a:pPr>
              <a:r>
                <a:rPr lang="en-US" dirty="0"/>
                <a:t>Address Economic</a:t>
              </a:r>
            </a:p>
            <a:p>
              <a:pPr algn="ctr">
                <a:lnSpc>
                  <a:spcPct val="115000"/>
                </a:lnSpc>
                <a:defRPr sz="1000" b="1">
                  <a:solidFill>
                    <a:schemeClr val="accent3">
                      <a:lumOff val="44000"/>
                    </a:schemeClr>
                  </a:solidFill>
                  <a:latin typeface="EYInterstate"/>
                  <a:ea typeface="EYInterstate"/>
                  <a:cs typeface="EYInterstate"/>
                  <a:sym typeface="EYInterstate"/>
                </a:defRPr>
              </a:pPr>
              <a:r>
                <a:rPr lang="en-US" dirty="0"/>
                <a:t>&amp; Social Inequities</a:t>
              </a:r>
              <a:endParaRPr dirty="0"/>
            </a:p>
          </p:txBody>
        </p:sp>
      </p:grpSp>
      <p:grpSp>
        <p:nvGrpSpPr>
          <p:cNvPr id="41" name="AutoShape 15">
            <a:extLst>
              <a:ext uri="{FF2B5EF4-FFF2-40B4-BE49-F238E27FC236}">
                <a16:creationId xmlns:a16="http://schemas.microsoft.com/office/drawing/2014/main" id="{D4A882AC-46FA-6403-260D-BF325C96E66F}"/>
              </a:ext>
            </a:extLst>
          </p:cNvPr>
          <p:cNvGrpSpPr/>
          <p:nvPr/>
        </p:nvGrpSpPr>
        <p:grpSpPr>
          <a:xfrm>
            <a:off x="2088995" y="2928589"/>
            <a:ext cx="1028700" cy="1481139"/>
            <a:chOff x="0" y="0"/>
            <a:chExt cx="1028700" cy="1481138"/>
          </a:xfrm>
        </p:grpSpPr>
        <p:sp>
          <p:nvSpPr>
            <p:cNvPr id="42" name="Rounded Rectangle">
              <a:extLst>
                <a:ext uri="{FF2B5EF4-FFF2-40B4-BE49-F238E27FC236}">
                  <a16:creationId xmlns:a16="http://schemas.microsoft.com/office/drawing/2014/main" id="{81C81F37-60ED-C557-596B-F499CD656EB4}"/>
                </a:ext>
              </a:extLst>
            </p:cNvPr>
            <p:cNvSpPr/>
            <p:nvPr/>
          </p:nvSpPr>
          <p:spPr>
            <a:xfrm>
              <a:off x="0" y="0"/>
              <a:ext cx="1028700" cy="1481138"/>
            </a:xfrm>
            <a:prstGeom prst="roundRect">
              <a:avLst>
                <a:gd name="adj" fmla="val 20389"/>
              </a:avLst>
            </a:prstGeom>
            <a:solidFill>
              <a:srgbClr val="646464"/>
            </a:solidFill>
            <a:ln w="12700" cap="flat">
              <a:noFill/>
              <a:miter lim="400000"/>
            </a:ln>
            <a:effectLst/>
          </p:spPr>
          <p:txBody>
            <a:bodyPr wrap="square" lIns="45719" tIns="45719" rIns="45719" bIns="45719" numCol="1" anchor="ctr">
              <a:noAutofit/>
            </a:bodyPr>
            <a:lstStyle/>
            <a:p>
              <a:pPr algn="ctr">
                <a:lnSpc>
                  <a:spcPct val="115000"/>
                </a:lnSpc>
              </a:pPr>
              <a:endParaRPr dirty="0"/>
            </a:p>
          </p:txBody>
        </p:sp>
        <p:sp>
          <p:nvSpPr>
            <p:cNvPr id="43" name="Understand…">
              <a:extLst>
                <a:ext uri="{FF2B5EF4-FFF2-40B4-BE49-F238E27FC236}">
                  <a16:creationId xmlns:a16="http://schemas.microsoft.com/office/drawing/2014/main" id="{BA43E53B-44C1-F048-4642-40B0890F5231}"/>
                </a:ext>
              </a:extLst>
            </p:cNvPr>
            <p:cNvSpPr txBox="1"/>
            <p:nvPr/>
          </p:nvSpPr>
          <p:spPr>
            <a:xfrm>
              <a:off x="126745" y="434140"/>
              <a:ext cx="775210" cy="61285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p>
              <a:pPr algn="ctr">
                <a:lnSpc>
                  <a:spcPct val="115000"/>
                </a:lnSpc>
                <a:defRPr sz="1000" b="1">
                  <a:solidFill>
                    <a:schemeClr val="accent3">
                      <a:lumOff val="44000"/>
                    </a:schemeClr>
                  </a:solidFill>
                  <a:latin typeface="EYInterstate"/>
                  <a:ea typeface="EYInterstate"/>
                  <a:cs typeface="EYInterstate"/>
                  <a:sym typeface="EYInterstate"/>
                </a:defRPr>
              </a:pPr>
              <a:r>
                <a:rPr dirty="0"/>
                <a:t>Understand </a:t>
              </a:r>
            </a:p>
            <a:p>
              <a:pPr algn="ctr">
                <a:lnSpc>
                  <a:spcPct val="115000"/>
                </a:lnSpc>
                <a:defRPr sz="1000" b="1">
                  <a:solidFill>
                    <a:schemeClr val="accent3">
                      <a:lumOff val="44000"/>
                    </a:schemeClr>
                  </a:solidFill>
                  <a:latin typeface="EYInterstate"/>
                  <a:ea typeface="EYInterstate"/>
                  <a:cs typeface="EYInterstate"/>
                  <a:sym typeface="EYInterstate"/>
                </a:defRPr>
              </a:pPr>
              <a:r>
                <a:rPr lang="en-US" dirty="0"/>
                <a:t>Research</a:t>
              </a:r>
              <a:endParaRPr dirty="0"/>
            </a:p>
            <a:p>
              <a:pPr algn="ctr">
                <a:lnSpc>
                  <a:spcPct val="115000"/>
                </a:lnSpc>
                <a:defRPr sz="1000" b="1">
                  <a:solidFill>
                    <a:schemeClr val="accent3">
                      <a:lumOff val="44000"/>
                    </a:schemeClr>
                  </a:solidFill>
                  <a:latin typeface="EYInterstate"/>
                  <a:ea typeface="EYInterstate"/>
                  <a:cs typeface="EYInterstate"/>
                  <a:sym typeface="EYInterstate"/>
                </a:defRPr>
              </a:pPr>
              <a:r>
                <a:rPr lang="en-US" dirty="0"/>
                <a:t>Problem</a:t>
              </a:r>
              <a:endParaRPr dirty="0"/>
            </a:p>
          </p:txBody>
        </p:sp>
      </p:grpSp>
      <p:sp>
        <p:nvSpPr>
          <p:cNvPr id="44" name="AutoShape 16">
            <a:extLst>
              <a:ext uri="{FF2B5EF4-FFF2-40B4-BE49-F238E27FC236}">
                <a16:creationId xmlns:a16="http://schemas.microsoft.com/office/drawing/2014/main" id="{C7BA2F39-B09D-D7B8-1C16-37296FB903C2}"/>
              </a:ext>
            </a:extLst>
          </p:cNvPr>
          <p:cNvSpPr/>
          <p:nvPr/>
        </p:nvSpPr>
        <p:spPr>
          <a:xfrm>
            <a:off x="5246534" y="2738089"/>
            <a:ext cx="1857376" cy="1862139"/>
          </a:xfrm>
          <a:prstGeom prst="roundRect">
            <a:avLst>
              <a:gd name="adj" fmla="val 0"/>
            </a:avLst>
          </a:prstGeom>
          <a:solidFill>
            <a:srgbClr val="646464"/>
          </a:solidFill>
          <a:ln w="28575">
            <a:solidFill>
              <a:srgbClr val="646464"/>
            </a:solidFill>
          </a:ln>
        </p:spPr>
        <p:txBody>
          <a:bodyPr lIns="45719" rIns="45719" anchor="ctr"/>
          <a:lstStyle/>
          <a:p>
            <a:pPr algn="ctr">
              <a:lnSpc>
                <a:spcPct val="85000"/>
              </a:lnSpc>
              <a:defRPr sz="1200">
                <a:latin typeface="EY Gothic Comp Demi"/>
                <a:ea typeface="EY Gothic Comp Demi"/>
                <a:cs typeface="EY Gothic Comp Demi"/>
                <a:sym typeface="EY Gothic Comp Demi"/>
              </a:defRPr>
            </a:pPr>
            <a:endParaRPr dirty="0"/>
          </a:p>
        </p:txBody>
      </p:sp>
      <p:grpSp>
        <p:nvGrpSpPr>
          <p:cNvPr id="45" name="AutoShape 17">
            <a:extLst>
              <a:ext uri="{FF2B5EF4-FFF2-40B4-BE49-F238E27FC236}">
                <a16:creationId xmlns:a16="http://schemas.microsoft.com/office/drawing/2014/main" id="{F8F26A8C-4B77-3860-22AA-E0733876EC2B}"/>
              </a:ext>
            </a:extLst>
          </p:cNvPr>
          <p:cNvGrpSpPr/>
          <p:nvPr/>
        </p:nvGrpSpPr>
        <p:grpSpPr>
          <a:xfrm>
            <a:off x="5508471" y="3028602"/>
            <a:ext cx="1343026" cy="1319214"/>
            <a:chOff x="0" y="0"/>
            <a:chExt cx="1343025" cy="1319213"/>
          </a:xfrm>
        </p:grpSpPr>
        <p:sp>
          <p:nvSpPr>
            <p:cNvPr id="46" name="Rectangle">
              <a:extLst>
                <a:ext uri="{FF2B5EF4-FFF2-40B4-BE49-F238E27FC236}">
                  <a16:creationId xmlns:a16="http://schemas.microsoft.com/office/drawing/2014/main" id="{6FDECA75-4262-CD62-5AAD-54A407F7299C}"/>
                </a:ext>
              </a:extLst>
            </p:cNvPr>
            <p:cNvSpPr/>
            <p:nvPr/>
          </p:nvSpPr>
          <p:spPr>
            <a:xfrm>
              <a:off x="0" y="0"/>
              <a:ext cx="1343025" cy="1319213"/>
            </a:xfrm>
            <a:prstGeom prst="roundRect">
              <a:avLst>
                <a:gd name="adj" fmla="val 0"/>
              </a:avLst>
            </a:prstGeom>
            <a:solidFill>
              <a:srgbClr val="D5D5D5"/>
            </a:solidFill>
            <a:ln w="12700" cap="flat">
              <a:noFill/>
              <a:miter lim="400000"/>
            </a:ln>
            <a:effectLst/>
          </p:spPr>
          <p:txBody>
            <a:bodyPr wrap="square" lIns="45719" tIns="45719" rIns="45719" bIns="45719" numCol="1" anchor="ctr">
              <a:noAutofit/>
            </a:bodyPr>
            <a:lstStyle/>
            <a:p>
              <a:pPr algn="ctr">
                <a:lnSpc>
                  <a:spcPct val="85000"/>
                </a:lnSpc>
              </a:pPr>
              <a:endParaRPr dirty="0"/>
            </a:p>
          </p:txBody>
        </p:sp>
        <p:sp>
          <p:nvSpPr>
            <p:cNvPr id="47" name="Financial…">
              <a:extLst>
                <a:ext uri="{FF2B5EF4-FFF2-40B4-BE49-F238E27FC236}">
                  <a16:creationId xmlns:a16="http://schemas.microsoft.com/office/drawing/2014/main" id="{B47780CF-D74D-B828-1D45-07023AE9AB8D}"/>
                </a:ext>
              </a:extLst>
            </p:cNvPr>
            <p:cNvSpPr txBox="1"/>
            <p:nvPr/>
          </p:nvSpPr>
          <p:spPr>
            <a:xfrm>
              <a:off x="106777" y="12700"/>
              <a:ext cx="1129473" cy="12938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p>
              <a:pPr algn="ctr">
                <a:lnSpc>
                  <a:spcPct val="85000"/>
                </a:lnSpc>
                <a:defRPr sz="1000">
                  <a:latin typeface="EYInterstate"/>
                  <a:ea typeface="EYInterstate"/>
                  <a:cs typeface="EYInterstate"/>
                  <a:sym typeface="EYInterstate"/>
                </a:defRPr>
              </a:pPr>
              <a:r>
                <a:rPr lang="en-US" dirty="0"/>
                <a:t>Linear Regression &amp;</a:t>
              </a:r>
            </a:p>
            <a:p>
              <a:pPr algn="ctr">
                <a:lnSpc>
                  <a:spcPct val="85000"/>
                </a:lnSpc>
                <a:defRPr sz="1000">
                  <a:latin typeface="EYInterstate"/>
                  <a:ea typeface="EYInterstate"/>
                  <a:cs typeface="EYInterstate"/>
                  <a:sym typeface="EYInterstate"/>
                </a:defRPr>
              </a:pPr>
              <a:r>
                <a:rPr lang="en-US" dirty="0"/>
                <a:t>Confidence Levels</a:t>
              </a:r>
              <a:endParaRPr dirty="0"/>
            </a:p>
            <a:p>
              <a:pPr algn="ctr">
                <a:lnSpc>
                  <a:spcPct val="50000"/>
                </a:lnSpc>
                <a:defRPr sz="1000">
                  <a:latin typeface="EYInterstate"/>
                  <a:ea typeface="EYInterstate"/>
                  <a:cs typeface="EYInterstate"/>
                  <a:sym typeface="EYInterstate"/>
                </a:defRPr>
              </a:pPr>
              <a:endParaRPr dirty="0"/>
            </a:p>
            <a:p>
              <a:pPr algn="ctr">
                <a:lnSpc>
                  <a:spcPct val="85000"/>
                </a:lnSpc>
                <a:defRPr sz="1000">
                  <a:latin typeface="EYInterstate"/>
                  <a:ea typeface="EYInterstate"/>
                  <a:cs typeface="EYInterstate"/>
                  <a:sym typeface="EYInterstate"/>
                </a:defRPr>
              </a:pPr>
              <a:r>
                <a:rPr lang="en-US" dirty="0"/>
                <a:t>Predictive Analytics</a:t>
              </a:r>
              <a:endParaRPr dirty="0"/>
            </a:p>
            <a:p>
              <a:pPr algn="ctr">
                <a:lnSpc>
                  <a:spcPct val="50000"/>
                </a:lnSpc>
                <a:defRPr sz="1000">
                  <a:latin typeface="EYInterstate"/>
                  <a:ea typeface="EYInterstate"/>
                  <a:cs typeface="EYInterstate"/>
                  <a:sym typeface="EYInterstate"/>
                </a:defRPr>
              </a:pPr>
              <a:endParaRPr dirty="0"/>
            </a:p>
            <a:p>
              <a:pPr algn="ctr">
                <a:lnSpc>
                  <a:spcPct val="85000"/>
                </a:lnSpc>
                <a:defRPr sz="1000">
                  <a:latin typeface="EYInterstate"/>
                  <a:ea typeface="EYInterstate"/>
                  <a:cs typeface="EYInterstate"/>
                  <a:sym typeface="EYInterstate"/>
                </a:defRPr>
              </a:pPr>
              <a:r>
                <a:rPr lang="en-US" dirty="0"/>
                <a:t>Literature Review &amp;</a:t>
              </a:r>
            </a:p>
            <a:p>
              <a:pPr algn="ctr">
                <a:lnSpc>
                  <a:spcPct val="85000"/>
                </a:lnSpc>
                <a:defRPr sz="1000">
                  <a:latin typeface="EYInterstate"/>
                  <a:ea typeface="EYInterstate"/>
                  <a:cs typeface="EYInterstate"/>
                  <a:sym typeface="EYInterstate"/>
                </a:defRPr>
              </a:pPr>
              <a:r>
                <a:rPr lang="en-US" dirty="0"/>
                <a:t>Comparison</a:t>
              </a:r>
            </a:p>
            <a:p>
              <a:pPr algn="ctr">
                <a:lnSpc>
                  <a:spcPct val="85000"/>
                </a:lnSpc>
                <a:defRPr sz="1000">
                  <a:latin typeface="EYInterstate"/>
                  <a:ea typeface="EYInterstate"/>
                  <a:cs typeface="EYInterstate"/>
                  <a:sym typeface="EYInterstate"/>
                </a:defRPr>
              </a:pPr>
              <a:endParaRPr lang="en-US" dirty="0"/>
            </a:p>
            <a:p>
              <a:pPr algn="ctr">
                <a:lnSpc>
                  <a:spcPct val="85000"/>
                </a:lnSpc>
                <a:defRPr sz="1000">
                  <a:latin typeface="EYInterstate"/>
                  <a:ea typeface="EYInterstate"/>
                  <a:cs typeface="EYInterstate"/>
                  <a:sym typeface="EYInterstate"/>
                </a:defRPr>
              </a:pPr>
              <a:r>
                <a:rPr lang="en-US" dirty="0"/>
                <a:t>Additional Research</a:t>
              </a:r>
            </a:p>
            <a:p>
              <a:pPr algn="ctr">
                <a:lnSpc>
                  <a:spcPct val="85000"/>
                </a:lnSpc>
                <a:defRPr sz="1000">
                  <a:latin typeface="EYInterstate"/>
                  <a:ea typeface="EYInterstate"/>
                  <a:cs typeface="EYInterstate"/>
                  <a:sym typeface="EYInterstate"/>
                </a:defRPr>
              </a:pPr>
              <a:r>
                <a:rPr lang="en-US" dirty="0"/>
                <a:t>Opportunities</a:t>
              </a:r>
            </a:p>
          </p:txBody>
        </p:sp>
      </p:grpSp>
      <p:sp>
        <p:nvSpPr>
          <p:cNvPr id="48" name="AutoShape 18">
            <a:extLst>
              <a:ext uri="{FF2B5EF4-FFF2-40B4-BE49-F238E27FC236}">
                <a16:creationId xmlns:a16="http://schemas.microsoft.com/office/drawing/2014/main" id="{0CEBC4B7-F2A4-CA8A-4AFB-4510BA32492C}"/>
              </a:ext>
            </a:extLst>
          </p:cNvPr>
          <p:cNvSpPr txBox="1"/>
          <p:nvPr/>
        </p:nvSpPr>
        <p:spPr>
          <a:xfrm>
            <a:off x="5704283" y="2780057"/>
            <a:ext cx="937114" cy="2113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p>
            <a:pPr algn="ctr">
              <a:lnSpc>
                <a:spcPct val="85000"/>
              </a:lnSpc>
              <a:defRPr sz="900">
                <a:solidFill>
                  <a:schemeClr val="accent3">
                    <a:lumOff val="44000"/>
                  </a:schemeClr>
                </a:solidFill>
              </a:defRPr>
            </a:pPr>
            <a:r>
              <a:rPr lang="en-US" dirty="0"/>
              <a:t>Research Design</a:t>
            </a:r>
            <a:endParaRPr dirty="0"/>
          </a:p>
        </p:txBody>
      </p:sp>
      <p:sp>
        <p:nvSpPr>
          <p:cNvPr id="49" name="AutoShape 19">
            <a:extLst>
              <a:ext uri="{FF2B5EF4-FFF2-40B4-BE49-F238E27FC236}">
                <a16:creationId xmlns:a16="http://schemas.microsoft.com/office/drawing/2014/main" id="{79822BF9-1819-BD41-B59F-0FE64FC914FD}"/>
              </a:ext>
            </a:extLst>
          </p:cNvPr>
          <p:cNvSpPr txBox="1"/>
          <p:nvPr/>
        </p:nvSpPr>
        <p:spPr>
          <a:xfrm rot="16200000">
            <a:off x="5049959" y="3565076"/>
            <a:ext cx="666206" cy="2113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algn="ctr">
              <a:lnSpc>
                <a:spcPct val="85000"/>
              </a:lnSpc>
              <a:defRPr sz="900">
                <a:solidFill>
                  <a:schemeClr val="accent3">
                    <a:lumOff val="44000"/>
                  </a:schemeClr>
                </a:solidFill>
              </a:defRPr>
            </a:lvl1pPr>
          </a:lstStyle>
          <a:p>
            <a:r>
              <a:rPr lang="en-US" dirty="0"/>
              <a:t>SAS Studio</a:t>
            </a:r>
            <a:endParaRPr dirty="0"/>
          </a:p>
        </p:txBody>
      </p:sp>
      <p:sp>
        <p:nvSpPr>
          <p:cNvPr id="50" name="AutoShape 20">
            <a:extLst>
              <a:ext uri="{FF2B5EF4-FFF2-40B4-BE49-F238E27FC236}">
                <a16:creationId xmlns:a16="http://schemas.microsoft.com/office/drawing/2014/main" id="{79803352-C512-DD33-1007-955D7B509D4B}"/>
              </a:ext>
            </a:extLst>
          </p:cNvPr>
          <p:cNvSpPr txBox="1"/>
          <p:nvPr/>
        </p:nvSpPr>
        <p:spPr>
          <a:xfrm rot="5400000">
            <a:off x="6406060" y="3563919"/>
            <a:ext cx="1081384" cy="2009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algn="ctr">
              <a:lnSpc>
                <a:spcPct val="75000"/>
              </a:lnSpc>
              <a:defRPr sz="900">
                <a:solidFill>
                  <a:schemeClr val="accent3">
                    <a:lumOff val="44000"/>
                  </a:schemeClr>
                </a:solidFill>
              </a:defRPr>
            </a:lvl1pPr>
          </a:lstStyle>
          <a:p>
            <a:r>
              <a:rPr lang="en-US" dirty="0"/>
              <a:t>Hypothesis Testing</a:t>
            </a:r>
            <a:endParaRPr dirty="0"/>
          </a:p>
        </p:txBody>
      </p:sp>
      <p:sp>
        <p:nvSpPr>
          <p:cNvPr id="51" name="AutoShape 21">
            <a:extLst>
              <a:ext uri="{FF2B5EF4-FFF2-40B4-BE49-F238E27FC236}">
                <a16:creationId xmlns:a16="http://schemas.microsoft.com/office/drawing/2014/main" id="{BCF08A4C-191B-535B-594F-9DBA872D7ED9}"/>
              </a:ext>
            </a:extLst>
          </p:cNvPr>
          <p:cNvSpPr txBox="1"/>
          <p:nvPr/>
        </p:nvSpPr>
        <p:spPr>
          <a:xfrm>
            <a:off x="5566810" y="4409262"/>
            <a:ext cx="1297789" cy="2009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algn="ctr">
              <a:lnSpc>
                <a:spcPct val="75000"/>
              </a:lnSpc>
              <a:defRPr sz="900">
                <a:solidFill>
                  <a:schemeClr val="accent3">
                    <a:lumOff val="44000"/>
                  </a:schemeClr>
                </a:solidFill>
              </a:defRPr>
            </a:lvl1pPr>
          </a:lstStyle>
          <a:p>
            <a:r>
              <a:rPr lang="en-US" dirty="0"/>
              <a:t>Modeling</a:t>
            </a:r>
            <a:r>
              <a:rPr dirty="0"/>
              <a:t> methodology</a:t>
            </a:r>
          </a:p>
        </p:txBody>
      </p:sp>
    </p:spTree>
    <p:extLst>
      <p:ext uri="{BB962C8B-B14F-4D97-AF65-F5344CB8AC3E}">
        <p14:creationId xmlns:p14="http://schemas.microsoft.com/office/powerpoint/2010/main" val="3815296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205740" y="129540"/>
            <a:ext cx="9692640" cy="657530"/>
          </a:xfrm>
        </p:spPr>
        <p:txBody>
          <a:bodyPr>
            <a:normAutofit/>
          </a:bodyPr>
          <a:lstStyle/>
          <a:p>
            <a:r>
              <a:rPr lang="en-US" dirty="0">
                <a:latin typeface="Times New Roman" panose="02020603050405020304" pitchFamily="18" charset="0"/>
                <a:cs typeface="Times New Roman" panose="02020603050405020304" pitchFamily="18" charset="0"/>
              </a:rPr>
              <a:t>Data &amp; Exploration</a:t>
            </a:r>
          </a:p>
        </p:txBody>
      </p:sp>
      <p:cxnSp>
        <p:nvCxnSpPr>
          <p:cNvPr id="5" name="Straight Connector 4">
            <a:extLst>
              <a:ext uri="{FF2B5EF4-FFF2-40B4-BE49-F238E27FC236}">
                <a16:creationId xmlns:a16="http://schemas.microsoft.com/office/drawing/2014/main" id="{1F633277-1117-42B3-A0EE-A3EA775698D4}"/>
              </a:ext>
            </a:extLst>
          </p:cNvPr>
          <p:cNvCxnSpPr/>
          <p:nvPr/>
        </p:nvCxnSpPr>
        <p:spPr>
          <a:xfrm>
            <a:off x="205740" y="787070"/>
            <a:ext cx="11506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FB75C3D-AFC0-4D46-8D29-E5A695591CFC}"/>
              </a:ext>
            </a:extLst>
          </p:cNvPr>
          <p:cNvSpPr txBox="1"/>
          <p:nvPr/>
        </p:nvSpPr>
        <p:spPr>
          <a:xfrm>
            <a:off x="205740" y="849630"/>
            <a:ext cx="11506648" cy="738664"/>
          </a:xfrm>
          <a:prstGeom prst="rect">
            <a:avLst/>
          </a:prstGeom>
          <a:noFill/>
        </p:spPr>
        <p:txBody>
          <a:bodyPr wrap="square" rtlCol="0">
            <a:spAutoFit/>
          </a:bodyPr>
          <a:lstStyle/>
          <a:p>
            <a:pPr marL="0" marR="0">
              <a:spcBef>
                <a:spcPts val="0"/>
              </a:spcBef>
              <a:spcAft>
                <a:spcPts val="0"/>
              </a:spcAft>
            </a:pPr>
            <a:r>
              <a:rPr lang="en-US" sz="1400" dirty="0">
                <a:effectLst/>
                <a:latin typeface="Times New Roman" panose="02020603050405020304" pitchFamily="18" charset="0"/>
                <a:ea typeface="Times New Roman" panose="02020603050405020304" pitchFamily="18" charset="0"/>
              </a:rPr>
              <a:t>The reduction of vehicle lane space to make room for cycling infrastructure is a controversial topic, especially when looking at a city where cars and trucks are embedded into the cultural norm.  But it is important to look at the potential benefits to economic and social inequities that investment in cycling infrastructure can bring.  The study will seek to have impact on urban planning and revitalizing Dallas’s urban areas.</a:t>
            </a:r>
          </a:p>
        </p:txBody>
      </p:sp>
      <p:grpSp>
        <p:nvGrpSpPr>
          <p:cNvPr id="25" name="Group 3">
            <a:extLst>
              <a:ext uri="{FF2B5EF4-FFF2-40B4-BE49-F238E27FC236}">
                <a16:creationId xmlns:a16="http://schemas.microsoft.com/office/drawing/2014/main" id="{90724F25-2659-9600-73C1-558B2F9F56B2}"/>
              </a:ext>
            </a:extLst>
          </p:cNvPr>
          <p:cNvGrpSpPr/>
          <p:nvPr/>
        </p:nvGrpSpPr>
        <p:grpSpPr>
          <a:xfrm>
            <a:off x="3496079" y="2157860"/>
            <a:ext cx="6690536" cy="3045863"/>
            <a:chOff x="-1" y="0"/>
            <a:chExt cx="6690534" cy="3045861"/>
          </a:xfrm>
        </p:grpSpPr>
        <p:grpSp>
          <p:nvGrpSpPr>
            <p:cNvPr id="26" name="Oval 4">
              <a:extLst>
                <a:ext uri="{FF2B5EF4-FFF2-40B4-BE49-F238E27FC236}">
                  <a16:creationId xmlns:a16="http://schemas.microsoft.com/office/drawing/2014/main" id="{73708E13-792A-D672-25AF-D2EC3E7D052B}"/>
                </a:ext>
              </a:extLst>
            </p:cNvPr>
            <p:cNvGrpSpPr/>
            <p:nvPr/>
          </p:nvGrpSpPr>
          <p:grpSpPr>
            <a:xfrm>
              <a:off x="3755217" y="620177"/>
              <a:ext cx="2935316" cy="1805507"/>
              <a:chOff x="8946" y="-381535"/>
              <a:chExt cx="2935314" cy="1805504"/>
            </a:xfrm>
          </p:grpSpPr>
          <p:sp>
            <p:nvSpPr>
              <p:cNvPr id="41" name="Oval">
                <a:extLst>
                  <a:ext uri="{FF2B5EF4-FFF2-40B4-BE49-F238E27FC236}">
                    <a16:creationId xmlns:a16="http://schemas.microsoft.com/office/drawing/2014/main" id="{E7E3F6DF-4372-2F76-71FD-8031AC55051C}"/>
                  </a:ext>
                </a:extLst>
              </p:cNvPr>
              <p:cNvSpPr/>
              <p:nvPr/>
            </p:nvSpPr>
            <p:spPr>
              <a:xfrm>
                <a:off x="8946" y="-381535"/>
                <a:ext cx="2935314" cy="1805504"/>
              </a:xfrm>
              <a:prstGeom prst="ellipse">
                <a:avLst/>
              </a:prstGeom>
              <a:solidFill>
                <a:schemeClr val="accent2"/>
              </a:solidFill>
              <a:ln w="6350" cap="flat">
                <a:solidFill>
                  <a:srgbClr val="808080">
                    <a:lumOff val="29666"/>
                  </a:srgbClr>
                </a:solidFill>
                <a:prstDash val="solid"/>
                <a:round/>
              </a:ln>
              <a:effectLst/>
            </p:spPr>
            <p:txBody>
              <a:bodyPr wrap="square" lIns="45719" tIns="45719" rIns="45719" bIns="45719" numCol="1" anchor="ctr">
                <a:noAutofit/>
              </a:bodyPr>
              <a:lstStyle/>
              <a:p>
                <a:pPr marL="0" marR="0" lvl="0" indent="0" algn="ctr" defTabSz="914400" eaLnBrk="1" fontAlgn="auto" latinLnBrk="0" hangingPunct="0">
                  <a:lnSpc>
                    <a:spcPct val="100000"/>
                  </a:lnSpc>
                  <a:spcBef>
                    <a:spcPts val="60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42" name="Text…">
                <a:extLst>
                  <a:ext uri="{FF2B5EF4-FFF2-40B4-BE49-F238E27FC236}">
                    <a16:creationId xmlns:a16="http://schemas.microsoft.com/office/drawing/2014/main" id="{9AB52B5E-4840-0AB0-12C2-5AAABD2A8F08}"/>
                  </a:ext>
                </a:extLst>
              </p:cNvPr>
              <p:cNvSpPr txBox="1"/>
              <p:nvPr/>
            </p:nvSpPr>
            <p:spPr>
              <a:xfrm>
                <a:off x="204141" y="-250991"/>
                <a:ext cx="2544922" cy="145680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p>
                <a:pPr marL="114300" marR="0" lvl="0" indent="-114300" algn="ctr" defTabSz="914400" eaLnBrk="1" fontAlgn="auto" latinLnBrk="0" hangingPunct="0">
                  <a:lnSpc>
                    <a:spcPct val="100000"/>
                  </a:lnSpc>
                  <a:spcBef>
                    <a:spcPts val="400"/>
                  </a:spcBef>
                  <a:spcAft>
                    <a:spcPts val="0"/>
                  </a:spcAft>
                  <a:buClrTx/>
                  <a:buSzTx/>
                  <a:buFontTx/>
                  <a:buNone/>
                  <a:tabLst/>
                  <a:defRPr sz="1200" b="1">
                    <a:solidFill>
                      <a:srgbClr val="000000"/>
                    </a:solidFill>
                    <a:latin typeface="Arial"/>
                    <a:ea typeface="Arial"/>
                    <a:cs typeface="Arial"/>
                    <a:sym typeface="Arial"/>
                  </a:defRPr>
                </a:pPr>
                <a:r>
                  <a:rPr kumimoji="0" lang="en-US" sz="1200" b="1" i="0" u="none" strike="noStrike" kern="0" cap="none" spc="0" normalizeH="0" baseline="0" noProof="0" dirty="0">
                    <a:ln>
                      <a:noFill/>
                    </a:ln>
                    <a:solidFill>
                      <a:srgbClr val="000000"/>
                    </a:solidFill>
                    <a:effectLst/>
                    <a:uLnTx/>
                    <a:uFillTx/>
                    <a:latin typeface="Arial"/>
                    <a:ea typeface="Arial"/>
                    <a:cs typeface="Arial"/>
                    <a:sym typeface="Arial"/>
                  </a:rPr>
                  <a:t>Results</a:t>
                </a: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a:p>
                <a:pPr marL="114300" marR="0" lvl="0" indent="-114300" algn="ctr" defTabSz="914400" eaLnBrk="1" fontAlgn="auto" latinLnBrk="0" hangingPunct="0">
                  <a:lnSpc>
                    <a:spcPct val="100000"/>
                  </a:lnSpc>
                  <a:spcBef>
                    <a:spcPts val="400"/>
                  </a:spcBef>
                  <a:spcAft>
                    <a:spcPts val="0"/>
                  </a:spcAft>
                  <a:buClr>
                    <a:srgbClr val="8F8F8F">
                      <a:lumOff val="44000"/>
                    </a:srgbClr>
                  </a:buClr>
                  <a:buSzPct val="100000"/>
                  <a:buFontTx/>
                  <a:buChar char="•"/>
                  <a:tabLst/>
                  <a:defRPr sz="1200">
                    <a:solidFill>
                      <a:srgbClr val="000000"/>
                    </a:solidFill>
                    <a:latin typeface="Arial"/>
                    <a:ea typeface="Arial"/>
                    <a:cs typeface="Arial"/>
                    <a:sym typeface="Arial"/>
                  </a:defRPr>
                </a:pPr>
                <a:r>
                  <a:rPr kumimoji="0" lang="en-US" sz="1200" b="0" i="0" u="none" strike="noStrike" kern="0" cap="none" spc="0" normalizeH="0" baseline="0" noProof="0" dirty="0">
                    <a:ln>
                      <a:noFill/>
                    </a:ln>
                    <a:solidFill>
                      <a:srgbClr val="000000"/>
                    </a:solidFill>
                    <a:effectLst/>
                    <a:uLnTx/>
                    <a:uFillTx/>
                    <a:latin typeface="Arial"/>
                    <a:ea typeface="Arial"/>
                    <a:cs typeface="Arial"/>
                    <a:sym typeface="Arial"/>
                  </a:rPr>
                  <a:t>Home value to resident movement</a:t>
                </a:r>
              </a:p>
              <a:p>
                <a:pPr marL="114300" marR="0" lvl="0" indent="-114300" algn="ctr" defTabSz="914400" eaLnBrk="1" fontAlgn="auto" latinLnBrk="0" hangingPunct="0">
                  <a:lnSpc>
                    <a:spcPct val="100000"/>
                  </a:lnSpc>
                  <a:spcBef>
                    <a:spcPts val="400"/>
                  </a:spcBef>
                  <a:spcAft>
                    <a:spcPts val="0"/>
                  </a:spcAft>
                  <a:buClr>
                    <a:srgbClr val="8F8F8F">
                      <a:lumOff val="44000"/>
                    </a:srgbClr>
                  </a:buClr>
                  <a:buSzPct val="100000"/>
                  <a:buFontTx/>
                  <a:buChar char="•"/>
                  <a:tabLst/>
                  <a:defRPr sz="1200">
                    <a:solidFill>
                      <a:srgbClr val="000000"/>
                    </a:solidFill>
                    <a:latin typeface="Arial"/>
                    <a:ea typeface="Arial"/>
                    <a:cs typeface="Arial"/>
                    <a:sym typeface="Arial"/>
                  </a:defRPr>
                </a:pPr>
                <a:r>
                  <a:rPr kumimoji="0" lang="en-US" sz="1200" b="0" i="0" u="none" strike="noStrike" kern="0" cap="none" spc="0" normalizeH="0" baseline="0" noProof="0" dirty="0">
                    <a:ln>
                      <a:noFill/>
                    </a:ln>
                    <a:solidFill>
                      <a:srgbClr val="000000"/>
                    </a:solidFill>
                    <a:effectLst/>
                    <a:uLnTx/>
                    <a:uFillTx/>
                    <a:latin typeface="Arial"/>
                    <a:ea typeface="Arial"/>
                    <a:cs typeface="Arial"/>
                    <a:sym typeface="Arial"/>
                  </a:rPr>
                  <a:t>Economic </a:t>
                </a:r>
                <a:r>
                  <a:rPr lang="en-US" sz="1200" kern="0" dirty="0">
                    <a:solidFill>
                      <a:srgbClr val="000000"/>
                    </a:solidFill>
                    <a:latin typeface="Arial"/>
                    <a:ea typeface="Arial"/>
                    <a:cs typeface="Arial"/>
                    <a:sym typeface="Arial"/>
                  </a:rPr>
                  <a:t>opportunities relative to</a:t>
                </a:r>
              </a:p>
              <a:p>
                <a:pPr marR="0" lvl="0" algn="ctr" defTabSz="914400" eaLnBrk="1" fontAlgn="auto" latinLnBrk="0" hangingPunct="0">
                  <a:lnSpc>
                    <a:spcPct val="100000"/>
                  </a:lnSpc>
                  <a:spcBef>
                    <a:spcPts val="400"/>
                  </a:spcBef>
                  <a:spcAft>
                    <a:spcPts val="0"/>
                  </a:spcAft>
                  <a:buClr>
                    <a:srgbClr val="8F8F8F">
                      <a:lumOff val="44000"/>
                    </a:srgbClr>
                  </a:buClr>
                  <a:buSzPct val="100000"/>
                  <a:tabLst/>
                  <a:defRPr sz="1200">
                    <a:solidFill>
                      <a:srgbClr val="000000"/>
                    </a:solidFill>
                    <a:latin typeface="Arial"/>
                    <a:ea typeface="Arial"/>
                    <a:cs typeface="Arial"/>
                    <a:sym typeface="Arial"/>
                  </a:defRPr>
                </a:pPr>
                <a:r>
                  <a:rPr kumimoji="0" lang="en-US" sz="1200" b="0" i="0" u="none" strike="noStrike" kern="0" cap="none" spc="0" normalizeH="0" baseline="0" noProof="0" dirty="0">
                    <a:ln>
                      <a:noFill/>
                    </a:ln>
                    <a:solidFill>
                      <a:srgbClr val="000000"/>
                    </a:solidFill>
                    <a:effectLst/>
                    <a:uLnTx/>
                    <a:uFillTx/>
                    <a:latin typeface="Arial"/>
                    <a:ea typeface="Arial"/>
                    <a:cs typeface="Arial"/>
                    <a:sym typeface="Arial"/>
                  </a:rPr>
                  <a:t>Resident movement</a:t>
                </a:r>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a:p>
                <a:pPr marL="114300" marR="0" lvl="0" indent="-114300" algn="ctr" defTabSz="914400" eaLnBrk="1" fontAlgn="auto" latinLnBrk="0" hangingPunct="0">
                  <a:lnSpc>
                    <a:spcPct val="100000"/>
                  </a:lnSpc>
                  <a:spcBef>
                    <a:spcPts val="400"/>
                  </a:spcBef>
                  <a:spcAft>
                    <a:spcPts val="0"/>
                  </a:spcAft>
                  <a:buClr>
                    <a:srgbClr val="8F8F8F">
                      <a:lumOff val="44000"/>
                    </a:srgbClr>
                  </a:buClr>
                  <a:buSzPct val="100000"/>
                  <a:buFontTx/>
                  <a:buChar char="•"/>
                  <a:tabLst/>
                  <a:defRPr sz="1200">
                    <a:solidFill>
                      <a:srgbClr val="000000"/>
                    </a:solidFill>
                    <a:latin typeface="Arial"/>
                    <a:ea typeface="Arial"/>
                    <a:cs typeface="Arial"/>
                    <a:sym typeface="Arial"/>
                  </a:defRPr>
                </a:pPr>
                <a:r>
                  <a:rPr kumimoji="0" lang="en-US" sz="1200" b="0" i="0" u="none" strike="noStrike" kern="0" cap="none" spc="0" normalizeH="0" baseline="0" noProof="0" dirty="0">
                    <a:ln>
                      <a:noFill/>
                    </a:ln>
                    <a:solidFill>
                      <a:srgbClr val="000000"/>
                    </a:solidFill>
                    <a:effectLst/>
                    <a:uLnTx/>
                    <a:uFillTx/>
                    <a:latin typeface="Arial"/>
                    <a:ea typeface="Arial"/>
                    <a:cs typeface="Arial"/>
                    <a:sym typeface="Arial"/>
                  </a:rPr>
                  <a:t>Arterial street design</a:t>
                </a:r>
              </a:p>
              <a:p>
                <a:pPr marL="114300" marR="0" lvl="0" indent="-114300" algn="ctr" defTabSz="914400" eaLnBrk="1" fontAlgn="auto" latinLnBrk="0" hangingPunct="0">
                  <a:lnSpc>
                    <a:spcPct val="100000"/>
                  </a:lnSpc>
                  <a:spcBef>
                    <a:spcPts val="400"/>
                  </a:spcBef>
                  <a:spcAft>
                    <a:spcPts val="0"/>
                  </a:spcAft>
                  <a:buClr>
                    <a:srgbClr val="8F8F8F">
                      <a:lumOff val="44000"/>
                    </a:srgbClr>
                  </a:buClr>
                  <a:buSzPct val="100000"/>
                  <a:buFontTx/>
                  <a:buChar char="•"/>
                  <a:tabLst/>
                  <a:defRPr sz="1200">
                    <a:solidFill>
                      <a:srgbClr val="000000"/>
                    </a:solidFill>
                    <a:latin typeface="Arial"/>
                    <a:ea typeface="Arial"/>
                    <a:cs typeface="Arial"/>
                    <a:sym typeface="Arial"/>
                  </a:defRPr>
                </a:pPr>
                <a:r>
                  <a:rPr lang="en-US" sz="1200" kern="0" dirty="0">
                    <a:solidFill>
                      <a:srgbClr val="000000"/>
                    </a:solidFill>
                    <a:latin typeface="Arial"/>
                    <a:ea typeface="Arial"/>
                    <a:cs typeface="Arial"/>
                    <a:sym typeface="Arial"/>
                  </a:rPr>
                  <a:t>Actionable solution</a:t>
                </a:r>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p:txBody>
          </p:sp>
        </p:grpSp>
        <p:sp>
          <p:nvSpPr>
            <p:cNvPr id="27" name="Freeform 5">
              <a:extLst>
                <a:ext uri="{FF2B5EF4-FFF2-40B4-BE49-F238E27FC236}">
                  <a16:creationId xmlns:a16="http://schemas.microsoft.com/office/drawing/2014/main" id="{EC998341-AA68-AA91-0443-F5DC65EDCFC2}"/>
                </a:ext>
              </a:extLst>
            </p:cNvPr>
            <p:cNvSpPr/>
            <p:nvPr/>
          </p:nvSpPr>
          <p:spPr>
            <a:xfrm>
              <a:off x="1525173" y="0"/>
              <a:ext cx="2122377" cy="30458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829"/>
                  </a:lnTo>
                  <a:lnTo>
                    <a:pt x="21600" y="12135"/>
                  </a:lnTo>
                  <a:lnTo>
                    <a:pt x="0" y="21600"/>
                  </a:lnTo>
                  <a:lnTo>
                    <a:pt x="0" y="0"/>
                  </a:lnTo>
                </a:path>
              </a:pathLst>
            </a:custGeom>
            <a:solidFill>
              <a:srgbClr val="646464"/>
            </a:solidFill>
            <a:ln w="6350" cap="rnd">
              <a:solidFill>
                <a:srgbClr val="808080">
                  <a:lumOff val="29666"/>
                </a:srgbClr>
              </a:solidFill>
              <a:prstDash val="solid"/>
              <a:round/>
            </a:ln>
            <a:effectLst/>
          </p:spPr>
          <p:txBody>
            <a:bodyPr wrap="square" lIns="45719" tIns="45719" rIns="45719" bIns="45719" numCol="1" anchor="ctr">
              <a:noAutofit/>
            </a:bodyPr>
            <a:lstStyle/>
            <a:p>
              <a:pPr marL="0" marR="0" lvl="0" indent="0" algn="ctr" defTabSz="914400" eaLnBrk="1" fontAlgn="auto" latinLnBrk="0" hangingPunct="0">
                <a:lnSpc>
                  <a:spcPct val="100000"/>
                </a:lnSpc>
                <a:spcBef>
                  <a:spcPts val="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8" name="Oval 6">
              <a:extLst>
                <a:ext uri="{FF2B5EF4-FFF2-40B4-BE49-F238E27FC236}">
                  <a16:creationId xmlns:a16="http://schemas.microsoft.com/office/drawing/2014/main" id="{F9499694-5D43-AAE1-791A-13D4991B88CF}"/>
                </a:ext>
              </a:extLst>
            </p:cNvPr>
            <p:cNvSpPr/>
            <p:nvPr/>
          </p:nvSpPr>
          <p:spPr>
            <a:xfrm>
              <a:off x="1132525" y="4762"/>
              <a:ext cx="794087" cy="3036889"/>
            </a:xfrm>
            <a:prstGeom prst="ellipse">
              <a:avLst/>
            </a:prstGeom>
            <a:solidFill>
              <a:srgbClr val="808080">
                <a:lumOff val="29666"/>
              </a:srgbClr>
            </a:solidFill>
            <a:ln w="6350" cap="flat">
              <a:solidFill>
                <a:srgbClr val="808080">
                  <a:lumOff val="29666"/>
                </a:srgbClr>
              </a:solidFill>
              <a:prstDash val="solid"/>
              <a:round/>
            </a:ln>
            <a:effectLst/>
          </p:spPr>
          <p:txBody>
            <a:bodyPr wrap="square" lIns="45719" tIns="45719" rIns="45719" bIns="45719" numCol="1" anchor="ctr">
              <a:noAutofit/>
            </a:bodyPr>
            <a:lstStyle/>
            <a:p>
              <a:pPr marL="0" marR="0" lvl="0" indent="0" algn="ctr" defTabSz="914400" eaLnBrk="1" fontAlgn="auto" latinLnBrk="0" hangingPunct="0">
                <a:lnSpc>
                  <a:spcPct val="100000"/>
                </a:lnSpc>
                <a:spcBef>
                  <a:spcPts val="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grpSp>
          <p:nvGrpSpPr>
            <p:cNvPr id="29" name="Rectangle 7">
              <a:extLst>
                <a:ext uri="{FF2B5EF4-FFF2-40B4-BE49-F238E27FC236}">
                  <a16:creationId xmlns:a16="http://schemas.microsoft.com/office/drawing/2014/main" id="{BAA78187-6D01-1369-66FA-DA7957CC84D2}"/>
                </a:ext>
              </a:extLst>
            </p:cNvPr>
            <p:cNvGrpSpPr/>
            <p:nvPr/>
          </p:nvGrpSpPr>
          <p:grpSpPr>
            <a:xfrm>
              <a:off x="98160" y="354956"/>
              <a:ext cx="1456317" cy="461663"/>
              <a:chOff x="-1" y="-33981"/>
              <a:chExt cx="1456315" cy="461662"/>
            </a:xfrm>
          </p:grpSpPr>
          <p:sp>
            <p:nvSpPr>
              <p:cNvPr id="39" name="Rectangle">
                <a:extLst>
                  <a:ext uri="{FF2B5EF4-FFF2-40B4-BE49-F238E27FC236}">
                    <a16:creationId xmlns:a16="http://schemas.microsoft.com/office/drawing/2014/main" id="{A84E4F87-DE1E-1420-BB6D-757AB64FF11B}"/>
                  </a:ext>
                </a:extLst>
              </p:cNvPr>
              <p:cNvSpPr/>
              <p:nvPr/>
            </p:nvSpPr>
            <p:spPr>
              <a:xfrm>
                <a:off x="-1" y="0"/>
                <a:ext cx="1456315" cy="393700"/>
              </a:xfrm>
              <a:prstGeom prst="rect">
                <a:avLst/>
              </a:prstGeom>
              <a:solidFill>
                <a:schemeClr val="accent2"/>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algn="ctr" defTabSz="914400" eaLnBrk="1" fontAlgn="auto" latinLnBrk="0" hangingPunct="0">
                  <a:lnSpc>
                    <a:spcPct val="100000"/>
                  </a:lnSpc>
                  <a:spcBef>
                    <a:spcPts val="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40" name="Text">
                <a:extLst>
                  <a:ext uri="{FF2B5EF4-FFF2-40B4-BE49-F238E27FC236}">
                    <a16:creationId xmlns:a16="http://schemas.microsoft.com/office/drawing/2014/main" id="{5D69CCFE-4BFF-E583-4C5F-B74EAC4C4ED6}"/>
                  </a:ext>
                </a:extLst>
              </p:cNvPr>
              <p:cNvSpPr txBox="1"/>
              <p:nvPr/>
            </p:nvSpPr>
            <p:spPr>
              <a:xfrm>
                <a:off x="136972" y="-33981"/>
                <a:ext cx="1182371" cy="4616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algn="ctr">
                  <a:defRPr sz="1200">
                    <a:solidFill>
                      <a:srgbClr val="000000"/>
                    </a:solidFill>
                    <a:latin typeface="Arial"/>
                    <a:ea typeface="Arial"/>
                    <a:cs typeface="Arial"/>
                    <a:sym typeface="Arial"/>
                  </a:defRPr>
                </a:lvl1pPr>
              </a:lstStyle>
              <a:p>
                <a:pPr marL="0" marR="0" lvl="0" indent="0" algn="ctr" defTabSz="914400" eaLnBrk="1" fontAlgn="auto" latinLnBrk="0" hangingPunct="0">
                  <a:lnSpc>
                    <a:spcPct val="100000"/>
                  </a:lnSpc>
                  <a:spcBef>
                    <a:spcPts val="0"/>
                  </a:spcBef>
                  <a:spcAft>
                    <a:spcPts val="0"/>
                  </a:spcAft>
                  <a:buClrTx/>
                  <a:buSzTx/>
                  <a:buFontTx/>
                  <a:buNone/>
                  <a:tabLst/>
                  <a:defRPr/>
                </a:pPr>
                <a:r>
                  <a:rPr lang="en-US" kern="0" dirty="0"/>
                  <a:t>Annual Average</a:t>
                </a:r>
              </a:p>
              <a:p>
                <a:pPr marL="0" marR="0" lvl="0" indent="0" algn="ctr" defTabSz="91440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Salary</a:t>
                </a:r>
                <a:endParaRPr kumimoji="0" sz="12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30" name="Rectangle 8">
              <a:extLst>
                <a:ext uri="{FF2B5EF4-FFF2-40B4-BE49-F238E27FC236}">
                  <a16:creationId xmlns:a16="http://schemas.microsoft.com/office/drawing/2014/main" id="{C1F31A13-C965-6033-61D3-77229D9CE3BB}"/>
                </a:ext>
              </a:extLst>
            </p:cNvPr>
            <p:cNvGrpSpPr/>
            <p:nvPr/>
          </p:nvGrpSpPr>
          <p:grpSpPr>
            <a:xfrm>
              <a:off x="209508" y="969319"/>
              <a:ext cx="1459246" cy="461663"/>
              <a:chOff x="-1" y="-33981"/>
              <a:chExt cx="1459245" cy="461662"/>
            </a:xfrm>
          </p:grpSpPr>
          <p:sp>
            <p:nvSpPr>
              <p:cNvPr id="37" name="Rectangle">
                <a:extLst>
                  <a:ext uri="{FF2B5EF4-FFF2-40B4-BE49-F238E27FC236}">
                    <a16:creationId xmlns:a16="http://schemas.microsoft.com/office/drawing/2014/main" id="{1AA74A65-9C53-3045-2768-4B7FCE0AAC9B}"/>
                  </a:ext>
                </a:extLst>
              </p:cNvPr>
              <p:cNvSpPr/>
              <p:nvPr/>
            </p:nvSpPr>
            <p:spPr>
              <a:xfrm>
                <a:off x="-1" y="0"/>
                <a:ext cx="1459245" cy="393700"/>
              </a:xfrm>
              <a:prstGeom prst="rect">
                <a:avLst/>
              </a:prstGeom>
              <a:solidFill>
                <a:schemeClr val="accent2"/>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algn="ctr" defTabSz="914400" eaLnBrk="1" fontAlgn="auto" latinLnBrk="0" hangingPunct="0">
                  <a:lnSpc>
                    <a:spcPct val="100000"/>
                  </a:lnSpc>
                  <a:spcBef>
                    <a:spcPts val="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8" name="Text">
                <a:extLst>
                  <a:ext uri="{FF2B5EF4-FFF2-40B4-BE49-F238E27FC236}">
                    <a16:creationId xmlns:a16="http://schemas.microsoft.com/office/drawing/2014/main" id="{BAC2ED08-CE83-C150-AD79-A1D8C739AA8A}"/>
                  </a:ext>
                </a:extLst>
              </p:cNvPr>
              <p:cNvSpPr txBox="1"/>
              <p:nvPr/>
            </p:nvSpPr>
            <p:spPr>
              <a:xfrm>
                <a:off x="43863" y="-33981"/>
                <a:ext cx="1371525" cy="4616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algn="ctr">
                  <a:defRPr sz="1200">
                    <a:solidFill>
                      <a:srgbClr val="000000"/>
                    </a:solidFill>
                    <a:latin typeface="Arial"/>
                    <a:ea typeface="Arial"/>
                    <a:cs typeface="Arial"/>
                    <a:sym typeface="Arial"/>
                  </a:defRPr>
                </a:lvl1pPr>
              </a:lstStyle>
              <a:p>
                <a:pPr marL="0" marR="0" lvl="0" indent="0" algn="ctr" defTabSz="91440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Average Commute</a:t>
                </a:r>
              </a:p>
              <a:p>
                <a:pPr marL="0" marR="0" lvl="0" indent="0" algn="ctr" defTabSz="914400" eaLnBrk="1" fontAlgn="auto" latinLnBrk="0" hangingPunct="0">
                  <a:lnSpc>
                    <a:spcPct val="100000"/>
                  </a:lnSpc>
                  <a:spcBef>
                    <a:spcPts val="0"/>
                  </a:spcBef>
                  <a:spcAft>
                    <a:spcPts val="0"/>
                  </a:spcAft>
                  <a:buClrTx/>
                  <a:buSzTx/>
                  <a:buFontTx/>
                  <a:buNone/>
                  <a:tabLst/>
                  <a:defRPr/>
                </a:pPr>
                <a:r>
                  <a:rPr lang="en-US" kern="0" dirty="0"/>
                  <a:t>Time</a:t>
                </a:r>
                <a:endParaRPr kumimoji="0" sz="12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31" name="Rectangle 9">
              <a:extLst>
                <a:ext uri="{FF2B5EF4-FFF2-40B4-BE49-F238E27FC236}">
                  <a16:creationId xmlns:a16="http://schemas.microsoft.com/office/drawing/2014/main" id="{F3CF1906-8515-898F-0BE2-EABEC70E52AF}"/>
                </a:ext>
              </a:extLst>
            </p:cNvPr>
            <p:cNvGrpSpPr/>
            <p:nvPr/>
          </p:nvGrpSpPr>
          <p:grpSpPr>
            <a:xfrm>
              <a:off x="-1" y="1586814"/>
              <a:ext cx="1459246" cy="461663"/>
              <a:chOff x="-1" y="-32436"/>
              <a:chExt cx="1459245" cy="461662"/>
            </a:xfrm>
          </p:grpSpPr>
          <p:sp>
            <p:nvSpPr>
              <p:cNvPr id="35" name="Rectangle">
                <a:extLst>
                  <a:ext uri="{FF2B5EF4-FFF2-40B4-BE49-F238E27FC236}">
                    <a16:creationId xmlns:a16="http://schemas.microsoft.com/office/drawing/2014/main" id="{323EA65B-8A32-BB55-A275-634B2E84F3AD}"/>
                  </a:ext>
                </a:extLst>
              </p:cNvPr>
              <p:cNvSpPr/>
              <p:nvPr/>
            </p:nvSpPr>
            <p:spPr>
              <a:xfrm>
                <a:off x="-1" y="-1"/>
                <a:ext cx="1459245" cy="392114"/>
              </a:xfrm>
              <a:prstGeom prst="rect">
                <a:avLst/>
              </a:prstGeom>
              <a:solidFill>
                <a:schemeClr val="accent2"/>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algn="ctr" defTabSz="914400" eaLnBrk="1" fontAlgn="auto" latinLnBrk="0" hangingPunct="0">
                  <a:lnSpc>
                    <a:spcPct val="100000"/>
                  </a:lnSpc>
                  <a:spcBef>
                    <a:spcPts val="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6" name="Text">
                <a:extLst>
                  <a:ext uri="{FF2B5EF4-FFF2-40B4-BE49-F238E27FC236}">
                    <a16:creationId xmlns:a16="http://schemas.microsoft.com/office/drawing/2014/main" id="{B354317E-20B8-8966-54D7-ABE0E6656FCD}"/>
                  </a:ext>
                </a:extLst>
              </p:cNvPr>
              <p:cNvSpPr txBox="1"/>
              <p:nvPr/>
            </p:nvSpPr>
            <p:spPr>
              <a:xfrm>
                <a:off x="223395" y="-32436"/>
                <a:ext cx="1012454" cy="4616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algn="ctr">
                  <a:defRPr sz="1200">
                    <a:solidFill>
                      <a:srgbClr val="000000"/>
                    </a:solidFill>
                    <a:latin typeface="Arial"/>
                    <a:ea typeface="Arial"/>
                    <a:cs typeface="Arial"/>
                    <a:sym typeface="Arial"/>
                  </a:defRPr>
                </a:lvl1pPr>
              </a:lstStyle>
              <a:p>
                <a:pPr marL="0" marR="0" lvl="0" indent="0" algn="ctr" defTabSz="914400" eaLnBrk="1" fontAlgn="auto" latinLnBrk="0" hangingPunct="0">
                  <a:lnSpc>
                    <a:spcPct val="100000"/>
                  </a:lnSpc>
                  <a:spcBef>
                    <a:spcPts val="0"/>
                  </a:spcBef>
                  <a:spcAft>
                    <a:spcPts val="0"/>
                  </a:spcAft>
                  <a:buClrTx/>
                  <a:buSzTx/>
                  <a:buFontTx/>
                  <a:buNone/>
                  <a:tabLst/>
                  <a:defRPr/>
                </a:pPr>
                <a:r>
                  <a:rPr lang="en-US" kern="0" dirty="0"/>
                  <a:t>Single Family</a:t>
                </a:r>
              </a:p>
              <a:p>
                <a:pPr marL="0" marR="0" lvl="0" indent="0" algn="ctr" defTabSz="914400" eaLnBrk="1" fontAlgn="auto" latinLnBrk="0" hangingPunct="0">
                  <a:lnSpc>
                    <a:spcPct val="100000"/>
                  </a:lnSpc>
                  <a:spcBef>
                    <a:spcPts val="0"/>
                  </a:spcBef>
                  <a:spcAft>
                    <a:spcPts val="0"/>
                  </a:spcAft>
                  <a:buClrTx/>
                  <a:buSzTx/>
                  <a:buFontTx/>
                  <a:buNone/>
                  <a:tabLst/>
                  <a:defRPr/>
                </a:pPr>
                <a:r>
                  <a:rPr lang="en-US" kern="0" dirty="0"/>
                  <a:t>Home Sales</a:t>
                </a:r>
                <a:endParaRPr kumimoji="0" lang="en-US" sz="12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32" name="Rectangle 10">
              <a:extLst>
                <a:ext uri="{FF2B5EF4-FFF2-40B4-BE49-F238E27FC236}">
                  <a16:creationId xmlns:a16="http://schemas.microsoft.com/office/drawing/2014/main" id="{B1B71230-93FE-468D-A97A-0DCD19623656}"/>
                </a:ext>
              </a:extLst>
            </p:cNvPr>
            <p:cNvGrpSpPr/>
            <p:nvPr/>
          </p:nvGrpSpPr>
          <p:grpSpPr>
            <a:xfrm>
              <a:off x="323787" y="2190900"/>
              <a:ext cx="1459246" cy="461663"/>
              <a:chOff x="-1" y="-42712"/>
              <a:chExt cx="1459245" cy="461662"/>
            </a:xfrm>
          </p:grpSpPr>
          <p:sp>
            <p:nvSpPr>
              <p:cNvPr id="33" name="Rectangle">
                <a:extLst>
                  <a:ext uri="{FF2B5EF4-FFF2-40B4-BE49-F238E27FC236}">
                    <a16:creationId xmlns:a16="http://schemas.microsoft.com/office/drawing/2014/main" id="{7AFFB5F1-D56B-3C75-0DEE-C425C2C48B2E}"/>
                  </a:ext>
                </a:extLst>
              </p:cNvPr>
              <p:cNvSpPr/>
              <p:nvPr/>
            </p:nvSpPr>
            <p:spPr>
              <a:xfrm>
                <a:off x="-1" y="-1"/>
                <a:ext cx="1459245" cy="376239"/>
              </a:xfrm>
              <a:prstGeom prst="rect">
                <a:avLst/>
              </a:prstGeom>
              <a:solidFill>
                <a:schemeClr val="accent2"/>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algn="ctr" defTabSz="914400" eaLnBrk="1" fontAlgn="auto" latinLnBrk="0" hangingPunct="0">
                  <a:lnSpc>
                    <a:spcPct val="100000"/>
                  </a:lnSpc>
                  <a:spcBef>
                    <a:spcPts val="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4" name="Text">
                <a:extLst>
                  <a:ext uri="{FF2B5EF4-FFF2-40B4-BE49-F238E27FC236}">
                    <a16:creationId xmlns:a16="http://schemas.microsoft.com/office/drawing/2014/main" id="{FF516FCD-2B2E-23E3-BCE6-7F261C1BBD42}"/>
                  </a:ext>
                </a:extLst>
              </p:cNvPr>
              <p:cNvSpPr txBox="1"/>
              <p:nvPr/>
            </p:nvSpPr>
            <p:spPr>
              <a:xfrm>
                <a:off x="188932" y="-42712"/>
                <a:ext cx="1081382" cy="4616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algn="ctr">
                  <a:defRPr sz="1200">
                    <a:solidFill>
                      <a:srgbClr val="000000"/>
                    </a:solidFill>
                    <a:latin typeface="Arial"/>
                    <a:ea typeface="Arial"/>
                    <a:cs typeface="Arial"/>
                    <a:sym typeface="Arial"/>
                  </a:defRPr>
                </a:lvl1pPr>
              </a:lstStyle>
              <a:p>
                <a:pPr marL="0" marR="0" lvl="0" indent="0" algn="ctr" defTabSz="91440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Transportation</a:t>
                </a:r>
                <a:endParaRPr lang="en-US" kern="0" dirty="0"/>
              </a:p>
              <a:p>
                <a:pPr marL="0" marR="0" lvl="0" indent="0" algn="ctr" defTabSz="91440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Modes</a:t>
                </a:r>
                <a:endParaRPr kumimoji="0" sz="1200" b="0" i="0" u="none" strike="noStrike" kern="0" cap="none" spc="0" normalizeH="0" baseline="0" noProof="0" dirty="0">
                  <a:ln>
                    <a:noFill/>
                  </a:ln>
                  <a:solidFill>
                    <a:srgbClr val="000000"/>
                  </a:solidFill>
                  <a:effectLst/>
                  <a:uLnTx/>
                  <a:uFillTx/>
                  <a:latin typeface="Arial"/>
                  <a:cs typeface="Arial"/>
                  <a:sym typeface="Arial"/>
                </a:endParaRPr>
              </a:p>
            </p:txBody>
          </p:sp>
        </p:grpSp>
      </p:grpSp>
      <p:sp>
        <p:nvSpPr>
          <p:cNvPr id="3" name="Rectangle">
            <a:extLst>
              <a:ext uri="{FF2B5EF4-FFF2-40B4-BE49-F238E27FC236}">
                <a16:creationId xmlns:a16="http://schemas.microsoft.com/office/drawing/2014/main" id="{3CF791DC-FD85-50C1-91F0-AEC0AF4FC88E}"/>
              </a:ext>
            </a:extLst>
          </p:cNvPr>
          <p:cNvSpPr/>
          <p:nvPr/>
        </p:nvSpPr>
        <p:spPr>
          <a:xfrm>
            <a:off x="1744716" y="2734917"/>
            <a:ext cx="1456318" cy="393701"/>
          </a:xfrm>
          <a:prstGeom prst="rect">
            <a:avLst/>
          </a:prstGeom>
          <a:solidFill>
            <a:schemeClr val="accent2"/>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algn="ctr" defTabSz="914400" eaLnBrk="1" fontAlgn="auto" latinLnBrk="0" hangingPunct="0">
              <a:lnSpc>
                <a:spcPct val="100000"/>
              </a:lnSpc>
              <a:spcBef>
                <a:spcPts val="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4" name="Rectangle">
            <a:extLst>
              <a:ext uri="{FF2B5EF4-FFF2-40B4-BE49-F238E27FC236}">
                <a16:creationId xmlns:a16="http://schemas.microsoft.com/office/drawing/2014/main" id="{8FF5527B-C4CD-C031-C4BE-245E537C0EF1}"/>
              </a:ext>
            </a:extLst>
          </p:cNvPr>
          <p:cNvSpPr/>
          <p:nvPr/>
        </p:nvSpPr>
        <p:spPr>
          <a:xfrm>
            <a:off x="1856064" y="3349281"/>
            <a:ext cx="1459247" cy="393701"/>
          </a:xfrm>
          <a:prstGeom prst="rect">
            <a:avLst/>
          </a:prstGeom>
          <a:solidFill>
            <a:schemeClr val="accent2"/>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algn="ctr" defTabSz="914400" eaLnBrk="1" fontAlgn="auto" latinLnBrk="0" hangingPunct="0">
              <a:lnSpc>
                <a:spcPct val="100000"/>
              </a:lnSpc>
              <a:spcBef>
                <a:spcPts val="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 name="Rectangle">
            <a:extLst>
              <a:ext uri="{FF2B5EF4-FFF2-40B4-BE49-F238E27FC236}">
                <a16:creationId xmlns:a16="http://schemas.microsoft.com/office/drawing/2014/main" id="{790E8A86-80D2-9D55-420D-516A667BD191}"/>
              </a:ext>
            </a:extLst>
          </p:cNvPr>
          <p:cNvSpPr/>
          <p:nvPr/>
        </p:nvSpPr>
        <p:spPr>
          <a:xfrm>
            <a:off x="1646555" y="3965230"/>
            <a:ext cx="1459247" cy="392115"/>
          </a:xfrm>
          <a:prstGeom prst="rect">
            <a:avLst/>
          </a:prstGeom>
          <a:solidFill>
            <a:schemeClr val="accent2"/>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algn="ctr" defTabSz="914400" eaLnBrk="1" fontAlgn="auto" latinLnBrk="0" hangingPunct="0">
              <a:lnSpc>
                <a:spcPct val="100000"/>
              </a:lnSpc>
              <a:spcBef>
                <a:spcPts val="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8" name="Rectangle">
            <a:extLst>
              <a:ext uri="{FF2B5EF4-FFF2-40B4-BE49-F238E27FC236}">
                <a16:creationId xmlns:a16="http://schemas.microsoft.com/office/drawing/2014/main" id="{320DB1E8-D6F4-D956-7112-F0A73E72499F}"/>
              </a:ext>
            </a:extLst>
          </p:cNvPr>
          <p:cNvSpPr/>
          <p:nvPr/>
        </p:nvSpPr>
        <p:spPr>
          <a:xfrm>
            <a:off x="1970343" y="4579592"/>
            <a:ext cx="1459247" cy="376240"/>
          </a:xfrm>
          <a:prstGeom prst="rect">
            <a:avLst/>
          </a:prstGeom>
          <a:solidFill>
            <a:schemeClr val="accent2"/>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algn="ctr" defTabSz="914400" eaLnBrk="1" fontAlgn="auto" latinLnBrk="0" hangingPunct="0">
              <a:lnSpc>
                <a:spcPct val="100000"/>
              </a:lnSpc>
              <a:spcBef>
                <a:spcPts val="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9" name="Text">
            <a:extLst>
              <a:ext uri="{FF2B5EF4-FFF2-40B4-BE49-F238E27FC236}">
                <a16:creationId xmlns:a16="http://schemas.microsoft.com/office/drawing/2014/main" id="{9D03D638-3D7D-9513-4F8F-6B8FBA90D40B}"/>
              </a:ext>
            </a:extLst>
          </p:cNvPr>
          <p:cNvSpPr txBox="1"/>
          <p:nvPr/>
        </p:nvSpPr>
        <p:spPr>
          <a:xfrm>
            <a:off x="1671386" y="2801999"/>
            <a:ext cx="1610375" cy="2769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algn="ctr">
              <a:defRPr sz="1200">
                <a:solidFill>
                  <a:srgbClr val="000000"/>
                </a:solidFill>
                <a:latin typeface="Arial"/>
                <a:ea typeface="Arial"/>
                <a:cs typeface="Arial"/>
                <a:sym typeface="Arial"/>
              </a:defRPr>
            </a:lvl1pPr>
          </a:lstStyle>
          <a:p>
            <a:pPr marL="0" marR="0" lvl="0" indent="0" algn="ctr" defTabSz="914400" eaLnBrk="1" fontAlgn="auto" latinLnBrk="0" hangingPunct="0">
              <a:lnSpc>
                <a:spcPct val="100000"/>
              </a:lnSpc>
              <a:spcBef>
                <a:spcPts val="0"/>
              </a:spcBef>
              <a:spcAft>
                <a:spcPts val="0"/>
              </a:spcAft>
              <a:buClrTx/>
              <a:buSzTx/>
              <a:buFontTx/>
              <a:buNone/>
              <a:tabLst/>
              <a:defRPr/>
            </a:pPr>
            <a:r>
              <a:rPr lang="en-US" kern="0" dirty="0"/>
              <a:t>Nonfarm employment</a:t>
            </a:r>
            <a:endParaRPr kumimoji="0" sz="12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
            <a:extLst>
              <a:ext uri="{FF2B5EF4-FFF2-40B4-BE49-F238E27FC236}">
                <a16:creationId xmlns:a16="http://schemas.microsoft.com/office/drawing/2014/main" id="{96F17184-F77C-C6D8-1057-804B2BDA8EA1}"/>
              </a:ext>
            </a:extLst>
          </p:cNvPr>
          <p:cNvSpPr txBox="1"/>
          <p:nvPr/>
        </p:nvSpPr>
        <p:spPr>
          <a:xfrm>
            <a:off x="2035289" y="3407632"/>
            <a:ext cx="1123062" cy="2769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algn="ctr">
              <a:defRPr sz="1200">
                <a:solidFill>
                  <a:srgbClr val="000000"/>
                </a:solidFill>
                <a:latin typeface="Arial"/>
                <a:ea typeface="Arial"/>
                <a:cs typeface="Arial"/>
                <a:sym typeface="Arial"/>
              </a:defRPr>
            </a:lvl1pPr>
          </a:lstStyle>
          <a:p>
            <a:pPr marL="0" marR="0" lvl="0" indent="0" algn="ctr" defTabSz="91440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Unemployment</a:t>
            </a:r>
            <a:endParaRPr kumimoji="0" sz="12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Text">
            <a:extLst>
              <a:ext uri="{FF2B5EF4-FFF2-40B4-BE49-F238E27FC236}">
                <a16:creationId xmlns:a16="http://schemas.microsoft.com/office/drawing/2014/main" id="{BE896646-EEB3-DF8D-6274-3DFF90BB8B26}"/>
              </a:ext>
            </a:extLst>
          </p:cNvPr>
          <p:cNvSpPr txBox="1"/>
          <p:nvPr/>
        </p:nvSpPr>
        <p:spPr>
          <a:xfrm>
            <a:off x="1853622" y="3938393"/>
            <a:ext cx="1081383" cy="46166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algn="ctr">
              <a:defRPr sz="1200">
                <a:solidFill>
                  <a:srgbClr val="000000"/>
                </a:solidFill>
                <a:latin typeface="Arial"/>
                <a:ea typeface="Arial"/>
                <a:cs typeface="Arial"/>
                <a:sym typeface="Arial"/>
              </a:defRPr>
            </a:lvl1pPr>
          </a:lstStyle>
          <a:p>
            <a:pPr marL="0" marR="0" lvl="0" indent="0" algn="ctr" defTabSz="914400" eaLnBrk="1" fontAlgn="auto" latinLnBrk="0" hangingPunct="0">
              <a:lnSpc>
                <a:spcPct val="100000"/>
              </a:lnSpc>
              <a:spcBef>
                <a:spcPts val="0"/>
              </a:spcBef>
              <a:spcAft>
                <a:spcPts val="0"/>
              </a:spcAft>
              <a:buClrTx/>
              <a:buSzTx/>
              <a:buFontTx/>
              <a:buNone/>
              <a:tabLst/>
              <a:defRPr/>
            </a:pPr>
            <a:r>
              <a:rPr lang="en-US" kern="0" dirty="0"/>
              <a:t>Existing Home</a:t>
            </a:r>
          </a:p>
          <a:p>
            <a:pPr marL="0" marR="0" lvl="0" indent="0" algn="ctr" defTabSz="914400" eaLnBrk="1" fontAlgn="auto" latinLnBrk="0" hangingPunct="0">
              <a:lnSpc>
                <a:spcPct val="100000"/>
              </a:lnSpc>
              <a:spcBef>
                <a:spcPts val="0"/>
              </a:spcBef>
              <a:spcAft>
                <a:spcPts val="0"/>
              </a:spcAft>
              <a:buClrTx/>
              <a:buSzTx/>
              <a:buFontTx/>
              <a:buNone/>
              <a:tabLst/>
              <a:defRPr/>
            </a:pPr>
            <a:r>
              <a:rPr lang="en-US" kern="0" dirty="0"/>
              <a:t>Sales</a:t>
            </a:r>
            <a:endParaRPr kumimoji="0" sz="12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
            <a:extLst>
              <a:ext uri="{FF2B5EF4-FFF2-40B4-BE49-F238E27FC236}">
                <a16:creationId xmlns:a16="http://schemas.microsoft.com/office/drawing/2014/main" id="{DBAEEB87-325C-3502-4F0B-29C9198755B2}"/>
              </a:ext>
            </a:extLst>
          </p:cNvPr>
          <p:cNvSpPr txBox="1"/>
          <p:nvPr/>
        </p:nvSpPr>
        <p:spPr>
          <a:xfrm>
            <a:off x="2187482" y="4536880"/>
            <a:ext cx="1046117" cy="46166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algn="ctr">
              <a:defRPr sz="1200">
                <a:solidFill>
                  <a:srgbClr val="000000"/>
                </a:solidFill>
                <a:latin typeface="Arial"/>
                <a:ea typeface="Arial"/>
                <a:cs typeface="Arial"/>
                <a:sym typeface="Arial"/>
              </a:defRPr>
            </a:lvl1pPr>
          </a:lstStyle>
          <a:p>
            <a:pPr marL="0" marR="0" lvl="0" indent="0" algn="ctr" defTabSz="914400" eaLnBrk="1" fontAlgn="auto" latinLnBrk="0" hangingPunct="0">
              <a:lnSpc>
                <a:spcPct val="100000"/>
              </a:lnSpc>
              <a:spcBef>
                <a:spcPts val="0"/>
              </a:spcBef>
              <a:spcAft>
                <a:spcPts val="0"/>
              </a:spcAft>
              <a:buClrTx/>
              <a:buSzTx/>
              <a:buFontTx/>
              <a:buNone/>
              <a:tabLst/>
              <a:defRPr/>
            </a:pPr>
            <a:r>
              <a:rPr lang="en-US" kern="0" dirty="0"/>
              <a:t>Average Lane</a:t>
            </a:r>
          </a:p>
          <a:p>
            <a:pPr marL="0" marR="0" lvl="0" indent="0" algn="ctr" defTabSz="91440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Size</a:t>
            </a:r>
            <a:endParaRPr kumimoji="0" sz="1200" b="0" i="0" u="none" strike="noStrike" kern="0" cap="none" spc="0" normalizeH="0" baseline="0" noProof="0" dirty="0">
              <a:ln>
                <a:noFill/>
              </a:ln>
              <a:solidFill>
                <a:srgbClr val="000000"/>
              </a:solidFill>
              <a:effectLst/>
              <a:uLnTx/>
              <a:uFillTx/>
              <a:latin typeface="Arial"/>
              <a:cs typeface="Arial"/>
              <a:sym typeface="Arial"/>
            </a:endParaRPr>
          </a:p>
        </p:txBody>
      </p:sp>
      <p:sp>
        <p:nvSpPr>
          <p:cNvPr id="13" name="Rectangle">
            <a:extLst>
              <a:ext uri="{FF2B5EF4-FFF2-40B4-BE49-F238E27FC236}">
                <a16:creationId xmlns:a16="http://schemas.microsoft.com/office/drawing/2014/main" id="{B9A52BB6-4C45-2BDE-8F81-CE90B72290BB}"/>
              </a:ext>
            </a:extLst>
          </p:cNvPr>
          <p:cNvSpPr/>
          <p:nvPr/>
        </p:nvSpPr>
        <p:spPr>
          <a:xfrm>
            <a:off x="1976251" y="2203512"/>
            <a:ext cx="1459247" cy="376240"/>
          </a:xfrm>
          <a:prstGeom prst="rect">
            <a:avLst/>
          </a:prstGeom>
          <a:solidFill>
            <a:schemeClr val="accent2"/>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algn="ctr" defTabSz="914400" eaLnBrk="1" fontAlgn="auto" latinLnBrk="0" hangingPunct="0">
              <a:lnSpc>
                <a:spcPct val="100000"/>
              </a:lnSpc>
              <a:spcBef>
                <a:spcPts val="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14" name="Text">
            <a:extLst>
              <a:ext uri="{FF2B5EF4-FFF2-40B4-BE49-F238E27FC236}">
                <a16:creationId xmlns:a16="http://schemas.microsoft.com/office/drawing/2014/main" id="{66877B4F-58C8-B129-7015-214CFBE1FFFE}"/>
              </a:ext>
            </a:extLst>
          </p:cNvPr>
          <p:cNvSpPr txBox="1"/>
          <p:nvPr/>
        </p:nvSpPr>
        <p:spPr>
          <a:xfrm>
            <a:off x="2149309" y="2160800"/>
            <a:ext cx="1134283" cy="46166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algn="ctr">
              <a:defRPr sz="1200">
                <a:solidFill>
                  <a:srgbClr val="000000"/>
                </a:solidFill>
                <a:latin typeface="Arial"/>
                <a:ea typeface="Arial"/>
                <a:cs typeface="Arial"/>
                <a:sym typeface="Arial"/>
              </a:defRPr>
            </a:lvl1pPr>
          </a:lstStyle>
          <a:p>
            <a:pPr marL="0" marR="0" lvl="0" indent="0" algn="ctr" defTabSz="914400" eaLnBrk="1" fontAlgn="auto" latinLnBrk="0" hangingPunct="0">
              <a:lnSpc>
                <a:spcPct val="100000"/>
              </a:lnSpc>
              <a:spcBef>
                <a:spcPts val="0"/>
              </a:spcBef>
              <a:spcAft>
                <a:spcPts val="0"/>
              </a:spcAft>
              <a:buClrTx/>
              <a:buSzTx/>
              <a:buFontTx/>
              <a:buNone/>
              <a:tabLst/>
              <a:defRPr/>
            </a:pPr>
            <a:r>
              <a:rPr lang="en-US" kern="0" dirty="0"/>
              <a:t>Average Traffic</a:t>
            </a:r>
          </a:p>
          <a:p>
            <a:pPr marL="0" marR="0" lvl="0" indent="0" algn="ctr" defTabSz="91440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Volume</a:t>
            </a:r>
            <a:endParaRPr kumimoji="0" sz="12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
            <a:extLst>
              <a:ext uri="{FF2B5EF4-FFF2-40B4-BE49-F238E27FC236}">
                <a16:creationId xmlns:a16="http://schemas.microsoft.com/office/drawing/2014/main" id="{AE025FFC-1312-0979-69C1-D9396FEDB15A}"/>
              </a:ext>
            </a:extLst>
          </p:cNvPr>
          <p:cNvSpPr txBox="1"/>
          <p:nvPr/>
        </p:nvSpPr>
        <p:spPr>
          <a:xfrm>
            <a:off x="5698732" y="3569063"/>
            <a:ext cx="877802" cy="2769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algn="ctr">
              <a:defRPr sz="1200">
                <a:solidFill>
                  <a:srgbClr val="000000"/>
                </a:solidFill>
                <a:latin typeface="Arial"/>
                <a:ea typeface="Arial"/>
                <a:cs typeface="Arial"/>
                <a:sym typeface="Arial"/>
              </a:defRPr>
            </a:lvl1pPr>
          </a:lstStyle>
          <a:p>
            <a:pPr marL="0" marR="0" lvl="0" indent="0" algn="ctr" defTabSz="914400" eaLnBrk="1" fontAlgn="auto" latinLnBrk="0" hangingPunct="0">
              <a:lnSpc>
                <a:spcPct val="100000"/>
              </a:lnSpc>
              <a:spcBef>
                <a:spcPts val="0"/>
              </a:spcBef>
              <a:spcAft>
                <a:spcPts val="0"/>
              </a:spcAft>
              <a:buClrTx/>
              <a:buSzTx/>
              <a:buFontTx/>
              <a:buNone/>
              <a:tabLst/>
              <a:defRPr/>
            </a:pPr>
            <a:r>
              <a:rPr lang="en-US" kern="0" dirty="0">
                <a:solidFill>
                  <a:schemeClr val="bg1"/>
                </a:solidFill>
              </a:rPr>
              <a:t>SAS Studio</a:t>
            </a:r>
            <a:endParaRPr kumimoji="0" lang="en-US" sz="1200" b="0" i="0" u="none" strike="noStrike" kern="0" cap="none" spc="0" normalizeH="0" baseline="0" noProof="0" dirty="0">
              <a:ln>
                <a:noFill/>
              </a:ln>
              <a:solidFill>
                <a:schemeClr val="bg1"/>
              </a:solidFill>
              <a:effectLst/>
              <a:uLnTx/>
              <a:uFillTx/>
              <a:latin typeface="Arial"/>
              <a:cs typeface="Arial"/>
              <a:sym typeface="Arial"/>
            </a:endParaRPr>
          </a:p>
        </p:txBody>
      </p:sp>
    </p:spTree>
    <p:extLst>
      <p:ext uri="{BB962C8B-B14F-4D97-AF65-F5344CB8AC3E}">
        <p14:creationId xmlns:p14="http://schemas.microsoft.com/office/powerpoint/2010/main" val="461401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205740" y="129540"/>
            <a:ext cx="9692640" cy="657530"/>
          </a:xfrm>
        </p:spPr>
        <p:txBody>
          <a:bodyPr>
            <a:normAutofit/>
          </a:bodyPr>
          <a:lstStyle/>
          <a:p>
            <a:r>
              <a:rPr lang="en-US" dirty="0">
                <a:latin typeface="Times New Roman" panose="02020603050405020304" pitchFamily="18" charset="0"/>
                <a:cs typeface="Times New Roman" panose="02020603050405020304" pitchFamily="18" charset="0"/>
              </a:rPr>
              <a:t>Analysis of Findings: Employment</a:t>
            </a:r>
          </a:p>
        </p:txBody>
      </p:sp>
      <p:cxnSp>
        <p:nvCxnSpPr>
          <p:cNvPr id="5" name="Straight Connector 4">
            <a:extLst>
              <a:ext uri="{FF2B5EF4-FFF2-40B4-BE49-F238E27FC236}">
                <a16:creationId xmlns:a16="http://schemas.microsoft.com/office/drawing/2014/main" id="{1F633277-1117-42B3-A0EE-A3EA775698D4}"/>
              </a:ext>
            </a:extLst>
          </p:cNvPr>
          <p:cNvCxnSpPr/>
          <p:nvPr/>
        </p:nvCxnSpPr>
        <p:spPr>
          <a:xfrm>
            <a:off x="205740" y="787070"/>
            <a:ext cx="11506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FB75C3D-AFC0-4D46-8D29-E5A695591CFC}"/>
              </a:ext>
            </a:extLst>
          </p:cNvPr>
          <p:cNvSpPr txBox="1"/>
          <p:nvPr/>
        </p:nvSpPr>
        <p:spPr>
          <a:xfrm>
            <a:off x="205740" y="849630"/>
            <a:ext cx="11506648" cy="954107"/>
          </a:xfrm>
          <a:prstGeom prst="rect">
            <a:avLst/>
          </a:prstGeom>
          <a:noFill/>
        </p:spPr>
        <p:txBody>
          <a:bodyPr wrap="square" rtlCol="0">
            <a:spAutoFit/>
          </a:bodyPr>
          <a:lstStyle/>
          <a:p>
            <a:pPr marL="0" marR="0">
              <a:spcBef>
                <a:spcPts val="0"/>
              </a:spcBef>
              <a:spcAft>
                <a:spcPts val="0"/>
              </a:spcAft>
            </a:pPr>
            <a:r>
              <a:rPr lang="en-US" sz="1400" dirty="0">
                <a:effectLst/>
                <a:latin typeface="Times New Roman" panose="02020603050405020304" pitchFamily="18" charset="0"/>
                <a:ea typeface="Times New Roman" panose="02020603050405020304" pitchFamily="18" charset="0"/>
              </a:rPr>
              <a:t>Employment plays a significant role in determining the transportation habits of individuals in Dallas.  Employment opportunities have steadily increased year-over-year (YOY); however, the data does show a wider gap in nonfarm employment opportunities from 2020 to 2022 indicating a mild employment recovery post-COVID-19.  It also indicates the work from home (WFH) opportunities with employers out of state, which can impact the creation of adding employment in traditional brick-and-mortar locations.</a:t>
            </a:r>
          </a:p>
        </p:txBody>
      </p:sp>
      <p:grpSp>
        <p:nvGrpSpPr>
          <p:cNvPr id="26" name="Group 3">
            <a:extLst>
              <a:ext uri="{FF2B5EF4-FFF2-40B4-BE49-F238E27FC236}">
                <a16:creationId xmlns:a16="http://schemas.microsoft.com/office/drawing/2014/main" id="{1F85167F-01D8-6876-9874-A2EA108D097F}"/>
              </a:ext>
            </a:extLst>
          </p:cNvPr>
          <p:cNvGrpSpPr/>
          <p:nvPr/>
        </p:nvGrpSpPr>
        <p:grpSpPr>
          <a:xfrm>
            <a:off x="327021" y="1961747"/>
            <a:ext cx="5768979" cy="3793907"/>
            <a:chOff x="-1" y="-60105"/>
            <a:chExt cx="5768977" cy="3793905"/>
          </a:xfrm>
        </p:grpSpPr>
        <p:grpSp>
          <p:nvGrpSpPr>
            <p:cNvPr id="27" name="AutoShape 4">
              <a:extLst>
                <a:ext uri="{FF2B5EF4-FFF2-40B4-BE49-F238E27FC236}">
                  <a16:creationId xmlns:a16="http://schemas.microsoft.com/office/drawing/2014/main" id="{C00D7CEC-F592-640E-843F-CD9BF3F7195D}"/>
                </a:ext>
              </a:extLst>
            </p:cNvPr>
            <p:cNvGrpSpPr/>
            <p:nvPr/>
          </p:nvGrpSpPr>
          <p:grpSpPr>
            <a:xfrm>
              <a:off x="-1" y="2046286"/>
              <a:ext cx="1560968" cy="1687514"/>
              <a:chOff x="0" y="-1"/>
              <a:chExt cx="1560966" cy="1687513"/>
            </a:xfrm>
          </p:grpSpPr>
          <p:sp>
            <p:nvSpPr>
              <p:cNvPr id="43" name="Shape">
                <a:extLst>
                  <a:ext uri="{FF2B5EF4-FFF2-40B4-BE49-F238E27FC236}">
                    <a16:creationId xmlns:a16="http://schemas.microsoft.com/office/drawing/2014/main" id="{33471F08-B9A0-EB85-6988-28E998525ED6}"/>
                  </a:ext>
                </a:extLst>
              </p:cNvPr>
              <p:cNvSpPr/>
              <p:nvPr/>
            </p:nvSpPr>
            <p:spPr>
              <a:xfrm rot="16200000" flipH="1">
                <a:off x="-63274" y="63273"/>
                <a:ext cx="1687513" cy="15609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940" y="0"/>
                    </a:lnTo>
                    <a:lnTo>
                      <a:pt x="21600" y="10800"/>
                    </a:lnTo>
                    <a:lnTo>
                      <a:pt x="14940" y="21600"/>
                    </a:lnTo>
                    <a:lnTo>
                      <a:pt x="0" y="21600"/>
                    </a:lnTo>
                    <a:close/>
                  </a:path>
                </a:pathLst>
              </a:custGeom>
              <a:solidFill>
                <a:schemeClr val="accent2"/>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defTabSz="914400" eaLnBrk="1" fontAlgn="auto" latinLnBrk="0" hangingPunct="0">
                  <a:lnSpc>
                    <a:spcPct val="100000"/>
                  </a:lnSpc>
                  <a:spcBef>
                    <a:spcPts val="60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44" name="Text">
                <a:extLst>
                  <a:ext uri="{FF2B5EF4-FFF2-40B4-BE49-F238E27FC236}">
                    <a16:creationId xmlns:a16="http://schemas.microsoft.com/office/drawing/2014/main" id="{96C53D13-92F1-3F0A-7A05-CFADFF673ECE}"/>
                  </a:ext>
                </a:extLst>
              </p:cNvPr>
              <p:cNvSpPr txBox="1"/>
              <p:nvPr/>
            </p:nvSpPr>
            <p:spPr>
              <a:xfrm>
                <a:off x="425739" y="58683"/>
                <a:ext cx="709487" cy="10361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p>
                <a:pPr marL="0" marR="0" lvl="0" indent="0" defTabSz="914400" eaLnBrk="1" fontAlgn="auto" latinLnBrk="0" hangingPunct="0">
                  <a:lnSpc>
                    <a:spcPct val="100000"/>
                  </a:lnSpc>
                  <a:spcBef>
                    <a:spcPts val="600"/>
                  </a:spcBef>
                  <a:spcAft>
                    <a:spcPts val="0"/>
                  </a:spcAft>
                  <a:buClrTx/>
                  <a:buSzTx/>
                  <a:buFontTx/>
                  <a:buNone/>
                  <a:tabLst/>
                  <a:defRPr sz="1200" b="1">
                    <a:solidFill>
                      <a:srgbClr val="000000"/>
                    </a:solidFill>
                    <a:latin typeface="Arial"/>
                    <a:ea typeface="Arial"/>
                    <a:cs typeface="Arial"/>
                    <a:sym typeface="Arial"/>
                  </a:defRPr>
                </a:pP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defTabSz="914400" eaLnBrk="1" fontAlgn="auto" latinLnBrk="0" hangingPunct="0">
                  <a:lnSpc>
                    <a:spcPct val="100000"/>
                  </a:lnSpc>
                  <a:spcBef>
                    <a:spcPts val="600"/>
                  </a:spcBef>
                  <a:spcAft>
                    <a:spcPts val="0"/>
                  </a:spcAft>
                  <a:buClrTx/>
                  <a:buSzTx/>
                  <a:buFontTx/>
                  <a:buNone/>
                  <a:tabLst/>
                  <a:defRPr sz="1200" b="1">
                    <a:solidFill>
                      <a:srgbClr val="000000"/>
                    </a:solidFill>
                    <a:latin typeface="Arial"/>
                    <a:ea typeface="Arial"/>
                    <a:cs typeface="Arial"/>
                    <a:sym typeface="Arial"/>
                  </a:defRPr>
                </a:pP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defTabSz="914400" eaLnBrk="1" fontAlgn="auto" latinLnBrk="0" hangingPunct="0">
                  <a:lnSpc>
                    <a:spcPct val="100000"/>
                  </a:lnSpc>
                  <a:spcBef>
                    <a:spcPts val="600"/>
                  </a:spcBef>
                  <a:spcAft>
                    <a:spcPts val="0"/>
                  </a:spcAft>
                  <a:buClrTx/>
                  <a:buSzTx/>
                  <a:buFontTx/>
                  <a:buNone/>
                  <a:tabLst/>
                  <a:defRPr sz="1200" b="1">
                    <a:solidFill>
                      <a:srgbClr val="000000"/>
                    </a:solidFill>
                    <a:latin typeface="Arial"/>
                    <a:ea typeface="Arial"/>
                    <a:cs typeface="Arial"/>
                    <a:sym typeface="Arial"/>
                  </a:defRPr>
                </a:pP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defTabSz="914400" eaLnBrk="1" fontAlgn="auto" latinLnBrk="0" hangingPunct="0">
                  <a:lnSpc>
                    <a:spcPct val="100000"/>
                  </a:lnSpc>
                  <a:spcBef>
                    <a:spcPts val="400"/>
                  </a:spcBef>
                  <a:spcAft>
                    <a:spcPts val="0"/>
                  </a:spcAft>
                  <a:buClrTx/>
                  <a:buSzTx/>
                  <a:buFontTx/>
                  <a:buNone/>
                  <a:tabLst/>
                  <a:defRPr sz="1200" b="1">
                    <a:solidFill>
                      <a:srgbClr val="000000"/>
                    </a:solidFill>
                    <a:latin typeface="Arial"/>
                    <a:ea typeface="Arial"/>
                    <a:cs typeface="Arial"/>
                    <a:sym typeface="Arial"/>
                  </a:defRPr>
                </a:pPr>
                <a:r>
                  <a:rPr kumimoji="0" lang="en-US" sz="1200" b="1" i="0" u="none" strike="noStrike" kern="0" cap="none" spc="0" normalizeH="0" baseline="0" noProof="0" dirty="0">
                    <a:ln>
                      <a:noFill/>
                    </a:ln>
                    <a:solidFill>
                      <a:srgbClr val="000000"/>
                    </a:solidFill>
                    <a:effectLst/>
                    <a:uLnTx/>
                    <a:uFillTx/>
                    <a:latin typeface="Arial"/>
                    <a:ea typeface="Arial"/>
                    <a:cs typeface="Arial"/>
                    <a:sym typeface="Arial"/>
                  </a:rPr>
                  <a:t>Housing</a:t>
                </a: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p:txBody>
          </p:sp>
        </p:grpSp>
        <p:grpSp>
          <p:nvGrpSpPr>
            <p:cNvPr id="28" name="AutoShape 5">
              <a:extLst>
                <a:ext uri="{FF2B5EF4-FFF2-40B4-BE49-F238E27FC236}">
                  <a16:creationId xmlns:a16="http://schemas.microsoft.com/office/drawing/2014/main" id="{41AE65B5-6A8D-AD3D-E76C-1BB5FB2AD181}"/>
                </a:ext>
              </a:extLst>
            </p:cNvPr>
            <p:cNvGrpSpPr/>
            <p:nvPr/>
          </p:nvGrpSpPr>
          <p:grpSpPr>
            <a:xfrm>
              <a:off x="-1" y="1049336"/>
              <a:ext cx="1560968" cy="1563690"/>
              <a:chOff x="0" y="-1"/>
              <a:chExt cx="1560966" cy="1563689"/>
            </a:xfrm>
          </p:grpSpPr>
          <p:sp>
            <p:nvSpPr>
              <p:cNvPr id="41" name="Shape">
                <a:extLst>
                  <a:ext uri="{FF2B5EF4-FFF2-40B4-BE49-F238E27FC236}">
                    <a16:creationId xmlns:a16="http://schemas.microsoft.com/office/drawing/2014/main" id="{E98D6A51-AD84-8F1E-B4D0-FA8A18AF7212}"/>
                  </a:ext>
                </a:extLst>
              </p:cNvPr>
              <p:cNvSpPr/>
              <p:nvPr/>
            </p:nvSpPr>
            <p:spPr>
              <a:xfrm rot="16200000" flipH="1">
                <a:off x="-1362" y="1361"/>
                <a:ext cx="1563689" cy="15609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413" y="0"/>
                    </a:lnTo>
                    <a:lnTo>
                      <a:pt x="21600" y="10800"/>
                    </a:lnTo>
                    <a:lnTo>
                      <a:pt x="14413" y="21600"/>
                    </a:lnTo>
                    <a:lnTo>
                      <a:pt x="0" y="21600"/>
                    </a:lnTo>
                    <a:close/>
                  </a:path>
                </a:pathLst>
              </a:custGeom>
              <a:solidFill>
                <a:srgbClr val="808080"/>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defTabSz="914400" eaLnBrk="1" fontAlgn="auto" latinLnBrk="0" hangingPunct="0">
                  <a:lnSpc>
                    <a:spcPct val="100000"/>
                  </a:lnSpc>
                  <a:spcBef>
                    <a:spcPts val="60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42" name="Text">
                <a:extLst>
                  <a:ext uri="{FF2B5EF4-FFF2-40B4-BE49-F238E27FC236}">
                    <a16:creationId xmlns:a16="http://schemas.microsoft.com/office/drawing/2014/main" id="{189B84D9-557F-492B-C8DA-B92BB7FE7F3A}"/>
                  </a:ext>
                </a:extLst>
              </p:cNvPr>
              <p:cNvSpPr txBox="1"/>
              <p:nvPr/>
            </p:nvSpPr>
            <p:spPr>
              <a:xfrm>
                <a:off x="190899" y="71105"/>
                <a:ext cx="1179165" cy="10361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p>
                <a:pPr marL="0" marR="0" lvl="0" indent="0" defTabSz="914400" eaLnBrk="1" fontAlgn="auto" latinLnBrk="0" hangingPunct="0">
                  <a:lnSpc>
                    <a:spcPct val="100000"/>
                  </a:lnSpc>
                  <a:spcBef>
                    <a:spcPts val="600"/>
                  </a:spcBef>
                  <a:spcAft>
                    <a:spcPts val="0"/>
                  </a:spcAft>
                  <a:buClrTx/>
                  <a:buSzTx/>
                  <a:buFontTx/>
                  <a:buNone/>
                  <a:tabLst/>
                  <a:defRPr sz="1200" b="1">
                    <a:solidFill>
                      <a:srgbClr val="000000"/>
                    </a:solidFill>
                    <a:latin typeface="Arial"/>
                    <a:ea typeface="Arial"/>
                    <a:cs typeface="Arial"/>
                    <a:sym typeface="Arial"/>
                  </a:defRPr>
                </a:pP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defTabSz="914400" eaLnBrk="1" fontAlgn="auto" latinLnBrk="0" hangingPunct="0">
                  <a:lnSpc>
                    <a:spcPct val="100000"/>
                  </a:lnSpc>
                  <a:spcBef>
                    <a:spcPts val="600"/>
                  </a:spcBef>
                  <a:spcAft>
                    <a:spcPts val="0"/>
                  </a:spcAft>
                  <a:buClrTx/>
                  <a:buSzTx/>
                  <a:buFontTx/>
                  <a:buNone/>
                  <a:tabLst/>
                  <a:defRPr sz="1200" b="1">
                    <a:solidFill>
                      <a:srgbClr val="000000"/>
                    </a:solidFill>
                    <a:latin typeface="Arial"/>
                    <a:ea typeface="Arial"/>
                    <a:cs typeface="Arial"/>
                    <a:sym typeface="Arial"/>
                  </a:defRPr>
                </a:pP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defTabSz="914400" eaLnBrk="1" fontAlgn="auto" latinLnBrk="0" hangingPunct="0">
                  <a:lnSpc>
                    <a:spcPct val="100000"/>
                  </a:lnSpc>
                  <a:spcBef>
                    <a:spcPts val="600"/>
                  </a:spcBef>
                  <a:spcAft>
                    <a:spcPts val="0"/>
                  </a:spcAft>
                  <a:buClrTx/>
                  <a:buSzTx/>
                  <a:buFontTx/>
                  <a:buNone/>
                  <a:tabLst/>
                  <a:defRPr sz="1200" b="1">
                    <a:solidFill>
                      <a:srgbClr val="000000"/>
                    </a:solidFill>
                    <a:latin typeface="Arial"/>
                    <a:ea typeface="Arial"/>
                    <a:cs typeface="Arial"/>
                    <a:sym typeface="Arial"/>
                  </a:defRPr>
                </a:pP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defTabSz="914400" eaLnBrk="1" fontAlgn="auto" latinLnBrk="0" hangingPunct="0">
                  <a:lnSpc>
                    <a:spcPct val="100000"/>
                  </a:lnSpc>
                  <a:spcBef>
                    <a:spcPts val="400"/>
                  </a:spcBef>
                  <a:spcAft>
                    <a:spcPts val="0"/>
                  </a:spcAft>
                  <a:buClrTx/>
                  <a:buSzTx/>
                  <a:buFontTx/>
                  <a:buNone/>
                  <a:tabLst/>
                  <a:defRPr sz="1200" b="1">
                    <a:solidFill>
                      <a:srgbClr val="000000"/>
                    </a:solidFill>
                    <a:latin typeface="Arial"/>
                    <a:ea typeface="Arial"/>
                    <a:cs typeface="Arial"/>
                    <a:sym typeface="Arial"/>
                  </a:defRPr>
                </a:pPr>
                <a:r>
                  <a:rPr kumimoji="0" lang="en-US" sz="1200" b="1" i="0" u="none" strike="noStrike" kern="0" cap="none" spc="0" normalizeH="0" baseline="0" noProof="0" dirty="0">
                    <a:ln>
                      <a:noFill/>
                    </a:ln>
                    <a:solidFill>
                      <a:srgbClr val="000000"/>
                    </a:solidFill>
                    <a:effectLst/>
                    <a:uLnTx/>
                    <a:uFillTx/>
                    <a:latin typeface="Arial"/>
                    <a:ea typeface="Arial"/>
                    <a:cs typeface="Arial"/>
                    <a:sym typeface="Arial"/>
                  </a:rPr>
                  <a:t>Transportation</a:t>
                </a: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p:txBody>
          </p:sp>
        </p:grpSp>
        <p:grpSp>
          <p:nvGrpSpPr>
            <p:cNvPr id="29" name="Rectangle 6">
              <a:extLst>
                <a:ext uri="{FF2B5EF4-FFF2-40B4-BE49-F238E27FC236}">
                  <a16:creationId xmlns:a16="http://schemas.microsoft.com/office/drawing/2014/main" id="{A94C8440-3B4E-83D3-EC33-71F321BAAEF9}"/>
                </a:ext>
              </a:extLst>
            </p:cNvPr>
            <p:cNvGrpSpPr/>
            <p:nvPr/>
          </p:nvGrpSpPr>
          <p:grpSpPr>
            <a:xfrm>
              <a:off x="1653303" y="-60105"/>
              <a:ext cx="4115673" cy="1169548"/>
              <a:chOff x="0" y="-60104"/>
              <a:chExt cx="4115671" cy="1169546"/>
            </a:xfrm>
          </p:grpSpPr>
          <p:sp>
            <p:nvSpPr>
              <p:cNvPr id="39" name="Rectangle">
                <a:extLst>
                  <a:ext uri="{FF2B5EF4-FFF2-40B4-BE49-F238E27FC236}">
                    <a16:creationId xmlns:a16="http://schemas.microsoft.com/office/drawing/2014/main" id="{7A1C431D-DF77-D2BE-AA49-48FAC1094E76}"/>
                  </a:ext>
                </a:extLst>
              </p:cNvPr>
              <p:cNvSpPr/>
              <p:nvPr/>
            </p:nvSpPr>
            <p:spPr>
              <a:xfrm>
                <a:off x="0" y="-1"/>
                <a:ext cx="4115671" cy="1049339"/>
              </a:xfrm>
              <a:prstGeom prst="rect">
                <a:avLst/>
              </a:prstGeom>
              <a:solidFill>
                <a:srgbClr val="808080">
                  <a:lumOff val="29666"/>
                </a:srgbClr>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defTabSz="914400" eaLnBrk="1" fontAlgn="auto" latinLnBrk="0" hangingPunct="0">
                  <a:lnSpc>
                    <a:spcPct val="100000"/>
                  </a:lnSpc>
                  <a:spcBef>
                    <a:spcPts val="60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40" name="Text…">
                <a:extLst>
                  <a:ext uri="{FF2B5EF4-FFF2-40B4-BE49-F238E27FC236}">
                    <a16:creationId xmlns:a16="http://schemas.microsoft.com/office/drawing/2014/main" id="{D5399CB6-EDC9-ABF7-D04E-50C6BCE4B020}"/>
                  </a:ext>
                </a:extLst>
              </p:cNvPr>
              <p:cNvSpPr txBox="1"/>
              <p:nvPr/>
            </p:nvSpPr>
            <p:spPr>
              <a:xfrm>
                <a:off x="0" y="-60104"/>
                <a:ext cx="4115671" cy="116954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marL="114300" marR="0" lvl="0" indent="-114300" defTabSz="914400" eaLnBrk="1" fontAlgn="auto" latinLnBrk="0" hangingPunct="0">
                  <a:lnSpc>
                    <a:spcPct val="100000"/>
                  </a:lnSpc>
                  <a:spcBef>
                    <a:spcPts val="400"/>
                  </a:spcBef>
                  <a:spcAft>
                    <a:spcPts val="0"/>
                  </a:spcAft>
                  <a:buClrTx/>
                  <a:buSzTx/>
                  <a:buFontTx/>
                  <a:buNone/>
                  <a:tabLst/>
                  <a:defRPr sz="1200" b="1">
                    <a:solidFill>
                      <a:srgbClr val="000000"/>
                    </a:solidFill>
                    <a:latin typeface="Arial"/>
                    <a:ea typeface="Arial"/>
                    <a:cs typeface="Arial"/>
                    <a:sym typeface="Arial"/>
                  </a:defRPr>
                </a:pPr>
                <a:r>
                  <a:rPr kumimoji="0" sz="1200" b="1" i="0" u="none" strike="noStrike" kern="0" cap="none" spc="0" normalizeH="0" baseline="0" noProof="0" dirty="0">
                    <a:ln>
                      <a:noFill/>
                    </a:ln>
                    <a:solidFill>
                      <a:srgbClr val="000000"/>
                    </a:solidFill>
                    <a:effectLst/>
                    <a:uLnTx/>
                    <a:uFillTx/>
                    <a:latin typeface="Arial"/>
                    <a:ea typeface="Arial"/>
                    <a:cs typeface="Arial"/>
                    <a:sym typeface="Arial"/>
                  </a:rPr>
                  <a:t> </a:t>
                </a:r>
                <a:r>
                  <a:rPr kumimoji="0" lang="en-US" sz="1200" b="1" i="0" u="none" strike="noStrike" kern="0" cap="none" spc="0" normalizeH="0" baseline="0" noProof="0" dirty="0">
                    <a:ln>
                      <a:noFill/>
                    </a:ln>
                    <a:solidFill>
                      <a:srgbClr val="000000"/>
                    </a:solidFill>
                    <a:effectLst/>
                    <a:uLnTx/>
                    <a:uFillTx/>
                    <a:latin typeface="Arial"/>
                    <a:ea typeface="Arial"/>
                    <a:cs typeface="Arial"/>
                    <a:sym typeface="Arial"/>
                  </a:rPr>
                  <a:t>Employment Migration</a:t>
                </a: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a:p>
                <a:pPr marL="114300" marR="0" lvl="0" indent="-114300" defTabSz="914400" eaLnBrk="1" fontAlgn="auto" latinLnBrk="0" hangingPunct="0">
                  <a:lnSpc>
                    <a:spcPct val="100000"/>
                  </a:lnSpc>
                  <a:spcBef>
                    <a:spcPts val="400"/>
                  </a:spcBef>
                  <a:spcAft>
                    <a:spcPts val="0"/>
                  </a:spcAft>
                  <a:buClrTx/>
                  <a:buSzPct val="100000"/>
                  <a:buFontTx/>
                  <a:buChar char="•"/>
                  <a:tabLst/>
                  <a:defRPr sz="1200">
                    <a:solidFill>
                      <a:srgbClr val="000000"/>
                    </a:solidFill>
                    <a:latin typeface="Arial"/>
                    <a:ea typeface="Arial"/>
                    <a:cs typeface="Arial"/>
                    <a:sym typeface="Arial"/>
                  </a:defRPr>
                </a:pPr>
                <a:r>
                  <a:rPr kumimoji="0" lang="en-US" sz="1200" b="0" i="0" u="none" strike="noStrike" kern="0" cap="none" spc="0" normalizeH="0" baseline="0" noProof="0" dirty="0">
                    <a:ln>
                      <a:noFill/>
                    </a:ln>
                    <a:solidFill>
                      <a:srgbClr val="000000"/>
                    </a:solidFill>
                    <a:effectLst/>
                    <a:uLnTx/>
                    <a:uFillTx/>
                    <a:latin typeface="Arial"/>
                    <a:ea typeface="Arial"/>
                    <a:cs typeface="Arial"/>
                    <a:sym typeface="Arial"/>
                  </a:rPr>
                  <a:t>Opportunities greater in suburban areas vs urban areas</a:t>
                </a:r>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a:p>
                <a:pPr marL="114300" marR="0" lvl="0" indent="-114300" defTabSz="914400" eaLnBrk="1" fontAlgn="auto" latinLnBrk="0" hangingPunct="0">
                  <a:lnSpc>
                    <a:spcPct val="100000"/>
                  </a:lnSpc>
                  <a:spcBef>
                    <a:spcPts val="400"/>
                  </a:spcBef>
                  <a:spcAft>
                    <a:spcPts val="0"/>
                  </a:spcAft>
                  <a:buClrTx/>
                  <a:buSzPct val="100000"/>
                  <a:buFontTx/>
                  <a:buChar char="•"/>
                  <a:tabLst/>
                  <a:defRPr sz="1200">
                    <a:solidFill>
                      <a:srgbClr val="000000"/>
                    </a:solidFill>
                    <a:latin typeface="Arial"/>
                    <a:ea typeface="Arial"/>
                    <a:cs typeface="Arial"/>
                    <a:sym typeface="Arial"/>
                  </a:defRPr>
                </a:pPr>
                <a:r>
                  <a:rPr lang="en-US" sz="1200" kern="0" dirty="0">
                    <a:solidFill>
                      <a:srgbClr val="000000"/>
                    </a:solidFill>
                    <a:latin typeface="Arial"/>
                    <a:ea typeface="Arial"/>
                    <a:cs typeface="Arial"/>
                    <a:sym typeface="Arial"/>
                  </a:rPr>
                  <a:t>Businesses are dwindling in urban areas</a:t>
                </a:r>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a:p>
                <a:pPr marL="114300" marR="0" lvl="0" indent="-114300" defTabSz="914400" eaLnBrk="1" fontAlgn="auto" latinLnBrk="0" hangingPunct="0">
                  <a:lnSpc>
                    <a:spcPct val="100000"/>
                  </a:lnSpc>
                  <a:spcBef>
                    <a:spcPts val="400"/>
                  </a:spcBef>
                  <a:spcAft>
                    <a:spcPts val="0"/>
                  </a:spcAft>
                  <a:buClrTx/>
                  <a:buSzPct val="100000"/>
                  <a:buFontTx/>
                  <a:buChar char="•"/>
                  <a:tabLst/>
                  <a:defRPr sz="1200">
                    <a:solidFill>
                      <a:srgbClr val="000000"/>
                    </a:solidFill>
                    <a:latin typeface="Arial"/>
                    <a:ea typeface="Arial"/>
                    <a:cs typeface="Arial"/>
                    <a:sym typeface="Arial"/>
                  </a:defRPr>
                </a:pPr>
                <a:r>
                  <a:rPr kumimoji="0" lang="en-US" sz="1200" b="0" i="0" u="none" strike="noStrike" kern="0" cap="none" spc="0" normalizeH="0" baseline="0" noProof="0" dirty="0">
                    <a:ln>
                      <a:noFill/>
                    </a:ln>
                    <a:solidFill>
                      <a:srgbClr val="000000"/>
                    </a:solidFill>
                    <a:effectLst/>
                    <a:uLnTx/>
                    <a:uFillTx/>
                    <a:latin typeface="Arial"/>
                    <a:ea typeface="Arial"/>
                    <a:cs typeface="Arial"/>
                    <a:sym typeface="Arial"/>
                  </a:rPr>
                  <a:t>Businesses and employment increase along cycling infrastructure</a:t>
                </a:r>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p:txBody>
          </p:sp>
        </p:grpSp>
        <p:grpSp>
          <p:nvGrpSpPr>
            <p:cNvPr id="30" name="Rectangle 7">
              <a:extLst>
                <a:ext uri="{FF2B5EF4-FFF2-40B4-BE49-F238E27FC236}">
                  <a16:creationId xmlns:a16="http://schemas.microsoft.com/office/drawing/2014/main" id="{3C600E11-F428-CFCB-B2C1-2607D88857F4}"/>
                </a:ext>
              </a:extLst>
            </p:cNvPr>
            <p:cNvGrpSpPr/>
            <p:nvPr/>
          </p:nvGrpSpPr>
          <p:grpSpPr>
            <a:xfrm>
              <a:off x="1653303" y="1049337"/>
              <a:ext cx="4115673" cy="996951"/>
              <a:chOff x="0" y="0"/>
              <a:chExt cx="4115671" cy="996950"/>
            </a:xfrm>
          </p:grpSpPr>
          <p:sp>
            <p:nvSpPr>
              <p:cNvPr id="37" name="Rectangle">
                <a:extLst>
                  <a:ext uri="{FF2B5EF4-FFF2-40B4-BE49-F238E27FC236}">
                    <a16:creationId xmlns:a16="http://schemas.microsoft.com/office/drawing/2014/main" id="{0BB4EC3C-A327-91E9-05EC-59B9CC32496D}"/>
                  </a:ext>
                </a:extLst>
              </p:cNvPr>
              <p:cNvSpPr/>
              <p:nvPr/>
            </p:nvSpPr>
            <p:spPr>
              <a:xfrm>
                <a:off x="0" y="0"/>
                <a:ext cx="4115671" cy="996950"/>
              </a:xfrm>
              <a:prstGeom prst="rect">
                <a:avLst/>
              </a:prstGeom>
              <a:solidFill>
                <a:srgbClr val="808080"/>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defTabSz="914400" eaLnBrk="1" fontAlgn="auto" latinLnBrk="0" hangingPunct="0">
                  <a:lnSpc>
                    <a:spcPct val="100000"/>
                  </a:lnSpc>
                  <a:spcBef>
                    <a:spcPts val="600"/>
                  </a:spcBef>
                  <a:spcAft>
                    <a:spcPts val="0"/>
                  </a:spcAft>
                  <a:buClrTx/>
                  <a:buSzTx/>
                  <a:buFontTx/>
                  <a:buNone/>
                  <a:tabLst/>
                  <a:defRPr sz="1200" b="1">
                    <a:solidFill>
                      <a:srgbClr val="000000"/>
                    </a:solidFill>
                    <a:latin typeface="Arial"/>
                    <a:ea typeface="Arial"/>
                    <a:cs typeface="Arial"/>
                    <a:sym typeface="Arial"/>
                  </a:defRPr>
                </a:pP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8" name="Text…">
                <a:extLst>
                  <a:ext uri="{FF2B5EF4-FFF2-40B4-BE49-F238E27FC236}">
                    <a16:creationId xmlns:a16="http://schemas.microsoft.com/office/drawing/2014/main" id="{FB1C0EAC-FB5C-8B17-073E-9A31B476BEBE}"/>
                  </a:ext>
                </a:extLst>
              </p:cNvPr>
              <p:cNvSpPr txBox="1"/>
              <p:nvPr/>
            </p:nvSpPr>
            <p:spPr>
              <a:xfrm>
                <a:off x="0" y="6035"/>
                <a:ext cx="4074187" cy="9848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p>
                <a:pPr marL="114300" marR="0" lvl="0" indent="-114300" defTabSz="914400" eaLnBrk="1" fontAlgn="auto" latinLnBrk="0" hangingPunct="0">
                  <a:lnSpc>
                    <a:spcPct val="100000"/>
                  </a:lnSpc>
                  <a:spcBef>
                    <a:spcPts val="400"/>
                  </a:spcBef>
                  <a:spcAft>
                    <a:spcPts val="0"/>
                  </a:spcAft>
                  <a:buClrTx/>
                  <a:buSzTx/>
                  <a:buFontTx/>
                  <a:buNone/>
                  <a:tabLst/>
                  <a:defRPr sz="1200" b="1">
                    <a:solidFill>
                      <a:srgbClr val="000000"/>
                    </a:solidFill>
                    <a:latin typeface="Arial"/>
                    <a:ea typeface="Arial"/>
                    <a:cs typeface="Arial"/>
                    <a:sym typeface="Arial"/>
                  </a:defRPr>
                </a:pPr>
                <a:r>
                  <a:rPr kumimoji="0" lang="en-US" sz="1200" b="1" i="0" u="none" strike="noStrike" kern="0" cap="none" spc="0" normalizeH="0" baseline="0" noProof="0" dirty="0">
                    <a:ln>
                      <a:noFill/>
                    </a:ln>
                    <a:solidFill>
                      <a:srgbClr val="000000"/>
                    </a:solidFill>
                    <a:effectLst/>
                    <a:uLnTx/>
                    <a:uFillTx/>
                    <a:latin typeface="Arial"/>
                    <a:ea typeface="Arial"/>
                    <a:cs typeface="Arial"/>
                    <a:sym typeface="Arial"/>
                  </a:rPr>
                  <a:t>Cities are being built for cars and not people</a:t>
                </a:r>
              </a:p>
              <a:p>
                <a:pPr marL="114300" marR="0" lvl="0" indent="-114300" defTabSz="914400" eaLnBrk="1" fontAlgn="auto" latinLnBrk="0" hangingPunct="0">
                  <a:lnSpc>
                    <a:spcPct val="100000"/>
                  </a:lnSpc>
                  <a:spcBef>
                    <a:spcPts val="400"/>
                  </a:spcBef>
                  <a:spcAft>
                    <a:spcPts val="0"/>
                  </a:spcAft>
                  <a:buClr>
                    <a:srgbClr val="8F8F8F">
                      <a:lumOff val="44000"/>
                    </a:srgbClr>
                  </a:buClr>
                  <a:buSzPct val="100000"/>
                  <a:buFontTx/>
                  <a:buChar char="•"/>
                  <a:tabLst/>
                  <a:defRPr sz="1200">
                    <a:solidFill>
                      <a:srgbClr val="000000"/>
                    </a:solidFill>
                    <a:latin typeface="Arial"/>
                    <a:ea typeface="Arial"/>
                    <a:cs typeface="Arial"/>
                    <a:sym typeface="Arial"/>
                  </a:defRPr>
                </a:pPr>
                <a:r>
                  <a:rPr lang="en-US" sz="1200" kern="0" dirty="0">
                    <a:solidFill>
                      <a:srgbClr val="000000"/>
                    </a:solidFill>
                    <a:latin typeface="Arial"/>
                    <a:ea typeface="Arial"/>
                    <a:cs typeface="Arial"/>
                    <a:sym typeface="Arial"/>
                  </a:rPr>
                  <a:t>Urban residents forced to drive to work and shops</a:t>
                </a:r>
                <a:endParaRPr kumimoji="0" lang="en-US" sz="1200" b="0" i="0" u="none" strike="noStrike" kern="0" cap="none" spc="0" normalizeH="0" baseline="0" noProof="0" dirty="0">
                  <a:ln>
                    <a:noFill/>
                  </a:ln>
                  <a:solidFill>
                    <a:srgbClr val="000000"/>
                  </a:solidFill>
                  <a:effectLst/>
                  <a:uLnTx/>
                  <a:uFillTx/>
                  <a:latin typeface="Arial"/>
                  <a:ea typeface="Arial"/>
                  <a:cs typeface="Arial"/>
                  <a:sym typeface="Arial"/>
                </a:endParaRPr>
              </a:p>
              <a:p>
                <a:pPr marL="114300" marR="0" lvl="0" indent="-114300" defTabSz="914400" eaLnBrk="1" fontAlgn="auto" latinLnBrk="0" hangingPunct="0">
                  <a:lnSpc>
                    <a:spcPct val="100000"/>
                  </a:lnSpc>
                  <a:spcBef>
                    <a:spcPts val="400"/>
                  </a:spcBef>
                  <a:spcAft>
                    <a:spcPts val="0"/>
                  </a:spcAft>
                  <a:buClr>
                    <a:srgbClr val="8F8F8F">
                      <a:lumOff val="44000"/>
                    </a:srgbClr>
                  </a:buClr>
                  <a:buSzPct val="100000"/>
                  <a:buFontTx/>
                  <a:buChar char="•"/>
                  <a:tabLst/>
                  <a:defRPr sz="1200">
                    <a:solidFill>
                      <a:srgbClr val="000000"/>
                    </a:solidFill>
                    <a:latin typeface="Arial"/>
                    <a:ea typeface="Arial"/>
                    <a:cs typeface="Arial"/>
                    <a:sym typeface="Arial"/>
                  </a:defRPr>
                </a:pPr>
                <a:r>
                  <a:rPr lang="en-US" sz="1200" kern="0" dirty="0">
                    <a:solidFill>
                      <a:srgbClr val="000000"/>
                    </a:solidFill>
                    <a:latin typeface="Arial"/>
                    <a:ea typeface="Arial"/>
                    <a:cs typeface="Arial"/>
                    <a:sym typeface="Arial"/>
                  </a:rPr>
                  <a:t>As gas prices are not impacted by employment</a:t>
                </a:r>
              </a:p>
              <a:p>
                <a:pPr marL="114300" marR="0" lvl="0" indent="-114300" defTabSz="914400" eaLnBrk="1" fontAlgn="auto" latinLnBrk="0" hangingPunct="0">
                  <a:lnSpc>
                    <a:spcPct val="100000"/>
                  </a:lnSpc>
                  <a:spcBef>
                    <a:spcPts val="400"/>
                  </a:spcBef>
                  <a:spcAft>
                    <a:spcPts val="0"/>
                  </a:spcAft>
                  <a:buClr>
                    <a:srgbClr val="8F8F8F">
                      <a:lumOff val="44000"/>
                    </a:srgbClr>
                  </a:buClr>
                  <a:buSzPct val="100000"/>
                  <a:buFontTx/>
                  <a:buChar char="•"/>
                  <a:tabLst/>
                  <a:defRPr sz="1200">
                    <a:solidFill>
                      <a:srgbClr val="000000"/>
                    </a:solidFill>
                    <a:latin typeface="Arial"/>
                    <a:ea typeface="Arial"/>
                    <a:cs typeface="Arial"/>
                    <a:sym typeface="Arial"/>
                  </a:defRPr>
                </a:pPr>
                <a:r>
                  <a:rPr lang="en-US" sz="1200" kern="0" dirty="0">
                    <a:solidFill>
                      <a:srgbClr val="000000"/>
                    </a:solidFill>
                    <a:latin typeface="Arial"/>
                    <a:ea typeface="Arial"/>
                    <a:cs typeface="Arial"/>
                    <a:sym typeface="Arial"/>
                  </a:rPr>
                  <a:t>Investment in vehicle infrastructure continues to be focus</a:t>
                </a:r>
                <a:endParaRPr kumimoji="0" lang="en-US" sz="1200" b="0" i="0" u="none" strike="noStrike" kern="0" cap="none" spc="0" normalizeH="0" baseline="0" noProof="0" dirty="0">
                  <a:ln>
                    <a:noFill/>
                  </a:ln>
                  <a:solidFill>
                    <a:srgbClr val="000000"/>
                  </a:solidFill>
                  <a:effectLst/>
                  <a:uLnTx/>
                  <a:uFillTx/>
                  <a:latin typeface="Arial"/>
                  <a:ea typeface="Arial"/>
                  <a:cs typeface="Arial"/>
                  <a:sym typeface="Arial"/>
                </a:endParaRPr>
              </a:p>
            </p:txBody>
          </p:sp>
        </p:grpSp>
        <p:grpSp>
          <p:nvGrpSpPr>
            <p:cNvPr id="31" name="Rectangle 8">
              <a:extLst>
                <a:ext uri="{FF2B5EF4-FFF2-40B4-BE49-F238E27FC236}">
                  <a16:creationId xmlns:a16="http://schemas.microsoft.com/office/drawing/2014/main" id="{E01F4F6D-6C1B-718F-795D-A94D6FA4A727}"/>
                </a:ext>
              </a:extLst>
            </p:cNvPr>
            <p:cNvGrpSpPr/>
            <p:nvPr/>
          </p:nvGrpSpPr>
          <p:grpSpPr>
            <a:xfrm>
              <a:off x="1653303" y="2046287"/>
              <a:ext cx="4115673" cy="1041401"/>
              <a:chOff x="0" y="0"/>
              <a:chExt cx="4115671" cy="1041400"/>
            </a:xfrm>
          </p:grpSpPr>
          <p:sp>
            <p:nvSpPr>
              <p:cNvPr id="35" name="Rectangle">
                <a:extLst>
                  <a:ext uri="{FF2B5EF4-FFF2-40B4-BE49-F238E27FC236}">
                    <a16:creationId xmlns:a16="http://schemas.microsoft.com/office/drawing/2014/main" id="{BC5CD5BE-E4FD-3AAD-463E-9626D32C09C4}"/>
                  </a:ext>
                </a:extLst>
              </p:cNvPr>
              <p:cNvSpPr/>
              <p:nvPr/>
            </p:nvSpPr>
            <p:spPr>
              <a:xfrm>
                <a:off x="0" y="0"/>
                <a:ext cx="4115671" cy="1041400"/>
              </a:xfrm>
              <a:prstGeom prst="rect">
                <a:avLst/>
              </a:prstGeom>
              <a:solidFill>
                <a:srgbClr val="FFD200"/>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defTabSz="914400" eaLnBrk="1" fontAlgn="auto" latinLnBrk="0" hangingPunct="0">
                  <a:lnSpc>
                    <a:spcPct val="100000"/>
                  </a:lnSpc>
                  <a:spcBef>
                    <a:spcPts val="60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6" name="Text…">
                <a:extLst>
                  <a:ext uri="{FF2B5EF4-FFF2-40B4-BE49-F238E27FC236}">
                    <a16:creationId xmlns:a16="http://schemas.microsoft.com/office/drawing/2014/main" id="{6E9DD237-983A-48D6-FD93-3E3536CAEAD7}"/>
                  </a:ext>
                </a:extLst>
              </p:cNvPr>
              <p:cNvSpPr txBox="1"/>
              <p:nvPr/>
            </p:nvSpPr>
            <p:spPr>
              <a:xfrm>
                <a:off x="0" y="28260"/>
                <a:ext cx="4115671" cy="984881"/>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marL="114300" marR="0" lvl="0" indent="-114300" defTabSz="914400" eaLnBrk="1" fontAlgn="auto" latinLnBrk="0" hangingPunct="0">
                  <a:lnSpc>
                    <a:spcPct val="100000"/>
                  </a:lnSpc>
                  <a:spcBef>
                    <a:spcPts val="400"/>
                  </a:spcBef>
                  <a:spcAft>
                    <a:spcPts val="0"/>
                  </a:spcAft>
                  <a:buClrTx/>
                  <a:buSzTx/>
                  <a:buFontTx/>
                  <a:buNone/>
                  <a:tabLst/>
                  <a:defRPr sz="1200" b="1">
                    <a:solidFill>
                      <a:srgbClr val="000000"/>
                    </a:solidFill>
                    <a:latin typeface="Arial"/>
                    <a:ea typeface="Arial"/>
                    <a:cs typeface="Arial"/>
                    <a:sym typeface="Arial"/>
                  </a:defRPr>
                </a:pPr>
                <a:r>
                  <a:rPr kumimoji="0" lang="en-US" sz="1200" b="1" i="0" u="none" strike="noStrike" kern="0" cap="none" spc="0" normalizeH="0" baseline="0" noProof="0" dirty="0">
                    <a:ln>
                      <a:noFill/>
                    </a:ln>
                    <a:solidFill>
                      <a:srgbClr val="000000"/>
                    </a:solidFill>
                    <a:effectLst/>
                    <a:uLnTx/>
                    <a:uFillTx/>
                    <a:latin typeface="Arial"/>
                    <a:ea typeface="Arial"/>
                    <a:cs typeface="Arial"/>
                    <a:sym typeface="Arial"/>
                  </a:rPr>
                  <a:t>Housing Migration</a:t>
                </a:r>
              </a:p>
              <a:p>
                <a:pPr marL="114300" marR="0" lvl="0" indent="-114300" defTabSz="914400" eaLnBrk="1" fontAlgn="auto" latinLnBrk="0" hangingPunct="0">
                  <a:lnSpc>
                    <a:spcPct val="100000"/>
                  </a:lnSpc>
                  <a:spcBef>
                    <a:spcPts val="400"/>
                  </a:spcBef>
                  <a:spcAft>
                    <a:spcPts val="0"/>
                  </a:spcAft>
                  <a:buClr>
                    <a:srgbClr val="000000"/>
                  </a:buClr>
                  <a:buSzPct val="100000"/>
                  <a:buFontTx/>
                  <a:buChar char="•"/>
                  <a:tabLst/>
                  <a:defRPr sz="1200">
                    <a:solidFill>
                      <a:srgbClr val="000000"/>
                    </a:solidFill>
                    <a:latin typeface="Arial"/>
                    <a:ea typeface="Arial"/>
                    <a:cs typeface="Arial"/>
                    <a:sym typeface="Arial"/>
                  </a:defRPr>
                </a:pPr>
                <a:r>
                  <a:rPr kumimoji="0" lang="en-US" sz="1200" b="0" i="0" u="none" strike="noStrike" kern="0" cap="none" spc="0" normalizeH="0" baseline="0" noProof="0" dirty="0">
                    <a:ln>
                      <a:noFill/>
                    </a:ln>
                    <a:solidFill>
                      <a:srgbClr val="000000"/>
                    </a:solidFill>
                    <a:effectLst/>
                    <a:uLnTx/>
                    <a:uFillTx/>
                    <a:latin typeface="Arial"/>
                    <a:ea typeface="Arial"/>
                    <a:cs typeface="Arial"/>
                    <a:sym typeface="Arial"/>
                  </a:rPr>
                  <a:t>Housing values increase when near cycling infrastructure</a:t>
                </a:r>
              </a:p>
              <a:p>
                <a:pPr marL="114300" marR="0" lvl="0" indent="-114300" defTabSz="914400" eaLnBrk="1" fontAlgn="auto" latinLnBrk="0" hangingPunct="0">
                  <a:lnSpc>
                    <a:spcPct val="100000"/>
                  </a:lnSpc>
                  <a:spcBef>
                    <a:spcPts val="400"/>
                  </a:spcBef>
                  <a:spcAft>
                    <a:spcPts val="0"/>
                  </a:spcAft>
                  <a:buClr>
                    <a:srgbClr val="000000"/>
                  </a:buClr>
                  <a:buSzPct val="100000"/>
                  <a:buFontTx/>
                  <a:buChar char="•"/>
                  <a:tabLst/>
                  <a:defRPr sz="1200">
                    <a:solidFill>
                      <a:srgbClr val="000000"/>
                    </a:solidFill>
                    <a:latin typeface="Arial"/>
                    <a:ea typeface="Arial"/>
                    <a:cs typeface="Arial"/>
                    <a:sym typeface="Arial"/>
                  </a:defRPr>
                </a:pPr>
                <a:r>
                  <a:rPr kumimoji="0" lang="en-US" sz="1200" b="0" i="0" u="none" strike="noStrike" kern="0" cap="none" spc="0" normalizeH="0" baseline="0" noProof="0" dirty="0">
                    <a:ln>
                      <a:noFill/>
                    </a:ln>
                    <a:solidFill>
                      <a:srgbClr val="000000"/>
                    </a:solidFill>
                    <a:effectLst/>
                    <a:uLnTx/>
                    <a:uFillTx/>
                    <a:latin typeface="Arial"/>
                    <a:ea typeface="Arial"/>
                    <a:cs typeface="Arial"/>
                    <a:sym typeface="Arial"/>
                  </a:rPr>
                  <a:t>Housing values higher in suburban areas</a:t>
                </a:r>
              </a:p>
              <a:p>
                <a:pPr marL="114300" marR="0" lvl="0" indent="-114300" defTabSz="914400" eaLnBrk="1" fontAlgn="auto" latinLnBrk="0" hangingPunct="0">
                  <a:lnSpc>
                    <a:spcPct val="100000"/>
                  </a:lnSpc>
                  <a:spcBef>
                    <a:spcPts val="400"/>
                  </a:spcBef>
                  <a:spcAft>
                    <a:spcPts val="0"/>
                  </a:spcAft>
                  <a:buClr>
                    <a:srgbClr val="000000"/>
                  </a:buClr>
                  <a:buSzPct val="100000"/>
                  <a:buFontTx/>
                  <a:buChar char="•"/>
                  <a:tabLst/>
                  <a:defRPr sz="1200">
                    <a:solidFill>
                      <a:srgbClr val="000000"/>
                    </a:solidFill>
                    <a:latin typeface="Arial"/>
                    <a:ea typeface="Arial"/>
                    <a:cs typeface="Arial"/>
                    <a:sym typeface="Arial"/>
                  </a:defRPr>
                </a:pPr>
                <a:r>
                  <a:rPr kumimoji="0" lang="en-US" sz="1200" b="0" i="0" u="none" strike="noStrike" kern="0" cap="none" spc="0" normalizeH="0" baseline="0" noProof="0" dirty="0">
                    <a:ln>
                      <a:noFill/>
                    </a:ln>
                    <a:solidFill>
                      <a:srgbClr val="000000"/>
                    </a:solidFill>
                    <a:effectLst/>
                    <a:uLnTx/>
                    <a:uFillTx/>
                    <a:latin typeface="Arial"/>
                    <a:ea typeface="Arial"/>
                    <a:cs typeface="Arial"/>
                    <a:sym typeface="Arial"/>
                  </a:rPr>
                  <a:t>Housing values return as urban areas are revitalized</a:t>
                </a:r>
              </a:p>
            </p:txBody>
          </p:sp>
        </p:grpSp>
        <p:grpSp>
          <p:nvGrpSpPr>
            <p:cNvPr id="32" name="AutoShape 9">
              <a:extLst>
                <a:ext uri="{FF2B5EF4-FFF2-40B4-BE49-F238E27FC236}">
                  <a16:creationId xmlns:a16="http://schemas.microsoft.com/office/drawing/2014/main" id="{CE1C7256-1CEF-A79B-B772-E63F4E14D1DD}"/>
                </a:ext>
              </a:extLst>
            </p:cNvPr>
            <p:cNvGrpSpPr/>
            <p:nvPr/>
          </p:nvGrpSpPr>
          <p:grpSpPr>
            <a:xfrm>
              <a:off x="-1" y="-2"/>
              <a:ext cx="1560968" cy="1700215"/>
              <a:chOff x="0" y="-1"/>
              <a:chExt cx="1560966" cy="1700213"/>
            </a:xfrm>
          </p:grpSpPr>
          <p:sp>
            <p:nvSpPr>
              <p:cNvPr id="33" name="Shape">
                <a:extLst>
                  <a:ext uri="{FF2B5EF4-FFF2-40B4-BE49-F238E27FC236}">
                    <a16:creationId xmlns:a16="http://schemas.microsoft.com/office/drawing/2014/main" id="{1491F27B-4C32-3509-1AF6-5FCA59EB34DD}"/>
                  </a:ext>
                </a:extLst>
              </p:cNvPr>
              <p:cNvSpPr/>
              <p:nvPr/>
            </p:nvSpPr>
            <p:spPr>
              <a:xfrm rot="16200000" flipH="1">
                <a:off x="-69624" y="69623"/>
                <a:ext cx="1700213" cy="15609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952" y="0"/>
                    </a:lnTo>
                    <a:lnTo>
                      <a:pt x="21600" y="10800"/>
                    </a:lnTo>
                    <a:lnTo>
                      <a:pt x="14952" y="21600"/>
                    </a:lnTo>
                    <a:lnTo>
                      <a:pt x="0" y="21600"/>
                    </a:lnTo>
                    <a:close/>
                  </a:path>
                </a:pathLst>
              </a:custGeom>
              <a:solidFill>
                <a:srgbClr val="808080">
                  <a:lumOff val="29666"/>
                </a:srgbClr>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defTabSz="914400" eaLnBrk="1" fontAlgn="auto" latinLnBrk="0" hangingPunct="0">
                  <a:lnSpc>
                    <a:spcPct val="100000"/>
                  </a:lnSpc>
                  <a:spcBef>
                    <a:spcPts val="60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4" name="Text">
                <a:extLst>
                  <a:ext uri="{FF2B5EF4-FFF2-40B4-BE49-F238E27FC236}">
                    <a16:creationId xmlns:a16="http://schemas.microsoft.com/office/drawing/2014/main" id="{064885F0-C1BB-2702-6909-9DA5A4BCB8BF}"/>
                  </a:ext>
                </a:extLst>
              </p:cNvPr>
              <p:cNvSpPr txBox="1"/>
              <p:nvPr/>
            </p:nvSpPr>
            <p:spPr>
              <a:xfrm>
                <a:off x="272650" y="591831"/>
                <a:ext cx="1015659" cy="2769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a:spcBef>
                    <a:spcPts val="400"/>
                  </a:spcBef>
                  <a:defRPr sz="1200" b="1">
                    <a:solidFill>
                      <a:srgbClr val="000000"/>
                    </a:solidFill>
                    <a:latin typeface="Arial"/>
                    <a:ea typeface="Arial"/>
                    <a:cs typeface="Arial"/>
                    <a:sym typeface="Arial"/>
                  </a:defRPr>
                </a:lvl1pPr>
              </a:lstStyle>
              <a:p>
                <a:pPr marL="0" marR="0" lvl="0" indent="0" defTabSz="914400" eaLnBrk="1" fontAlgn="auto" latinLnBrk="0" hangingPunct="0">
                  <a:lnSpc>
                    <a:spcPct val="100000"/>
                  </a:lnSpc>
                  <a:spcBef>
                    <a:spcPts val="40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a:cs typeface="Arial"/>
                    <a:sym typeface="Arial"/>
                  </a:rPr>
                  <a:t>Employment</a:t>
                </a:r>
                <a:endParaRPr kumimoji="0" sz="1200" b="1" i="0" u="none" strike="noStrike" kern="0" cap="none" spc="0" normalizeH="0" baseline="0" noProof="0" dirty="0">
                  <a:ln>
                    <a:noFill/>
                  </a:ln>
                  <a:solidFill>
                    <a:srgbClr val="000000"/>
                  </a:solidFill>
                  <a:effectLst/>
                  <a:uLnTx/>
                  <a:uFillTx/>
                  <a:latin typeface="Arial"/>
                  <a:cs typeface="Arial"/>
                  <a:sym typeface="Arial"/>
                </a:endParaRPr>
              </a:p>
            </p:txBody>
          </p:sp>
        </p:grpSp>
      </p:grpSp>
      <p:pic>
        <p:nvPicPr>
          <p:cNvPr id="3" name="Picture 2" descr="Non-farm employment in Dallas">
            <a:extLst>
              <a:ext uri="{FF2B5EF4-FFF2-40B4-BE49-F238E27FC236}">
                <a16:creationId xmlns:a16="http://schemas.microsoft.com/office/drawing/2014/main" id="{59E7B271-FAAC-6994-968B-289702C8CFD0}"/>
              </a:ext>
            </a:extLst>
          </p:cNvPr>
          <p:cNvPicPr>
            <a:picLocks noChangeAspect="1"/>
          </p:cNvPicPr>
          <p:nvPr/>
        </p:nvPicPr>
        <p:blipFill rotWithShape="1">
          <a:blip r:embed="rId3"/>
          <a:srcRect t="3607"/>
          <a:stretch/>
        </p:blipFill>
        <p:spPr bwMode="auto">
          <a:xfrm>
            <a:off x="6957997" y="1641944"/>
            <a:ext cx="4297805" cy="4160246"/>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29067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205740" y="129540"/>
            <a:ext cx="9692640" cy="657530"/>
          </a:xfrm>
        </p:spPr>
        <p:txBody>
          <a:bodyPr>
            <a:normAutofit/>
          </a:bodyPr>
          <a:lstStyle/>
          <a:p>
            <a:r>
              <a:rPr lang="en-US" dirty="0">
                <a:latin typeface="Times New Roman" panose="02020603050405020304" pitchFamily="18" charset="0"/>
                <a:cs typeface="Times New Roman" panose="02020603050405020304" pitchFamily="18" charset="0"/>
              </a:rPr>
              <a:t>Analysis of Findings: Transportation</a:t>
            </a:r>
          </a:p>
        </p:txBody>
      </p:sp>
      <p:cxnSp>
        <p:nvCxnSpPr>
          <p:cNvPr id="5" name="Straight Connector 4">
            <a:extLst>
              <a:ext uri="{FF2B5EF4-FFF2-40B4-BE49-F238E27FC236}">
                <a16:creationId xmlns:a16="http://schemas.microsoft.com/office/drawing/2014/main" id="{1F633277-1117-42B3-A0EE-A3EA775698D4}"/>
              </a:ext>
            </a:extLst>
          </p:cNvPr>
          <p:cNvCxnSpPr/>
          <p:nvPr/>
        </p:nvCxnSpPr>
        <p:spPr>
          <a:xfrm>
            <a:off x="205740" y="787070"/>
            <a:ext cx="11506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FB75C3D-AFC0-4D46-8D29-E5A695591CFC}"/>
              </a:ext>
            </a:extLst>
          </p:cNvPr>
          <p:cNvSpPr txBox="1"/>
          <p:nvPr/>
        </p:nvSpPr>
        <p:spPr>
          <a:xfrm>
            <a:off x="205740" y="849630"/>
            <a:ext cx="11506648" cy="954107"/>
          </a:xfrm>
          <a:prstGeom prst="rect">
            <a:avLst/>
          </a:prstGeom>
          <a:noFill/>
        </p:spPr>
        <p:txBody>
          <a:bodyPr wrap="square" rtlCol="0">
            <a:spAutoFit/>
          </a:bodyPr>
          <a:lstStyle/>
          <a:p>
            <a:pPr marL="0" marR="0">
              <a:spcBef>
                <a:spcPts val="0"/>
              </a:spcBef>
              <a:spcAft>
                <a:spcPts val="0"/>
              </a:spcAft>
            </a:pPr>
            <a:r>
              <a:rPr lang="en-US" sz="1400" dirty="0">
                <a:effectLst/>
                <a:latin typeface="Times New Roman" panose="02020603050405020304" pitchFamily="18" charset="0"/>
                <a:ea typeface="Times New Roman" panose="02020603050405020304" pitchFamily="18" charset="0"/>
              </a:rPr>
              <a:t>Transportation, whether it be commuting to work or driving to the grocery store, does require individuals to maintain a vehicle, which includes filling the tank with gas. The analysis indicates as the number of employment opportunities increase, so too do the factors that drive home sales.  Therefore, there is a greater confidence level to predict that as employment increases, existing home sales will increase.  If this concept is applied to urban areas, then vehicle use can decrease if cycling infrastructure is available. </a:t>
            </a:r>
          </a:p>
        </p:txBody>
      </p:sp>
      <p:grpSp>
        <p:nvGrpSpPr>
          <p:cNvPr id="26" name="Group 3">
            <a:extLst>
              <a:ext uri="{FF2B5EF4-FFF2-40B4-BE49-F238E27FC236}">
                <a16:creationId xmlns:a16="http://schemas.microsoft.com/office/drawing/2014/main" id="{1F85167F-01D8-6876-9874-A2EA108D097F}"/>
              </a:ext>
            </a:extLst>
          </p:cNvPr>
          <p:cNvGrpSpPr/>
          <p:nvPr/>
        </p:nvGrpSpPr>
        <p:grpSpPr>
          <a:xfrm>
            <a:off x="327021" y="1961747"/>
            <a:ext cx="5768979" cy="3793907"/>
            <a:chOff x="-1" y="-60105"/>
            <a:chExt cx="5768977" cy="3793905"/>
          </a:xfrm>
        </p:grpSpPr>
        <p:grpSp>
          <p:nvGrpSpPr>
            <p:cNvPr id="27" name="AutoShape 4">
              <a:extLst>
                <a:ext uri="{FF2B5EF4-FFF2-40B4-BE49-F238E27FC236}">
                  <a16:creationId xmlns:a16="http://schemas.microsoft.com/office/drawing/2014/main" id="{C00D7CEC-F592-640E-843F-CD9BF3F7195D}"/>
                </a:ext>
              </a:extLst>
            </p:cNvPr>
            <p:cNvGrpSpPr/>
            <p:nvPr/>
          </p:nvGrpSpPr>
          <p:grpSpPr>
            <a:xfrm>
              <a:off x="-1" y="2046286"/>
              <a:ext cx="1560968" cy="1687514"/>
              <a:chOff x="0" y="-1"/>
              <a:chExt cx="1560966" cy="1687513"/>
            </a:xfrm>
          </p:grpSpPr>
          <p:sp>
            <p:nvSpPr>
              <p:cNvPr id="43" name="Shape">
                <a:extLst>
                  <a:ext uri="{FF2B5EF4-FFF2-40B4-BE49-F238E27FC236}">
                    <a16:creationId xmlns:a16="http://schemas.microsoft.com/office/drawing/2014/main" id="{33471F08-B9A0-EB85-6988-28E998525ED6}"/>
                  </a:ext>
                </a:extLst>
              </p:cNvPr>
              <p:cNvSpPr/>
              <p:nvPr/>
            </p:nvSpPr>
            <p:spPr>
              <a:xfrm rot="16200000" flipH="1">
                <a:off x="-63274" y="63273"/>
                <a:ext cx="1687513" cy="15609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940" y="0"/>
                    </a:lnTo>
                    <a:lnTo>
                      <a:pt x="21600" y="10800"/>
                    </a:lnTo>
                    <a:lnTo>
                      <a:pt x="14940" y="21600"/>
                    </a:lnTo>
                    <a:lnTo>
                      <a:pt x="0" y="21600"/>
                    </a:lnTo>
                    <a:close/>
                  </a:path>
                </a:pathLst>
              </a:custGeom>
              <a:solidFill>
                <a:schemeClr val="accent2"/>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defTabSz="914400" eaLnBrk="1" fontAlgn="auto" latinLnBrk="0" hangingPunct="0">
                  <a:lnSpc>
                    <a:spcPct val="100000"/>
                  </a:lnSpc>
                  <a:spcBef>
                    <a:spcPts val="60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44" name="Text">
                <a:extLst>
                  <a:ext uri="{FF2B5EF4-FFF2-40B4-BE49-F238E27FC236}">
                    <a16:creationId xmlns:a16="http://schemas.microsoft.com/office/drawing/2014/main" id="{96C53D13-92F1-3F0A-7A05-CFADFF673ECE}"/>
                  </a:ext>
                </a:extLst>
              </p:cNvPr>
              <p:cNvSpPr txBox="1"/>
              <p:nvPr/>
            </p:nvSpPr>
            <p:spPr>
              <a:xfrm>
                <a:off x="425739" y="58683"/>
                <a:ext cx="709487" cy="10361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p>
                <a:pPr marL="0" marR="0" lvl="0" indent="0" defTabSz="914400" eaLnBrk="1" fontAlgn="auto" latinLnBrk="0" hangingPunct="0">
                  <a:lnSpc>
                    <a:spcPct val="100000"/>
                  </a:lnSpc>
                  <a:spcBef>
                    <a:spcPts val="600"/>
                  </a:spcBef>
                  <a:spcAft>
                    <a:spcPts val="0"/>
                  </a:spcAft>
                  <a:buClrTx/>
                  <a:buSzTx/>
                  <a:buFontTx/>
                  <a:buNone/>
                  <a:tabLst/>
                  <a:defRPr sz="1200" b="1">
                    <a:solidFill>
                      <a:srgbClr val="000000"/>
                    </a:solidFill>
                    <a:latin typeface="Arial"/>
                    <a:ea typeface="Arial"/>
                    <a:cs typeface="Arial"/>
                    <a:sym typeface="Arial"/>
                  </a:defRPr>
                </a:pP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defTabSz="914400" eaLnBrk="1" fontAlgn="auto" latinLnBrk="0" hangingPunct="0">
                  <a:lnSpc>
                    <a:spcPct val="100000"/>
                  </a:lnSpc>
                  <a:spcBef>
                    <a:spcPts val="600"/>
                  </a:spcBef>
                  <a:spcAft>
                    <a:spcPts val="0"/>
                  </a:spcAft>
                  <a:buClrTx/>
                  <a:buSzTx/>
                  <a:buFontTx/>
                  <a:buNone/>
                  <a:tabLst/>
                  <a:defRPr sz="1200" b="1">
                    <a:solidFill>
                      <a:srgbClr val="000000"/>
                    </a:solidFill>
                    <a:latin typeface="Arial"/>
                    <a:ea typeface="Arial"/>
                    <a:cs typeface="Arial"/>
                    <a:sym typeface="Arial"/>
                  </a:defRPr>
                </a:pP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defTabSz="914400" eaLnBrk="1" fontAlgn="auto" latinLnBrk="0" hangingPunct="0">
                  <a:lnSpc>
                    <a:spcPct val="100000"/>
                  </a:lnSpc>
                  <a:spcBef>
                    <a:spcPts val="600"/>
                  </a:spcBef>
                  <a:spcAft>
                    <a:spcPts val="0"/>
                  </a:spcAft>
                  <a:buClrTx/>
                  <a:buSzTx/>
                  <a:buFontTx/>
                  <a:buNone/>
                  <a:tabLst/>
                  <a:defRPr sz="1200" b="1">
                    <a:solidFill>
                      <a:srgbClr val="000000"/>
                    </a:solidFill>
                    <a:latin typeface="Arial"/>
                    <a:ea typeface="Arial"/>
                    <a:cs typeface="Arial"/>
                    <a:sym typeface="Arial"/>
                  </a:defRPr>
                </a:pP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defTabSz="914400" eaLnBrk="1" fontAlgn="auto" latinLnBrk="0" hangingPunct="0">
                  <a:lnSpc>
                    <a:spcPct val="100000"/>
                  </a:lnSpc>
                  <a:spcBef>
                    <a:spcPts val="400"/>
                  </a:spcBef>
                  <a:spcAft>
                    <a:spcPts val="0"/>
                  </a:spcAft>
                  <a:buClrTx/>
                  <a:buSzTx/>
                  <a:buFontTx/>
                  <a:buNone/>
                  <a:tabLst/>
                  <a:defRPr sz="1200" b="1">
                    <a:solidFill>
                      <a:srgbClr val="000000"/>
                    </a:solidFill>
                    <a:latin typeface="Arial"/>
                    <a:ea typeface="Arial"/>
                    <a:cs typeface="Arial"/>
                    <a:sym typeface="Arial"/>
                  </a:defRPr>
                </a:pPr>
                <a:r>
                  <a:rPr kumimoji="0" lang="en-US" sz="1200" b="1" i="0" u="none" strike="noStrike" kern="0" cap="none" spc="0" normalizeH="0" baseline="0" noProof="0" dirty="0">
                    <a:ln>
                      <a:noFill/>
                    </a:ln>
                    <a:solidFill>
                      <a:srgbClr val="000000"/>
                    </a:solidFill>
                    <a:effectLst/>
                    <a:uLnTx/>
                    <a:uFillTx/>
                    <a:latin typeface="Arial"/>
                    <a:ea typeface="Arial"/>
                    <a:cs typeface="Arial"/>
                    <a:sym typeface="Arial"/>
                  </a:rPr>
                  <a:t>Housing</a:t>
                </a: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p:txBody>
          </p:sp>
        </p:grpSp>
        <p:grpSp>
          <p:nvGrpSpPr>
            <p:cNvPr id="28" name="AutoShape 5">
              <a:extLst>
                <a:ext uri="{FF2B5EF4-FFF2-40B4-BE49-F238E27FC236}">
                  <a16:creationId xmlns:a16="http://schemas.microsoft.com/office/drawing/2014/main" id="{41AE65B5-6A8D-AD3D-E76C-1BB5FB2AD181}"/>
                </a:ext>
              </a:extLst>
            </p:cNvPr>
            <p:cNvGrpSpPr/>
            <p:nvPr/>
          </p:nvGrpSpPr>
          <p:grpSpPr>
            <a:xfrm>
              <a:off x="-1" y="1049336"/>
              <a:ext cx="1560968" cy="1563690"/>
              <a:chOff x="0" y="-1"/>
              <a:chExt cx="1560966" cy="1563689"/>
            </a:xfrm>
          </p:grpSpPr>
          <p:sp>
            <p:nvSpPr>
              <p:cNvPr id="41" name="Shape">
                <a:extLst>
                  <a:ext uri="{FF2B5EF4-FFF2-40B4-BE49-F238E27FC236}">
                    <a16:creationId xmlns:a16="http://schemas.microsoft.com/office/drawing/2014/main" id="{E98D6A51-AD84-8F1E-B4D0-FA8A18AF7212}"/>
                  </a:ext>
                </a:extLst>
              </p:cNvPr>
              <p:cNvSpPr/>
              <p:nvPr/>
            </p:nvSpPr>
            <p:spPr>
              <a:xfrm rot="16200000" flipH="1">
                <a:off x="-1362" y="1361"/>
                <a:ext cx="1563689" cy="15609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413" y="0"/>
                    </a:lnTo>
                    <a:lnTo>
                      <a:pt x="21600" y="10800"/>
                    </a:lnTo>
                    <a:lnTo>
                      <a:pt x="14413" y="21600"/>
                    </a:lnTo>
                    <a:lnTo>
                      <a:pt x="0" y="21600"/>
                    </a:lnTo>
                    <a:close/>
                  </a:path>
                </a:pathLst>
              </a:custGeom>
              <a:solidFill>
                <a:srgbClr val="808080"/>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defTabSz="914400" eaLnBrk="1" fontAlgn="auto" latinLnBrk="0" hangingPunct="0">
                  <a:lnSpc>
                    <a:spcPct val="100000"/>
                  </a:lnSpc>
                  <a:spcBef>
                    <a:spcPts val="60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42" name="Text">
                <a:extLst>
                  <a:ext uri="{FF2B5EF4-FFF2-40B4-BE49-F238E27FC236}">
                    <a16:creationId xmlns:a16="http://schemas.microsoft.com/office/drawing/2014/main" id="{189B84D9-557F-492B-C8DA-B92BB7FE7F3A}"/>
                  </a:ext>
                </a:extLst>
              </p:cNvPr>
              <p:cNvSpPr txBox="1"/>
              <p:nvPr/>
            </p:nvSpPr>
            <p:spPr>
              <a:xfrm>
                <a:off x="190899" y="71105"/>
                <a:ext cx="1179165" cy="10361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p>
                <a:pPr marL="0" marR="0" lvl="0" indent="0" defTabSz="914400" eaLnBrk="1" fontAlgn="auto" latinLnBrk="0" hangingPunct="0">
                  <a:lnSpc>
                    <a:spcPct val="100000"/>
                  </a:lnSpc>
                  <a:spcBef>
                    <a:spcPts val="600"/>
                  </a:spcBef>
                  <a:spcAft>
                    <a:spcPts val="0"/>
                  </a:spcAft>
                  <a:buClrTx/>
                  <a:buSzTx/>
                  <a:buFontTx/>
                  <a:buNone/>
                  <a:tabLst/>
                  <a:defRPr sz="1200" b="1">
                    <a:solidFill>
                      <a:srgbClr val="000000"/>
                    </a:solidFill>
                    <a:latin typeface="Arial"/>
                    <a:ea typeface="Arial"/>
                    <a:cs typeface="Arial"/>
                    <a:sym typeface="Arial"/>
                  </a:defRPr>
                </a:pP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defTabSz="914400" eaLnBrk="1" fontAlgn="auto" latinLnBrk="0" hangingPunct="0">
                  <a:lnSpc>
                    <a:spcPct val="100000"/>
                  </a:lnSpc>
                  <a:spcBef>
                    <a:spcPts val="600"/>
                  </a:spcBef>
                  <a:spcAft>
                    <a:spcPts val="0"/>
                  </a:spcAft>
                  <a:buClrTx/>
                  <a:buSzTx/>
                  <a:buFontTx/>
                  <a:buNone/>
                  <a:tabLst/>
                  <a:defRPr sz="1200" b="1">
                    <a:solidFill>
                      <a:srgbClr val="000000"/>
                    </a:solidFill>
                    <a:latin typeface="Arial"/>
                    <a:ea typeface="Arial"/>
                    <a:cs typeface="Arial"/>
                    <a:sym typeface="Arial"/>
                  </a:defRPr>
                </a:pP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defTabSz="914400" eaLnBrk="1" fontAlgn="auto" latinLnBrk="0" hangingPunct="0">
                  <a:lnSpc>
                    <a:spcPct val="100000"/>
                  </a:lnSpc>
                  <a:spcBef>
                    <a:spcPts val="600"/>
                  </a:spcBef>
                  <a:spcAft>
                    <a:spcPts val="0"/>
                  </a:spcAft>
                  <a:buClrTx/>
                  <a:buSzTx/>
                  <a:buFontTx/>
                  <a:buNone/>
                  <a:tabLst/>
                  <a:defRPr sz="1200" b="1">
                    <a:solidFill>
                      <a:srgbClr val="000000"/>
                    </a:solidFill>
                    <a:latin typeface="Arial"/>
                    <a:ea typeface="Arial"/>
                    <a:cs typeface="Arial"/>
                    <a:sym typeface="Arial"/>
                  </a:defRPr>
                </a:pP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defTabSz="914400" eaLnBrk="1" fontAlgn="auto" latinLnBrk="0" hangingPunct="0">
                  <a:lnSpc>
                    <a:spcPct val="100000"/>
                  </a:lnSpc>
                  <a:spcBef>
                    <a:spcPts val="400"/>
                  </a:spcBef>
                  <a:spcAft>
                    <a:spcPts val="0"/>
                  </a:spcAft>
                  <a:buClrTx/>
                  <a:buSzTx/>
                  <a:buFontTx/>
                  <a:buNone/>
                  <a:tabLst/>
                  <a:defRPr sz="1200" b="1">
                    <a:solidFill>
                      <a:srgbClr val="000000"/>
                    </a:solidFill>
                    <a:latin typeface="Arial"/>
                    <a:ea typeface="Arial"/>
                    <a:cs typeface="Arial"/>
                    <a:sym typeface="Arial"/>
                  </a:defRPr>
                </a:pPr>
                <a:r>
                  <a:rPr kumimoji="0" lang="en-US" sz="1200" b="1" i="0" u="none" strike="noStrike" kern="0" cap="none" spc="0" normalizeH="0" baseline="0" noProof="0" dirty="0">
                    <a:ln>
                      <a:noFill/>
                    </a:ln>
                    <a:solidFill>
                      <a:srgbClr val="000000"/>
                    </a:solidFill>
                    <a:effectLst/>
                    <a:uLnTx/>
                    <a:uFillTx/>
                    <a:latin typeface="Arial"/>
                    <a:ea typeface="Arial"/>
                    <a:cs typeface="Arial"/>
                    <a:sym typeface="Arial"/>
                  </a:rPr>
                  <a:t>Transportation</a:t>
                </a: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p:txBody>
          </p:sp>
        </p:grpSp>
        <p:grpSp>
          <p:nvGrpSpPr>
            <p:cNvPr id="29" name="Rectangle 6">
              <a:extLst>
                <a:ext uri="{FF2B5EF4-FFF2-40B4-BE49-F238E27FC236}">
                  <a16:creationId xmlns:a16="http://schemas.microsoft.com/office/drawing/2014/main" id="{A94C8440-3B4E-83D3-EC33-71F321BAAEF9}"/>
                </a:ext>
              </a:extLst>
            </p:cNvPr>
            <p:cNvGrpSpPr/>
            <p:nvPr/>
          </p:nvGrpSpPr>
          <p:grpSpPr>
            <a:xfrm>
              <a:off x="1653303" y="-60105"/>
              <a:ext cx="4115673" cy="1169548"/>
              <a:chOff x="0" y="-60104"/>
              <a:chExt cx="4115671" cy="1169546"/>
            </a:xfrm>
          </p:grpSpPr>
          <p:sp>
            <p:nvSpPr>
              <p:cNvPr id="39" name="Rectangle">
                <a:extLst>
                  <a:ext uri="{FF2B5EF4-FFF2-40B4-BE49-F238E27FC236}">
                    <a16:creationId xmlns:a16="http://schemas.microsoft.com/office/drawing/2014/main" id="{7A1C431D-DF77-D2BE-AA49-48FAC1094E76}"/>
                  </a:ext>
                </a:extLst>
              </p:cNvPr>
              <p:cNvSpPr/>
              <p:nvPr/>
            </p:nvSpPr>
            <p:spPr>
              <a:xfrm>
                <a:off x="0" y="-1"/>
                <a:ext cx="4115671" cy="1049339"/>
              </a:xfrm>
              <a:prstGeom prst="rect">
                <a:avLst/>
              </a:prstGeom>
              <a:solidFill>
                <a:srgbClr val="808080">
                  <a:lumOff val="29666"/>
                </a:srgbClr>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defTabSz="914400" eaLnBrk="1" fontAlgn="auto" latinLnBrk="0" hangingPunct="0">
                  <a:lnSpc>
                    <a:spcPct val="100000"/>
                  </a:lnSpc>
                  <a:spcBef>
                    <a:spcPts val="60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40" name="Text…">
                <a:extLst>
                  <a:ext uri="{FF2B5EF4-FFF2-40B4-BE49-F238E27FC236}">
                    <a16:creationId xmlns:a16="http://schemas.microsoft.com/office/drawing/2014/main" id="{D5399CB6-EDC9-ABF7-D04E-50C6BCE4B020}"/>
                  </a:ext>
                </a:extLst>
              </p:cNvPr>
              <p:cNvSpPr txBox="1"/>
              <p:nvPr/>
            </p:nvSpPr>
            <p:spPr>
              <a:xfrm>
                <a:off x="0" y="-60104"/>
                <a:ext cx="4115671" cy="116954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marL="114300" marR="0" lvl="0" indent="-114300" defTabSz="914400" eaLnBrk="1" fontAlgn="auto" latinLnBrk="0" hangingPunct="0">
                  <a:lnSpc>
                    <a:spcPct val="100000"/>
                  </a:lnSpc>
                  <a:spcBef>
                    <a:spcPts val="400"/>
                  </a:spcBef>
                  <a:spcAft>
                    <a:spcPts val="0"/>
                  </a:spcAft>
                  <a:buClrTx/>
                  <a:buSzTx/>
                  <a:buFontTx/>
                  <a:buNone/>
                  <a:tabLst/>
                  <a:defRPr sz="1200" b="1">
                    <a:solidFill>
                      <a:srgbClr val="000000"/>
                    </a:solidFill>
                    <a:latin typeface="Arial"/>
                    <a:ea typeface="Arial"/>
                    <a:cs typeface="Arial"/>
                    <a:sym typeface="Arial"/>
                  </a:defRPr>
                </a:pPr>
                <a:r>
                  <a:rPr kumimoji="0" sz="1200" b="1" i="0" u="none" strike="noStrike" kern="0" cap="none" spc="0" normalizeH="0" baseline="0" noProof="0" dirty="0">
                    <a:ln>
                      <a:noFill/>
                    </a:ln>
                    <a:solidFill>
                      <a:srgbClr val="000000"/>
                    </a:solidFill>
                    <a:effectLst/>
                    <a:uLnTx/>
                    <a:uFillTx/>
                    <a:latin typeface="Arial"/>
                    <a:ea typeface="Arial"/>
                    <a:cs typeface="Arial"/>
                    <a:sym typeface="Arial"/>
                  </a:rPr>
                  <a:t> </a:t>
                </a:r>
                <a:r>
                  <a:rPr kumimoji="0" lang="en-US" sz="1200" b="1" i="0" u="none" strike="noStrike" kern="0" cap="none" spc="0" normalizeH="0" baseline="0" noProof="0" dirty="0">
                    <a:ln>
                      <a:noFill/>
                    </a:ln>
                    <a:solidFill>
                      <a:srgbClr val="000000"/>
                    </a:solidFill>
                    <a:effectLst/>
                    <a:uLnTx/>
                    <a:uFillTx/>
                    <a:latin typeface="Arial"/>
                    <a:ea typeface="Arial"/>
                    <a:cs typeface="Arial"/>
                    <a:sym typeface="Arial"/>
                  </a:rPr>
                  <a:t>Employment Migration</a:t>
                </a: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a:p>
                <a:pPr marL="114300" marR="0" lvl="0" indent="-114300" defTabSz="914400" eaLnBrk="1" fontAlgn="auto" latinLnBrk="0" hangingPunct="0">
                  <a:lnSpc>
                    <a:spcPct val="100000"/>
                  </a:lnSpc>
                  <a:spcBef>
                    <a:spcPts val="400"/>
                  </a:spcBef>
                  <a:spcAft>
                    <a:spcPts val="0"/>
                  </a:spcAft>
                  <a:buClrTx/>
                  <a:buSzPct val="100000"/>
                  <a:buFontTx/>
                  <a:buChar char="•"/>
                  <a:tabLst/>
                  <a:defRPr sz="1200">
                    <a:solidFill>
                      <a:srgbClr val="000000"/>
                    </a:solidFill>
                    <a:latin typeface="Arial"/>
                    <a:ea typeface="Arial"/>
                    <a:cs typeface="Arial"/>
                    <a:sym typeface="Arial"/>
                  </a:defRPr>
                </a:pPr>
                <a:r>
                  <a:rPr kumimoji="0" lang="en-US" sz="1200" b="0" i="0" u="none" strike="noStrike" kern="0" cap="none" spc="0" normalizeH="0" baseline="0" noProof="0" dirty="0">
                    <a:ln>
                      <a:noFill/>
                    </a:ln>
                    <a:solidFill>
                      <a:srgbClr val="000000"/>
                    </a:solidFill>
                    <a:effectLst/>
                    <a:uLnTx/>
                    <a:uFillTx/>
                    <a:latin typeface="Arial"/>
                    <a:ea typeface="Arial"/>
                    <a:cs typeface="Arial"/>
                    <a:sym typeface="Arial"/>
                  </a:rPr>
                  <a:t>Opportunities greater in suburban areas vs urban areas</a:t>
                </a:r>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a:p>
                <a:pPr marL="114300" marR="0" lvl="0" indent="-114300" defTabSz="914400" eaLnBrk="1" fontAlgn="auto" latinLnBrk="0" hangingPunct="0">
                  <a:lnSpc>
                    <a:spcPct val="100000"/>
                  </a:lnSpc>
                  <a:spcBef>
                    <a:spcPts val="400"/>
                  </a:spcBef>
                  <a:spcAft>
                    <a:spcPts val="0"/>
                  </a:spcAft>
                  <a:buClrTx/>
                  <a:buSzPct val="100000"/>
                  <a:buFontTx/>
                  <a:buChar char="•"/>
                  <a:tabLst/>
                  <a:defRPr sz="1200">
                    <a:solidFill>
                      <a:srgbClr val="000000"/>
                    </a:solidFill>
                    <a:latin typeface="Arial"/>
                    <a:ea typeface="Arial"/>
                    <a:cs typeface="Arial"/>
                    <a:sym typeface="Arial"/>
                  </a:defRPr>
                </a:pPr>
                <a:r>
                  <a:rPr lang="en-US" sz="1200" kern="0" dirty="0">
                    <a:solidFill>
                      <a:srgbClr val="000000"/>
                    </a:solidFill>
                    <a:latin typeface="Arial"/>
                    <a:ea typeface="Arial"/>
                    <a:cs typeface="Arial"/>
                    <a:sym typeface="Arial"/>
                  </a:rPr>
                  <a:t>Businesses are dwindling in urban areas</a:t>
                </a:r>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a:p>
                <a:pPr marL="114300" marR="0" lvl="0" indent="-114300" defTabSz="914400" eaLnBrk="1" fontAlgn="auto" latinLnBrk="0" hangingPunct="0">
                  <a:lnSpc>
                    <a:spcPct val="100000"/>
                  </a:lnSpc>
                  <a:spcBef>
                    <a:spcPts val="400"/>
                  </a:spcBef>
                  <a:spcAft>
                    <a:spcPts val="0"/>
                  </a:spcAft>
                  <a:buClrTx/>
                  <a:buSzPct val="100000"/>
                  <a:buFontTx/>
                  <a:buChar char="•"/>
                  <a:tabLst/>
                  <a:defRPr sz="1200">
                    <a:solidFill>
                      <a:srgbClr val="000000"/>
                    </a:solidFill>
                    <a:latin typeface="Arial"/>
                    <a:ea typeface="Arial"/>
                    <a:cs typeface="Arial"/>
                    <a:sym typeface="Arial"/>
                  </a:defRPr>
                </a:pPr>
                <a:r>
                  <a:rPr kumimoji="0" lang="en-US" sz="1200" b="0" i="0" u="none" strike="noStrike" kern="0" cap="none" spc="0" normalizeH="0" baseline="0" noProof="0" dirty="0">
                    <a:ln>
                      <a:noFill/>
                    </a:ln>
                    <a:solidFill>
                      <a:srgbClr val="000000"/>
                    </a:solidFill>
                    <a:effectLst/>
                    <a:uLnTx/>
                    <a:uFillTx/>
                    <a:latin typeface="Arial"/>
                    <a:ea typeface="Arial"/>
                    <a:cs typeface="Arial"/>
                    <a:sym typeface="Arial"/>
                  </a:rPr>
                  <a:t>Businesses and employment increase along cycling infrastructure</a:t>
                </a:r>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p:txBody>
          </p:sp>
        </p:grpSp>
        <p:grpSp>
          <p:nvGrpSpPr>
            <p:cNvPr id="30" name="Rectangle 7">
              <a:extLst>
                <a:ext uri="{FF2B5EF4-FFF2-40B4-BE49-F238E27FC236}">
                  <a16:creationId xmlns:a16="http://schemas.microsoft.com/office/drawing/2014/main" id="{3C600E11-F428-CFCB-B2C1-2607D88857F4}"/>
                </a:ext>
              </a:extLst>
            </p:cNvPr>
            <p:cNvGrpSpPr/>
            <p:nvPr/>
          </p:nvGrpSpPr>
          <p:grpSpPr>
            <a:xfrm>
              <a:off x="1653303" y="1049337"/>
              <a:ext cx="4115673" cy="996951"/>
              <a:chOff x="0" y="0"/>
              <a:chExt cx="4115671" cy="996950"/>
            </a:xfrm>
          </p:grpSpPr>
          <p:sp>
            <p:nvSpPr>
              <p:cNvPr id="37" name="Rectangle">
                <a:extLst>
                  <a:ext uri="{FF2B5EF4-FFF2-40B4-BE49-F238E27FC236}">
                    <a16:creationId xmlns:a16="http://schemas.microsoft.com/office/drawing/2014/main" id="{0BB4EC3C-A327-91E9-05EC-59B9CC32496D}"/>
                  </a:ext>
                </a:extLst>
              </p:cNvPr>
              <p:cNvSpPr/>
              <p:nvPr/>
            </p:nvSpPr>
            <p:spPr>
              <a:xfrm>
                <a:off x="0" y="0"/>
                <a:ext cx="4115671" cy="996950"/>
              </a:xfrm>
              <a:prstGeom prst="rect">
                <a:avLst/>
              </a:prstGeom>
              <a:solidFill>
                <a:srgbClr val="808080"/>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defTabSz="914400" eaLnBrk="1" fontAlgn="auto" latinLnBrk="0" hangingPunct="0">
                  <a:lnSpc>
                    <a:spcPct val="100000"/>
                  </a:lnSpc>
                  <a:spcBef>
                    <a:spcPts val="600"/>
                  </a:spcBef>
                  <a:spcAft>
                    <a:spcPts val="0"/>
                  </a:spcAft>
                  <a:buClrTx/>
                  <a:buSzTx/>
                  <a:buFontTx/>
                  <a:buNone/>
                  <a:tabLst/>
                  <a:defRPr sz="1200" b="1">
                    <a:solidFill>
                      <a:srgbClr val="000000"/>
                    </a:solidFill>
                    <a:latin typeface="Arial"/>
                    <a:ea typeface="Arial"/>
                    <a:cs typeface="Arial"/>
                    <a:sym typeface="Arial"/>
                  </a:defRPr>
                </a:pP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8" name="Text…">
                <a:extLst>
                  <a:ext uri="{FF2B5EF4-FFF2-40B4-BE49-F238E27FC236}">
                    <a16:creationId xmlns:a16="http://schemas.microsoft.com/office/drawing/2014/main" id="{FB1C0EAC-FB5C-8B17-073E-9A31B476BEBE}"/>
                  </a:ext>
                </a:extLst>
              </p:cNvPr>
              <p:cNvSpPr txBox="1"/>
              <p:nvPr/>
            </p:nvSpPr>
            <p:spPr>
              <a:xfrm>
                <a:off x="0" y="6035"/>
                <a:ext cx="4074187" cy="9848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p>
                <a:pPr marL="114300" marR="0" lvl="0" indent="-114300" defTabSz="914400" eaLnBrk="1" fontAlgn="auto" latinLnBrk="0" hangingPunct="0">
                  <a:lnSpc>
                    <a:spcPct val="100000"/>
                  </a:lnSpc>
                  <a:spcBef>
                    <a:spcPts val="400"/>
                  </a:spcBef>
                  <a:spcAft>
                    <a:spcPts val="0"/>
                  </a:spcAft>
                  <a:buClrTx/>
                  <a:buSzTx/>
                  <a:buFontTx/>
                  <a:buNone/>
                  <a:tabLst/>
                  <a:defRPr sz="1200" b="1">
                    <a:solidFill>
                      <a:srgbClr val="000000"/>
                    </a:solidFill>
                    <a:latin typeface="Arial"/>
                    <a:ea typeface="Arial"/>
                    <a:cs typeface="Arial"/>
                    <a:sym typeface="Arial"/>
                  </a:defRPr>
                </a:pPr>
                <a:r>
                  <a:rPr kumimoji="0" lang="en-US" sz="1200" b="1" i="0" u="none" strike="noStrike" kern="0" cap="none" spc="0" normalizeH="0" baseline="0" noProof="0" dirty="0">
                    <a:ln>
                      <a:noFill/>
                    </a:ln>
                    <a:solidFill>
                      <a:srgbClr val="000000"/>
                    </a:solidFill>
                    <a:effectLst/>
                    <a:uLnTx/>
                    <a:uFillTx/>
                    <a:latin typeface="Arial"/>
                    <a:ea typeface="Arial"/>
                    <a:cs typeface="Arial"/>
                    <a:sym typeface="Arial"/>
                  </a:rPr>
                  <a:t>Cities are being built for cars and not people</a:t>
                </a: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a:p>
                <a:pPr marL="114300" marR="0" lvl="0" indent="-114300" defTabSz="914400" eaLnBrk="1" fontAlgn="auto" latinLnBrk="0" hangingPunct="0">
                  <a:lnSpc>
                    <a:spcPct val="100000"/>
                  </a:lnSpc>
                  <a:spcBef>
                    <a:spcPts val="400"/>
                  </a:spcBef>
                  <a:spcAft>
                    <a:spcPts val="0"/>
                  </a:spcAft>
                  <a:buClr>
                    <a:srgbClr val="8F8F8F">
                      <a:lumOff val="44000"/>
                    </a:srgbClr>
                  </a:buClr>
                  <a:buSzPct val="100000"/>
                  <a:buFontTx/>
                  <a:buChar char="•"/>
                  <a:tabLst/>
                  <a:defRPr sz="1200">
                    <a:solidFill>
                      <a:srgbClr val="000000"/>
                    </a:solidFill>
                    <a:latin typeface="Arial"/>
                    <a:ea typeface="Arial"/>
                    <a:cs typeface="Arial"/>
                    <a:sym typeface="Arial"/>
                  </a:defRPr>
                </a:pPr>
                <a:r>
                  <a:rPr lang="en-US" sz="1200" kern="0" dirty="0">
                    <a:solidFill>
                      <a:srgbClr val="000000"/>
                    </a:solidFill>
                    <a:latin typeface="Arial"/>
                    <a:ea typeface="Arial"/>
                    <a:cs typeface="Arial"/>
                    <a:sym typeface="Arial"/>
                  </a:rPr>
                  <a:t>Urban residents forced to drive to work and shops</a:t>
                </a:r>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a:p>
                <a:pPr marL="114300" marR="0" lvl="0" indent="-114300" defTabSz="914400" eaLnBrk="1" fontAlgn="auto" latinLnBrk="0" hangingPunct="0">
                  <a:lnSpc>
                    <a:spcPct val="100000"/>
                  </a:lnSpc>
                  <a:spcBef>
                    <a:spcPts val="400"/>
                  </a:spcBef>
                  <a:spcAft>
                    <a:spcPts val="0"/>
                  </a:spcAft>
                  <a:buClr>
                    <a:srgbClr val="8F8F8F">
                      <a:lumOff val="44000"/>
                    </a:srgbClr>
                  </a:buClr>
                  <a:buSzPct val="100000"/>
                  <a:buFontTx/>
                  <a:buChar char="•"/>
                  <a:tabLst/>
                  <a:defRPr sz="1200">
                    <a:solidFill>
                      <a:srgbClr val="000000"/>
                    </a:solidFill>
                    <a:latin typeface="Arial"/>
                    <a:ea typeface="Arial"/>
                    <a:cs typeface="Arial"/>
                    <a:sym typeface="Arial"/>
                  </a:defRPr>
                </a:pPr>
                <a:r>
                  <a:rPr lang="en-US" sz="1200" kern="0" dirty="0">
                    <a:solidFill>
                      <a:srgbClr val="000000"/>
                    </a:solidFill>
                    <a:latin typeface="Arial"/>
                    <a:ea typeface="Arial"/>
                    <a:cs typeface="Arial"/>
                    <a:sym typeface="Arial"/>
                  </a:rPr>
                  <a:t>As gas prices are not impacted by employment</a:t>
                </a:r>
              </a:p>
              <a:p>
                <a:pPr marL="114300" marR="0" lvl="0" indent="-114300" defTabSz="914400" eaLnBrk="1" fontAlgn="auto" latinLnBrk="0" hangingPunct="0">
                  <a:lnSpc>
                    <a:spcPct val="100000"/>
                  </a:lnSpc>
                  <a:spcBef>
                    <a:spcPts val="400"/>
                  </a:spcBef>
                  <a:spcAft>
                    <a:spcPts val="0"/>
                  </a:spcAft>
                  <a:buClr>
                    <a:srgbClr val="8F8F8F">
                      <a:lumOff val="44000"/>
                    </a:srgbClr>
                  </a:buClr>
                  <a:buSzPct val="100000"/>
                  <a:buFontTx/>
                  <a:buChar char="•"/>
                  <a:tabLst/>
                  <a:defRPr sz="1200">
                    <a:solidFill>
                      <a:srgbClr val="000000"/>
                    </a:solidFill>
                    <a:latin typeface="Arial"/>
                    <a:ea typeface="Arial"/>
                    <a:cs typeface="Arial"/>
                    <a:sym typeface="Arial"/>
                  </a:defRPr>
                </a:pPr>
                <a:r>
                  <a:rPr lang="en-US" sz="1200" kern="0" dirty="0">
                    <a:solidFill>
                      <a:srgbClr val="000000"/>
                    </a:solidFill>
                    <a:latin typeface="Arial"/>
                    <a:ea typeface="Arial"/>
                    <a:cs typeface="Arial"/>
                    <a:sym typeface="Arial"/>
                  </a:rPr>
                  <a:t>Investment in vehicle infrastructure continues to be focus</a:t>
                </a:r>
                <a:endParaRPr kumimoji="0" lang="en-US" sz="1200" b="0" i="0" u="none" strike="noStrike" kern="0" cap="none" spc="0" normalizeH="0" baseline="0" noProof="0" dirty="0">
                  <a:ln>
                    <a:noFill/>
                  </a:ln>
                  <a:solidFill>
                    <a:srgbClr val="000000"/>
                  </a:solidFill>
                  <a:effectLst/>
                  <a:uLnTx/>
                  <a:uFillTx/>
                  <a:latin typeface="Arial"/>
                  <a:ea typeface="Arial"/>
                  <a:cs typeface="Arial"/>
                  <a:sym typeface="Arial"/>
                </a:endParaRPr>
              </a:p>
            </p:txBody>
          </p:sp>
        </p:grpSp>
        <p:grpSp>
          <p:nvGrpSpPr>
            <p:cNvPr id="31" name="Rectangle 8">
              <a:extLst>
                <a:ext uri="{FF2B5EF4-FFF2-40B4-BE49-F238E27FC236}">
                  <a16:creationId xmlns:a16="http://schemas.microsoft.com/office/drawing/2014/main" id="{E01F4F6D-6C1B-718F-795D-A94D6FA4A727}"/>
                </a:ext>
              </a:extLst>
            </p:cNvPr>
            <p:cNvGrpSpPr/>
            <p:nvPr/>
          </p:nvGrpSpPr>
          <p:grpSpPr>
            <a:xfrm>
              <a:off x="1653303" y="2046287"/>
              <a:ext cx="4115673" cy="1041401"/>
              <a:chOff x="0" y="0"/>
              <a:chExt cx="4115671" cy="1041400"/>
            </a:xfrm>
          </p:grpSpPr>
          <p:sp>
            <p:nvSpPr>
              <p:cNvPr id="35" name="Rectangle">
                <a:extLst>
                  <a:ext uri="{FF2B5EF4-FFF2-40B4-BE49-F238E27FC236}">
                    <a16:creationId xmlns:a16="http://schemas.microsoft.com/office/drawing/2014/main" id="{BC5CD5BE-E4FD-3AAD-463E-9626D32C09C4}"/>
                  </a:ext>
                </a:extLst>
              </p:cNvPr>
              <p:cNvSpPr/>
              <p:nvPr/>
            </p:nvSpPr>
            <p:spPr>
              <a:xfrm>
                <a:off x="0" y="0"/>
                <a:ext cx="4115671" cy="1041400"/>
              </a:xfrm>
              <a:prstGeom prst="rect">
                <a:avLst/>
              </a:prstGeom>
              <a:solidFill>
                <a:srgbClr val="FFD200"/>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defTabSz="914400" eaLnBrk="1" fontAlgn="auto" latinLnBrk="0" hangingPunct="0">
                  <a:lnSpc>
                    <a:spcPct val="100000"/>
                  </a:lnSpc>
                  <a:spcBef>
                    <a:spcPts val="60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6" name="Text…">
                <a:extLst>
                  <a:ext uri="{FF2B5EF4-FFF2-40B4-BE49-F238E27FC236}">
                    <a16:creationId xmlns:a16="http://schemas.microsoft.com/office/drawing/2014/main" id="{6E9DD237-983A-48D6-FD93-3E3536CAEAD7}"/>
                  </a:ext>
                </a:extLst>
              </p:cNvPr>
              <p:cNvSpPr txBox="1"/>
              <p:nvPr/>
            </p:nvSpPr>
            <p:spPr>
              <a:xfrm>
                <a:off x="0" y="28260"/>
                <a:ext cx="4115671" cy="984881"/>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marL="114300" marR="0" lvl="0" indent="-114300" defTabSz="914400" eaLnBrk="1" fontAlgn="auto" latinLnBrk="0" hangingPunct="0">
                  <a:lnSpc>
                    <a:spcPct val="100000"/>
                  </a:lnSpc>
                  <a:spcBef>
                    <a:spcPts val="400"/>
                  </a:spcBef>
                  <a:spcAft>
                    <a:spcPts val="0"/>
                  </a:spcAft>
                  <a:buClrTx/>
                  <a:buSzTx/>
                  <a:buFontTx/>
                  <a:buNone/>
                  <a:tabLst/>
                  <a:defRPr sz="1200" b="1">
                    <a:solidFill>
                      <a:srgbClr val="000000"/>
                    </a:solidFill>
                    <a:latin typeface="Arial"/>
                    <a:ea typeface="Arial"/>
                    <a:cs typeface="Arial"/>
                    <a:sym typeface="Arial"/>
                  </a:defRPr>
                </a:pPr>
                <a:r>
                  <a:rPr kumimoji="0" lang="en-US" sz="1200" b="1" i="0" u="none" strike="noStrike" kern="0" cap="none" spc="0" normalizeH="0" baseline="0" noProof="0" dirty="0">
                    <a:ln>
                      <a:noFill/>
                    </a:ln>
                    <a:solidFill>
                      <a:srgbClr val="000000"/>
                    </a:solidFill>
                    <a:effectLst/>
                    <a:uLnTx/>
                    <a:uFillTx/>
                    <a:latin typeface="Arial"/>
                    <a:ea typeface="Arial"/>
                    <a:cs typeface="Arial"/>
                    <a:sym typeface="Arial"/>
                  </a:rPr>
                  <a:t>Housing Migration</a:t>
                </a: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a:p>
                <a:pPr marL="114300" marR="0" lvl="0" indent="-114300" defTabSz="914400" eaLnBrk="1" fontAlgn="auto" latinLnBrk="0" hangingPunct="0">
                  <a:lnSpc>
                    <a:spcPct val="100000"/>
                  </a:lnSpc>
                  <a:spcBef>
                    <a:spcPts val="400"/>
                  </a:spcBef>
                  <a:spcAft>
                    <a:spcPts val="0"/>
                  </a:spcAft>
                  <a:buClr>
                    <a:srgbClr val="000000"/>
                  </a:buClr>
                  <a:buSzPct val="100000"/>
                  <a:buFontTx/>
                  <a:buChar char="•"/>
                  <a:tabLst/>
                  <a:defRPr sz="1200">
                    <a:solidFill>
                      <a:srgbClr val="000000"/>
                    </a:solidFill>
                    <a:latin typeface="Arial"/>
                    <a:ea typeface="Arial"/>
                    <a:cs typeface="Arial"/>
                    <a:sym typeface="Arial"/>
                  </a:defRPr>
                </a:pPr>
                <a:r>
                  <a:rPr kumimoji="0" lang="en-US" sz="1200" b="0" i="0" u="none" strike="noStrike" kern="0" cap="none" spc="0" normalizeH="0" baseline="0" noProof="0" dirty="0">
                    <a:ln>
                      <a:noFill/>
                    </a:ln>
                    <a:solidFill>
                      <a:srgbClr val="000000"/>
                    </a:solidFill>
                    <a:effectLst/>
                    <a:uLnTx/>
                    <a:uFillTx/>
                    <a:latin typeface="Arial"/>
                    <a:ea typeface="Arial"/>
                    <a:cs typeface="Arial"/>
                    <a:sym typeface="Arial"/>
                  </a:rPr>
                  <a:t>Housing values increase when near cycling infrastructure</a:t>
                </a:r>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a:p>
                <a:pPr marL="114300" marR="0" lvl="0" indent="-114300" defTabSz="914400" eaLnBrk="1" fontAlgn="auto" latinLnBrk="0" hangingPunct="0">
                  <a:lnSpc>
                    <a:spcPct val="100000"/>
                  </a:lnSpc>
                  <a:spcBef>
                    <a:spcPts val="400"/>
                  </a:spcBef>
                  <a:spcAft>
                    <a:spcPts val="0"/>
                  </a:spcAft>
                  <a:buClr>
                    <a:srgbClr val="000000"/>
                  </a:buClr>
                  <a:buSzPct val="100000"/>
                  <a:buFontTx/>
                  <a:buChar char="•"/>
                  <a:tabLst/>
                  <a:defRPr sz="1200">
                    <a:solidFill>
                      <a:srgbClr val="000000"/>
                    </a:solidFill>
                    <a:latin typeface="Arial"/>
                    <a:ea typeface="Arial"/>
                    <a:cs typeface="Arial"/>
                    <a:sym typeface="Arial"/>
                  </a:defRPr>
                </a:pPr>
                <a:r>
                  <a:rPr kumimoji="0" lang="en-US" sz="1200" b="0" i="0" u="none" strike="noStrike" kern="0" cap="none" spc="0" normalizeH="0" baseline="0" noProof="0" dirty="0">
                    <a:ln>
                      <a:noFill/>
                    </a:ln>
                    <a:solidFill>
                      <a:srgbClr val="000000"/>
                    </a:solidFill>
                    <a:effectLst/>
                    <a:uLnTx/>
                    <a:uFillTx/>
                    <a:latin typeface="Arial"/>
                    <a:ea typeface="Arial"/>
                    <a:cs typeface="Arial"/>
                    <a:sym typeface="Arial"/>
                  </a:rPr>
                  <a:t>Housing values higher in suburban areas</a:t>
                </a:r>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a:p>
                <a:pPr marL="114300" marR="0" lvl="0" indent="-114300" defTabSz="914400" eaLnBrk="1" fontAlgn="auto" latinLnBrk="0" hangingPunct="0">
                  <a:lnSpc>
                    <a:spcPct val="100000"/>
                  </a:lnSpc>
                  <a:spcBef>
                    <a:spcPts val="400"/>
                  </a:spcBef>
                  <a:spcAft>
                    <a:spcPts val="0"/>
                  </a:spcAft>
                  <a:buClr>
                    <a:srgbClr val="000000"/>
                  </a:buClr>
                  <a:buSzPct val="100000"/>
                  <a:buFontTx/>
                  <a:buChar char="•"/>
                  <a:tabLst/>
                  <a:defRPr sz="1200">
                    <a:solidFill>
                      <a:srgbClr val="000000"/>
                    </a:solidFill>
                    <a:latin typeface="Arial"/>
                    <a:ea typeface="Arial"/>
                    <a:cs typeface="Arial"/>
                    <a:sym typeface="Arial"/>
                  </a:defRPr>
                </a:pPr>
                <a:r>
                  <a:rPr kumimoji="0" lang="en-US" sz="1200" b="0" i="0" u="none" strike="noStrike" kern="0" cap="none" spc="0" normalizeH="0" baseline="0" noProof="0" dirty="0">
                    <a:ln>
                      <a:noFill/>
                    </a:ln>
                    <a:solidFill>
                      <a:srgbClr val="000000"/>
                    </a:solidFill>
                    <a:effectLst/>
                    <a:uLnTx/>
                    <a:uFillTx/>
                    <a:latin typeface="Arial"/>
                    <a:ea typeface="Arial"/>
                    <a:cs typeface="Arial"/>
                    <a:sym typeface="Arial"/>
                  </a:rPr>
                  <a:t>Housing values return as urban areas are revitalized</a:t>
                </a:r>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p:txBody>
          </p:sp>
        </p:grpSp>
        <p:grpSp>
          <p:nvGrpSpPr>
            <p:cNvPr id="32" name="AutoShape 9">
              <a:extLst>
                <a:ext uri="{FF2B5EF4-FFF2-40B4-BE49-F238E27FC236}">
                  <a16:creationId xmlns:a16="http://schemas.microsoft.com/office/drawing/2014/main" id="{CE1C7256-1CEF-A79B-B772-E63F4E14D1DD}"/>
                </a:ext>
              </a:extLst>
            </p:cNvPr>
            <p:cNvGrpSpPr/>
            <p:nvPr/>
          </p:nvGrpSpPr>
          <p:grpSpPr>
            <a:xfrm>
              <a:off x="-1" y="-2"/>
              <a:ext cx="1560968" cy="1700215"/>
              <a:chOff x="0" y="-1"/>
              <a:chExt cx="1560966" cy="1700213"/>
            </a:xfrm>
          </p:grpSpPr>
          <p:sp>
            <p:nvSpPr>
              <p:cNvPr id="33" name="Shape">
                <a:extLst>
                  <a:ext uri="{FF2B5EF4-FFF2-40B4-BE49-F238E27FC236}">
                    <a16:creationId xmlns:a16="http://schemas.microsoft.com/office/drawing/2014/main" id="{1491F27B-4C32-3509-1AF6-5FCA59EB34DD}"/>
                  </a:ext>
                </a:extLst>
              </p:cNvPr>
              <p:cNvSpPr/>
              <p:nvPr/>
            </p:nvSpPr>
            <p:spPr>
              <a:xfrm rot="16200000" flipH="1">
                <a:off x="-69624" y="69623"/>
                <a:ext cx="1700213" cy="15609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952" y="0"/>
                    </a:lnTo>
                    <a:lnTo>
                      <a:pt x="21600" y="10800"/>
                    </a:lnTo>
                    <a:lnTo>
                      <a:pt x="14952" y="21600"/>
                    </a:lnTo>
                    <a:lnTo>
                      <a:pt x="0" y="21600"/>
                    </a:lnTo>
                    <a:close/>
                  </a:path>
                </a:pathLst>
              </a:custGeom>
              <a:solidFill>
                <a:srgbClr val="808080">
                  <a:lumOff val="29666"/>
                </a:srgbClr>
              </a:solidFill>
              <a:ln w="6350" cap="flat">
                <a:solidFill>
                  <a:srgbClr val="808080">
                    <a:lumOff val="29666"/>
                  </a:srgbClr>
                </a:solidFill>
                <a:prstDash val="solid"/>
                <a:miter lim="800000"/>
              </a:ln>
              <a:effectLst/>
            </p:spPr>
            <p:txBody>
              <a:bodyPr wrap="square" lIns="45719" tIns="45719" rIns="45719" bIns="45719" numCol="1" anchor="ctr">
                <a:noAutofit/>
              </a:bodyPr>
              <a:lstStyle/>
              <a:p>
                <a:pPr marL="0" marR="0" lvl="0" indent="0" defTabSz="914400" eaLnBrk="1" fontAlgn="auto" latinLnBrk="0" hangingPunct="0">
                  <a:lnSpc>
                    <a:spcPct val="100000"/>
                  </a:lnSpc>
                  <a:spcBef>
                    <a:spcPts val="600"/>
                  </a:spcBef>
                  <a:spcAft>
                    <a:spcPts val="0"/>
                  </a:spcAft>
                  <a:buClrTx/>
                  <a:buSzTx/>
                  <a:buFontTx/>
                  <a:buNone/>
                  <a:tabLst/>
                  <a:defRPr>
                    <a:solidFill>
                      <a:srgbClr val="000000"/>
                    </a:solidFill>
                    <a:latin typeface="Arial"/>
                    <a:ea typeface="Arial"/>
                    <a:cs typeface="Arial"/>
                    <a:sym typeface="Arial"/>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4" name="Text">
                <a:extLst>
                  <a:ext uri="{FF2B5EF4-FFF2-40B4-BE49-F238E27FC236}">
                    <a16:creationId xmlns:a16="http://schemas.microsoft.com/office/drawing/2014/main" id="{064885F0-C1BB-2702-6909-9DA5A4BCB8BF}"/>
                  </a:ext>
                </a:extLst>
              </p:cNvPr>
              <p:cNvSpPr txBox="1"/>
              <p:nvPr/>
            </p:nvSpPr>
            <p:spPr>
              <a:xfrm>
                <a:off x="272650" y="591831"/>
                <a:ext cx="1015659" cy="2769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a:spcBef>
                    <a:spcPts val="400"/>
                  </a:spcBef>
                  <a:defRPr sz="1200" b="1">
                    <a:solidFill>
                      <a:srgbClr val="000000"/>
                    </a:solidFill>
                    <a:latin typeface="Arial"/>
                    <a:ea typeface="Arial"/>
                    <a:cs typeface="Arial"/>
                    <a:sym typeface="Arial"/>
                  </a:defRPr>
                </a:lvl1pPr>
              </a:lstStyle>
              <a:p>
                <a:pPr marL="0" marR="0" lvl="0" indent="0" defTabSz="914400" eaLnBrk="1" fontAlgn="auto" latinLnBrk="0" hangingPunct="0">
                  <a:lnSpc>
                    <a:spcPct val="100000"/>
                  </a:lnSpc>
                  <a:spcBef>
                    <a:spcPts val="40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a:cs typeface="Arial"/>
                    <a:sym typeface="Arial"/>
                  </a:rPr>
                  <a:t>Employment</a:t>
                </a:r>
                <a:endParaRPr kumimoji="0" sz="1200" b="1" i="0" u="none" strike="noStrike" kern="0" cap="none" spc="0" normalizeH="0" baseline="0" noProof="0" dirty="0">
                  <a:ln>
                    <a:noFill/>
                  </a:ln>
                  <a:solidFill>
                    <a:srgbClr val="000000"/>
                  </a:solidFill>
                  <a:effectLst/>
                  <a:uLnTx/>
                  <a:uFillTx/>
                  <a:latin typeface="Arial"/>
                  <a:cs typeface="Arial"/>
                  <a:sym typeface="Arial"/>
                </a:endParaRPr>
              </a:p>
            </p:txBody>
          </p:sp>
        </p:grpSp>
      </p:grpSp>
      <p:pic>
        <p:nvPicPr>
          <p:cNvPr id="4" name="Picture 3" descr="Chart, line chart&#10;&#10;Description automatically generated">
            <a:extLst>
              <a:ext uri="{FF2B5EF4-FFF2-40B4-BE49-F238E27FC236}">
                <a16:creationId xmlns:a16="http://schemas.microsoft.com/office/drawing/2014/main" id="{F835D4F4-1F3D-4674-E562-4E1D05902200}"/>
              </a:ext>
            </a:extLst>
          </p:cNvPr>
          <p:cNvPicPr>
            <a:picLocks noChangeAspect="1"/>
          </p:cNvPicPr>
          <p:nvPr/>
        </p:nvPicPr>
        <p:blipFill rotWithShape="1">
          <a:blip r:embed="rId3"/>
          <a:srcRect l="2284" t="3831" r="2034" b="2596"/>
          <a:stretch/>
        </p:blipFill>
        <p:spPr bwMode="auto">
          <a:xfrm>
            <a:off x="6706759" y="1662236"/>
            <a:ext cx="5158221" cy="3810303"/>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746727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24446</TotalTime>
  <Words>3607</Words>
  <Application>Microsoft Macintosh PowerPoint</Application>
  <PresentationFormat>Widescreen</PresentationFormat>
  <Paragraphs>281</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EY Gothic Comp Demi</vt:lpstr>
      <vt:lpstr>EYInterstate</vt:lpstr>
      <vt:lpstr>EYInterstate Light</vt:lpstr>
      <vt:lpstr>Palatino Linotype</vt:lpstr>
      <vt:lpstr>Times New Roman</vt:lpstr>
      <vt:lpstr>Gallery</vt:lpstr>
      <vt:lpstr>Module 8, Capstone Portfolio Project</vt:lpstr>
      <vt:lpstr>Executive Summary</vt:lpstr>
      <vt:lpstr>The Research Question</vt:lpstr>
      <vt:lpstr>The Research Hypothesis</vt:lpstr>
      <vt:lpstr>Literature Review</vt:lpstr>
      <vt:lpstr>Research Design</vt:lpstr>
      <vt:lpstr>Data &amp; Exploration</vt:lpstr>
      <vt:lpstr>Analysis of Findings: Employment</vt:lpstr>
      <vt:lpstr>Analysis of Findings: Transportation</vt:lpstr>
      <vt:lpstr>Analysis of Findings: Housing</vt:lpstr>
      <vt:lpstr>Conclusion</vt:lpstr>
      <vt:lpstr>Recommendations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Globalization?</dc:title>
  <dc:creator>Kelsie McWilliams</dc:creator>
  <cp:lastModifiedBy>Bob Nicholson</cp:lastModifiedBy>
  <cp:revision>54</cp:revision>
  <dcterms:created xsi:type="dcterms:W3CDTF">2020-05-19T17:01:57Z</dcterms:created>
  <dcterms:modified xsi:type="dcterms:W3CDTF">2022-10-10T01:52:47Z</dcterms:modified>
</cp:coreProperties>
</file>