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321" r:id="rId2"/>
    <p:sldId id="323" r:id="rId3"/>
    <p:sldId id="324" r:id="rId4"/>
    <p:sldId id="325" r:id="rId5"/>
    <p:sldId id="322" r:id="rId6"/>
  </p:sldIdLst>
  <p:sldSz cx="12192000" cy="6858000"/>
  <p:notesSz cx="12192000" cy="6858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3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3"/>
  </p:normalViewPr>
  <p:slideViewPr>
    <p:cSldViewPr snapToGrid="0">
      <p:cViewPr varScale="1">
        <p:scale>
          <a:sx n="101" d="100"/>
          <a:sy n="101" d="100"/>
        </p:scale>
        <p:origin x="552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FE298-3599-4ED1-9068-7554ED7D53F2}" type="datetimeFigureOut">
              <a:rPr lang="zh-CN" altLang="en-US" smtClean="0"/>
              <a:t>2025/8/6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6DC2C5-19FD-4B03-B1BE-8777EB992C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0" y="0"/>
            <a:ext cx="310605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>
              <a:defRPr/>
            </a:pPr>
            <a:endParaRPr lang="zh-CN" sz="2000" b="1">
              <a:solidFill>
                <a:schemeClr val="bg1"/>
              </a:solidFill>
            </a:endParaRPr>
          </a:p>
        </p:txBody>
      </p:sp>
      <p:sp>
        <p:nvSpPr>
          <p:cNvPr id="5" name="任意多边形 3"/>
          <p:cNvSpPr/>
          <p:nvPr userDrawn="1"/>
        </p:nvSpPr>
        <p:spPr bwMode="auto">
          <a:xfrm flipH="1" flipV="1">
            <a:off x="1882979" y="0"/>
            <a:ext cx="1223078" cy="1636736"/>
          </a:xfrm>
          <a:custGeom>
            <a:avLst/>
            <a:gdLst>
              <a:gd name="connsiteX0" fmla="*/ 0 w 1223078"/>
              <a:gd name="connsiteY0" fmla="*/ 0 h 1636736"/>
              <a:gd name="connsiteX1" fmla="*/ 1223078 w 1223078"/>
              <a:gd name="connsiteY1" fmla="*/ 1223078 h 1636736"/>
              <a:gd name="connsiteX2" fmla="*/ 1168091 w 1223078"/>
              <a:gd name="connsiteY2" fmla="*/ 1586784 h 1636736"/>
              <a:gd name="connsiteX3" fmla="*/ 1149808 w 1223078"/>
              <a:gd name="connsiteY3" fmla="*/ 1636736 h 1636736"/>
              <a:gd name="connsiteX4" fmla="*/ 423506 w 1223078"/>
              <a:gd name="connsiteY4" fmla="*/ 1636736 h 1636736"/>
              <a:gd name="connsiteX5" fmla="*/ 491419 w 1223078"/>
              <a:gd name="connsiteY5" fmla="*/ 1554425 h 1636736"/>
              <a:gd name="connsiteX6" fmla="*/ 592631 w 1223078"/>
              <a:gd name="connsiteY6" fmla="*/ 1223079 h 1636736"/>
              <a:gd name="connsiteX7" fmla="*/ 1 w 1223078"/>
              <a:gd name="connsiteY7" fmla="*/ 630449 h 1636736"/>
              <a:gd name="connsiteX8" fmla="*/ 0 w 1223078"/>
              <a:gd name="connsiteY8" fmla="*/ 630449 h 163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078" h="1636736" extrusionOk="0">
                <a:moveTo>
                  <a:pt x="0" y="0"/>
                </a:moveTo>
                <a:cubicBezTo>
                  <a:pt x="675487" y="0"/>
                  <a:pt x="1223078" y="547591"/>
                  <a:pt x="1223078" y="1223078"/>
                </a:cubicBezTo>
                <a:cubicBezTo>
                  <a:pt x="1223078" y="1349732"/>
                  <a:pt x="1203827" y="1471890"/>
                  <a:pt x="1168091" y="1586784"/>
                </a:cubicBezTo>
                <a:lnTo>
                  <a:pt x="1149808" y="1636736"/>
                </a:lnTo>
                <a:lnTo>
                  <a:pt x="423506" y="1636736"/>
                </a:lnTo>
                <a:lnTo>
                  <a:pt x="491419" y="1554425"/>
                </a:lnTo>
                <a:cubicBezTo>
                  <a:pt x="555319" y="1459840"/>
                  <a:pt x="592631" y="1345817"/>
                  <a:pt x="592631" y="1223079"/>
                </a:cubicBezTo>
                <a:cubicBezTo>
                  <a:pt x="592631" y="895778"/>
                  <a:pt x="327302" y="630449"/>
                  <a:pt x="1" y="630449"/>
                </a:cubicBezTo>
                <a:lnTo>
                  <a:pt x="0" y="630449"/>
                </a:lnTo>
                <a:close/>
              </a:path>
            </a:pathLst>
          </a:custGeom>
          <a:solidFill>
            <a:srgbClr val="05B3C6"/>
          </a:solidFill>
          <a:ln w="12700" cap="rnd">
            <a:noFill/>
            <a:prstDash val="solid"/>
            <a:round/>
          </a:ln>
          <a:effectLst>
            <a:outerShdw blurRad="254000" dist="127000" algn="ctr" rotWithShape="0">
              <a:srgbClr val="05B3C6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>
              <a:defRPr/>
            </a:pPr>
            <a:endParaRPr lang="zh-CN" sz="20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 bwMode="auto">
          <a:xfrm rot="5400000">
            <a:off x="438994" y="4082816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6000" b="1">
                <a:solidFill>
                  <a:schemeClr val="bg1"/>
                </a:solidFill>
              </a:rPr>
              <a:t>CONTENT</a:t>
            </a:r>
            <a:endParaRPr lang="zh-CN" sz="60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内容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660399" y="0"/>
            <a:ext cx="10858500" cy="10287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4000"/>
            </a:lvl1pPr>
          </a:lstStyle>
          <a:p>
            <a:pPr lvl="0">
              <a:defRPr/>
            </a:pPr>
            <a:r>
              <a:rPr lang="zh-CN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/>
          <a:srcRect t="85000"/>
          <a:stretch>
            <a:fillRect/>
          </a:stretch>
        </p:blipFill>
        <p:spPr bwMode="auto">
          <a:xfrm>
            <a:off x="0" y="5839130"/>
            <a:ext cx="12192000" cy="10287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空白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末尾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 bwMode="auto">
          <a:xfrm>
            <a:off x="7508292" y="2970061"/>
            <a:ext cx="4031873" cy="1299715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 marL="0" indent="0" algn="r">
              <a:buFont typeface="Arial" panose="020B0604020202020204"/>
              <a:buNone/>
              <a:defRPr sz="7200" b="1">
                <a:solidFill>
                  <a:srgbClr val="515E65"/>
                </a:solidFill>
              </a:defRPr>
            </a:lvl1pPr>
          </a:lstStyle>
          <a:p>
            <a:pPr>
              <a:defRPr/>
            </a:pPr>
            <a:r>
              <a:rPr lang="en-US"/>
              <a:t>THANKS</a:t>
            </a:r>
            <a:endParaRPr lang="zh-CN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 bwMode="auto">
          <a:xfrm>
            <a:off x="9265849" y="5420443"/>
            <a:ext cx="2274316" cy="310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lang="zh-CN" sz="2000"/>
            </a:lvl2pPr>
            <a:lvl3pPr>
              <a:defRPr lang="zh-CN" sz="1800"/>
            </a:lvl3pPr>
            <a:lvl4pPr>
              <a:defRPr lang="zh-CN" sz="1600"/>
            </a:lvl4pPr>
            <a:lvl5pPr>
              <a:defRPr lang="zh-CN" sz="1600"/>
            </a:lvl5pPr>
          </a:lstStyle>
          <a:p>
            <a:pPr marL="228600" marR="0" lvl="0" indent="-228600">
              <a:spcAft>
                <a:spcPts val="0"/>
              </a:spcAft>
              <a:buClrTx/>
              <a:buSzTx/>
              <a:defRPr/>
            </a:pPr>
            <a:r>
              <a:rPr lang="en-US"/>
              <a:t>Data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 bwMode="auto">
          <a:xfrm>
            <a:off x="9265849" y="5160748"/>
            <a:ext cx="227431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>
              <a:buNone/>
              <a:defRPr sz="1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>
              <a:defRPr/>
            </a:pPr>
            <a:endParaRPr lang="en-US"/>
          </a:p>
        </p:txBody>
      </p:sp>
      <p:sp>
        <p:nvSpPr>
          <p:cNvPr id="4" name="矩形 3"/>
          <p:cNvSpPr/>
          <p:nvPr userDrawn="1"/>
        </p:nvSpPr>
        <p:spPr bwMode="auto">
          <a:xfrm>
            <a:off x="10442336" y="2930013"/>
            <a:ext cx="914400" cy="88490"/>
          </a:xfrm>
          <a:prstGeom prst="rect">
            <a:avLst/>
          </a:prstGeom>
          <a:solidFill>
            <a:srgbClr val="05B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ïşḻîďe"/>
          <p:cNvSpPr/>
          <p:nvPr/>
        </p:nvSpPr>
        <p:spPr>
          <a:xfrm>
            <a:off x="488948" y="241593"/>
            <a:ext cx="531737" cy="531737"/>
          </a:xfrm>
          <a:prstGeom prst="ellipse">
            <a:avLst/>
          </a:prstGeom>
          <a:solidFill>
            <a:srgbClr val="05B3C6"/>
          </a:solidFill>
          <a:ln w="12700">
            <a:miter lim="400000"/>
          </a:ln>
          <a:effectLst>
            <a:outerShdw blurRad="254000" dist="127000" rotWithShape="0">
              <a:srgbClr val="05B3C6">
                <a:alpha val="32000"/>
              </a:srgbClr>
            </a:outerShdw>
          </a:effectLst>
        </p:spPr>
        <p:txBody>
          <a:bodyPr lIns="45719" rIns="45719" anchor="ctr"/>
          <a:lstStyle/>
          <a:p>
            <a:pPr algn="ctr">
              <a:lnSpc>
                <a:spcPct val="80000"/>
              </a:lnSpc>
              <a:defRPr sz="40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0398" y="0"/>
            <a:ext cx="10858501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SzTx/>
              <a:buFontTx/>
              <a:buNone/>
              <a:defRPr sz="4000"/>
            </a:lvl1pPr>
            <a:lvl2pPr marL="1028700" indent="-571500">
              <a:lnSpc>
                <a:spcPct val="120000"/>
              </a:lnSpc>
              <a:spcBef>
                <a:spcPts val="0"/>
              </a:spcBef>
              <a:buFontTx/>
              <a:defRPr sz="4000"/>
            </a:lvl2pPr>
            <a:lvl3pPr marL="1567815" indent="-653415">
              <a:lnSpc>
                <a:spcPct val="120000"/>
              </a:lnSpc>
              <a:spcBef>
                <a:spcPts val="0"/>
              </a:spcBef>
              <a:buFontTx/>
              <a:defRPr sz="4000"/>
            </a:lvl3pPr>
            <a:lvl4pPr marL="2133600" indent="-762000">
              <a:lnSpc>
                <a:spcPct val="120000"/>
              </a:lnSpc>
              <a:spcBef>
                <a:spcPts val="0"/>
              </a:spcBef>
              <a:buFontTx/>
              <a:defRPr sz="4000"/>
            </a:lvl4pPr>
            <a:lvl5pPr marL="2590800" indent="-762000">
              <a:lnSpc>
                <a:spcPct val="120000"/>
              </a:lnSpc>
              <a:spcBef>
                <a:spcPts val="0"/>
              </a:spcBef>
              <a:buFontTx/>
              <a:defRPr sz="4000"/>
            </a:lvl5pPr>
          </a:lstStyle>
          <a:p>
            <a:r>
              <a:t>单击此处编辑母版标题样式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35" name="图片 4" descr="图片 4"/>
          <p:cNvPicPr>
            <a:picLocks noChangeAspect="1"/>
          </p:cNvPicPr>
          <p:nvPr/>
        </p:nvPicPr>
        <p:blipFill>
          <a:blip r:embed="rId2" cstate="print"/>
          <a:srcRect t="85000"/>
          <a:stretch>
            <a:fillRect/>
          </a:stretch>
        </p:blipFill>
        <p:spPr>
          <a:xfrm>
            <a:off x="0" y="5839130"/>
            <a:ext cx="12192000" cy="10287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ïşḻîďe"/>
          <p:cNvSpPr/>
          <p:nvPr userDrawn="1"/>
        </p:nvSpPr>
        <p:spPr bwMode="auto">
          <a:xfrm>
            <a:off x="488949" y="241594"/>
            <a:ext cx="531735" cy="531735"/>
          </a:xfrm>
          <a:prstGeom prst="ellipse">
            <a:avLst/>
          </a:prstGeom>
          <a:solidFill>
            <a:srgbClr val="05B3C6"/>
          </a:solidFill>
          <a:ln w="254000" cap="rnd">
            <a:noFill/>
            <a:prstDash val="solid"/>
            <a:round/>
          </a:ln>
          <a:effectLst>
            <a:outerShdw blurRad="254000" dist="127000" algn="ctr" rotWithShape="0">
              <a:srgbClr val="05B3C6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55000" lnSpcReduction="20000"/>
          </a:bodyPr>
          <a:lstStyle/>
          <a:p>
            <a:pPr lvl="0" algn="ctr" defTabSz="914400">
              <a:defRPr/>
            </a:pPr>
            <a:endParaRPr lang="zh-CN" sz="4000" b="1">
              <a:solidFill>
                <a:schemeClr val="bg1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 algn="l" defTabSz="914400">
        <a:lnSpc>
          <a:spcPct val="120000"/>
        </a:lnSpc>
        <a:spcBef>
          <a:spcPts val="0"/>
        </a:spcBef>
        <a:buNone/>
        <a:defRPr sz="4000" b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图片 78">
            <a:extLst>
              <a:ext uri="{FF2B5EF4-FFF2-40B4-BE49-F238E27FC236}">
                <a16:creationId xmlns:a16="http://schemas.microsoft.com/office/drawing/2014/main" id="{58B7A78C-B93F-4845-A990-C7CF44B2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62" y="2358519"/>
            <a:ext cx="3576960" cy="2880000"/>
          </a:xfrm>
          <a:prstGeom prst="rect">
            <a:avLst/>
          </a:prstGeom>
        </p:spPr>
      </p:pic>
      <p:sp>
        <p:nvSpPr>
          <p:cNvPr id="149" name="矩形 1"/>
          <p:cNvSpPr txBox="1"/>
          <p:nvPr/>
        </p:nvSpPr>
        <p:spPr>
          <a:xfrm>
            <a:off x="1165904" y="304393"/>
            <a:ext cx="2586289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200">
                <a:solidFill>
                  <a:srgbClr val="535E64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dirty="0"/>
              <a:t>无框电机力矩检测</a:t>
            </a:r>
            <a:endParaRPr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5EB93CF-FAC8-474A-9F5D-29B83FD1CFD6}"/>
              </a:ext>
            </a:extLst>
          </p:cNvPr>
          <p:cNvSpPr/>
          <p:nvPr/>
        </p:nvSpPr>
        <p:spPr>
          <a:xfrm>
            <a:off x="460354" y="2860013"/>
            <a:ext cx="959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Helvetica" pitchFamily="2" charset="0"/>
                <a:ea typeface="微软雅黑" pitchFamily="34" charset="-122"/>
              </a:rPr>
              <a:t>透明防护罩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微软雅黑" pitchFamily="34" charset="-122"/>
              <a:sym typeface="Arial" panose="020B0604020202020204"/>
            </a:endParaRP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3978DEA-D48F-46A9-8698-D980FF74BFBF}"/>
              </a:ext>
            </a:extLst>
          </p:cNvPr>
          <p:cNvCxnSpPr>
            <a:cxnSpLocks/>
            <a:stCxn id="81" idx="3"/>
          </p:cNvCxnSpPr>
          <p:nvPr/>
        </p:nvCxnSpPr>
        <p:spPr>
          <a:xfrm>
            <a:off x="1419806" y="2998513"/>
            <a:ext cx="718947" cy="1"/>
          </a:xfrm>
          <a:prstGeom prst="straightConnector1">
            <a:avLst/>
          </a:prstGeom>
          <a:ln w="12700">
            <a:solidFill>
              <a:srgbClr val="02B3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CA590884-75B7-4FA9-85FF-1B9B9F7D391A}"/>
              </a:ext>
            </a:extLst>
          </p:cNvPr>
          <p:cNvSpPr/>
          <p:nvPr/>
        </p:nvSpPr>
        <p:spPr>
          <a:xfrm>
            <a:off x="460354" y="4070690"/>
            <a:ext cx="9594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rgbClr val="000000"/>
                </a:solidFill>
                <a:latin typeface="Helvetica" pitchFamily="2" charset="0"/>
                <a:ea typeface="微软雅黑" pitchFamily="34" charset="-122"/>
                <a:sym typeface="Arial" panose="020B0604020202020204"/>
              </a:rPr>
              <a:t>把手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微软雅黑" pitchFamily="34" charset="-122"/>
              <a:sym typeface="Arial" panose="020B0604020202020204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B64DCA76-A53A-4A61-9B0D-55FE3D74B342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1419806" y="4209190"/>
            <a:ext cx="847108" cy="0"/>
          </a:xfrm>
          <a:prstGeom prst="straightConnector1">
            <a:avLst/>
          </a:prstGeom>
          <a:ln w="12700">
            <a:solidFill>
              <a:srgbClr val="02B3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图片 87">
            <a:extLst>
              <a:ext uri="{FF2B5EF4-FFF2-40B4-BE49-F238E27FC236}">
                <a16:creationId xmlns:a16="http://schemas.microsoft.com/office/drawing/2014/main" id="{4942E535-1040-493B-B8BF-BF68C0BF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612" y="977012"/>
            <a:ext cx="3613171" cy="4320000"/>
          </a:xfrm>
          <a:prstGeom prst="rect">
            <a:avLst/>
          </a:prstGeom>
        </p:spPr>
      </p:pic>
      <p:sp>
        <p:nvSpPr>
          <p:cNvPr id="90" name="箭头: 右 89">
            <a:extLst>
              <a:ext uri="{FF2B5EF4-FFF2-40B4-BE49-F238E27FC236}">
                <a16:creationId xmlns:a16="http://schemas.microsoft.com/office/drawing/2014/main" id="{03EBEA21-ADD1-48EA-9CD3-E8513264E622}"/>
              </a:ext>
            </a:extLst>
          </p:cNvPr>
          <p:cNvSpPr/>
          <p:nvPr/>
        </p:nvSpPr>
        <p:spPr bwMode="auto">
          <a:xfrm rot="19648108">
            <a:off x="6373553" y="1493787"/>
            <a:ext cx="378099" cy="366283"/>
          </a:xfrm>
          <a:prstGeom prst="rightArrow">
            <a:avLst/>
          </a:prstGeom>
          <a:solidFill>
            <a:srgbClr val="05B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C29C3B3-B4FB-45C4-BA5D-3D3C7D8A5124}"/>
              </a:ext>
            </a:extLst>
          </p:cNvPr>
          <p:cNvSpPr/>
          <p:nvPr/>
        </p:nvSpPr>
        <p:spPr>
          <a:xfrm>
            <a:off x="9640589" y="1420858"/>
            <a:ext cx="23459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透明防护罩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: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测试力矩时，用来保护操作人员。防止测试时，设备内部发生崩落，造成人员损伤。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四周覆盖透明材质盖板，方便外部人员观察。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"/>
          <p:cNvSpPr txBox="1"/>
          <p:nvPr/>
        </p:nvSpPr>
        <p:spPr>
          <a:xfrm>
            <a:off x="1165904" y="304393"/>
            <a:ext cx="2586289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200">
                <a:solidFill>
                  <a:srgbClr val="535E64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dirty="0"/>
              <a:t>无框电机力矩检测</a:t>
            </a:r>
            <a:endParaRPr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8C29C3B3-B4FB-45C4-BA5D-3D3C7D8A5124}"/>
              </a:ext>
            </a:extLst>
          </p:cNvPr>
          <p:cNvSpPr/>
          <p:nvPr/>
        </p:nvSpPr>
        <p:spPr>
          <a:xfrm>
            <a:off x="8362907" y="1322906"/>
            <a:ext cx="36630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减振垫：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  降低力矩测试时，减少外界震动对结果的影响。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温度传感器：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  监测力矩测试时，电机及扭矩传感器的温度变化。可以预防电机及扭矩传感器在测试时过载，同时可以监测力矩与温度的关系。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无框电机：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额定扭矩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3.3N ·m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峰值扭矩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10.6N ·m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联轴器：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可吸收允许轴向变差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±0.15mm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允许扭矩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25N·m</a:t>
            </a: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六轴力扭矩传感器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 瑞典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Bota Systems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Rokubi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紧凑型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Rokubi6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轴力扭矩传感器。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  <a:p>
            <a:pPr rtl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额定量程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12N ·m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，最大过载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40N ·m</a:t>
            </a:r>
          </a:p>
          <a:p>
            <a:pPr rtl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  <a:sym typeface="Arial" panose="020B0604020202020204"/>
              </a:rPr>
              <a:t>除扭矩外，同时可检测其他方向受力情况。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  <a:sym typeface="Arial" panose="020B0604020202020204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7398D51D-E3F5-4AC3-AC87-8751B58889BC}"/>
              </a:ext>
            </a:extLst>
          </p:cNvPr>
          <p:cNvGrpSpPr/>
          <p:nvPr/>
        </p:nvGrpSpPr>
        <p:grpSpPr>
          <a:xfrm>
            <a:off x="1051086" y="1301533"/>
            <a:ext cx="6820842" cy="4065331"/>
            <a:chOff x="1051086" y="1301533"/>
            <a:chExt cx="6820842" cy="4065331"/>
          </a:xfrm>
        </p:grpSpPr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66E8AEEF-FB32-4D91-8C02-AFC300EAA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086" y="1766864"/>
              <a:ext cx="6373024" cy="3600000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5EB93CF-FAC8-474A-9F5D-29B83FD1CFD6}"/>
                </a:ext>
              </a:extLst>
            </p:cNvPr>
            <p:cNvSpPr/>
            <p:nvPr/>
          </p:nvSpPr>
          <p:spPr>
            <a:xfrm>
              <a:off x="1093543" y="2645216"/>
              <a:ext cx="9594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电机安装座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43978DEA-D48F-46A9-8698-D980FF74BFBF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2052995" y="2783716"/>
              <a:ext cx="718947" cy="1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CA590884-75B7-4FA9-85FF-1B9B9F7D391A}"/>
                </a:ext>
              </a:extLst>
            </p:cNvPr>
            <p:cNvSpPr/>
            <p:nvPr/>
          </p:nvSpPr>
          <p:spPr>
            <a:xfrm>
              <a:off x="1573269" y="4822407"/>
              <a:ext cx="9594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微软雅黑" pitchFamily="34" charset="-122"/>
                  <a:sym typeface="Arial" panose="020B0604020202020204"/>
                </a:rPr>
                <a:t>减振垫</a:t>
              </a:r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B64DCA76-A53A-4A61-9B0D-55FE3D74B342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2052995" y="4067503"/>
              <a:ext cx="0" cy="754904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751342F-58F0-4F25-8102-2466A3308B50}"/>
                </a:ext>
              </a:extLst>
            </p:cNvPr>
            <p:cNvSpPr/>
            <p:nvPr/>
          </p:nvSpPr>
          <p:spPr>
            <a:xfrm>
              <a:off x="2898170" y="1301533"/>
              <a:ext cx="9594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无框电机测试外壳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5B11C51-E77A-449C-9783-7A7A09A7A6EC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3377896" y="1763198"/>
              <a:ext cx="0" cy="372420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16CE6B6-FE12-4FA4-A021-32F89C7B521B}"/>
                </a:ext>
              </a:extLst>
            </p:cNvPr>
            <p:cNvSpPr/>
            <p:nvPr/>
          </p:nvSpPr>
          <p:spPr>
            <a:xfrm>
              <a:off x="1093543" y="2287818"/>
              <a:ext cx="9594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无框电机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0843B4E-6C29-4534-9013-E43FD74BF01A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2052995" y="2426318"/>
              <a:ext cx="1216934" cy="1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D294B99-D475-4A9C-B266-DB21D2CC9075}"/>
                </a:ext>
              </a:extLst>
            </p:cNvPr>
            <p:cNvSpPr/>
            <p:nvPr/>
          </p:nvSpPr>
          <p:spPr>
            <a:xfrm>
              <a:off x="3318515" y="4822407"/>
              <a:ext cx="9594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无框电机测试安装轴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79245EC-6A2F-474D-9145-C8372940A43E}"/>
                </a:ext>
              </a:extLst>
            </p:cNvPr>
            <p:cNvCxnSpPr>
              <a:cxnSpLocks/>
              <a:stCxn id="20" idx="0"/>
            </p:cNvCxnSpPr>
            <p:nvPr/>
          </p:nvCxnSpPr>
          <p:spPr>
            <a:xfrm flipV="1">
              <a:off x="3798241" y="2886795"/>
              <a:ext cx="0" cy="1935612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7E634B2-94CC-4EB2-984F-2C9796B06ACE}"/>
                </a:ext>
              </a:extLst>
            </p:cNvPr>
            <p:cNvSpPr/>
            <p:nvPr/>
          </p:nvSpPr>
          <p:spPr>
            <a:xfrm>
              <a:off x="1093543" y="3107234"/>
              <a:ext cx="9594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微软雅黑" pitchFamily="34" charset="-122"/>
                  <a:sym typeface="Arial" panose="020B0604020202020204"/>
                </a:rPr>
                <a:t>温度传感器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9E7E7D4-79A3-4AD4-A98F-8439BEDFDD47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2052995" y="3245734"/>
              <a:ext cx="1216934" cy="0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3FA5AD8F-889D-43C9-8585-786D1BFB4544}"/>
                </a:ext>
              </a:extLst>
            </p:cNvPr>
            <p:cNvSpPr/>
            <p:nvPr/>
          </p:nvSpPr>
          <p:spPr>
            <a:xfrm>
              <a:off x="3826092" y="1301533"/>
              <a:ext cx="9594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无框电机连接轴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A161C9F-BC30-4002-802D-BC0C84EC9A0E}"/>
                </a:ext>
              </a:extLst>
            </p:cNvPr>
            <p:cNvCxnSpPr>
              <a:cxnSpLocks/>
            </p:cNvCxnSpPr>
            <p:nvPr/>
          </p:nvCxnSpPr>
          <p:spPr>
            <a:xfrm>
              <a:off x="4154470" y="1763198"/>
              <a:ext cx="0" cy="663120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2CF658B0-1346-4372-B2B6-0AD29AB6F0CF}"/>
                </a:ext>
              </a:extLst>
            </p:cNvPr>
            <p:cNvSpPr/>
            <p:nvPr/>
          </p:nvSpPr>
          <p:spPr>
            <a:xfrm>
              <a:off x="4719063" y="1304833"/>
              <a:ext cx="9594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" pitchFamily="2" charset="0"/>
                  <a:ea typeface="微软雅黑" pitchFamily="34" charset="-122"/>
                  <a:sym typeface="Arial" panose="020B0604020202020204"/>
                </a:rPr>
                <a:t>六轴力扭矩传感器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AC7B1C5-351C-41DC-98F2-F4ADA17A56BA}"/>
                </a:ext>
              </a:extLst>
            </p:cNvPr>
            <p:cNvCxnSpPr>
              <a:cxnSpLocks/>
            </p:cNvCxnSpPr>
            <p:nvPr/>
          </p:nvCxnSpPr>
          <p:spPr>
            <a:xfrm>
              <a:off x="5047441" y="1766498"/>
              <a:ext cx="0" cy="938865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66AF6FD-814B-4617-84C3-E80278B4BD73}"/>
                </a:ext>
              </a:extLst>
            </p:cNvPr>
            <p:cNvSpPr/>
            <p:nvPr/>
          </p:nvSpPr>
          <p:spPr>
            <a:xfrm>
              <a:off x="4111690" y="4822407"/>
              <a:ext cx="95945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  <a:sym typeface="Arial" panose="020B0604020202020204"/>
                </a:rPr>
                <a:t>联轴器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8E326D7-928C-4DA1-A33D-2C2417A741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40068" y="2922215"/>
              <a:ext cx="0" cy="1900192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A98C5B4-A170-4480-B3B8-43EDFA8E7C26}"/>
                </a:ext>
              </a:extLst>
            </p:cNvPr>
            <p:cNvSpPr/>
            <p:nvPr/>
          </p:nvSpPr>
          <p:spPr>
            <a:xfrm>
              <a:off x="6426468" y="2830235"/>
              <a:ext cx="14406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扭矩传感器安装块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37C433F-09B5-4275-A23B-2947D1D50A48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>
              <a:off x="5426482" y="2968735"/>
              <a:ext cx="999986" cy="1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38DF5E7-3C5B-491E-9BD0-239D3F46AE88}"/>
                </a:ext>
              </a:extLst>
            </p:cNvPr>
            <p:cNvSpPr/>
            <p:nvPr/>
          </p:nvSpPr>
          <p:spPr>
            <a:xfrm>
              <a:off x="6431245" y="3098728"/>
              <a:ext cx="144068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温度传感器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6F2EDE8E-DE6B-4F1D-A7FC-056BD9A4BAAF}"/>
                </a:ext>
              </a:extLst>
            </p:cNvPr>
            <p:cNvCxnSpPr>
              <a:cxnSpLocks/>
              <a:stCxn id="51" idx="1"/>
            </p:cNvCxnSpPr>
            <p:nvPr/>
          </p:nvCxnSpPr>
          <p:spPr>
            <a:xfrm flipH="1">
              <a:off x="5155485" y="3237228"/>
              <a:ext cx="1275760" cy="0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图片 41">
            <a:extLst>
              <a:ext uri="{FF2B5EF4-FFF2-40B4-BE49-F238E27FC236}">
                <a16:creationId xmlns:a16="http://schemas.microsoft.com/office/drawing/2014/main" id="{4FFBB293-0CB1-4DF4-83DA-80D644E27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210" y="4707593"/>
            <a:ext cx="2102014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554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E7BB7D-183E-414E-A88C-4216843E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58" y="2338665"/>
            <a:ext cx="2463158" cy="1800000"/>
          </a:xfrm>
          <a:prstGeom prst="rect">
            <a:avLst/>
          </a:prstGeom>
        </p:spPr>
      </p:pic>
      <p:sp>
        <p:nvSpPr>
          <p:cNvPr id="149" name="矩形 1"/>
          <p:cNvSpPr txBox="1"/>
          <p:nvPr/>
        </p:nvSpPr>
        <p:spPr>
          <a:xfrm>
            <a:off x="1165904" y="304393"/>
            <a:ext cx="2586289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200">
                <a:solidFill>
                  <a:srgbClr val="535E64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dirty="0"/>
              <a:t>无框电机力矩检测</a:t>
            </a:r>
            <a:endParaRPr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7E634B2-94CC-4EB2-984F-2C9796B06ACE}"/>
              </a:ext>
            </a:extLst>
          </p:cNvPr>
          <p:cNvSpPr/>
          <p:nvPr/>
        </p:nvSpPr>
        <p:spPr>
          <a:xfrm>
            <a:off x="3273517" y="4297350"/>
            <a:ext cx="2378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rPr>
              <a:t>在外部将无框电机组装完成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686D8B-C0C7-4496-98E3-FCEE8D82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336" y="2338665"/>
            <a:ext cx="2075090" cy="18000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0AD9BF9-C71C-459E-99CB-D9152DEF6922}"/>
              </a:ext>
            </a:extLst>
          </p:cNvPr>
          <p:cNvSpPr/>
          <p:nvPr/>
        </p:nvSpPr>
        <p:spPr bwMode="auto">
          <a:xfrm>
            <a:off x="4462692" y="3014795"/>
            <a:ext cx="378372" cy="447740"/>
          </a:xfrm>
          <a:prstGeom prst="rightArrow">
            <a:avLst/>
          </a:prstGeom>
          <a:solidFill>
            <a:srgbClr val="05B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2C7A45-76C6-4F1A-963D-3DABC985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090" y="2338665"/>
            <a:ext cx="2240592" cy="1800000"/>
          </a:xfrm>
          <a:prstGeom prst="rect">
            <a:avLst/>
          </a:prstGeom>
        </p:spPr>
      </p:pic>
      <p:sp>
        <p:nvSpPr>
          <p:cNvPr id="35" name="箭头: 右 34">
            <a:extLst>
              <a:ext uri="{FF2B5EF4-FFF2-40B4-BE49-F238E27FC236}">
                <a16:creationId xmlns:a16="http://schemas.microsoft.com/office/drawing/2014/main" id="{86072F8C-AA1A-449C-8C8A-F1EE5CAB349D}"/>
              </a:ext>
            </a:extLst>
          </p:cNvPr>
          <p:cNvSpPr/>
          <p:nvPr/>
        </p:nvSpPr>
        <p:spPr bwMode="auto">
          <a:xfrm>
            <a:off x="8005072" y="3014795"/>
            <a:ext cx="378372" cy="447740"/>
          </a:xfrm>
          <a:prstGeom prst="rightArrow">
            <a:avLst/>
          </a:prstGeom>
          <a:solidFill>
            <a:srgbClr val="05B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1005F39B-809B-43A9-9296-61FADA91B39F}"/>
              </a:ext>
            </a:extLst>
          </p:cNvPr>
          <p:cNvSpPr/>
          <p:nvPr/>
        </p:nvSpPr>
        <p:spPr bwMode="auto">
          <a:xfrm>
            <a:off x="9716958" y="2002117"/>
            <a:ext cx="220717" cy="31531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8806878-431C-4CD5-A458-AA1820671410}"/>
              </a:ext>
            </a:extLst>
          </p:cNvPr>
          <p:cNvSpPr/>
          <p:nvPr/>
        </p:nvSpPr>
        <p:spPr>
          <a:xfrm>
            <a:off x="7194269" y="4293220"/>
            <a:ext cx="2378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rPr>
              <a:t>将电机装入模组中测试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151FB8D-1EF1-4F26-B406-A34FEF30BF92}"/>
              </a:ext>
            </a:extLst>
          </p:cNvPr>
          <p:cNvSpPr/>
          <p:nvPr/>
        </p:nvSpPr>
        <p:spPr>
          <a:xfrm>
            <a:off x="506008" y="5141885"/>
            <a:ext cx="9431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1" i="0" dirty="0">
                <a:solidFill>
                  <a:srgbClr val="1F2329"/>
                </a:solidFill>
                <a:effectLst/>
                <a:latin typeface="Inter"/>
              </a:rPr>
              <a:t>设定期望扭矩</a:t>
            </a:r>
            <a:r>
              <a:rPr lang="zh-CN" altLang="en-US" sz="1200" b="0" i="0" dirty="0">
                <a:solidFill>
                  <a:srgbClr val="1F2329"/>
                </a:solidFill>
                <a:effectLst/>
                <a:latin typeface="Inter"/>
              </a:rPr>
              <a:t>：</a:t>
            </a:r>
            <a:endParaRPr lang="en-US" altLang="zh-CN" sz="1200" b="0" i="0" dirty="0">
              <a:solidFill>
                <a:srgbClr val="1F2329"/>
              </a:solidFill>
              <a:effectLst/>
              <a:latin typeface="Inter"/>
            </a:endParaRPr>
          </a:p>
          <a:p>
            <a:pPr algn="l"/>
            <a:r>
              <a:rPr lang="en-US" altLang="zh-CN" sz="1200" dirty="0">
                <a:solidFill>
                  <a:srgbClr val="1F2329"/>
                </a:solidFill>
                <a:latin typeface="Inter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从最低值（如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0 Nm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）开始，通过负载装置逐步增加负载，使期望扭矩达到第一个测试点（如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1 Nm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）。​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1" i="0" dirty="0">
                <a:solidFill>
                  <a:srgbClr val="1F2329"/>
                </a:solidFill>
                <a:effectLst/>
                <a:latin typeface="Inter"/>
              </a:rPr>
              <a:t>稳定与记录</a:t>
            </a:r>
            <a:r>
              <a:rPr lang="zh-CN" altLang="en-US" sz="1200" b="0" i="0" dirty="0">
                <a:solidFill>
                  <a:srgbClr val="1F2329"/>
                </a:solidFill>
                <a:effectLst/>
                <a:latin typeface="Inter"/>
              </a:rPr>
              <a:t>：</a:t>
            </a:r>
            <a:endParaRPr lang="en-US" altLang="zh-CN" sz="1200" b="0" i="0" dirty="0">
              <a:solidFill>
                <a:srgbClr val="1F2329"/>
              </a:solidFill>
              <a:effectLst/>
              <a:latin typeface="Inter"/>
            </a:endParaRPr>
          </a:p>
          <a:p>
            <a:pPr algn="l"/>
            <a:r>
              <a:rPr lang="en-US" altLang="zh-CN" sz="1200" dirty="0">
                <a:solidFill>
                  <a:srgbClr val="1F2329"/>
                </a:solidFill>
                <a:latin typeface="Inter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负载稳定后（扭矩波动≤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±2%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），记录此时电机实际输出扭矩（连续采集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3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次，取平均值），同时记录转速、电流等辅助参数。​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1" i="0" dirty="0">
                <a:solidFill>
                  <a:srgbClr val="1F2329"/>
                </a:solidFill>
                <a:effectLst/>
                <a:latin typeface="Inter"/>
              </a:rPr>
              <a:t>逐点测试</a:t>
            </a:r>
            <a:r>
              <a:rPr lang="zh-CN" altLang="en-US" sz="1200" b="0" i="0" dirty="0">
                <a:solidFill>
                  <a:srgbClr val="1F2329"/>
                </a:solidFill>
                <a:effectLst/>
                <a:latin typeface="Inter"/>
              </a:rPr>
              <a:t>：</a:t>
            </a:r>
            <a:endParaRPr lang="en-US" altLang="zh-CN" sz="1200" b="0" i="0" dirty="0">
              <a:solidFill>
                <a:srgbClr val="1F2329"/>
              </a:solidFill>
              <a:effectLst/>
              <a:latin typeface="Inter"/>
            </a:endParaRPr>
          </a:p>
          <a:p>
            <a:pPr algn="l"/>
            <a:r>
              <a:rPr lang="en-US" altLang="zh-CN" sz="1200" dirty="0">
                <a:solidFill>
                  <a:srgbClr val="1F2329"/>
                </a:solidFill>
                <a:latin typeface="Inter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按预设梯度依次增加期望扭矩（如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2 Nm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3 Nm…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直至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11 Nm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），重复 “加载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-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稳定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-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记录” 步骤。</a:t>
            </a:r>
          </a:p>
        </p:txBody>
      </p:sp>
    </p:spTree>
    <p:extLst>
      <p:ext uri="{BB962C8B-B14F-4D97-AF65-F5344CB8AC3E}">
        <p14:creationId xmlns:p14="http://schemas.microsoft.com/office/powerpoint/2010/main" val="23305683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"/>
          <p:cNvSpPr txBox="1"/>
          <p:nvPr/>
        </p:nvSpPr>
        <p:spPr>
          <a:xfrm>
            <a:off x="1165904" y="304393"/>
            <a:ext cx="2586289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200">
                <a:solidFill>
                  <a:srgbClr val="535E64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dirty="0"/>
              <a:t>无框电机力矩检测</a:t>
            </a:r>
            <a:endParaRPr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47BCEF9-0165-4F10-8117-98BEA94B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31" y="1753232"/>
            <a:ext cx="5098419" cy="2880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EE41219-AF66-4BE9-98A8-3174DE0C37E6}"/>
              </a:ext>
            </a:extLst>
          </p:cNvPr>
          <p:cNvSpPr/>
          <p:nvPr/>
        </p:nvSpPr>
        <p:spPr>
          <a:xfrm>
            <a:off x="6567620" y="414404"/>
            <a:ext cx="44584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电机与安装座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Inter"/>
              </a:rPr>
              <a:t>：</a:t>
            </a:r>
            <a:endParaRPr lang="en-US" altLang="zh-CN" sz="12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Inter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无框电机通过电机安装座定位，外壳、安装轴等部件与安装座适配，保障电机本体安装基准统一，为后续传动部件对齐奠基。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传动链对齐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Inter"/>
              </a:rPr>
              <a:t>：</a:t>
            </a:r>
            <a:endParaRPr lang="en-US" altLang="zh-CN" sz="12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Inter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无框电机连接轴、联轴器、六轴力扭矩传感器等依次串联，各轴系接口（如联轴器的连接端面、传感器安装配合面）尺寸、形位公差严格把控，确保同轴度，让扭矩等力能稳定传递，避免因偏心产生额外载荷与测量误差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传感器安装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Inter"/>
              </a:rPr>
              <a:t>：</a:t>
            </a:r>
            <a:endParaRPr lang="en-US" altLang="zh-CN" sz="1200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l"/>
            <a:r>
              <a:rPr lang="en-US" altLang="zh-CN" sz="1200" dirty="0">
                <a:solidFill>
                  <a:srgbClr val="000000"/>
                </a:solidFill>
                <a:latin typeface="Inter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六轴力扭矩传感器由安装块精准固定，与传动轴系对齐；温度传感器分别在电机、传感器端布置，安装位置贴合被测部位（如电机发热区、传感器关键结构），既不干扰设备运行，又能准确采集温度数据，辅助监测设备工况 。 整体通过各部件的接口设计、公差配合，实现安装对齐，保障测试精度与设备稳定性。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93E669-039C-4666-B039-72EF56AB28F2}"/>
              </a:ext>
            </a:extLst>
          </p:cNvPr>
          <p:cNvSpPr/>
          <p:nvPr/>
        </p:nvSpPr>
        <p:spPr>
          <a:xfrm>
            <a:off x="6567620" y="3292765"/>
            <a:ext cx="44584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设计方案局限性评估</a:t>
            </a:r>
          </a:p>
          <a:p>
            <a:pPr algn="l"/>
            <a:r>
              <a:rPr lang="zh-CN" altLang="en-US" sz="1200" dirty="0">
                <a:solidFill>
                  <a:srgbClr val="000000"/>
                </a:solidFill>
                <a:latin typeface="Inter"/>
              </a:rPr>
              <a:t>  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对安装精度要求极高，电机与各连接轴、传感器同轴度若把控不好，易产生额外振动和应力，影响测试数据。</a:t>
            </a:r>
          </a:p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获取准确数据需考虑的关键因素</a:t>
            </a:r>
          </a:p>
          <a:p>
            <a:pPr algn="l">
              <a:buFont typeface="+mj-lt"/>
              <a:buAutoNum type="arabicPeriod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安装精度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Inter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各部件（电机、联轴器、传感器等）的同轴度、平行度等形位公差需严格控制，避免因机械安装偏差引入额外力、扭矩干扰。</a:t>
            </a:r>
          </a:p>
          <a:p>
            <a:pPr algn="l"/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不能信任数据的情况</a:t>
            </a:r>
          </a:p>
          <a:p>
            <a:pPr algn="l">
              <a:buFont typeface="+mj-lt"/>
              <a:buAutoNum type="arabicPeriod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设备异常状态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Inter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当设备出现明显振动加剧（如底座减振垫失效、部件松动产生异响）、温度异常飙升（远超传感器正常工作温度范围，或与历史同工况温差过大），或传感器报警（如超量程、通信故障提示 ）时，数据大概率受干扰，不可信任。</a:t>
            </a:r>
          </a:p>
          <a:p>
            <a:pPr algn="l">
              <a:buFont typeface="+mj-lt"/>
              <a:buAutoNum type="arabicPeriod"/>
            </a:pPr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校准过期 </a:t>
            </a:r>
            <a:r>
              <a:rPr lang="en-US" altLang="zh-CN" sz="1200" b="1" i="0" dirty="0">
                <a:solidFill>
                  <a:srgbClr val="000000"/>
                </a:solidFill>
                <a:effectLst/>
                <a:latin typeface="Inter"/>
              </a:rPr>
              <a:t>/ </a:t>
            </a:r>
            <a:r>
              <a:rPr lang="zh-CN" altLang="en-US" sz="1200" b="1" i="0" dirty="0">
                <a:solidFill>
                  <a:srgbClr val="000000"/>
                </a:solidFill>
                <a:effectLst/>
                <a:latin typeface="Inter"/>
              </a:rPr>
              <a:t>失效</a:t>
            </a:r>
            <a:r>
              <a:rPr lang="zh-CN" altLang="en-US" sz="1200" b="0" i="0" dirty="0">
                <a:solidFill>
                  <a:srgbClr val="000000"/>
                </a:solidFill>
                <a:effectLst/>
                <a:latin typeface="Inter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传感器超过校准周期未校准，或校准后因碰撞、过载等导致内部结构移位、元件损坏，其测量数据失去准确性基础，不能作为有效数据。</a:t>
            </a:r>
          </a:p>
        </p:txBody>
      </p:sp>
    </p:spTree>
    <p:extLst>
      <p:ext uri="{BB962C8B-B14F-4D97-AF65-F5344CB8AC3E}">
        <p14:creationId xmlns:p14="http://schemas.microsoft.com/office/powerpoint/2010/main" val="7050852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"/>
          <p:cNvSpPr txBox="1"/>
          <p:nvPr/>
        </p:nvSpPr>
        <p:spPr>
          <a:xfrm>
            <a:off x="1165904" y="304393"/>
            <a:ext cx="2107017" cy="43088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200">
                <a:solidFill>
                  <a:srgbClr val="535E64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 lang="zh-CN" altLang="en-US" dirty="0"/>
              <a:t>绳索寿命测试</a:t>
            </a:r>
            <a:endParaRPr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1AB6524-55C9-4DE3-8BE1-72A165A2BDEC}"/>
              </a:ext>
            </a:extLst>
          </p:cNvPr>
          <p:cNvSpPr/>
          <p:nvPr/>
        </p:nvSpPr>
        <p:spPr>
          <a:xfrm>
            <a:off x="7334541" y="304393"/>
            <a:ext cx="466497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Helvetica" pitchFamily="2" charset="0"/>
                <a:ea typeface="微软雅黑" pitchFamily="34" charset="-122"/>
              </a:rPr>
              <a:t>配重力矩计算</a:t>
            </a:r>
            <a:endParaRPr lang="en-US" altLang="zh-CN" sz="1200" b="1" dirty="0">
              <a:solidFill>
                <a:srgbClr val="000000"/>
              </a:solidFill>
              <a:latin typeface="Helvetica" pitchFamily="2" charset="0"/>
              <a:ea typeface="微软雅黑" pitchFamily="34" charset="-122"/>
            </a:endParaRPr>
          </a:p>
          <a:p>
            <a:pPr marL="0" marR="0" indent="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力臂长度：</a:t>
            </a:r>
            <a:r>
              <a:rPr lang="en-US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0.3m</a:t>
            </a:r>
          </a:p>
          <a:p>
            <a:pPr rtl="0" hangingPunct="0"/>
            <a:r>
              <a:rPr lang="zh-CN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配重质量：</a:t>
            </a:r>
            <a:r>
              <a:rPr lang="en-US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2kg</a:t>
            </a:r>
            <a:r>
              <a:rPr lang="zh-CN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，重力加速度取标准值 </a:t>
            </a:r>
            <a:r>
              <a:rPr lang="en-US" altLang="zh-CN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TeX_Math"/>
              </a:rPr>
              <a:t>g</a:t>
            </a:r>
            <a:r>
              <a:rPr lang="en-US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TeX_Main"/>
              </a:rPr>
              <a:t>=9.8m/s2</a:t>
            </a:r>
          </a:p>
          <a:p>
            <a:pPr rtl="0" hangingPunct="0"/>
            <a:r>
              <a:rPr lang="zh-CN" altLang="pt-B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配重的重力</a:t>
            </a:r>
            <a:r>
              <a:rPr lang="zh-CN" alt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：</a:t>
            </a:r>
            <a:r>
              <a:rPr lang="zh-CN" altLang="pt-BR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"/>
              </a:rPr>
              <a:t> </a:t>
            </a:r>
            <a:r>
              <a:rPr lang="pt-BR" altLang="zh-CN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TeX_Math"/>
              </a:rPr>
              <a:t>F</a:t>
            </a:r>
            <a:r>
              <a:rPr lang="pt-BR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TeX_Main"/>
              </a:rPr>
              <a:t>=</a:t>
            </a:r>
            <a:r>
              <a:rPr lang="pt-BR" altLang="zh-CN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TeX_Math"/>
              </a:rPr>
              <a:t>m</a:t>
            </a:r>
            <a:r>
              <a:rPr lang="pt-BR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TeX_Main"/>
              </a:rPr>
              <a:t>×</a:t>
            </a:r>
            <a:r>
              <a:rPr lang="pt-BR" altLang="zh-CN" sz="12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TeX_Math"/>
              </a:rPr>
              <a:t>g</a:t>
            </a:r>
            <a:r>
              <a:rPr lang="pt-BR" altLang="zh-C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KaTeX_Main"/>
              </a:rPr>
              <a:t>=2kg×9.8m/s2=19.6N</a:t>
            </a:r>
          </a:p>
          <a:p>
            <a:pPr rtl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aTeX_Main"/>
              </a:rPr>
              <a:t>力矩：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aTeX_Main"/>
              </a:rPr>
              <a:t>M=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KaTeX_Main"/>
              </a:rPr>
              <a:t>FxL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KaTeX_Main"/>
              </a:rPr>
              <a:t>=19.6NX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0.3m=5.88N·m</a:t>
            </a:r>
          </a:p>
          <a:p>
            <a:pPr rtl="0" hangingPunct="0"/>
            <a:endParaRPr lang="en-US" altLang="zh-CN" sz="1200" dirty="0">
              <a:latin typeface="Inter"/>
            </a:endParaRPr>
          </a:p>
          <a:p>
            <a:pPr rtl="0" hangingPunct="0"/>
            <a:r>
              <a:rPr lang="zh-CN" altLang="en-US" sz="1200" b="1" dirty="0">
                <a:latin typeface="Inter"/>
              </a:rPr>
              <a:t>受力计算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（基于力矩平衡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 *d = 2M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配重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) 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，简化推导后直接用直径反比关系 ）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因力矩平衡满足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AB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= 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= 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= 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DE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= 2M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配重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2M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配重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是统一力矩传递量，避免半径换算 ），推导得：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 = 2M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配重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/D</a:t>
            </a:r>
          </a:p>
          <a:p>
            <a:pPr algn="l"/>
            <a:r>
              <a:rPr lang="en-US" altLang="zh-CN" sz="1200" b="1" dirty="0">
                <a:latin typeface="Inter"/>
              </a:rPr>
              <a:t>1. DE </a:t>
            </a:r>
            <a:r>
              <a:rPr lang="zh-CN" altLang="en-US" sz="1200" b="1" dirty="0">
                <a:latin typeface="Inter"/>
              </a:rPr>
              <a:t>绳索受力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代入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=65mm=0.065m</a:t>
            </a:r>
          </a:p>
          <a:p>
            <a:pPr algn="l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DE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=2*5.88/0.065≈180.92N</a:t>
            </a:r>
          </a:p>
          <a:p>
            <a:pPr algn="l"/>
            <a:r>
              <a:rPr lang="en-US" altLang="zh-CN" sz="1200" b="1" dirty="0">
                <a:latin typeface="Inter"/>
              </a:rPr>
              <a:t>2. CD </a:t>
            </a:r>
            <a:r>
              <a:rPr lang="zh-CN" altLang="en-US" sz="1200" b="1" dirty="0">
                <a:latin typeface="Inter"/>
              </a:rPr>
              <a:t>绳索受力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由 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=F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DE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，得：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DE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/D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 180.92*65/40 ≈294N</a:t>
            </a:r>
          </a:p>
          <a:p>
            <a:pPr algn="l"/>
            <a:r>
              <a:rPr lang="en-US" altLang="zh-CN" sz="1200" b="1" dirty="0">
                <a:latin typeface="Inter"/>
              </a:rPr>
              <a:t>3. BC </a:t>
            </a:r>
            <a:r>
              <a:rPr lang="zh-CN" altLang="en-US" sz="1200" b="1" dirty="0">
                <a:latin typeface="Inter"/>
              </a:rPr>
              <a:t>绳索受力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同理，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 =F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，得：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 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CD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/D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=294*40/30=392N</a:t>
            </a:r>
          </a:p>
          <a:p>
            <a:pPr algn="l"/>
            <a:r>
              <a:rPr lang="en-US" altLang="zh-CN" sz="1200" b="1" dirty="0">
                <a:latin typeface="Inter"/>
              </a:rPr>
              <a:t>4. AB </a:t>
            </a:r>
            <a:r>
              <a:rPr lang="zh-CN" altLang="en-US" sz="1200" b="1" dirty="0">
                <a:latin typeface="Inter"/>
              </a:rPr>
              <a:t>绳索受力</a:t>
            </a:r>
          </a:p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同理，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AB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，得：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AB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 F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BC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B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/D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A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 392 *30/20=588N</a:t>
            </a:r>
          </a:p>
          <a:p>
            <a:pPr algn="l"/>
            <a:endParaRPr lang="en-US" altLang="zh-CN" sz="1200" dirty="0">
              <a:latin typeface="Inter"/>
            </a:endParaRPr>
          </a:p>
          <a:p>
            <a:pPr algn="l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本质是力矩传递中，绳索拉力与转轴直径成反比，直径越小，拉力越大（因需维持相同力矩 ）。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  <a:p>
            <a:pPr algn="l"/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  <a:p>
            <a:pPr rtl="0" hangingPunct="0"/>
            <a:r>
              <a:rPr lang="zh-CN" altLang="en-US" sz="1200" b="1" dirty="0">
                <a:solidFill>
                  <a:srgbClr val="000000"/>
                </a:solidFill>
                <a:latin typeface="Helvetica" pitchFamily="2" charset="0"/>
                <a:ea typeface="微软雅黑" pitchFamily="34" charset="-122"/>
              </a:rPr>
              <a:t>电机力矩计算</a:t>
            </a:r>
            <a:endParaRPr lang="en-US" altLang="zh-CN" sz="1200" b="1" dirty="0">
              <a:solidFill>
                <a:srgbClr val="000000"/>
              </a:solidFill>
              <a:latin typeface="Helvetica" pitchFamily="2" charset="0"/>
              <a:ea typeface="微软雅黑" pitchFamily="34" charset="-122"/>
            </a:endParaRPr>
          </a:p>
          <a:p>
            <a:pPr rtl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1.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已知配重产生的力矩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M=5.88N·m</a:t>
            </a:r>
          </a:p>
          <a:p>
            <a:pPr rtl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2.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减速机的减速比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=10:1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，根据减速机的力矩传递关系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电机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*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配重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（电机输出扭矩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电机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，经过减速机放大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倍后得到输出扭矩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配重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，这里是要平衡配重的力矩，所以减速机输出力矩需等于配重的力矩 ）。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Inter"/>
            </a:endParaRPr>
          </a:p>
          <a:p>
            <a:pPr rtl="0" hangingPunct="0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3.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然后计算电机扭矩：由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电机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配重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/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，已知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配重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=5.88N · m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i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=10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，则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M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电机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"/>
              </a:rPr>
              <a:t>=5.88/10=0.588N · m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BBEC110-2DA7-49C8-B07D-E1E037F0F9BF}"/>
              </a:ext>
            </a:extLst>
          </p:cNvPr>
          <p:cNvSpPr/>
          <p:nvPr/>
        </p:nvSpPr>
        <p:spPr>
          <a:xfrm>
            <a:off x="4226609" y="3269113"/>
            <a:ext cx="4063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 dirty="0">
                <a:solidFill>
                  <a:srgbClr val="000000"/>
                </a:solidFill>
                <a:latin typeface="Helvetica" pitchFamily="2" charset="0"/>
                <a:ea typeface="微软雅黑" pitchFamily="34" charset="-122"/>
              </a:rPr>
              <a:t>CD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" pitchFamily="2" charset="0"/>
              <a:ea typeface="微软雅黑" pitchFamily="34" charset="-122"/>
              <a:sym typeface="Arial" panose="020B0604020202020204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156296B-F0AE-47F3-9693-5D446310F451}"/>
              </a:ext>
            </a:extLst>
          </p:cNvPr>
          <p:cNvGrpSpPr/>
          <p:nvPr/>
        </p:nvGrpSpPr>
        <p:grpSpPr>
          <a:xfrm>
            <a:off x="97893" y="1358887"/>
            <a:ext cx="6976653" cy="3666489"/>
            <a:chOff x="192486" y="1491317"/>
            <a:chExt cx="6976653" cy="3666489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A1C514F-4714-4E76-9AE2-B4965F4B3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3378" y="1491317"/>
              <a:ext cx="5308029" cy="3600000"/>
            </a:xfrm>
            <a:prstGeom prst="rect">
              <a:avLst/>
            </a:prstGeom>
          </p:spPr>
        </p:pic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7F50E84-931C-40C3-81FB-60E59FE928D6}"/>
                </a:ext>
              </a:extLst>
            </p:cNvPr>
            <p:cNvSpPr/>
            <p:nvPr/>
          </p:nvSpPr>
          <p:spPr>
            <a:xfrm>
              <a:off x="377300" y="2242008"/>
              <a:ext cx="8217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电机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5D4D3893-0E05-4CE4-A66F-230FAE24C98C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199088" y="2380508"/>
              <a:ext cx="718947" cy="0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9A7C8F6-FCED-4B16-BB04-A0D34FC9F6D2}"/>
                </a:ext>
              </a:extLst>
            </p:cNvPr>
            <p:cNvSpPr/>
            <p:nvPr/>
          </p:nvSpPr>
          <p:spPr>
            <a:xfrm>
              <a:off x="192486" y="2782992"/>
              <a:ext cx="10066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10:1</a:t>
              </a: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减速机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C206974-107B-4A29-B387-41E847DF38D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1199088" y="2921492"/>
              <a:ext cx="916300" cy="1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09D2AD-3B9D-49AB-B864-6D4CB1901BDC}"/>
                </a:ext>
              </a:extLst>
            </p:cNvPr>
            <p:cNvSpPr/>
            <p:nvPr/>
          </p:nvSpPr>
          <p:spPr>
            <a:xfrm>
              <a:off x="192486" y="3205448"/>
              <a:ext cx="10066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联轴器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ADE586A-B178-4EFB-BFEE-478B30031ED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1199088" y="3343948"/>
              <a:ext cx="1304304" cy="0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C68D82B-8251-41A6-B9EE-33602D3D524F}"/>
                </a:ext>
              </a:extLst>
            </p:cNvPr>
            <p:cNvSpPr/>
            <p:nvPr/>
          </p:nvSpPr>
          <p:spPr>
            <a:xfrm>
              <a:off x="6072563" y="2613464"/>
              <a:ext cx="8217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2KG</a:t>
              </a: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配重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6ACCF04-AC6C-48EA-87D1-76EACBC97B63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6483457" y="2082844"/>
              <a:ext cx="0" cy="530620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08EC360-FB36-4973-AE1C-BB8A6BEC1E11}"/>
                </a:ext>
              </a:extLst>
            </p:cNvPr>
            <p:cNvCxnSpPr/>
            <p:nvPr/>
          </p:nvCxnSpPr>
          <p:spPr>
            <a:xfrm>
              <a:off x="4529667" y="2046458"/>
              <a:ext cx="289451" cy="396703"/>
            </a:xfrm>
            <a:prstGeom prst="line">
              <a:avLst/>
            </a:prstGeom>
            <a:ln w="12700">
              <a:solidFill>
                <a:srgbClr val="02B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A20697F6-9B3C-45B4-9EDB-93C886A61C1D}"/>
                </a:ext>
              </a:extLst>
            </p:cNvPr>
            <p:cNvCxnSpPr/>
            <p:nvPr/>
          </p:nvCxnSpPr>
          <p:spPr>
            <a:xfrm>
              <a:off x="6194006" y="1511255"/>
              <a:ext cx="289451" cy="396703"/>
            </a:xfrm>
            <a:prstGeom prst="line">
              <a:avLst/>
            </a:prstGeom>
            <a:ln w="12700">
              <a:solidFill>
                <a:srgbClr val="02B3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E065856-5111-45B5-A60A-AE0EEAD1325C}"/>
                </a:ext>
              </a:extLst>
            </p:cNvPr>
            <p:cNvCxnSpPr/>
            <p:nvPr/>
          </p:nvCxnSpPr>
          <p:spPr>
            <a:xfrm flipV="1">
              <a:off x="4674392" y="1625635"/>
              <a:ext cx="1578820" cy="616373"/>
            </a:xfrm>
            <a:prstGeom prst="straightConnector1">
              <a:avLst/>
            </a:prstGeom>
            <a:ln w="12700">
              <a:solidFill>
                <a:srgbClr val="02B3C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20A7F65-64B0-46A8-92F9-8AE2FA7045B5}"/>
                </a:ext>
              </a:extLst>
            </p:cNvPr>
            <p:cNvSpPr/>
            <p:nvPr/>
          </p:nvSpPr>
          <p:spPr>
            <a:xfrm rot="20337425">
              <a:off x="4922508" y="1667542"/>
              <a:ext cx="8217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300mm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DBF9734-A306-46A3-8443-75353E68C3FF}"/>
                </a:ext>
              </a:extLst>
            </p:cNvPr>
            <p:cNvSpPr/>
            <p:nvPr/>
          </p:nvSpPr>
          <p:spPr>
            <a:xfrm>
              <a:off x="3324685" y="4880807"/>
              <a:ext cx="257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A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F5FFB93-BACD-4402-B016-6A80B7179FE2}"/>
                </a:ext>
              </a:extLst>
            </p:cNvPr>
            <p:cNvSpPr/>
            <p:nvPr/>
          </p:nvSpPr>
          <p:spPr>
            <a:xfrm>
              <a:off x="3907971" y="4603016"/>
              <a:ext cx="257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B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08A9670-1631-4F14-B89A-11CECFE044BD}"/>
                </a:ext>
              </a:extLst>
            </p:cNvPr>
            <p:cNvSpPr/>
            <p:nvPr/>
          </p:nvSpPr>
          <p:spPr>
            <a:xfrm>
              <a:off x="4491257" y="4372065"/>
              <a:ext cx="257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C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D7CD856-94D1-4C2B-AD38-2B2AC256386F}"/>
                </a:ext>
              </a:extLst>
            </p:cNvPr>
            <p:cNvSpPr/>
            <p:nvPr/>
          </p:nvSpPr>
          <p:spPr>
            <a:xfrm>
              <a:off x="5048230" y="4130721"/>
              <a:ext cx="257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D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0259E641-8D23-4C68-BABF-DE162098CB81}"/>
                </a:ext>
              </a:extLst>
            </p:cNvPr>
            <p:cNvSpPr/>
            <p:nvPr/>
          </p:nvSpPr>
          <p:spPr>
            <a:xfrm>
              <a:off x="5550210" y="3930019"/>
              <a:ext cx="25769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E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A995989-01E1-4BDC-822E-889B568A83BC}"/>
                </a:ext>
              </a:extLst>
            </p:cNvPr>
            <p:cNvSpPr/>
            <p:nvPr/>
          </p:nvSpPr>
          <p:spPr>
            <a:xfrm>
              <a:off x="3047198" y="3791519"/>
              <a:ext cx="4063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AB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C91F1878-ADE8-4AD9-AF8F-6BE6A995961F}"/>
                </a:ext>
              </a:extLst>
            </p:cNvPr>
            <p:cNvSpPr/>
            <p:nvPr/>
          </p:nvSpPr>
          <p:spPr>
            <a:xfrm>
              <a:off x="3654446" y="3514520"/>
              <a:ext cx="4063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BC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5406D041-E07D-48D8-A737-22A9CD6A6680}"/>
                </a:ext>
              </a:extLst>
            </p:cNvPr>
            <p:cNvSpPr/>
            <p:nvPr/>
          </p:nvSpPr>
          <p:spPr>
            <a:xfrm>
              <a:off x="4770743" y="3014318"/>
              <a:ext cx="40633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DE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7C3E695-B085-4DFB-85E3-E8984EA7EA32}"/>
                </a:ext>
              </a:extLst>
            </p:cNvPr>
            <p:cNvSpPr/>
            <p:nvPr/>
          </p:nvSpPr>
          <p:spPr>
            <a:xfrm>
              <a:off x="192486" y="3489405"/>
              <a:ext cx="10066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  <a:sym typeface="Arial" panose="020B0604020202020204"/>
                </a:rPr>
                <a:t>轴承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386DEFF8-6A05-4F10-9505-4C7395A2D1F0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>
              <a:off x="1199088" y="3627905"/>
              <a:ext cx="1422838" cy="0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3212E15-5005-4421-82D4-8FA2CF74A9BD}"/>
                </a:ext>
              </a:extLst>
            </p:cNvPr>
            <p:cNvSpPr/>
            <p:nvPr/>
          </p:nvSpPr>
          <p:spPr>
            <a:xfrm>
              <a:off x="6054695" y="3564671"/>
              <a:ext cx="111444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lang="en-US" altLang="zh-CN" sz="1200" dirty="0">
                <a:solidFill>
                  <a:srgbClr val="000000"/>
                </a:solidFill>
                <a:latin typeface="Helvetica" pitchFamily="2" charset="0"/>
                <a:ea typeface="微软雅黑" pitchFamily="34" charset="-122"/>
              </a:endParaRPr>
            </a:p>
            <a:p>
              <a:pPr marL="0" marR="0" indent="0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轴直径</a:t>
              </a:r>
              <a:r>
                <a:rPr lang="en-US" altLang="zh-CN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Da=20mm Db=30mm Dc=40mm Dd=50mm De=65mm</a:t>
              </a:r>
              <a:endParaRPr lang="zh-CN" altLang="en-US" sz="1200" dirty="0">
                <a:solidFill>
                  <a:srgbClr val="000000"/>
                </a:solidFill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3BAA99C-A115-46C3-B5D2-415D3119C2DF}"/>
                </a:ext>
              </a:extLst>
            </p:cNvPr>
            <p:cNvSpPr/>
            <p:nvPr/>
          </p:nvSpPr>
          <p:spPr>
            <a:xfrm>
              <a:off x="1199088" y="3817620"/>
              <a:ext cx="8217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绳索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393AA30-23A9-4DBA-9115-88D4F7C350E9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020876" y="3956120"/>
              <a:ext cx="879979" cy="1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757A087-9E8E-4366-98DA-34A18C8D367C}"/>
                </a:ext>
              </a:extLst>
            </p:cNvPr>
            <p:cNvSpPr/>
            <p:nvPr/>
          </p:nvSpPr>
          <p:spPr>
            <a:xfrm>
              <a:off x="1461560" y="4026911"/>
              <a:ext cx="82178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indent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sz="1200" dirty="0">
                  <a:solidFill>
                    <a:srgbClr val="000000"/>
                  </a:solidFill>
                  <a:latin typeface="Helvetica" pitchFamily="2" charset="0"/>
                  <a:ea typeface="微软雅黑" pitchFamily="34" charset="-122"/>
                </a:rPr>
                <a:t>轴</a:t>
              </a: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 pitchFamily="2" charset="0"/>
                <a:ea typeface="微软雅黑" pitchFamily="34" charset="-122"/>
                <a:sym typeface="Arial" panose="020B0604020202020204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68A6CC50-5F9B-4240-B1D2-780749EB84E5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2283348" y="4165411"/>
              <a:ext cx="879979" cy="1"/>
            </a:xfrm>
            <a:prstGeom prst="straightConnector1">
              <a:avLst/>
            </a:prstGeom>
            <a:ln w="12700">
              <a:solidFill>
                <a:srgbClr val="02B3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0138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B4ED0"/>
      </a:accent1>
      <a:accent2>
        <a:srgbClr val="3297F9"/>
      </a:accent2>
      <a:accent3>
        <a:srgbClr val="C0D8EF"/>
      </a:accent3>
      <a:accent4>
        <a:srgbClr val="3365E9"/>
      </a:accent4>
      <a:accent5>
        <a:srgbClr val="3C2BD0"/>
      </a:accent5>
      <a:accent6>
        <a:srgbClr val="02157B"/>
      </a:accent6>
      <a:hlink>
        <a:srgbClr val="E93354"/>
      </a:hlink>
      <a:folHlink>
        <a:srgbClr val="BFBFBF"/>
      </a:folHlink>
    </a:clrScheme>
    <a:fontScheme name="Temp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05B3C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1182</Words>
  <Application>Microsoft Macintosh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Inter</vt:lpstr>
      <vt:lpstr>KaTeX_Main</vt:lpstr>
      <vt:lpstr>KaTeX_Math</vt:lpstr>
      <vt:lpstr>Arial</vt:lpstr>
      <vt:lpstr>Calibri</vt:lpstr>
      <vt:lpstr>Helvetica</vt:lpstr>
      <vt:lpstr>主题5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iSlide</Manager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Chuck Yin</cp:lastModifiedBy>
  <cp:revision>116</cp:revision>
  <dcterms:created xsi:type="dcterms:W3CDTF">2025-06-04T08:07:14Z</dcterms:created>
  <dcterms:modified xsi:type="dcterms:W3CDTF">2025-08-07T04:50:05Z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18cbf0a3-b4cc-45cd-aad6-7dcc62ef28fe</vt:lpwstr>
  </property>
  <property fmtid="{D5CDD505-2E9C-101B-9397-08002B2CF9AE}" pid="4" name="ICV">
    <vt:lpwstr>7BD2EE2ED6E145B8A98EEE128FE8FCD2</vt:lpwstr>
  </property>
  <property fmtid="{D5CDD505-2E9C-101B-9397-08002B2CF9AE}" pid="5" name="KSOProductBuildVer">
    <vt:lpwstr>2052-0.0.0.0</vt:lpwstr>
  </property>
</Properties>
</file>