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3"/>
  </p:sldMasterIdLst>
  <p:notesMasterIdLst>
    <p:notesMasterId r:id="rId5"/>
  </p:notesMasterIdLst>
  <p:handoutMasterIdLst>
    <p:handoutMasterId r:id="rId25"/>
  </p:handoutMasterIdLst>
  <p:sldIdLst>
    <p:sldId id="256" r:id="rId4"/>
    <p:sldId id="285" r:id="rId6"/>
    <p:sldId id="258" r:id="rId7"/>
    <p:sldId id="260" r:id="rId8"/>
    <p:sldId id="261" r:id="rId9"/>
    <p:sldId id="275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4" r:id="rId24"/>
  </p:sldIdLst>
  <p:sldSz cx="9144000" cy="5143500"/>
  <p:notesSz cx="5143500" cy="9144000"/>
  <p:custDataLst>
    <p:tags r:id="rId3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gp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5T11:21:17.320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716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75"/>
            </a:lvl1pPr>
          </a:lstStyle>
          <a:p>
            <a:endParaRPr lang="en-US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185095" y="0"/>
            <a:ext cx="16716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675"/>
            </a:lvl1pPr>
          </a:lstStyle>
          <a:p>
            <a:fld id="{696C064A-D61B-4B21-B757-51A9B82445B8}" type="datetimeFigureOut">
              <a:rPr lang="en-US" smtClean="0">
                <a:ea typeface="Ubuntu" panose="020B0504030602030204" charset="0"/>
                <a:cs typeface="Ubuntu" panose="020B0504030602030204" charset="0"/>
              </a:rPr>
            </a:fld>
            <a:endParaRPr lang="en-US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16716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/>
            </a:lvl1pPr>
          </a:lstStyle>
          <a:p>
            <a:endParaRPr lang="en-US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85095" y="8685213"/>
            <a:ext cx="16716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/>
            </a:lvl1pPr>
          </a:lstStyle>
          <a:p>
            <a:fld id="{50305E07-67EA-4042-A3F6-853A8AD8D209}" type="slidenum">
              <a:rPr lang="en-US" smtClean="0">
                <a:ea typeface="Ubuntu" panose="020B0504030602030204" charset="0"/>
                <a:cs typeface="Ubuntu" panose="020B0504030602030204" charset="0"/>
              </a:rPr>
            </a:fld>
            <a:endParaRPr lang="en-US">
              <a:ea typeface="Ubuntu" panose="020B0504030602030204" charset="0"/>
              <a:cs typeface="Ubuntu" panose="020B0504030602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Ubuntu" panose="020B0504030602030204" charset="0"/>
                <a:cs typeface="Ubuntu" panose="020B050403060203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Ubuntu" panose="020B0504030602030204" charset="0"/>
                <a:cs typeface="Ubuntu" panose="020B0504030602030204" charset="0"/>
              </a:defRPr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Ubuntu" panose="020B0504030602030204" charset="0"/>
                <a:cs typeface="Ubuntu" panose="020B050403060203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Ubuntu" panose="020B0504030602030204" charset="0"/>
                <a:cs typeface="Ubuntu" panose="020B0504030602030204" charset="0"/>
              </a:defRPr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Ubuntu" panose="020B0504030602030204" charset="0"/>
        <a:cs typeface="Ubuntu" panose="020B050403060203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Ubuntu" panose="020B0504030602030204" charset="0"/>
        <a:cs typeface="Ubuntu" panose="020B050403060203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Ubuntu" panose="020B0504030602030204" charset="0"/>
        <a:cs typeface="Ubuntu" panose="020B050403060203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Ubuntu" panose="020B0504030602030204" charset="0"/>
        <a:cs typeface="Ubuntu" panose="020B050403060203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Ubuntu" panose="020B0504030602030204" charset="0"/>
        <a:cs typeface="Ubuntu" panose="020B050403060203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svg"/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gray_rectangle_stripe_minimalist_fresh_atmospheric_graduation_defense_vplus_standard_en_202312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gray_rectangle_stripe_minimalist_fresh_atmospheric_graduation_defense_vplus_standard_en_20231215/Content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gray_rectangle_stripe_minimalist_fresh_atmospheric_graduation_defense_vplus_standard_en_202312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gray_rectangle_stripe_minimalist_fresh_atmospheric_graduation_defense_vplus_standard_en_202312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gray_rectangle_stripe_minimalist_fresh_atmospheric_graduation_defense_vplus_standard_en_202312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gray_rectangle_stripe_minimalist_fresh_atmospheric_graduation_defense_vplus_standard_en_202312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gray_rectangle_stripe_minimalist_fresh_atmospheric_graduation_defense_vplus_standard_en_20231215/Content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gray_rectangle_stripe_minimalist_fresh_atmospheric_graduation_defense_vplus_standard_en_202312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gray_rectangle_stripe_minimalist_fresh_atmospheric_graduation_defense_vplus_standard_en_202312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gray_rectangle_stripe_minimalist_fresh_atmospheric_graduation_defense_vplus_standard_en_202312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png"/><Relationship Id="rId2" Type="http://schemas.openxmlformats.org/officeDocument/2006/relationships/image" Target="../media/image7.sv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image" Target="../media/image8.sv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jpeg"/><Relationship Id="rId2" Type="http://schemas.openxmlformats.org/officeDocument/2006/relationships/image" Target="../media/image9.sv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jpeg"/><Relationship Id="rId2" Type="http://schemas.openxmlformats.org/officeDocument/2006/relationships/image" Target="../media/image10.sv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sv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Relationship Id="rId3" Type="http://schemas.openxmlformats.org/officeDocument/2006/relationships/hyperlink" Target="https://flying-rind.github.io/mini-Rust-os/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flying-rind.github.io/mini-Rust-os/md/%E6%95%88%E6%9E%9C%E6%BC%94%E7%A4%BA.html" TargetMode="External"/><Relationship Id="rId2" Type="http://schemas.openxmlformats.org/officeDocument/2006/relationships/hyperlink" Target="https://flying-rind.github.io/mini-Rust-os/" TargetMode="Externa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sv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sv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8250" y="1909762"/>
            <a:ext cx="6763703" cy="766763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7F91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Mini-Rust-OS</a:t>
            </a:r>
            <a:endParaRPr lang="en-US" sz="350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319338" y="2805113"/>
            <a:ext cx="4601528" cy="4286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100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一个x86-64架构的混合内核</a:t>
            </a:r>
            <a:endParaRPr lang="en-US" sz="210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331085" y="3798570"/>
            <a:ext cx="2436495" cy="5181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黑袍纠察队-</a:t>
            </a:r>
            <a:r>
              <a:rPr lang="zh-CN" altLang="en-US" sz="1400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国防科技大学</a:t>
            </a:r>
            <a:endParaRPr lang="zh-CN" altLang="en-US" sz="1400" dirty="0">
              <a:solidFill>
                <a:srgbClr val="8090A5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767263" y="3919538"/>
            <a:ext cx="1943100" cy="276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2024-08-14</a:t>
            </a:r>
            <a:endParaRPr lang="en-US" sz="1400" dirty="0">
              <a:ea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86238" y="1524000"/>
            <a:ext cx="776288" cy="8001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5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03</a:t>
            </a:r>
            <a:endParaRPr lang="en-US" sz="4095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071688" y="279558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异步协程与协程执行器</a:t>
            </a:r>
            <a:endParaRPr lang="en-US" sz="3500" dirty="0">
              <a:ea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异步协程与协程执行器</a:t>
            </a:r>
            <a:endParaRPr lang="en-US" sz="266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00125" y="1257300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当用户线程阻塞系统调用时，OS将阻塞线程挂起，切换到另一个线程运行， 直到阻塞线程可用时才将其唤醒，并继续执行。</a:t>
            </a:r>
            <a:endParaRPr lang="en-US" sz="168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ea typeface="Ubuntu" panose="020B0504030602030204" charset="0"/>
              <a:cs typeface="Ubuntu" panose="020B0504030602030204" charset="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使用异步协程是为了不为每个线程分配单独的内核栈，</a:t>
            </a:r>
            <a:r>
              <a:rPr lang="en-US" sz="168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线程上下文保存在协程中</a:t>
            </a: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而不保存在栈上。</a:t>
            </a:r>
            <a:endParaRPr lang="en-US" sz="168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最终达到</a:t>
            </a:r>
            <a:r>
              <a:rPr lang="zh-CN" altLang="en-US" sz="168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节省空间</a:t>
            </a:r>
            <a:r>
              <a:rPr lang="zh-CN" alt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和</a:t>
            </a:r>
            <a:r>
              <a:rPr lang="zh-CN" altLang="en-US" sz="168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节省上下文开销</a:t>
            </a:r>
            <a:r>
              <a:rPr lang="zh-CN" alt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的目的。</a:t>
            </a:r>
            <a:endParaRPr lang="zh-CN" altLang="en-US" sz="168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使用异步协程</a:t>
            </a:r>
            <a:endParaRPr lang="en-US" sz="266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使用异步协程</a:t>
            </a:r>
            <a:endParaRPr lang="en-US" sz="2660" dirty="0">
              <a:ea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3147" y="1257300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57800" y="1151255"/>
            <a:ext cx="3324860" cy="32378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线程阻塞时</a:t>
            </a:r>
            <a:r>
              <a:rPr lang="en-US" sz="13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创建一个等待协程</a:t>
            </a: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，并进入异步等待。</a:t>
            </a:r>
            <a:endParaRPr lang="en-US" sz="13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3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全局协程执行器轮询内核中的所有协程，</a:t>
            </a:r>
            <a:r>
              <a:rPr lang="en-US" sz="13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协程准备就绪时，唤醒等待线程</a:t>
            </a: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
</a:t>
            </a:r>
            <a:endParaRPr lang="en-US" sz="1300" dirty="0">
              <a:ea typeface="Ubuntu" panose="020B0504030602030204" charset="0"/>
              <a:cs typeface="Ubuntu" panose="020B050403060203020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协程在第一次被轮询时，</a:t>
            </a:r>
            <a:r>
              <a:rPr lang="zh-CN" alt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若尚未准备就绪，则</a:t>
            </a:r>
            <a:r>
              <a:rPr lang="en-US" sz="13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将自己的唤醒器注册到被等待事件中去</a:t>
            </a: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，被等待事件完成时，</a:t>
            </a:r>
            <a:r>
              <a:rPr lang="en-US" sz="13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使用唤醒器唤醒协程</a:t>
            </a: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。（</a:t>
            </a:r>
            <a:r>
              <a:rPr lang="en-US" sz="13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每个等待协程最多被轮询两次</a:t>
            </a: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）</a:t>
            </a:r>
            <a:endParaRPr lang="en-US" sz="1300" dirty="0">
              <a:ea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7" name="Picture 6" descr="使用异步协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" y="993140"/>
            <a:ext cx="4152900" cy="3682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协程执行器</a:t>
            </a:r>
            <a:endParaRPr lang="en-US" sz="266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协程执行器</a:t>
            </a:r>
            <a:endParaRPr lang="en-US" sz="2660" dirty="0">
              <a:ea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3147" y="1257300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53100" y="1825625"/>
            <a:ext cx="2882265" cy="15449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协程执行器在一个单独的内核线程中运行，无限循环，处理内核中的所有协程。</a:t>
            </a:r>
            <a:endParaRPr lang="en-US" sz="1350" dirty="0">
              <a:ea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7" name="Picture 6" descr="协程执行器线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5" y="1011555"/>
            <a:ext cx="4960620" cy="3544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86238" y="1524000"/>
            <a:ext cx="776288" cy="8001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5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04</a:t>
            </a:r>
            <a:endParaRPr lang="en-US" sz="4095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071688" y="279558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内核服务线程</a:t>
            </a:r>
            <a:endParaRPr lang="en-US" sz="3500" dirty="0">
              <a:ea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内核服务线程</a:t>
            </a:r>
            <a:endParaRPr lang="en-US" sz="266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5595620" y="952500"/>
            <a:ext cx="3123565" cy="34531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一个内核线程提供一种独立的内核服务，内核服务线程有</a:t>
            </a:r>
            <a:r>
              <a:rPr lang="zh-CN" altLang="en-US" sz="14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独立的内核栈和控制流</a:t>
            </a:r>
            <a:r>
              <a:rPr lang="zh-CN" alt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zh-CN" altLang="en-US" sz="14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4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我们认为</a:t>
            </a:r>
            <a:r>
              <a:rPr lang="en-US" sz="14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内核线程中运行的代码是不完全可靠的</a:t>
            </a:r>
            <a:r>
              <a:rPr lang="zh-CN" altLang="en-US" sz="14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zh-CN" altLang="en-US" sz="1400" dirty="0">
              <a:solidFill>
                <a:srgbClr val="FF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zh-CN" altLang="en-US" sz="1400" dirty="0">
              <a:solidFill>
                <a:srgbClr val="FF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一个内核服务线程崩溃时不会影响其他线程</a:t>
            </a: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，且</a:t>
            </a:r>
            <a:r>
              <a:rPr lang="en-US" sz="14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内核能够尝试重启内核服务线程</a:t>
            </a: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en-US" sz="1400" dirty="0">
              <a:ea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内核服务线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1296670"/>
            <a:ext cx="5052695" cy="26441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用户请求内核线程服务</a:t>
            </a:r>
            <a:endParaRPr lang="en-US" sz="266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用户请求内核线程服务</a:t>
            </a:r>
            <a:endParaRPr lang="en-US" sz="2660" dirty="0">
              <a:ea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31284" y="1257300"/>
            <a:ext cx="6852932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313555" y="1040765"/>
            <a:ext cx="3962400" cy="95948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用户和内核线程约定好请求的格式，用户构造好请求后，将其转化为字节并发送到内核服务线程的请求队列。</a:t>
            </a:r>
            <a:endParaRPr lang="en-US" sz="130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313547" y="2510983"/>
            <a:ext cx="3543369" cy="84653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内核服务线程从字节解析出具体的请求，分情况进行具体处理。</a:t>
            </a:r>
            <a:endParaRPr lang="en-US" sz="13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4313555" y="3748405"/>
            <a:ext cx="3543300" cy="11023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用户发送请求后创建等待协程，进入等待状态，内核服务线程服务完毕后唤醒等待协程，并唤醒等待线程。</a:t>
            </a:r>
            <a:endParaRPr lang="en-US" sz="13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pic>
        <p:nvPicPr>
          <p:cNvPr id="8" name="Image 1" descr="https://assets.mindshow.fun/file/6614693/20240814204351_9n2i.png?x-oss-process=style/img"/>
          <p:cNvPicPr>
            <a:picLocks noChangeAspect="1"/>
          </p:cNvPicPr>
          <p:nvPr/>
        </p:nvPicPr>
        <p:blipFill>
          <a:blip r:embed="rId3"/>
          <a:srcRect l="4069" r="4069"/>
          <a:stretch>
            <a:fillRect/>
          </a:stretch>
        </p:blipFill>
        <p:spPr>
          <a:xfrm>
            <a:off x="1115060" y="865505"/>
            <a:ext cx="2626995" cy="39858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内核线程故障恢复</a:t>
            </a:r>
            <a:endParaRPr lang="en-US" sz="266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内核线程故障恢复</a:t>
            </a:r>
            <a:endParaRPr lang="en-US" sz="2660" dirty="0">
              <a:ea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3147" y="1257300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33147" y="1257300"/>
            <a:ext cx="7449207" cy="85068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内核线程内部的不可靠代码可能会出现故障，Rust语言触发panic，控制流进入panic handler中。</a:t>
            </a:r>
            <a:endParaRPr lang="en-US" sz="135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133147" y="3942693"/>
            <a:ext cx="7449207" cy="64835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panic handler判断错误源是否是内核服务线程，若是，则</a:t>
            </a:r>
            <a:r>
              <a:rPr lang="en-US" sz="135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尝试恢复内核服务线程</a:t>
            </a:r>
            <a:r>
              <a:rPr lang="en-US" sz="135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</a:t>
            </a:r>
            <a:r>
              <a:rPr lang="en-US" sz="135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丢弃错误的请求</a:t>
            </a:r>
            <a:r>
              <a:rPr lang="en-US" sz="135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，从下一个请求开始继续处理。</a:t>
            </a:r>
            <a:endParaRPr lang="en-US" sz="1350" dirty="0">
              <a:ea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7" name="Image 1" descr="https://assets.mindshow.fun/file/6614693/20240814193723_3ty5.png?x-oss-process=style/im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58620" y="1704975"/>
            <a:ext cx="5826125" cy="21393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86238" y="1524000"/>
            <a:ext cx="776288" cy="8001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5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05</a:t>
            </a:r>
            <a:endParaRPr lang="en-US" sz="4095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071688" y="279558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后续工作与改进</a:t>
            </a:r>
            <a:endParaRPr lang="en-US" sz="3500" dirty="0">
              <a:ea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后续工作与改进</a:t>
            </a:r>
            <a:endParaRPr lang="en-US" sz="266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00125" y="1257300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目前只支持单核，后续希望添加多核支持</a:t>
            </a:r>
            <a:endParaRPr lang="en-US" sz="1680" dirty="0">
              <a:ea typeface="Ubuntu" panose="020B0504030602030204" charset="0"/>
              <a:cs typeface="Ubuntu" panose="020B0504030602030204" charset="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支持真实硬件</a:t>
            </a:r>
            <a:endParaRPr lang="en-US" sz="1680" dirty="0">
              <a:ea typeface="Ubuntu" panose="020B0504030602030204" charset="0"/>
              <a:cs typeface="Ubuntu" panose="020B0504030602030204" charset="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添加更多内核服务线程（驱动程序）</a:t>
            </a:r>
            <a:endParaRPr lang="en-US" sz="1680" dirty="0">
              <a:ea typeface="Ubuntu" panose="020B0504030602030204" charset="0"/>
              <a:cs typeface="Ubuntu" panose="020B0504030602030204" charset="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对系统进行压力测试与性能测试</a:t>
            </a:r>
            <a:endParaRPr lang="en-US" sz="1680" dirty="0">
              <a:ea typeface="Ubuntu" panose="020B0504030602030204" charset="0"/>
              <a:cs typeface="Ubuntu" panose="020B0504030602030204" charset="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改善文件系统</a:t>
            </a:r>
            <a:endParaRPr lang="en-US" sz="1680" dirty="0">
              <a:ea typeface="Ubuntu" panose="020B0504030602030204" charset="0"/>
              <a:cs typeface="Ubuntu" panose="020B0504030602030204" charset="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添加C语言用户程序支持</a:t>
            </a:r>
            <a:endParaRPr lang="en-US" sz="1680" dirty="0">
              <a:ea typeface="Ubuntu" panose="020B0504030602030204" charset="0"/>
              <a:cs typeface="Ubuntu" panose="020B0504030602030204" charset="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移植编译器、标准库和图形程序库</a:t>
            </a:r>
            <a:endParaRPr lang="en-US" sz="1680" dirty="0">
              <a:ea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62038" y="1938337"/>
            <a:ext cx="1766888" cy="12715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85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CONTENTS</a:t>
            </a:r>
            <a:endParaRPr lang="en-US" sz="385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981575" y="752475"/>
            <a:ext cx="3248025" cy="4762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项目简介与完成情况</a:t>
            </a:r>
            <a:endParaRPr lang="en-US" sz="175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4981575" y="1543050"/>
            <a:ext cx="3248025" cy="4762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设计原则</a:t>
            </a:r>
            <a:endParaRPr lang="en-US" sz="175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981575" y="2333625"/>
            <a:ext cx="3248025" cy="4762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异步协程与协程执行器</a:t>
            </a:r>
            <a:endParaRPr lang="en-US" sz="175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981575" y="3124200"/>
            <a:ext cx="3248025" cy="4762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内核服务线程</a:t>
            </a:r>
            <a:endParaRPr lang="en-US" sz="175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981575" y="3914775"/>
            <a:ext cx="3248025" cy="4762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后续工作与改进</a:t>
            </a:r>
            <a:endParaRPr lang="en-US" sz="1750" dirty="0">
              <a:ea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33562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END</a:t>
            </a:r>
            <a:endParaRPr lang="en-US" sz="256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871788" y="227647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THANKS</a:t>
            </a:r>
            <a:endParaRPr lang="en-US" sz="4800" dirty="0">
              <a:ea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86238" y="1524000"/>
            <a:ext cx="776288" cy="8001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5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01</a:t>
            </a:r>
            <a:endParaRPr lang="en-US" sz="4095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071688" y="279558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项目简介与完成情况</a:t>
            </a:r>
            <a:endParaRPr lang="en-US" sz="3500" dirty="0">
              <a:ea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28688" y="219075"/>
            <a:ext cx="7262813" cy="6619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73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项目简介</a:t>
            </a:r>
            <a:endParaRPr lang="en-US" sz="273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991360" y="1092518"/>
            <a:ext cx="6253163" cy="7143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选题：proj278，用Rust语言开发一个完整的小巧的操作系统内核，提供基本的中断/异常处理、内存管理、进程管理等功能。</a:t>
            </a:r>
            <a:endParaRPr lang="en-US" sz="16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991360" y="2018665"/>
            <a:ext cx="6253163" cy="7143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目前已经有很多使用Rust开发的宏内核了，我们的侧重点在于</a:t>
            </a:r>
            <a:r>
              <a:rPr lang="en-US" sz="16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对内核架构的探索</a:t>
            </a:r>
            <a:r>
              <a:rPr lang="en-US" sz="1600" dirty="0">
                <a:solidFill>
                  <a:schemeClr val="tx1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en-US" sz="1600" dirty="0">
              <a:solidFill>
                <a:schemeClr val="tx1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991360" y="2887028"/>
            <a:ext cx="6253163" cy="7143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尝试</a:t>
            </a:r>
            <a:r>
              <a:rPr lang="en-US" sz="16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权衡系统性能与安全性</a:t>
            </a: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en-US" sz="160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991360" y="3775075"/>
            <a:ext cx="6253163" cy="7143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设计实现了一种</a:t>
            </a:r>
            <a:r>
              <a:rPr lang="en-US" sz="16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结合宏内核与微内核优点的混合架构模式</a:t>
            </a: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en-US" sz="1600" dirty="0">
              <a:ea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09700" y="390525"/>
            <a:ext cx="6338888" cy="542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17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完成情况</a:t>
            </a:r>
            <a:endParaRPr lang="en-US" sz="217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28955" y="2419985"/>
            <a:ext cx="1784350" cy="9232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从零实现了一个x86-64架构的混合内核，目前支持Qemu，单核。</a:t>
            </a:r>
            <a:endParaRPr lang="en-US" sz="12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472055" y="2170430"/>
            <a:ext cx="1807210" cy="11010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支持并发原语（信号量、互斥锁、条件变量），Shell程序支持管道、重定向。</a:t>
            </a:r>
            <a:endParaRPr lang="en-US" sz="12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415155" y="1872615"/>
            <a:ext cx="1801495" cy="85153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利用Rust无栈异步协程实现了多对多线程模型。</a:t>
            </a:r>
            <a:endParaRPr lang="en-US" sz="1200" dirty="0">
              <a:solidFill>
                <a:srgbClr val="FF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358255" y="1188720"/>
            <a:ext cx="2027555" cy="76898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内核线程崩溃时，内核保持稳定，且可以重启内核线程。</a:t>
            </a:r>
            <a:endParaRPr lang="en-US" sz="1200" dirty="0">
              <a:solidFill>
                <a:srgbClr val="FF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500505" y="3844925"/>
            <a:ext cx="1781175" cy="12884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具有内存管理、进/线程管理、文件系统、驱动管理、同步互斥等基础模块。</a:t>
            </a:r>
            <a:endParaRPr lang="en-US" sz="12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3443605" y="3810000"/>
            <a:ext cx="1810385" cy="11214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编写了一份在线文档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hlinkClick r:id="rId3" tooltip="" action="ppaction://hlinkfile"/>
              </a:rPr>
              <a:t>NUDT-OS-BOOK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，详细描述了各个模块的工作流程。</a:t>
            </a:r>
            <a:endParaRPr lang="en-US" sz="12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386705" y="3362325"/>
            <a:ext cx="1650365" cy="6953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设计内核服务线程实现混合内核架构。</a:t>
            </a:r>
            <a:endParaRPr lang="en-US" sz="1200" dirty="0">
              <a:solidFill>
                <a:srgbClr val="FF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329488" y="2700338"/>
            <a:ext cx="1214438" cy="6953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840" dirty="0">
              <a:ea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架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" y="290830"/>
            <a:ext cx="5123815" cy="45624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30520" y="874395"/>
            <a:ext cx="35471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在线文档</a:t>
            </a:r>
            <a:r>
              <a:rPr lang="zh-CN" altLang="en-US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：</a:t>
            </a:r>
            <a:r>
              <a:rPr lang="en-US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  <a:hlinkClick r:id="rId2" action="ppaction://hlinkfile"/>
              </a:rPr>
              <a:t>NUDT-OS-BOOK</a:t>
            </a:r>
            <a:endParaRPr lang="en-US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  <a:sym typeface="+mn-ea"/>
              <a:hlinkClick r:id="rId2" action="ppaction://hlinkfile"/>
            </a:endParaRPr>
          </a:p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endParaRPr lang="en-US" altLang="zh-CN">
              <a:ea typeface="宋体" charset="0"/>
              <a:cs typeface="Ubuntu" panose="020B0504030602030204" charset="0"/>
            </a:endParaRPr>
          </a:p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endParaRPr lang="en-US" altLang="zh-CN">
              <a:ea typeface="宋体" charset="0"/>
              <a:cs typeface="Ubuntu" panose="020B0504030602030204" charset="0"/>
            </a:endParaRPr>
          </a:p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endParaRPr lang="en-US" altLang="zh-CN">
              <a:ea typeface="宋体" charset="0"/>
              <a:cs typeface="Ubuntu" panose="020B0504030602030204" charset="0"/>
            </a:endParaRPr>
          </a:p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endParaRPr lang="en-US" altLang="zh-CN">
              <a:ea typeface="宋体" charset="0"/>
              <a:cs typeface="Ubuntu" panose="020B0504030602030204" charset="0"/>
            </a:endParaRPr>
          </a:p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效果演示：</a:t>
            </a:r>
            <a:r>
              <a:rPr lang="zh-CN" altLang="en-US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hlinkClick r:id="rId3" tooltip="" action="ppaction://hlinkfile"/>
              </a:rPr>
              <a:t>效果演示</a:t>
            </a:r>
            <a:endParaRPr lang="zh-CN" altLang="en-US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86238" y="1524000"/>
            <a:ext cx="776288" cy="8001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5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02</a:t>
            </a:r>
            <a:endParaRPr lang="en-US" sz="4095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071688" y="279558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设计原则</a:t>
            </a:r>
            <a:endParaRPr lang="en-US" sz="3500" dirty="0">
              <a:ea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2710" y="944245"/>
            <a:ext cx="2531745" cy="18554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一对一线程模型要求每个用户线程有自己的内核栈，当发生阻塞系统调用时，OS将阻塞线程的内核态现场保存在内核栈上，并调度另一个用户线程运行，从而提高系统性能。</a:t>
            </a:r>
            <a:endParaRPr lang="en-US" sz="14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683375" y="3067685"/>
            <a:ext cx="2336800" cy="1695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节省了空间，一定程度上减少了上下文切换的开销。</a:t>
            </a:r>
            <a:endParaRPr lang="en-US" sz="14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93040" y="3067685"/>
            <a:ext cx="2431415" cy="1695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缺点是必须限制内核线程的数量或者减小内核线程栈的大小。且内核线程栈的上下文切换带来了一定的开销。</a:t>
            </a:r>
            <a:endParaRPr lang="en-US" sz="14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508750" y="685800"/>
            <a:ext cx="2508250" cy="1695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利用Rust无栈异步协程，所有用户线程共享内核栈，上下文保存在协程中。</a:t>
            </a:r>
            <a:endParaRPr lang="en-US" sz="14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7" name="Text 1"/>
          <p:cNvSpPr/>
          <p:nvPr/>
        </p:nvSpPr>
        <p:spPr>
          <a:xfrm>
            <a:off x="92710" y="154940"/>
            <a:ext cx="7806690" cy="63754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l">
              <a:buNone/>
            </a:pPr>
            <a:r>
              <a:rPr lang="x-none" alt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一对一线程模型 VS 多对多线程模型</a:t>
            </a:r>
            <a:endParaRPr lang="x-none" altLang="en-US" sz="2660" b="1" dirty="0">
              <a:solidFill>
                <a:srgbClr val="8090A5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内核线程服务模型</a:t>
            </a:r>
            <a:endParaRPr lang="en-US" sz="266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内核线程服务模型</a:t>
            </a:r>
            <a:endParaRPr lang="en-US" sz="2660" dirty="0">
              <a:ea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0125" y="1404290"/>
            <a:ext cx="7715250" cy="303977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3405" y="1403985"/>
            <a:ext cx="3242945" cy="12541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传统宏内核如Linux将所有的内核服务都集成在内核态中，内核中</a:t>
            </a:r>
            <a:r>
              <a:rPr lang="en-US" sz="1200" b="1" dirty="0">
                <a:solidFill>
                  <a:srgbClr val="0070C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任何一个模块崩溃就会导致内核本身崩溃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，无疑降低了系统的安全性，同时内核的</a:t>
            </a:r>
            <a:r>
              <a:rPr lang="en-US" sz="1200" b="1" dirty="0">
                <a:solidFill>
                  <a:srgbClr val="0070C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可维护性和可拓展性也较差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en-US" sz="1200" dirty="0">
              <a:ea typeface="Ubuntu" panose="020B0504030602030204" charset="0"/>
              <a:cs typeface="Ubuntu" panose="020B05040306020302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5367020" y="1403985"/>
            <a:ext cx="3348355" cy="12852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微内核将非核心的系统服务全部放置在用户态，以独立的进程运行，进程有相互隔离的地址空间，提高了系统的安全性，但</a:t>
            </a:r>
            <a:r>
              <a:rPr lang="en-US" sz="1200" b="1" dirty="0">
                <a:solidFill>
                  <a:srgbClr val="0070C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用户程序请求服务需要频繁的进程间通信，导致了性能较差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en-US" sz="12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648585" y="3140710"/>
            <a:ext cx="3846195" cy="16611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我们在宏内核与微内核之间采用一种折衷的方案，将</a:t>
            </a:r>
            <a:r>
              <a:rPr lang="en-US" sz="12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非核心的系统服务放置在内核线程中运行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，内核线程共享内核地址空间，但保持相对独立，</a:t>
            </a:r>
            <a:r>
              <a:rPr lang="en-US" sz="12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有自己的控制流和内核栈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</a:t>
            </a:r>
            <a:r>
              <a:rPr lang="en-US" sz="12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内核服务线程崩溃时，内核本身不会崩溃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，且可以</a:t>
            </a:r>
            <a:r>
              <a:rPr lang="en-US" sz="12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尝试重启内核线程以恢复服务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en-US" sz="1200" dirty="0">
              <a:ea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I4OWEzZTE2ZDA3NDE2YjA0YzUwYTRmMzExN2JiMD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Ubuntu"/>
        <a:font script="Hebr" typeface="Ubuntu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buntu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Ubuntu"/>
        <a:font script="Hebr" typeface="Ubuntu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buntu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Ubuntu"/>
        <a:font script="Hebr" typeface="Ubuntu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buntu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Ubuntu"/>
        <a:font script="Hebr" typeface="Ubuntu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buntu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1803</Words>
  <Application>WPS Presentation</Application>
  <PresentationFormat>On-screen Show (16:9)</PresentationFormat>
  <Paragraphs>156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42" baseType="lpstr">
      <vt:lpstr>Arial</vt:lpstr>
      <vt:lpstr>宋体</vt:lpstr>
      <vt:lpstr>Wingdings</vt:lpstr>
      <vt:lpstr>Nimbus Roman No9 L</vt:lpstr>
      <vt:lpstr>Noto Serif SC</vt:lpstr>
      <vt:lpstr>Gubbi</vt:lpstr>
      <vt:lpstr>Noto Serif SC</vt:lpstr>
      <vt:lpstr>Noto Serif SC</vt:lpstr>
      <vt:lpstr>Times New Roman</vt:lpstr>
      <vt:lpstr>Calibri</vt:lpstr>
      <vt:lpstr>DejaVu Sans</vt:lpstr>
      <vt:lpstr>AR PL UKai CN</vt:lpstr>
      <vt:lpstr>微软雅黑</vt:lpstr>
      <vt:lpstr>Droid Sans Fallback</vt:lpstr>
      <vt:lpstr>宋体</vt:lpstr>
      <vt:lpstr>Arial Unicode MS</vt:lpstr>
      <vt:lpstr>OpenSymbol</vt:lpstr>
      <vt:lpstr>等线</vt:lpstr>
      <vt:lpstr>TeX Gyre Termes</vt:lpstr>
      <vt:lpstr>Ubuntu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Mini-Rust-OS</dc:title>
  <dc:creator>黑袍纠察队</dc:creator>
  <dc:subject>一个x86-64架构的混合内核</dc:subject>
  <cp:lastModifiedBy>mangp</cp:lastModifiedBy>
  <cp:revision>70</cp:revision>
  <dcterms:created xsi:type="dcterms:W3CDTF">2024-08-15T05:24:10Z</dcterms:created>
  <dcterms:modified xsi:type="dcterms:W3CDTF">2024-08-15T05:24:10Z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FD8E4F5EA3AF4D97A68CFD66766ACF15_12</vt:lpwstr>
  </property>
  <property fmtid="{D5CDD505-2E9C-101B-9397-08002B2CF9AE}" pid="3" name="KSOProductBuildVer">
    <vt:lpwstr>1033-11.1.0.11719</vt:lpwstr>
  </property>
</Properties>
</file>