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77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-876300" y="0"/>
            <a:ext cx="20116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762000" y="698500"/>
            <a:ext cx="14655800" cy="492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11493500" y="6235700"/>
            <a:ext cx="2222500" cy="1866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7000"/>
          </a:blip>
          <a:stretch>
            <a:fillRect/>
          </a:stretch>
        </p:blipFill>
        <p:spPr>
          <a:xfrm>
            <a:off x="13944600" y="6261100"/>
            <a:ext cx="6172200" cy="185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8788400"/>
            <a:ext cx="18592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72000"/>
          </a:blip>
          <a:stretch>
            <a:fillRect/>
          </a:stretch>
        </p:blipFill>
        <p:spPr>
          <a:xfrm>
            <a:off x="15633700" y="698500"/>
            <a:ext cx="14655800" cy="4927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12800" y="7416800"/>
            <a:ext cx="11303000" cy="92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200" b="0" i="0" u="none" strike="noStrike">
                <a:solidFill>
                  <a:srgbClr val="3352D9"/>
                </a:solidFill>
                <a:ea typeface="Pretendard SemiBold"/>
              </a:rPr>
              <a:t>인공지능입문</a:t>
            </a:r>
            <a:r>
              <a:rPr lang="en-US" sz="5200" b="0" i="0" u="none" strike="noStrike">
                <a:solidFill>
                  <a:srgbClr val="3352D9"/>
                </a:solidFill>
                <a:latin typeface="Pretendard SemiBold"/>
              </a:rPr>
              <a:t>(</a:t>
            </a:r>
            <a:r>
              <a:rPr lang="ko-KR" sz="5200" b="0" i="0" u="none" strike="noStrike">
                <a:solidFill>
                  <a:srgbClr val="3352D9"/>
                </a:solidFill>
                <a:ea typeface="Pretendard SemiBold"/>
              </a:rPr>
              <a:t>공유</a:t>
            </a:r>
            <a:r>
              <a:rPr lang="en-US" sz="5200" b="0" i="0" u="none" strike="noStrike">
                <a:solidFill>
                  <a:srgbClr val="3352D9"/>
                </a:solidFill>
                <a:latin typeface="Pretendard SemiBold"/>
              </a:rPr>
              <a:t>) </a:t>
            </a:r>
            <a:r>
              <a:rPr lang="ko-KR" sz="5200" b="0" i="0" u="none" strike="noStrike">
                <a:solidFill>
                  <a:srgbClr val="3352D9"/>
                </a:solidFill>
                <a:ea typeface="Pretendard SemiBold"/>
              </a:rPr>
              <a:t>기말발표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2800" y="5918200"/>
            <a:ext cx="10922000" cy="157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900" b="0" i="0" u="none" strike="noStrike">
                <a:solidFill>
                  <a:srgbClr val="3352D9"/>
                </a:solidFill>
                <a:ea typeface="Pretendard Black"/>
              </a:rPr>
              <a:t>나만의</a:t>
            </a:r>
            <a:r>
              <a:rPr lang="en-US" sz="8900" b="0" i="0" u="none" strike="noStrike">
                <a:solidFill>
                  <a:srgbClr val="3352D9"/>
                </a:solidFill>
                <a:latin typeface="Pretendard Black"/>
              </a:rPr>
              <a:t> </a:t>
            </a:r>
            <a:r>
              <a:rPr lang="ko-KR" sz="8900" b="0" i="0" u="none" strike="noStrike">
                <a:solidFill>
                  <a:srgbClr val="3352D9"/>
                </a:solidFill>
                <a:ea typeface="Pretendard Black"/>
              </a:rPr>
              <a:t>금융비서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6600" y="9258300"/>
            <a:ext cx="1409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>
                <a:solidFill>
                  <a:srgbClr val="3352D9"/>
                </a:solidFill>
                <a:ea typeface="Pretendard SemiBold"/>
              </a:rPr>
              <a:t>하서휘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9700" y="9258300"/>
            <a:ext cx="2324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3352D9"/>
                </a:solidFill>
                <a:latin typeface="Pretendard SemiBold"/>
              </a:rPr>
              <a:t>2024. 12. 17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90600" y="4076700"/>
            <a:ext cx="4165600" cy="289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5041900" y="4076700"/>
            <a:ext cx="4165600" cy="289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093200" y="4076700"/>
            <a:ext cx="4165600" cy="2895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3144500" y="4076700"/>
            <a:ext cx="4165600" cy="2895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83000"/>
          </a:blip>
          <a:stretch>
            <a:fillRect/>
          </a:stretch>
        </p:blipFill>
        <p:spPr>
          <a:xfrm>
            <a:off x="2692400" y="3860800"/>
            <a:ext cx="762000" cy="76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0000">
            <a:off x="901700" y="4241800"/>
            <a:ext cx="17907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400" y="4241800"/>
            <a:ext cx="32893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83000"/>
          </a:blip>
          <a:stretch>
            <a:fillRect/>
          </a:stretch>
        </p:blipFill>
        <p:spPr>
          <a:xfrm>
            <a:off x="6743700" y="3860800"/>
            <a:ext cx="762000" cy="76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alphaModFix amt="83000"/>
          </a:blip>
          <a:stretch>
            <a:fillRect/>
          </a:stretch>
        </p:blipFill>
        <p:spPr>
          <a:xfrm>
            <a:off x="10795000" y="3860800"/>
            <a:ext cx="762000" cy="762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83000"/>
          </a:blip>
          <a:stretch>
            <a:fillRect/>
          </a:stretch>
        </p:blipFill>
        <p:spPr>
          <a:xfrm>
            <a:off x="14846300" y="3860800"/>
            <a:ext cx="762000" cy="762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8400" y="4254500"/>
            <a:ext cx="32766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1600" y="4254500"/>
            <a:ext cx="33147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0000">
            <a:off x="15595600" y="4229100"/>
            <a:ext cx="1790700" cy="12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01700" y="749300"/>
            <a:ext cx="5791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개선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방향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7912100"/>
            <a:ext cx="16484600" cy="12065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803400" y="9347200"/>
            <a:ext cx="146812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400" b="1" i="0" u="none" strike="noStrike">
                <a:solidFill>
                  <a:srgbClr val="000000"/>
                </a:solidFill>
                <a:ea typeface="Pretendard SemiBold"/>
              </a:rPr>
              <a:t>확장</a:t>
            </a:r>
            <a:r>
              <a:rPr lang="en-US" sz="3400" b="1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1" i="0" u="none" strike="noStrike">
                <a:solidFill>
                  <a:srgbClr val="000000"/>
                </a:solidFill>
                <a:ea typeface="Pretendard SemiBold"/>
              </a:rPr>
              <a:t>가능성</a:t>
            </a:r>
            <a:r>
              <a:rPr lang="en-US" sz="3400" b="1" i="0" u="none" strike="noStrike">
                <a:solidFill>
                  <a:srgbClr val="000000"/>
                </a:solidFill>
                <a:latin typeface="Pretendard SemiBold"/>
              </a:rPr>
              <a:t>: Fake voice, Deepfake </a:t>
            </a:r>
            <a:r>
              <a:rPr lang="ko-KR" sz="3400" b="1" i="0" u="none" strike="noStrike">
                <a:solidFill>
                  <a:srgbClr val="000000"/>
                </a:solidFill>
                <a:ea typeface="Pretendard SemiBold"/>
              </a:rPr>
              <a:t>피싱</a:t>
            </a:r>
            <a:r>
              <a:rPr lang="en-US" sz="3400" b="1" i="0" u="none" strike="noStrike">
                <a:solidFill>
                  <a:srgbClr val="000000"/>
                </a:solidFill>
                <a:latin typeface="Pretendard SemiBold"/>
              </a:rPr>
              <a:t> detect AI </a:t>
            </a:r>
            <a:r>
              <a:rPr lang="ko-KR" sz="3400" b="1" i="0" u="none" strike="noStrike">
                <a:solidFill>
                  <a:srgbClr val="000000"/>
                </a:solidFill>
                <a:ea typeface="Pretendard SemiBold"/>
              </a:rPr>
              <a:t>알고리즘</a:t>
            </a:r>
            <a:r>
              <a:rPr lang="en-US" sz="3400" b="1" i="0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1" i="0" u="none" strike="noStrike">
                <a:solidFill>
                  <a:srgbClr val="000000"/>
                </a:solidFill>
                <a:ea typeface="Pretendard SemiBold"/>
              </a:rPr>
              <a:t>개발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90700" y="4813300"/>
            <a:ext cx="2578100" cy="138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응답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시간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 </a:t>
            </a:r>
          </a:p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최적화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위한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 </a:t>
            </a:r>
          </a:p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스트리밍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방식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400300" y="3822700"/>
            <a:ext cx="13335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en-US" sz="4600" b="1" i="0" u="none" strike="noStrike">
                <a:solidFill>
                  <a:srgbClr val="8340CC"/>
                </a:solidFill>
                <a:latin typeface="Pretendard Semi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51600" y="3810000"/>
            <a:ext cx="13335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en-US" sz="4600" b="1" i="0" u="none" strike="noStrike">
                <a:solidFill>
                  <a:srgbClr val="3352D9"/>
                </a:solidFill>
                <a:latin typeface="Pretendard Semi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90200" y="3810000"/>
            <a:ext cx="13335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en-US" sz="4600" b="1" i="0" u="none" strike="noStrike">
                <a:solidFill>
                  <a:srgbClr val="8340CC"/>
                </a:solidFill>
                <a:latin typeface="Pretendard Semi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541500" y="3822700"/>
            <a:ext cx="13335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en-US" sz="4600" b="1" i="0" u="none" strike="noStrike">
                <a:solidFill>
                  <a:srgbClr val="3352D9"/>
                </a:solidFill>
                <a:latin typeface="Pretendard SemiBold"/>
              </a:rPr>
              <a:t>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881100" y="4927600"/>
            <a:ext cx="26797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보이스피싱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사례</a:t>
            </a:r>
          </a:p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데이터베이스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확장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829800" y="4876800"/>
            <a:ext cx="26797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저위험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단계</a:t>
            </a:r>
          </a:p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보안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강화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778500" y="4927600"/>
            <a:ext cx="26797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토큰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처리량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감소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원인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분석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후</a:t>
            </a:r>
            <a:r>
              <a:rPr lang="en-US" sz="27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2700" b="0" i="0" u="none" strike="noStrike">
                <a:solidFill>
                  <a:srgbClr val="FFFFFF"/>
                </a:solidFill>
                <a:ea typeface="Pretendard SemiBold"/>
              </a:rPr>
              <a:t>개선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54200" y="8115300"/>
            <a:ext cx="14693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복잡한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금융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업무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지원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및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보이스피싱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위험도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분석하는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AI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챗봇</a:t>
            </a:r>
            <a:r>
              <a:rPr lang="en-US" sz="4200" b="0" i="0" u="none" strike="noStrike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200" b="0" i="0" u="none" strike="noStrike">
                <a:solidFill>
                  <a:srgbClr val="FFFFFF"/>
                </a:solidFill>
                <a:ea typeface="Pretendard SemiBold"/>
              </a:rPr>
              <a:t>개발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-876300" y="0"/>
            <a:ext cx="20116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762000" y="698500"/>
            <a:ext cx="14655800" cy="492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11493500" y="6235700"/>
            <a:ext cx="2222500" cy="1866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7000"/>
          </a:blip>
          <a:stretch>
            <a:fillRect/>
          </a:stretch>
        </p:blipFill>
        <p:spPr>
          <a:xfrm>
            <a:off x="13944600" y="6261100"/>
            <a:ext cx="6172200" cy="185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8788400"/>
            <a:ext cx="185928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72000"/>
          </a:blip>
          <a:stretch>
            <a:fillRect/>
          </a:stretch>
        </p:blipFill>
        <p:spPr>
          <a:xfrm>
            <a:off x="15633700" y="698500"/>
            <a:ext cx="14655800" cy="4927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12800" y="7416800"/>
            <a:ext cx="11303000" cy="92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200" b="0" i="0" u="none" strike="noStrike">
                <a:solidFill>
                  <a:srgbClr val="3352D9"/>
                </a:solidFill>
                <a:ea typeface="Pretendard SemiBold"/>
              </a:rPr>
              <a:t>인공지능입문</a:t>
            </a:r>
            <a:r>
              <a:rPr lang="en-US" sz="5200" b="0" i="0" u="none" strike="noStrike">
                <a:solidFill>
                  <a:srgbClr val="3352D9"/>
                </a:solidFill>
                <a:latin typeface="Pretendard SemiBold"/>
              </a:rPr>
              <a:t>(</a:t>
            </a:r>
            <a:r>
              <a:rPr lang="ko-KR" sz="5200" b="0" i="0" u="none" strike="noStrike">
                <a:solidFill>
                  <a:srgbClr val="3352D9"/>
                </a:solidFill>
                <a:ea typeface="Pretendard SemiBold"/>
              </a:rPr>
              <a:t>공유</a:t>
            </a:r>
            <a:r>
              <a:rPr lang="en-US" sz="5200" b="0" i="0" u="none" strike="noStrike">
                <a:solidFill>
                  <a:srgbClr val="3352D9"/>
                </a:solidFill>
                <a:latin typeface="Pretendard SemiBold"/>
              </a:rPr>
              <a:t>) </a:t>
            </a:r>
            <a:r>
              <a:rPr lang="ko-KR" sz="5200" b="0" i="0" u="none" strike="noStrike">
                <a:solidFill>
                  <a:srgbClr val="3352D9"/>
                </a:solidFill>
                <a:ea typeface="Pretendard SemiBold"/>
              </a:rPr>
              <a:t>기말발표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2800" y="5918200"/>
            <a:ext cx="10922000" cy="157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900" b="0" i="0" u="none" strike="noStrike">
                <a:solidFill>
                  <a:srgbClr val="3352D9"/>
                </a:solidFill>
                <a:ea typeface="Pretendard Black"/>
              </a:rPr>
              <a:t>감사합니다</a:t>
            </a:r>
            <a:r>
              <a:rPr lang="en-US" sz="8900" b="0" i="0" u="none" strike="noStrike">
                <a:solidFill>
                  <a:srgbClr val="3352D9"/>
                </a:solidFill>
                <a:latin typeface="Pretendard Black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6600" y="9258300"/>
            <a:ext cx="1409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>
                <a:solidFill>
                  <a:srgbClr val="3352D9"/>
                </a:solidFill>
                <a:ea typeface="Pretendard SemiBold"/>
              </a:rPr>
              <a:t>하서휘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9700" y="9258300"/>
            <a:ext cx="2324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3352D9"/>
                </a:solidFill>
                <a:latin typeface="Pretendard SemiBold"/>
              </a:rPr>
              <a:t>2024. 12. 17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429000"/>
            <a:ext cx="2552700" cy="5702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3733800" y="3429000"/>
            <a:ext cx="2552700" cy="5702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477000" y="3429000"/>
            <a:ext cx="2552700" cy="570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9232900" y="3429000"/>
            <a:ext cx="2552700" cy="570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1976100" y="3429000"/>
            <a:ext cx="2552700" cy="5702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14719300" y="3429000"/>
            <a:ext cx="2552700" cy="5702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4876800"/>
            <a:ext cx="16929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6197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467100" y="6375400"/>
            <a:ext cx="34290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6197600"/>
            <a:ext cx="571500" cy="571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95000"/>
          </a:blip>
          <a:stretch>
            <a:fillRect/>
          </a:stretch>
        </p:blipFill>
        <p:spPr>
          <a:xfrm rot="5400000">
            <a:off x="6210300" y="6375400"/>
            <a:ext cx="342900" cy="215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6197600"/>
            <a:ext cx="571500" cy="571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5400000">
            <a:off x="8966200" y="6375400"/>
            <a:ext cx="342900" cy="215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700" y="6197600"/>
            <a:ext cx="571500" cy="571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 rot="5400000">
            <a:off x="11709400" y="6375400"/>
            <a:ext cx="342900" cy="215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8300" y="6286500"/>
            <a:ext cx="571500" cy="571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5400000">
            <a:off x="14465300" y="6451600"/>
            <a:ext cx="342900" cy="215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743200" y="965200"/>
            <a:ext cx="21209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700" b="0" i="0" u="none" strike="noStrike" spc="-100">
                <a:solidFill>
                  <a:srgbClr val="3352D9"/>
                </a:solidFill>
                <a:latin typeface="Pretendard SemiBold"/>
              </a:rPr>
              <a:t>INDEX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600" y="3695700"/>
            <a:ext cx="1752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700" b="0" i="0" u="none" strike="noStrike" spc="200">
                <a:solidFill>
                  <a:srgbClr val="FFFFFF"/>
                </a:solidFill>
                <a:latin typeface="Pretendard Black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27500" y="5664200"/>
            <a:ext cx="1752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주요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기능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27500" y="3695700"/>
            <a:ext cx="1752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700" b="0" i="0" u="none" strike="noStrike" spc="200">
                <a:solidFill>
                  <a:srgbClr val="FFFFFF"/>
                </a:solidFill>
                <a:latin typeface="Pretendard Black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858000" y="5270500"/>
            <a:ext cx="1752600" cy="236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세부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기능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소개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858000" y="3695700"/>
            <a:ext cx="1752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700" b="0" i="0" u="none" strike="noStrike" spc="200">
                <a:solidFill>
                  <a:srgbClr val="FFFFFF"/>
                </a:solidFill>
                <a:latin typeface="Pretendard Black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54100" y="5664200"/>
            <a:ext cx="24130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프로젝트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소개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296400" y="5664200"/>
            <a:ext cx="24003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프로젝트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결과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26600" y="3695700"/>
            <a:ext cx="1752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700" b="0" i="0" u="none" strike="noStrike" spc="200">
                <a:solidFill>
                  <a:srgbClr val="FFFFFF"/>
                </a:solidFill>
                <a:latin typeface="Pretendard Black"/>
              </a:rPr>
              <a:t>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369800" y="5664200"/>
            <a:ext cx="1752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성능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평가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77900" y="749300"/>
            <a:ext cx="2590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3352D9"/>
                </a:solidFill>
                <a:ea typeface="Pretendard Black"/>
              </a:rPr>
              <a:t>목차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369800" y="3695700"/>
            <a:ext cx="1752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700" b="0" i="0" u="none" strike="noStrike" spc="200">
                <a:solidFill>
                  <a:srgbClr val="FFFFFF"/>
                </a:solidFill>
                <a:latin typeface="Pretendard Black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125700" y="5664200"/>
            <a:ext cx="1752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개선</a:t>
            </a:r>
            <a:r>
              <a:rPr lang="en-US" sz="4700" b="0" i="0" u="none" strike="noStrike" spc="200">
                <a:solidFill>
                  <a:srgbClr val="FFFFFF"/>
                </a:solidFill>
                <a:latin typeface="Pretendard SemiBold"/>
              </a:rPr>
              <a:t> </a:t>
            </a:r>
            <a:r>
              <a:rPr lang="ko-KR" sz="4700" b="0" i="0" u="none" strike="noStrike" spc="200">
                <a:solidFill>
                  <a:srgbClr val="FFFFFF"/>
                </a:solidFill>
                <a:ea typeface="Pretendard SemiBold"/>
              </a:rPr>
              <a:t>방향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125700" y="3695700"/>
            <a:ext cx="1752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700" b="0" i="0" u="none" strike="noStrike" spc="200">
                <a:solidFill>
                  <a:srgbClr val="FFFFFF"/>
                </a:solidFill>
                <a:latin typeface="Pretendard Black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2781300"/>
            <a:ext cx="17665700" cy="551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1700" y="749300"/>
            <a:ext cx="5473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3352D9"/>
                </a:solidFill>
                <a:ea typeface="Pretendard Black"/>
              </a:rPr>
              <a:t>프로젝트</a:t>
            </a:r>
            <a:r>
              <a:rPr lang="en-US" sz="7000" b="0" i="0" u="none" strike="noStrike">
                <a:solidFill>
                  <a:srgbClr val="3352D9"/>
                </a:solidFill>
                <a:latin typeface="Pretendard Black"/>
              </a:rPr>
              <a:t>  </a:t>
            </a:r>
            <a:r>
              <a:rPr lang="ko-KR" sz="7000" b="0" i="0" u="none" strike="noStrike">
                <a:solidFill>
                  <a:srgbClr val="3352D9"/>
                </a:solidFill>
                <a:ea typeface="Pretendard Black"/>
              </a:rPr>
              <a:t>소개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 rot="5400000">
            <a:off x="2374900" y="7594600"/>
            <a:ext cx="609600" cy="2616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09700" y="8623300"/>
            <a:ext cx="2514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900" b="0" i="0" u="none" strike="noStrike">
                <a:solidFill>
                  <a:srgbClr val="FFFFFF"/>
                </a:solidFill>
                <a:ea typeface="Pretendard Bold"/>
              </a:rPr>
              <a:t>프로젝트</a:t>
            </a:r>
            <a:r>
              <a:rPr lang="en-US" sz="29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Pretendard Bold"/>
              </a:rPr>
              <a:t>목적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54500" y="8674100"/>
            <a:ext cx="12230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음성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기반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인터페이스로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보이스피싱을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예방하고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금융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접근성을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높이며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안전한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디지털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금융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환경을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 </a:t>
            </a:r>
            <a:r>
              <a:rPr lang="ko-KR" sz="2500" b="1" i="0" u="none" strike="noStrike" spc="-100">
                <a:solidFill>
                  <a:srgbClr val="595959"/>
                </a:solidFill>
                <a:ea typeface="Pretendard Regular"/>
              </a:rPr>
              <a:t>구축</a:t>
            </a:r>
            <a:r>
              <a:rPr lang="en-US" sz="2500" b="1" i="0" u="none" strike="noStrike" spc="-100">
                <a:solidFill>
                  <a:srgbClr val="595959"/>
                </a:solidFill>
                <a:latin typeface="Pretendard Regular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-876300" y="0"/>
            <a:ext cx="20116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5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3175000"/>
            <a:ext cx="8026400" cy="2819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800" y="3175000"/>
            <a:ext cx="7962900" cy="2819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901700" y="3175000"/>
            <a:ext cx="8026400" cy="863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6324600"/>
            <a:ext cx="7975600" cy="2819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952500" y="6324600"/>
            <a:ext cx="8026400" cy="863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9271000" y="3162300"/>
            <a:ext cx="8026400" cy="863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alphaModFix amt="90000"/>
          </a:blip>
          <a:stretch>
            <a:fillRect/>
          </a:stretch>
        </p:blipFill>
        <p:spPr>
          <a:xfrm>
            <a:off x="9385300" y="3403600"/>
            <a:ext cx="1282700" cy="128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alphaModFix amt="90000"/>
          </a:blip>
          <a:stretch>
            <a:fillRect/>
          </a:stretch>
        </p:blipFill>
        <p:spPr>
          <a:xfrm>
            <a:off x="7543800" y="3556000"/>
            <a:ext cx="1244600" cy="1244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9900" y="4254500"/>
            <a:ext cx="3124200" cy="1447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3200" y="4165600"/>
            <a:ext cx="2260600" cy="1727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52100" y="4216400"/>
            <a:ext cx="3048000" cy="1600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3600" y="4216400"/>
            <a:ext cx="3492500" cy="1600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7500" y="7264400"/>
            <a:ext cx="3289300" cy="1727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7800" y="7327900"/>
            <a:ext cx="2260600" cy="17272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912100" y="8305800"/>
            <a:ext cx="5969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900" b="0" i="0" u="none" strike="noStrike">
                <a:solidFill>
                  <a:srgbClr val="8340CC"/>
                </a:solidFill>
                <a:latin typeface="Pretendard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01700" y="749300"/>
            <a:ext cx="9956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FFFFFF"/>
                </a:solidFill>
                <a:ea typeface="Pretendard Bold"/>
              </a:rPr>
              <a:t>나만의</a:t>
            </a:r>
            <a:r>
              <a:rPr lang="en-US" sz="70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000" b="0" i="0" u="none" strike="noStrike">
                <a:solidFill>
                  <a:srgbClr val="FFFFFF"/>
                </a:solidFill>
                <a:ea typeface="Pretendard Bold"/>
              </a:rPr>
              <a:t>금융비서</a:t>
            </a:r>
            <a:r>
              <a:rPr lang="en-US" sz="70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000" b="0" i="0" u="none" strike="noStrike">
                <a:solidFill>
                  <a:srgbClr val="FFFFFF"/>
                </a:solidFill>
                <a:ea typeface="Pretendard Bold"/>
              </a:rPr>
              <a:t>주요</a:t>
            </a:r>
            <a:r>
              <a:rPr lang="en-US" sz="7000" b="0" i="0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7000" b="0" i="0" u="none" strike="noStrike">
                <a:solidFill>
                  <a:srgbClr val="FFFFFF"/>
                </a:solidFill>
                <a:ea typeface="Pretendard Bold"/>
              </a:rPr>
              <a:t>기능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912100" y="5168900"/>
            <a:ext cx="5969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900" b="0" i="0" u="none" strike="noStrike">
                <a:solidFill>
                  <a:srgbClr val="3352D9"/>
                </a:solidFill>
                <a:latin typeface="Pretendard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66300" y="5168900"/>
            <a:ext cx="5969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900" b="0" i="0" u="none" strike="noStrike">
                <a:solidFill>
                  <a:srgbClr val="3352D9"/>
                </a:solidFill>
                <a:latin typeface="Pretendard 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56000" y="3302000"/>
            <a:ext cx="2438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100" b="0" i="0" u="none" strike="noStrike">
                <a:solidFill>
                  <a:srgbClr val="3352D9"/>
                </a:solidFill>
                <a:ea typeface="Pretendard Bold"/>
              </a:rPr>
              <a:t>챗봇</a:t>
            </a:r>
            <a:r>
              <a:rPr lang="en-US" sz="3100" b="0" i="0" u="none" strike="noStrike">
                <a:solidFill>
                  <a:srgbClr val="3352D9"/>
                </a:solidFill>
                <a:latin typeface="Pretendard Bold"/>
              </a:rPr>
              <a:t> </a:t>
            </a:r>
            <a:r>
              <a:rPr lang="ko-KR" sz="3100" b="0" i="0" u="none" strike="noStrike">
                <a:solidFill>
                  <a:srgbClr val="3352D9"/>
                </a:solidFill>
                <a:ea typeface="Pretendard Bold"/>
              </a:rPr>
              <a:t>서비스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41200" y="3302000"/>
            <a:ext cx="2692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100" b="0" i="0" u="none" strike="noStrike">
                <a:solidFill>
                  <a:srgbClr val="8340CC"/>
                </a:solidFill>
                <a:ea typeface="Pretendard Bold"/>
              </a:rPr>
              <a:t>보이스피싱</a:t>
            </a:r>
            <a:r>
              <a:rPr lang="en-US" sz="3100" b="0" i="0" u="none" strike="noStrike">
                <a:solidFill>
                  <a:srgbClr val="8340CC"/>
                </a:solidFill>
                <a:latin typeface="Pretendard Bold"/>
              </a:rPr>
              <a:t> </a:t>
            </a:r>
            <a:r>
              <a:rPr lang="ko-KR" sz="3100" b="0" i="0" u="none" strike="noStrike">
                <a:solidFill>
                  <a:srgbClr val="8340CC"/>
                </a:solidFill>
                <a:ea typeface="Pretendard Bold"/>
              </a:rPr>
              <a:t>탐지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06800" y="6451600"/>
            <a:ext cx="2438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100" b="0" i="0" u="none" strike="noStrike" dirty="0">
                <a:solidFill>
                  <a:srgbClr val="8340CC"/>
                </a:solidFill>
                <a:ea typeface="Pretendard Bold"/>
              </a:rPr>
              <a:t>통화</a:t>
            </a:r>
            <a:r>
              <a:rPr lang="en-US" sz="3100" b="0" i="0" u="none" strike="noStrike" dirty="0">
                <a:solidFill>
                  <a:srgbClr val="8340CC"/>
                </a:solidFill>
                <a:latin typeface="Pretendard Bold"/>
              </a:rPr>
              <a:t> </a:t>
            </a:r>
            <a:r>
              <a:rPr lang="ko-KR" sz="3100" b="0" i="0" u="none" strike="noStrike" dirty="0" smtClean="0">
                <a:solidFill>
                  <a:srgbClr val="8340CC"/>
                </a:solidFill>
                <a:ea typeface="Pretendard Bold"/>
              </a:rPr>
              <a:t>녹음</a:t>
            </a:r>
            <a:r>
              <a:rPr lang="en-US" altLang="ko-KR" sz="3100" dirty="0" smtClean="0">
                <a:solidFill>
                  <a:srgbClr val="8340CC"/>
                </a:solidFill>
                <a:ea typeface="Pretendard Bold"/>
              </a:rPr>
              <a:t> </a:t>
            </a:r>
            <a:r>
              <a:rPr lang="ko-KR" altLang="en-US" sz="3100" dirty="0" smtClean="0">
                <a:solidFill>
                  <a:srgbClr val="8340CC"/>
                </a:solidFill>
                <a:ea typeface="Pretendard Bold"/>
              </a:rPr>
              <a:t>분석</a:t>
            </a:r>
            <a:endParaRPr lang="ko-KR" sz="3100" b="0" i="0" u="none" strike="noStrike" dirty="0">
              <a:solidFill>
                <a:srgbClr val="8340CC"/>
              </a:solidFill>
              <a:ea typeface="Pretendar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2400300"/>
            <a:ext cx="15481300" cy="7797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1700" y="749300"/>
            <a:ext cx="5791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세부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기능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소개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8100" y="965200"/>
            <a:ext cx="116967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음성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기반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인터페이스와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최적화된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대화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관리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시스템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921000"/>
            <a:ext cx="15760700" cy="641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1700" y="749300"/>
            <a:ext cx="5791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세부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기능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소개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8100" y="965200"/>
            <a:ext cx="116967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보이스피싱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위험도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분석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및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사례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기반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검색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기술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2374900"/>
            <a:ext cx="15582900" cy="7988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1700" y="749300"/>
            <a:ext cx="5791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프로젝트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결과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8100" y="965200"/>
            <a:ext cx="116967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보이스피싱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위험도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분석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및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사례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기반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검색</a:t>
            </a:r>
            <a:r>
              <a:rPr lang="en-US" sz="4700" b="0" i="0" u="none" strike="noStrike" spc="-100">
                <a:solidFill>
                  <a:srgbClr val="8340CC"/>
                </a:solidFill>
                <a:latin typeface="Pretendard SemiBold"/>
              </a:rPr>
              <a:t> </a:t>
            </a:r>
            <a:r>
              <a:rPr lang="ko-KR" sz="4700" b="0" i="0" u="none" strike="noStrike" spc="-100">
                <a:solidFill>
                  <a:srgbClr val="8340CC"/>
                </a:solidFill>
                <a:ea typeface="Pretendard SemiBold"/>
              </a:rPr>
              <a:t>기술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06" y="6858012"/>
            <a:ext cx="6172200" cy="2025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206" y="2643170"/>
            <a:ext cx="6197600" cy="3797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26" y="2786046"/>
            <a:ext cx="4851400" cy="361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026" y="2697146"/>
            <a:ext cx="6235700" cy="6019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01700" y="749300"/>
            <a:ext cx="9740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피싱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위험도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분석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성능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평가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15768" y="6929450"/>
            <a:ext cx="6324600" cy="1460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2050"/>
              </a:lnSpc>
            </a:pP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시스템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평균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토큰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처리량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: 70.32 TPS</a:t>
            </a:r>
          </a:p>
          <a:p>
            <a:pPr lvl="0" algn="ctr">
              <a:lnSpc>
                <a:spcPct val="112050"/>
              </a:lnSpc>
            </a:pP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최고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: 140.03 TPS /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최저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: 22.66 </a:t>
            </a:r>
            <a:r>
              <a:rPr lang="en-US" sz="2800" b="0" i="0" u="none" strike="noStrike" dirty="0" smtClean="0">
                <a:solidFill>
                  <a:srgbClr val="FFFFFF"/>
                </a:solidFill>
                <a:latin typeface="Pretendard Medium"/>
              </a:rPr>
              <a:t>TPS</a:t>
            </a:r>
            <a:endParaRPr lang="en-US" sz="2800" b="0" i="0" u="none" strike="noStrike" dirty="0">
              <a:solidFill>
                <a:srgbClr val="FFFFFF"/>
              </a:solidFill>
              <a:latin typeface="Pretendar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146300" y="990600"/>
            <a:ext cx="2781300" cy="83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311400"/>
            <a:ext cx="185928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04" y="7734300"/>
            <a:ext cx="6438900" cy="2387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700" y="2311400"/>
            <a:ext cx="9639300" cy="5232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01700" y="749300"/>
            <a:ext cx="9740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챗봇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서비스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성능</a:t>
            </a:r>
            <a:r>
              <a:rPr lang="en-US" sz="7000" b="0" i="0" u="none" strike="noStrike">
                <a:solidFill>
                  <a:srgbClr val="8340CC"/>
                </a:solidFill>
                <a:latin typeface="Pretendard Black"/>
              </a:rPr>
              <a:t> </a:t>
            </a:r>
            <a:r>
              <a:rPr lang="ko-KR" sz="7000" b="0" i="0" u="none" strike="noStrike">
                <a:solidFill>
                  <a:srgbClr val="8340CC"/>
                </a:solidFill>
                <a:ea typeface="Pretendard Black"/>
              </a:rPr>
              <a:t>평가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15042" y="8001020"/>
            <a:ext cx="6324600" cy="1460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2050"/>
              </a:lnSpc>
            </a:pP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단일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사용자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기준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평균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토큰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처리량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: 65 TPS</a:t>
            </a:r>
          </a:p>
          <a:p>
            <a:pPr lvl="0" algn="ctr">
              <a:lnSpc>
                <a:spcPct val="112050"/>
              </a:lnSpc>
            </a:pPr>
            <a:r>
              <a:rPr lang="en-US" sz="2800" b="0" i="0" u="none" strike="noStrike" dirty="0" smtClean="0">
                <a:solidFill>
                  <a:srgbClr val="FFFFFF"/>
                </a:solidFill>
                <a:latin typeface="Pretendard Medium"/>
              </a:rPr>
              <a:t>Request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당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평균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처리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FFFFF"/>
                </a:solidFill>
                <a:ea typeface="Pretendard Medium"/>
              </a:rPr>
              <a:t>토큰</a:t>
            </a:r>
            <a:r>
              <a:rPr lang="en-US" sz="2800" b="0" i="0" u="none" strike="noStrike" dirty="0">
                <a:solidFill>
                  <a:srgbClr val="FFFFFF"/>
                </a:solidFill>
                <a:latin typeface="Pretendard Medium"/>
              </a:rPr>
              <a:t> : 1800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196</Words>
  <Application>Microsoft Office PowerPoint</Application>
  <PresentationFormat>사용자 지정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Calibri</vt:lpstr>
      <vt:lpstr>Pretendard SemiBold</vt:lpstr>
      <vt:lpstr>Pretendard Black</vt:lpstr>
      <vt:lpstr>Pretendard Bold</vt:lpstr>
      <vt:lpstr>Pretendard Regular</vt:lpstr>
      <vt:lpstr>Pretendard Medium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STORY</cp:lastModifiedBy>
  <cp:revision>10</cp:revision>
  <dcterms:created xsi:type="dcterms:W3CDTF">2006-08-16T00:00:00Z</dcterms:created>
  <dcterms:modified xsi:type="dcterms:W3CDTF">2024-12-17T07:03:30Z</dcterms:modified>
</cp:coreProperties>
</file>