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5" r:id="rId10"/>
    <p:sldId id="266" r:id="rId11"/>
    <p:sldId id="312" r:id="rId12"/>
    <p:sldId id="297" r:id="rId13"/>
    <p:sldId id="311" r:id="rId14"/>
    <p:sldId id="320" r:id="rId15"/>
    <p:sldId id="314" r:id="rId16"/>
    <p:sldId id="315" r:id="rId17"/>
    <p:sldId id="316" r:id="rId18"/>
    <p:sldId id="317" r:id="rId19"/>
    <p:sldId id="319" r:id="rId20"/>
    <p:sldId id="318" r:id="rId21"/>
    <p:sldId id="321" r:id="rId22"/>
    <p:sldId id="322" r:id="rId23"/>
    <p:sldId id="323" r:id="rId24"/>
    <p:sldId id="325" r:id="rId25"/>
    <p:sldId id="324" r:id="rId26"/>
    <p:sldId id="326" r:id="rId27"/>
    <p:sldId id="328" r:id="rId28"/>
    <p:sldId id="329" r:id="rId29"/>
    <p:sldId id="336" r:id="rId30"/>
    <p:sldId id="267" r:id="rId31"/>
    <p:sldId id="330" r:id="rId32"/>
    <p:sldId id="331" r:id="rId33"/>
    <p:sldId id="332" r:id="rId34"/>
    <p:sldId id="333" r:id="rId35"/>
    <p:sldId id="335" r:id="rId36"/>
    <p:sldId id="33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86783"/>
  </p:normalViewPr>
  <p:slideViewPr>
    <p:cSldViewPr snapToGrid="0" snapToObjects="1">
      <p:cViewPr varScale="1">
        <p:scale>
          <a:sx n="93" d="100"/>
          <a:sy n="93" d="100"/>
        </p:scale>
        <p:origin x="10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CBB37-F960-CF4F-B95B-44C1AAE4D9C7}" type="datetimeFigureOut">
              <a:rPr lang="en-US" smtClean="0"/>
              <a:t>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76BA0-0D2B-A643-9D0F-BC649FF5E010}" type="slidenum">
              <a:rPr lang="en-US" smtClean="0"/>
              <a:t>‹#›</a:t>
            </a:fld>
            <a:endParaRPr lang="en-US"/>
          </a:p>
        </p:txBody>
      </p:sp>
    </p:spTree>
    <p:extLst>
      <p:ext uri="{BB962C8B-B14F-4D97-AF65-F5344CB8AC3E}">
        <p14:creationId xmlns:p14="http://schemas.microsoft.com/office/powerpoint/2010/main" val="115982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Once we pitch up, RAF direction has changed. which force going to change direction.</a:t>
            </a:r>
          </a:p>
        </p:txBody>
      </p:sp>
      <p:sp>
        <p:nvSpPr>
          <p:cNvPr id="4" name="Slide Number Placeholder 3"/>
          <p:cNvSpPr>
            <a:spLocks noGrp="1"/>
          </p:cNvSpPr>
          <p:nvPr>
            <p:ph type="sldNum" sz="quarter" idx="10"/>
          </p:nvPr>
        </p:nvSpPr>
        <p:spPr/>
        <p:txBody>
          <a:bodyPr/>
          <a:lstStyle/>
          <a:p>
            <a:fld id="{8839753E-9E34-4FFC-921B-24D09F3FABF1}" type="slidenum">
              <a:rPr lang="en-AU" smtClean="0"/>
              <a:pPr/>
              <a:t>12</a:t>
            </a:fld>
            <a:endParaRPr lang="en-AU" dirty="0"/>
          </a:p>
        </p:txBody>
      </p:sp>
    </p:spTree>
    <p:extLst>
      <p:ext uri="{BB962C8B-B14F-4D97-AF65-F5344CB8AC3E}">
        <p14:creationId xmlns:p14="http://schemas.microsoft.com/office/powerpoint/2010/main" val="3456701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Anticipate</a:t>
            </a:r>
            <a:r>
              <a:rPr lang="en-US" baseline="0" dirty="0"/>
              <a:t> </a:t>
            </a:r>
            <a:r>
              <a:rPr lang="en-US" baseline="0" dirty="0">
                <a:sym typeface="Wingdings"/>
              </a:rPr>
              <a:t> 10% </a:t>
            </a:r>
            <a:r>
              <a:rPr lang="en-US" baseline="0" dirty="0" err="1">
                <a:sym typeface="Wingdings"/>
              </a:rPr>
              <a:t>RoC</a:t>
            </a:r>
            <a:endParaRPr lang="en-US" dirty="0"/>
          </a:p>
        </p:txBody>
      </p:sp>
      <p:sp>
        <p:nvSpPr>
          <p:cNvPr id="4" name="Slide Number Placeholder 3"/>
          <p:cNvSpPr>
            <a:spLocks noGrp="1"/>
          </p:cNvSpPr>
          <p:nvPr>
            <p:ph type="sldNum" sz="quarter" idx="10"/>
          </p:nvPr>
        </p:nvSpPr>
        <p:spPr/>
        <p:txBody>
          <a:bodyPr/>
          <a:lstStyle/>
          <a:p>
            <a:fld id="{BF25476D-48BF-3949-ACA2-6ADC099B7AA9}" type="slidenum">
              <a:rPr lang="en-US" smtClean="0"/>
              <a:pPr/>
              <a:t>30</a:t>
            </a:fld>
            <a:endParaRPr lang="en-US"/>
          </a:p>
        </p:txBody>
      </p:sp>
    </p:spTree>
    <p:extLst>
      <p:ext uri="{BB962C8B-B14F-4D97-AF65-F5344CB8AC3E}">
        <p14:creationId xmlns:p14="http://schemas.microsoft.com/office/powerpoint/2010/main" val="402375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The high nose attitude of the climb creates a bling spot ahead of the aircraft, it is extremely important to lower the nose </a:t>
            </a:r>
            <a:r>
              <a:rPr lang="en-US" b="1" i="0" dirty="0"/>
              <a:t>every 500 ft </a:t>
            </a:r>
            <a:r>
              <a:rPr lang="en-US" i="0" dirty="0"/>
              <a:t>to clear the airspace for traffic.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Engine is operating at high power and low airspeed during the climb. This inhibits the engine cooling thus it is necessary to check the T and P periodically. </a:t>
            </a:r>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32</a:t>
            </a:fld>
            <a:endParaRPr lang="en-US"/>
          </a:p>
        </p:txBody>
      </p:sp>
    </p:spTree>
    <p:extLst>
      <p:ext uri="{BB962C8B-B14F-4D97-AF65-F5344CB8AC3E}">
        <p14:creationId xmlns:p14="http://schemas.microsoft.com/office/powerpoint/2010/main" val="48707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First </a:t>
            </a:r>
            <a:r>
              <a:rPr lang="en-AU" dirty="0" err="1"/>
              <a:t>im</a:t>
            </a:r>
            <a:r>
              <a:rPr lang="en-AU" dirty="0"/>
              <a:t> going draw a line under the weight to make same length to the lift. Now you can see lift is less than weight.</a:t>
            </a:r>
          </a:p>
          <a:p>
            <a:r>
              <a:rPr lang="en-AU" dirty="0"/>
              <a:t>And also we have another force which is call rearward component of weight, because is same direction of drag we just moving to behind the drag.</a:t>
            </a:r>
          </a:p>
          <a:p>
            <a:r>
              <a:rPr lang="en-AU" dirty="0"/>
              <a:t>We just add rearward component of weight and drag together that is giving us resultant force. Need to be equilibrium we also need to have other resultant force which is that way.</a:t>
            </a:r>
          </a:p>
          <a:p>
            <a:r>
              <a:rPr lang="en-AU" dirty="0"/>
              <a:t>Thrust is provide the climb</a:t>
            </a:r>
          </a:p>
        </p:txBody>
      </p:sp>
      <p:sp>
        <p:nvSpPr>
          <p:cNvPr id="4" name="Slide Number Placeholder 3"/>
          <p:cNvSpPr>
            <a:spLocks noGrp="1"/>
          </p:cNvSpPr>
          <p:nvPr>
            <p:ph type="sldNum" sz="quarter" idx="10"/>
          </p:nvPr>
        </p:nvSpPr>
        <p:spPr/>
        <p:txBody>
          <a:bodyPr/>
          <a:lstStyle/>
          <a:p>
            <a:fld id="{8839753E-9E34-4FFC-921B-24D09F3FABF1}" type="slidenum">
              <a:rPr lang="en-AU" smtClean="0"/>
              <a:pPr/>
              <a:t>13</a:t>
            </a:fld>
            <a:endParaRPr lang="en-AU" dirty="0"/>
          </a:p>
        </p:txBody>
      </p:sp>
    </p:spTree>
    <p:extLst>
      <p:ext uri="{BB962C8B-B14F-4D97-AF65-F5344CB8AC3E}">
        <p14:creationId xmlns:p14="http://schemas.microsoft.com/office/powerpoint/2010/main" val="359252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a:t>For an aircraft to maintain a steady climb with a constant airspeed, the thrust must exceed the drag</a:t>
            </a:r>
          </a:p>
          <a:p>
            <a:pPr lvl="1"/>
            <a:endParaRPr lang="en-US" sz="2800" dirty="0"/>
          </a:p>
          <a:p>
            <a:pPr lvl="1"/>
            <a:r>
              <a:rPr lang="en-US" sz="2800" dirty="0"/>
              <a:t>In a climb, the thrust balances the drag and supports a rearward component of the weight. The thrust in excess of that needed to balance it is called excess thrust. </a:t>
            </a:r>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14</a:t>
            </a:fld>
            <a:endParaRPr lang="en-US"/>
          </a:p>
        </p:txBody>
      </p:sp>
    </p:spTree>
    <p:extLst>
      <p:ext uri="{BB962C8B-B14F-4D97-AF65-F5344CB8AC3E}">
        <p14:creationId xmlns:p14="http://schemas.microsoft.com/office/powerpoint/2010/main" val="71615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Best obstacle clearance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Disadvantages</a:t>
            </a:r>
          </a:p>
          <a:p>
            <a:pPr marL="171450" indent="-171450">
              <a:buFont typeface="Arial"/>
              <a:buChar char="•"/>
            </a:pPr>
            <a:r>
              <a:rPr lang="en-US" baseline="0" dirty="0"/>
              <a:t>Forward visibility</a:t>
            </a:r>
          </a:p>
          <a:p>
            <a:pPr marL="171450" indent="-171450">
              <a:buFont typeface="Arial"/>
              <a:buChar char="•"/>
            </a:pPr>
            <a:r>
              <a:rPr lang="en-US" baseline="0" dirty="0"/>
              <a:t>Engine cooling</a:t>
            </a:r>
          </a:p>
          <a:p>
            <a:pPr marL="171450" indent="-171450">
              <a:buFont typeface="Arial"/>
              <a:buChar char="•"/>
            </a:pPr>
            <a:r>
              <a:rPr lang="en-US" baseline="0" dirty="0"/>
              <a:t>Important to monitor t and 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15</a:t>
            </a:fld>
            <a:endParaRPr lang="en-US"/>
          </a:p>
        </p:txBody>
      </p:sp>
    </p:spTree>
    <p:extLst>
      <p:ext uri="{BB962C8B-B14F-4D97-AF65-F5344CB8AC3E}">
        <p14:creationId xmlns:p14="http://schemas.microsoft.com/office/powerpoint/2010/main" val="500173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Maximum height in time</a:t>
            </a:r>
          </a:p>
          <a:p>
            <a:r>
              <a:rPr lang="en-US" baseline="0" dirty="0"/>
              <a:t>After take off height is safety</a:t>
            </a:r>
          </a:p>
          <a:p>
            <a:r>
              <a:rPr lang="en-US" baseline="0" dirty="0"/>
              <a:t>Gain height as soon as possible</a:t>
            </a:r>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17</a:t>
            </a:fld>
            <a:endParaRPr lang="en-US"/>
          </a:p>
        </p:txBody>
      </p:sp>
    </p:spTree>
    <p:extLst>
      <p:ext uri="{BB962C8B-B14F-4D97-AF65-F5344CB8AC3E}">
        <p14:creationId xmlns:p14="http://schemas.microsoft.com/office/powerpoint/2010/main" val="2113423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RoC</a:t>
            </a:r>
            <a:r>
              <a:rPr lang="en-US" dirty="0"/>
              <a:t> is a </a:t>
            </a:r>
            <a:r>
              <a:rPr lang="en-US" dirty="0" err="1"/>
              <a:t>functoin</a:t>
            </a:r>
            <a:r>
              <a:rPr lang="en-US" dirty="0"/>
              <a:t> of excess power, limited by excess power</a:t>
            </a:r>
          </a:p>
          <a:p>
            <a:r>
              <a:rPr lang="en-US" dirty="0"/>
              <a:t>Power is</a:t>
            </a:r>
            <a:r>
              <a:rPr lang="en-US" baseline="0" dirty="0"/>
              <a:t> rate , therefore limits the rate of climb we can achieve</a:t>
            </a:r>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18</a:t>
            </a:fld>
            <a:endParaRPr lang="en-US"/>
          </a:p>
        </p:txBody>
      </p:sp>
    </p:spTree>
    <p:extLst>
      <p:ext uri="{BB962C8B-B14F-4D97-AF65-F5344CB8AC3E}">
        <p14:creationId xmlns:p14="http://schemas.microsoft.com/office/powerpoint/2010/main" val="351706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a:t>
            </a:r>
            <a:r>
              <a:rPr lang="en-US" baseline="0" dirty="0"/>
              <a:t> in altitude decrease the density</a:t>
            </a:r>
          </a:p>
          <a:p>
            <a:r>
              <a:rPr lang="en-US" baseline="0" dirty="0"/>
              <a:t>Results in a reduction in engine performance </a:t>
            </a:r>
            <a:r>
              <a:rPr lang="en-US" baseline="0" dirty="0">
                <a:sym typeface="Wingdings"/>
              </a:rPr>
              <a:t> less dense air</a:t>
            </a:r>
          </a:p>
          <a:p>
            <a:r>
              <a:rPr lang="en-US" baseline="0" dirty="0"/>
              <a:t>propeller efficiency </a:t>
            </a:r>
            <a:r>
              <a:rPr lang="en-US" baseline="0" dirty="0">
                <a:sym typeface="Wingdings"/>
              </a:rPr>
              <a:t> thinner air</a:t>
            </a:r>
            <a:endParaRPr lang="en-US" dirty="0"/>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24</a:t>
            </a:fld>
            <a:endParaRPr lang="en-US"/>
          </a:p>
        </p:txBody>
      </p:sp>
    </p:spTree>
    <p:extLst>
      <p:ext uri="{BB962C8B-B14F-4D97-AF65-F5344CB8AC3E}">
        <p14:creationId xmlns:p14="http://schemas.microsoft.com/office/powerpoint/2010/main" val="3303709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Increase</a:t>
            </a:r>
            <a:r>
              <a:rPr lang="en-US" baseline="0" dirty="0"/>
              <a:t> in altitude and temp decrease the density</a:t>
            </a:r>
          </a:p>
          <a:p>
            <a:r>
              <a:rPr lang="en-US" baseline="0" dirty="0"/>
              <a:t>Results in a reduction in engine performance </a:t>
            </a:r>
            <a:r>
              <a:rPr lang="en-US" baseline="0" dirty="0">
                <a:sym typeface="Wingdings"/>
              </a:rPr>
              <a:t> less dense air</a:t>
            </a:r>
          </a:p>
          <a:p>
            <a:r>
              <a:rPr lang="en-US" baseline="0" dirty="0"/>
              <a:t>propeller efficiency </a:t>
            </a:r>
            <a:r>
              <a:rPr lang="en-US" baseline="0" dirty="0">
                <a:sym typeface="Wingdings"/>
              </a:rPr>
              <a:t> thinner air</a:t>
            </a:r>
            <a:endParaRPr lang="en-US" dirty="0"/>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25</a:t>
            </a:fld>
            <a:endParaRPr lang="en-US"/>
          </a:p>
        </p:txBody>
      </p:sp>
    </p:spTree>
    <p:extLst>
      <p:ext uri="{BB962C8B-B14F-4D97-AF65-F5344CB8AC3E}">
        <p14:creationId xmlns:p14="http://schemas.microsoft.com/office/powerpoint/2010/main" val="216752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HK" dirty="0"/>
              <a:t>Higher weight means lift must be increased to maintain the aeroplane in a balanced condition.</a:t>
            </a:r>
          </a:p>
          <a:p>
            <a:r>
              <a:rPr lang="en-AU" altLang="zh-HK" dirty="0"/>
              <a:t>Extra lift means extra drag, thus reducing the amount of excess thrust/power 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Nose must be lowered to maintain airspeed, reduces both Angle and Rate of climb.</a:t>
            </a:r>
          </a:p>
          <a:p>
            <a:endParaRPr lang="en-US" dirty="0"/>
          </a:p>
        </p:txBody>
      </p:sp>
      <p:sp>
        <p:nvSpPr>
          <p:cNvPr id="4" name="Slide Number Placeholder 3"/>
          <p:cNvSpPr>
            <a:spLocks noGrp="1"/>
          </p:cNvSpPr>
          <p:nvPr>
            <p:ph type="sldNum" sz="quarter" idx="5"/>
          </p:nvPr>
        </p:nvSpPr>
        <p:spPr/>
        <p:txBody>
          <a:bodyPr/>
          <a:lstStyle/>
          <a:p>
            <a:fld id="{CF176BA0-0D2B-A643-9D0F-BC649FF5E010}" type="slidenum">
              <a:rPr lang="en-US" smtClean="0"/>
              <a:t>26</a:t>
            </a:fld>
            <a:endParaRPr lang="en-US"/>
          </a:p>
        </p:txBody>
      </p:sp>
    </p:spTree>
    <p:extLst>
      <p:ext uri="{BB962C8B-B14F-4D97-AF65-F5344CB8AC3E}">
        <p14:creationId xmlns:p14="http://schemas.microsoft.com/office/powerpoint/2010/main" val="12706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A5A3-48D0-DB4B-88ED-CD9E3C083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DE136E-3431-5744-9F54-424876E70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BE4D0-8762-EF41-99C4-319A1964B277}"/>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5" name="Footer Placeholder 4">
            <a:extLst>
              <a:ext uri="{FF2B5EF4-FFF2-40B4-BE49-F238E27FC236}">
                <a16:creationId xmlns:a16="http://schemas.microsoft.com/office/drawing/2014/main" id="{F2503CE0-E3FE-8B48-B22C-F10250DC8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98194-9A28-304B-A57C-A6A41A0EB4CD}"/>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104074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4031-33C7-174B-89F8-FEE1AD2D42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652200-BC93-A14E-B6AD-7758EF084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04B79-7010-844F-BEDB-D06B26325629}"/>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5" name="Footer Placeholder 4">
            <a:extLst>
              <a:ext uri="{FF2B5EF4-FFF2-40B4-BE49-F238E27FC236}">
                <a16:creationId xmlns:a16="http://schemas.microsoft.com/office/drawing/2014/main" id="{52F2F948-DEEC-1443-B36E-5101211A6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4DA26-21C9-F745-8A5E-8ABE35FCC306}"/>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2799650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C14CE-1919-A541-9F97-DC66D4BD9E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557D7-7D50-1B4A-A0A6-E8A676E3FF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8D284-048F-EB49-8CCA-89E8F981ED5A}"/>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5" name="Footer Placeholder 4">
            <a:extLst>
              <a:ext uri="{FF2B5EF4-FFF2-40B4-BE49-F238E27FC236}">
                <a16:creationId xmlns:a16="http://schemas.microsoft.com/office/drawing/2014/main" id="{950EA7F1-4A52-0846-8577-EF0412299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3A914-EA62-B64F-A32F-F3B4AA1BDD29}"/>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3434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8E0D-84B3-8B41-ACB2-B2C2FBB5D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9DA0D-7D58-5B40-9E1A-68B468253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ED556-2D05-494A-84AF-03EB4D42F38C}"/>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5" name="Footer Placeholder 4">
            <a:extLst>
              <a:ext uri="{FF2B5EF4-FFF2-40B4-BE49-F238E27FC236}">
                <a16:creationId xmlns:a16="http://schemas.microsoft.com/office/drawing/2014/main" id="{DE87A04A-5083-0942-9E31-38250C5D7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0E47C-F94C-2F4C-9D9B-246EABF1A4D3}"/>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65772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2931-B5F9-594E-9C4C-9AA1E4377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6DB98A-6E10-7A46-8381-F89A5E3F0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153AD-166C-DA40-9554-7D0318129645}"/>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5" name="Footer Placeholder 4">
            <a:extLst>
              <a:ext uri="{FF2B5EF4-FFF2-40B4-BE49-F238E27FC236}">
                <a16:creationId xmlns:a16="http://schemas.microsoft.com/office/drawing/2014/main" id="{8B5E5CB1-BFDE-8347-9E12-C789113FB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59537-78D0-0E4C-A12D-6C9CB1A8D84A}"/>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100522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DE56-666A-DB41-BCDF-1182DAAD0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23E12-86A2-F44D-9BF5-7D2C021BC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3D565-43F3-C546-9456-B4395AFB2F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AF7DDC-A277-3347-B17C-2FBDC7E4DE14}"/>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6" name="Footer Placeholder 5">
            <a:extLst>
              <a:ext uri="{FF2B5EF4-FFF2-40B4-BE49-F238E27FC236}">
                <a16:creationId xmlns:a16="http://schemas.microsoft.com/office/drawing/2014/main" id="{928FA9F6-F386-F54B-9C1B-74BD7F2E0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D6090-FA77-BC45-8B32-682CE393796B}"/>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387947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D1A4-5074-284C-819A-689D7F2A50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8FC646-085A-BD4F-9091-E7E41A7B39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13B66-FAAE-9449-B618-5464913EC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FB787-0E76-FE4A-8A47-E29EBB459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4673B-C795-B740-89DC-546C12869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DF2753-0EF3-104A-B119-6E1E240AC7C5}"/>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8" name="Footer Placeholder 7">
            <a:extLst>
              <a:ext uri="{FF2B5EF4-FFF2-40B4-BE49-F238E27FC236}">
                <a16:creationId xmlns:a16="http://schemas.microsoft.com/office/drawing/2014/main" id="{8AFBD93A-E8F5-0049-9D95-C8E822E4FC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9AFF18-65B5-CF4C-961F-B7F398790F8F}"/>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85414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7881-C0B2-9E48-87B3-525084C1E1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D054BB-2A66-AD4F-9E00-9791934E8B4D}"/>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4" name="Footer Placeholder 3">
            <a:extLst>
              <a:ext uri="{FF2B5EF4-FFF2-40B4-BE49-F238E27FC236}">
                <a16:creationId xmlns:a16="http://schemas.microsoft.com/office/drawing/2014/main" id="{EE5A4B3F-474A-344B-AA74-AD16DFA3C5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8C3AB-2618-4D42-9B49-D9B6A98B5C0D}"/>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42299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2A96C-84A1-5349-A850-1B1A10A4563D}"/>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3" name="Footer Placeholder 2">
            <a:extLst>
              <a:ext uri="{FF2B5EF4-FFF2-40B4-BE49-F238E27FC236}">
                <a16:creationId xmlns:a16="http://schemas.microsoft.com/office/drawing/2014/main" id="{6F0AA7CB-87AE-A04B-BE1E-CFB4E40863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9FA428-6192-D249-B821-2389F694F55B}"/>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139857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170-7835-5D4C-B572-431DFB93B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F31CBC-C0E7-464B-81EB-DD6BFA791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A9A3B2-392A-954E-AD68-E90C8698E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98748-C1F8-AF49-85F5-ECCD2A62F861}"/>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6" name="Footer Placeholder 5">
            <a:extLst>
              <a:ext uri="{FF2B5EF4-FFF2-40B4-BE49-F238E27FC236}">
                <a16:creationId xmlns:a16="http://schemas.microsoft.com/office/drawing/2014/main" id="{3EF5E3A9-5D2F-9748-B79A-0B565F211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6AB17-E935-3F4E-8611-E60854EE62D5}"/>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5130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52CFF-2DD6-5E43-967B-32EE59FAC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550D33-8FE3-324E-AC1A-F1B53CADC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58A730-6ECC-F245-8264-E8455E7A0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DD2BC-2469-4442-B54E-9F0CDB43A367}"/>
              </a:ext>
            </a:extLst>
          </p:cNvPr>
          <p:cNvSpPr>
            <a:spLocks noGrp="1"/>
          </p:cNvSpPr>
          <p:nvPr>
            <p:ph type="dt" sz="half" idx="10"/>
          </p:nvPr>
        </p:nvSpPr>
        <p:spPr/>
        <p:txBody>
          <a:bodyPr/>
          <a:lstStyle/>
          <a:p>
            <a:fld id="{64DCF273-4F7F-B64B-B26E-5102092EDF39}" type="datetimeFigureOut">
              <a:rPr lang="en-US" smtClean="0"/>
              <a:t>9/20/20</a:t>
            </a:fld>
            <a:endParaRPr lang="en-US"/>
          </a:p>
        </p:txBody>
      </p:sp>
      <p:sp>
        <p:nvSpPr>
          <p:cNvPr id="6" name="Footer Placeholder 5">
            <a:extLst>
              <a:ext uri="{FF2B5EF4-FFF2-40B4-BE49-F238E27FC236}">
                <a16:creationId xmlns:a16="http://schemas.microsoft.com/office/drawing/2014/main" id="{288106F1-348A-534B-830C-9EC9BCF68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4DB5D-F792-3748-BAD8-D454C392233E}"/>
              </a:ext>
            </a:extLst>
          </p:cNvPr>
          <p:cNvSpPr>
            <a:spLocks noGrp="1"/>
          </p:cNvSpPr>
          <p:nvPr>
            <p:ph type="sldNum" sz="quarter" idx="12"/>
          </p:nvPr>
        </p:nvSpPr>
        <p:spPr/>
        <p:txBody>
          <a:bodyPr/>
          <a:lstStyle/>
          <a:p>
            <a:fld id="{1508F25D-B839-A840-9258-D0E60E52A7CD}" type="slidenum">
              <a:rPr lang="en-US" smtClean="0"/>
              <a:t>‹#›</a:t>
            </a:fld>
            <a:endParaRPr lang="en-US"/>
          </a:p>
        </p:txBody>
      </p:sp>
    </p:spTree>
    <p:extLst>
      <p:ext uri="{BB962C8B-B14F-4D97-AF65-F5344CB8AC3E}">
        <p14:creationId xmlns:p14="http://schemas.microsoft.com/office/powerpoint/2010/main" val="181577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E2C7DA-0831-F942-B084-DCE4AB69CC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FC58E5-887F-D140-A572-FA16248C9F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791CD-0D9A-694D-9E3F-444788DEB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DCF273-4F7F-B64B-B26E-5102092EDF39}" type="datetimeFigureOut">
              <a:rPr lang="en-US" smtClean="0"/>
              <a:t>9/20/20</a:t>
            </a:fld>
            <a:endParaRPr lang="en-US"/>
          </a:p>
        </p:txBody>
      </p:sp>
      <p:sp>
        <p:nvSpPr>
          <p:cNvPr id="5" name="Footer Placeholder 4">
            <a:extLst>
              <a:ext uri="{FF2B5EF4-FFF2-40B4-BE49-F238E27FC236}">
                <a16:creationId xmlns:a16="http://schemas.microsoft.com/office/drawing/2014/main" id="{949FD832-92DD-EC4F-BB2F-3B27DF01D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E75DA7-0AE4-7C45-A965-DC9278418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8F25D-B839-A840-9258-D0E60E52A7CD}" type="slidenum">
              <a:rPr lang="en-US" smtClean="0"/>
              <a:t>‹#›</a:t>
            </a:fld>
            <a:endParaRPr lang="en-US"/>
          </a:p>
        </p:txBody>
      </p:sp>
    </p:spTree>
    <p:extLst>
      <p:ext uri="{BB962C8B-B14F-4D97-AF65-F5344CB8AC3E}">
        <p14:creationId xmlns:p14="http://schemas.microsoft.com/office/powerpoint/2010/main" val="244001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CAFA-DEDE-404B-B58A-9ADFA9742667}"/>
              </a:ext>
            </a:extLst>
          </p:cNvPr>
          <p:cNvSpPr>
            <a:spLocks noGrp="1"/>
          </p:cNvSpPr>
          <p:nvPr>
            <p:ph type="title"/>
          </p:nvPr>
        </p:nvSpPr>
        <p:spPr/>
        <p:txBody>
          <a:bodyPr>
            <a:normAutofit/>
          </a:bodyPr>
          <a:lstStyle/>
          <a:p>
            <a:pPr algn="ctr"/>
            <a:r>
              <a:rPr lang="en-US" sz="6000" b="1" dirty="0"/>
              <a:t>Climbing</a:t>
            </a:r>
          </a:p>
        </p:txBody>
      </p:sp>
    </p:spTree>
    <p:extLst>
      <p:ext uri="{BB962C8B-B14F-4D97-AF65-F5344CB8AC3E}">
        <p14:creationId xmlns:p14="http://schemas.microsoft.com/office/powerpoint/2010/main" val="120629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7F745-C6AC-4C47-A3C2-F5909C979B38}"/>
              </a:ext>
            </a:extLst>
          </p:cNvPr>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6E408-EC8B-A545-B395-E0F8888A4C61}"/>
                  </a:ext>
                </a:extLst>
              </p:cNvPr>
              <p:cNvSpPr>
                <a:spLocks noGrp="1"/>
              </p:cNvSpPr>
              <p:nvPr>
                <p:ph idx="1"/>
              </p:nvPr>
            </p:nvSpPr>
            <p:spPr>
              <a:xfrm>
                <a:off x="838200" y="1825625"/>
                <a:ext cx="10515600" cy="4351338"/>
              </a:xfrm>
            </p:spPr>
            <p:txBody>
              <a:bodyPr/>
              <a:lstStyle/>
              <a:p>
                <a:r>
                  <a:rPr lang="en-US" dirty="0"/>
                  <a:t>Power</a:t>
                </a:r>
              </a:p>
              <a:p>
                <a:endParaRPr lang="en-US" dirty="0"/>
              </a:p>
              <a:p>
                <a:pPr marL="457200" lvl="1" indent="0">
                  <a:buNone/>
                </a:pPr>
                <a:r>
                  <a:rPr lang="en-US" i="1" dirty="0"/>
                  <a:t>The rate of doing work or work done per unit time. That is</a:t>
                </a:r>
              </a:p>
              <a:p>
                <a:endParaRPr lang="en-US" i="1" dirty="0"/>
              </a:p>
              <a:p>
                <a:pPr marL="457200" lvl="1" indent="0" algn="ctr">
                  <a:buNone/>
                </a:pPr>
                <a:r>
                  <a:rPr lang="en-US" i="1" dirty="0"/>
                  <a:t>Power = Thrust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i="1" dirty="0"/>
                  <a:t> Speed</a:t>
                </a:r>
              </a:p>
            </p:txBody>
          </p:sp>
        </mc:Choice>
        <mc:Fallback xmlns="">
          <p:sp>
            <p:nvSpPr>
              <p:cNvPr id="3" name="Content Placeholder 2">
                <a:extLst>
                  <a:ext uri="{FF2B5EF4-FFF2-40B4-BE49-F238E27FC236}">
                    <a16:creationId xmlns:a16="http://schemas.microsoft.com/office/drawing/2014/main" id="{1426E408-EC8B-A545-B395-E0F8888A4C6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93366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29C5-74F7-EE4F-A8B0-2B18C6BC1297}"/>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C4CDA6F5-8567-FA42-8874-485104853CCC}"/>
              </a:ext>
            </a:extLst>
          </p:cNvPr>
          <p:cNvSpPr>
            <a:spLocks noGrp="1"/>
          </p:cNvSpPr>
          <p:nvPr>
            <p:ph idx="1"/>
          </p:nvPr>
        </p:nvSpPr>
        <p:spPr>
          <a:xfrm>
            <a:off x="838200" y="1825625"/>
            <a:ext cx="10515599" cy="4351338"/>
          </a:xfrm>
        </p:spPr>
        <p:txBody>
          <a:bodyPr/>
          <a:lstStyle/>
          <a:p>
            <a:r>
              <a:rPr lang="en-US" dirty="0"/>
              <a:t>Ground speed</a:t>
            </a:r>
          </a:p>
          <a:p>
            <a:endParaRPr lang="en-US" dirty="0"/>
          </a:p>
          <a:p>
            <a:pPr marL="457200" lvl="1" indent="0">
              <a:buNone/>
            </a:pPr>
            <a:r>
              <a:rPr lang="en-US" i="1" dirty="0"/>
              <a:t>Speed of the aircraft over the ground i.e. airspeed plus or minus wind component. </a:t>
            </a:r>
          </a:p>
        </p:txBody>
      </p:sp>
    </p:spTree>
    <p:extLst>
      <p:ext uri="{BB962C8B-B14F-4D97-AF65-F5344CB8AC3E}">
        <p14:creationId xmlns:p14="http://schemas.microsoft.com/office/powerpoint/2010/main" val="425116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p:cNvCxnSpPr>
            <a:cxnSpLocks/>
          </p:cNvCxnSpPr>
          <p:nvPr/>
        </p:nvCxnSpPr>
        <p:spPr>
          <a:xfrm>
            <a:off x="328037" y="2719282"/>
            <a:ext cx="10487889"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871435" y="2172889"/>
            <a:ext cx="1296144" cy="504056"/>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70C0"/>
              </a:solidFill>
            </a:endParaRPr>
          </a:p>
        </p:txBody>
      </p:sp>
      <p:sp>
        <p:nvSpPr>
          <p:cNvPr id="12" name="TextBox 11"/>
          <p:cNvSpPr txBox="1"/>
          <p:nvPr/>
        </p:nvSpPr>
        <p:spPr>
          <a:xfrm rot="21589246">
            <a:off x="1157679" y="2245514"/>
            <a:ext cx="712064" cy="369332"/>
          </a:xfrm>
          <a:prstGeom prst="rect">
            <a:avLst/>
          </a:prstGeom>
          <a:noFill/>
        </p:spPr>
        <p:txBody>
          <a:bodyPr wrap="square" rtlCol="0">
            <a:spAutoFit/>
          </a:bodyPr>
          <a:lstStyle/>
          <a:p>
            <a:r>
              <a:rPr lang="en-AU" b="1" dirty="0">
                <a:solidFill>
                  <a:schemeClr val="bg1"/>
                </a:solidFill>
              </a:rPr>
              <a:t>RAF</a:t>
            </a:r>
          </a:p>
        </p:txBody>
      </p:sp>
      <p:sp>
        <p:nvSpPr>
          <p:cNvPr id="30" name="Oval 29"/>
          <p:cNvSpPr/>
          <p:nvPr/>
        </p:nvSpPr>
        <p:spPr>
          <a:xfrm>
            <a:off x="5807968" y="2590662"/>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50" name="Straight Connector 49"/>
          <p:cNvCxnSpPr>
            <a:cxnSpLocks/>
          </p:cNvCxnSpPr>
          <p:nvPr/>
        </p:nvCxnSpPr>
        <p:spPr>
          <a:xfrm>
            <a:off x="2665195" y="1372525"/>
            <a:ext cx="6861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flipH="1">
            <a:off x="5933594" y="2704614"/>
            <a:ext cx="622310" cy="1"/>
          </a:xfrm>
          <a:prstGeom prst="straightConnector1">
            <a:avLst/>
          </a:prstGeom>
          <a:ln w="57150">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5951984" y="4478378"/>
            <a:ext cx="864096" cy="369332"/>
          </a:xfrm>
          <a:prstGeom prst="rect">
            <a:avLst/>
          </a:prstGeom>
          <a:noFill/>
        </p:spPr>
        <p:txBody>
          <a:bodyPr wrap="square" rtlCol="0">
            <a:spAutoFit/>
          </a:bodyPr>
          <a:lstStyle/>
          <a:p>
            <a:r>
              <a:rPr lang="en-AU" dirty="0"/>
              <a:t>Weight</a:t>
            </a:r>
          </a:p>
        </p:txBody>
      </p:sp>
      <p:sp>
        <p:nvSpPr>
          <p:cNvPr id="24" name="TextBox 23"/>
          <p:cNvSpPr txBox="1"/>
          <p:nvPr/>
        </p:nvSpPr>
        <p:spPr>
          <a:xfrm>
            <a:off x="6077944" y="898234"/>
            <a:ext cx="792088" cy="369332"/>
          </a:xfrm>
          <a:prstGeom prst="rect">
            <a:avLst/>
          </a:prstGeom>
          <a:noFill/>
        </p:spPr>
        <p:txBody>
          <a:bodyPr wrap="square" rtlCol="0">
            <a:spAutoFit/>
          </a:bodyPr>
          <a:lstStyle/>
          <a:p>
            <a:r>
              <a:rPr lang="en-AU" dirty="0"/>
              <a:t>Lift</a:t>
            </a:r>
          </a:p>
        </p:txBody>
      </p:sp>
      <p:sp>
        <p:nvSpPr>
          <p:cNvPr id="25" name="TextBox 24"/>
          <p:cNvSpPr txBox="1"/>
          <p:nvPr/>
        </p:nvSpPr>
        <p:spPr>
          <a:xfrm>
            <a:off x="4853608" y="2760247"/>
            <a:ext cx="936104" cy="369332"/>
          </a:xfrm>
          <a:prstGeom prst="rect">
            <a:avLst/>
          </a:prstGeom>
          <a:noFill/>
        </p:spPr>
        <p:txBody>
          <a:bodyPr wrap="square" rtlCol="0">
            <a:spAutoFit/>
          </a:bodyPr>
          <a:lstStyle/>
          <a:p>
            <a:r>
              <a:rPr lang="en-AU" dirty="0"/>
              <a:t>Thrust</a:t>
            </a:r>
          </a:p>
        </p:txBody>
      </p:sp>
      <p:sp>
        <p:nvSpPr>
          <p:cNvPr id="26" name="TextBox 25"/>
          <p:cNvSpPr txBox="1"/>
          <p:nvPr/>
        </p:nvSpPr>
        <p:spPr>
          <a:xfrm>
            <a:off x="6870032" y="3033209"/>
            <a:ext cx="1152128" cy="369332"/>
          </a:xfrm>
          <a:prstGeom prst="rect">
            <a:avLst/>
          </a:prstGeom>
          <a:noFill/>
        </p:spPr>
        <p:txBody>
          <a:bodyPr wrap="square" rtlCol="0">
            <a:spAutoFit/>
          </a:bodyPr>
          <a:lstStyle/>
          <a:p>
            <a:r>
              <a:rPr lang="en-AU" dirty="0"/>
              <a:t>Drag</a:t>
            </a:r>
          </a:p>
        </p:txBody>
      </p:sp>
      <p:cxnSp>
        <p:nvCxnSpPr>
          <p:cNvPr id="16" name="Straight Arrow Connector 15"/>
          <p:cNvCxnSpPr>
            <a:cxnSpLocks/>
          </p:cNvCxnSpPr>
          <p:nvPr/>
        </p:nvCxnSpPr>
        <p:spPr>
          <a:xfrm flipH="1" flipV="1">
            <a:off x="5956384" y="1372525"/>
            <a:ext cx="7568" cy="134927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p:cNvCxnSpPr>
          <p:nvPr/>
        </p:nvCxnSpPr>
        <p:spPr>
          <a:xfrm flipH="1">
            <a:off x="5338661" y="2711585"/>
            <a:ext cx="631168" cy="17184"/>
          </a:xfrm>
          <a:prstGeom prst="straightConnector1">
            <a:avLst/>
          </a:prstGeom>
          <a:ln w="57150">
            <a:solidFill>
              <a:srgbClr val="92D050"/>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a:cxnSpLocks/>
          </p:cNvCxnSpPr>
          <p:nvPr/>
        </p:nvCxnSpPr>
        <p:spPr>
          <a:xfrm>
            <a:off x="5961956" y="2708918"/>
            <a:ext cx="0" cy="136815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9DCF8F-B811-44AC-BE93-CA9193B58598}"/>
              </a:ext>
            </a:extLst>
          </p:cNvPr>
          <p:cNvCxnSpPr>
            <a:cxnSpLocks/>
          </p:cNvCxnSpPr>
          <p:nvPr/>
        </p:nvCxnSpPr>
        <p:spPr>
          <a:xfrm>
            <a:off x="2763851" y="4077070"/>
            <a:ext cx="6664298"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7AA29DEC-7062-463F-B535-6FD6BC47D4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93275" y="1773833"/>
            <a:ext cx="2473539" cy="141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1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p:cNvCxnSpPr>
            <a:cxnSpLocks/>
          </p:cNvCxnSpPr>
          <p:nvPr/>
        </p:nvCxnSpPr>
        <p:spPr>
          <a:xfrm>
            <a:off x="1489435" y="697584"/>
            <a:ext cx="9178565" cy="4171576"/>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rot="1515354">
            <a:off x="2364807" y="840216"/>
            <a:ext cx="1296144" cy="504056"/>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rgbClr val="0070C0"/>
              </a:solidFill>
            </a:endParaRPr>
          </a:p>
        </p:txBody>
      </p:sp>
      <p:sp>
        <p:nvSpPr>
          <p:cNvPr id="12" name="TextBox 11"/>
          <p:cNvSpPr txBox="1"/>
          <p:nvPr/>
        </p:nvSpPr>
        <p:spPr>
          <a:xfrm rot="1504600">
            <a:off x="2621030" y="907578"/>
            <a:ext cx="712064" cy="369332"/>
          </a:xfrm>
          <a:prstGeom prst="rect">
            <a:avLst/>
          </a:prstGeom>
          <a:noFill/>
        </p:spPr>
        <p:txBody>
          <a:bodyPr wrap="square" rtlCol="0">
            <a:spAutoFit/>
          </a:bodyPr>
          <a:lstStyle/>
          <a:p>
            <a:r>
              <a:rPr lang="en-AU" b="1" dirty="0">
                <a:solidFill>
                  <a:schemeClr val="bg1"/>
                </a:solidFill>
              </a:rPr>
              <a:t>RAF</a:t>
            </a:r>
          </a:p>
        </p:txBody>
      </p:sp>
      <p:sp>
        <p:nvSpPr>
          <p:cNvPr id="30" name="Oval 29"/>
          <p:cNvSpPr/>
          <p:nvPr/>
        </p:nvSpPr>
        <p:spPr>
          <a:xfrm>
            <a:off x="5807968" y="2590662"/>
            <a:ext cx="288032"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50" name="Straight Connector 49"/>
          <p:cNvCxnSpPr>
            <a:cxnSpLocks/>
          </p:cNvCxnSpPr>
          <p:nvPr/>
        </p:nvCxnSpPr>
        <p:spPr>
          <a:xfrm>
            <a:off x="3409946" y="173920"/>
            <a:ext cx="6366641" cy="2981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flipH="1" flipV="1">
            <a:off x="5968263" y="2759874"/>
            <a:ext cx="592498" cy="281156"/>
          </a:xfrm>
          <a:prstGeom prst="straightConnector1">
            <a:avLst/>
          </a:prstGeom>
          <a:ln w="57150">
            <a:solidFill>
              <a:srgbClr val="FF0000"/>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7" name="Straight Arrow Connector 76"/>
          <p:cNvCxnSpPr>
            <a:cxnSpLocks/>
          </p:cNvCxnSpPr>
          <p:nvPr/>
        </p:nvCxnSpPr>
        <p:spPr>
          <a:xfrm flipH="1" flipV="1">
            <a:off x="5412432" y="2492896"/>
            <a:ext cx="534566" cy="234907"/>
          </a:xfrm>
          <a:prstGeom prst="straightConnector1">
            <a:avLst/>
          </a:prstGeom>
          <a:ln w="57150">
            <a:solidFill>
              <a:srgbClr val="92D050"/>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5092739" y="4164542"/>
            <a:ext cx="864096" cy="369332"/>
          </a:xfrm>
          <a:prstGeom prst="rect">
            <a:avLst/>
          </a:prstGeom>
          <a:noFill/>
        </p:spPr>
        <p:txBody>
          <a:bodyPr wrap="square" rtlCol="0">
            <a:spAutoFit/>
          </a:bodyPr>
          <a:lstStyle/>
          <a:p>
            <a:r>
              <a:rPr lang="en-AU" dirty="0"/>
              <a:t>Weight</a:t>
            </a:r>
          </a:p>
        </p:txBody>
      </p:sp>
      <p:sp>
        <p:nvSpPr>
          <p:cNvPr id="24" name="TextBox 23"/>
          <p:cNvSpPr txBox="1"/>
          <p:nvPr/>
        </p:nvSpPr>
        <p:spPr>
          <a:xfrm>
            <a:off x="6578343" y="1227357"/>
            <a:ext cx="792088" cy="369332"/>
          </a:xfrm>
          <a:prstGeom prst="rect">
            <a:avLst/>
          </a:prstGeom>
          <a:noFill/>
        </p:spPr>
        <p:txBody>
          <a:bodyPr wrap="square" rtlCol="0">
            <a:spAutoFit/>
          </a:bodyPr>
          <a:lstStyle/>
          <a:p>
            <a:r>
              <a:rPr lang="en-AU" dirty="0"/>
              <a:t>Lift</a:t>
            </a:r>
          </a:p>
        </p:txBody>
      </p:sp>
      <p:sp>
        <p:nvSpPr>
          <p:cNvPr id="25" name="TextBox 24"/>
          <p:cNvSpPr txBox="1"/>
          <p:nvPr/>
        </p:nvSpPr>
        <p:spPr>
          <a:xfrm>
            <a:off x="4853608" y="2760247"/>
            <a:ext cx="936104" cy="369332"/>
          </a:xfrm>
          <a:prstGeom prst="rect">
            <a:avLst/>
          </a:prstGeom>
          <a:noFill/>
        </p:spPr>
        <p:txBody>
          <a:bodyPr wrap="square" rtlCol="0">
            <a:spAutoFit/>
          </a:bodyPr>
          <a:lstStyle/>
          <a:p>
            <a:r>
              <a:rPr lang="en-AU" dirty="0"/>
              <a:t>Thrust</a:t>
            </a:r>
          </a:p>
        </p:txBody>
      </p:sp>
      <p:sp>
        <p:nvSpPr>
          <p:cNvPr id="26" name="TextBox 25"/>
          <p:cNvSpPr txBox="1"/>
          <p:nvPr/>
        </p:nvSpPr>
        <p:spPr>
          <a:xfrm>
            <a:off x="6168008" y="2420888"/>
            <a:ext cx="1152128" cy="369332"/>
          </a:xfrm>
          <a:prstGeom prst="rect">
            <a:avLst/>
          </a:prstGeom>
          <a:noFill/>
        </p:spPr>
        <p:txBody>
          <a:bodyPr wrap="square" rtlCol="0">
            <a:spAutoFit/>
          </a:bodyPr>
          <a:lstStyle/>
          <a:p>
            <a:r>
              <a:rPr lang="en-AU" dirty="0"/>
              <a:t>Drag</a:t>
            </a:r>
          </a:p>
        </p:txBody>
      </p:sp>
      <p:sp>
        <p:nvSpPr>
          <p:cNvPr id="28" name="TextBox 27"/>
          <p:cNvSpPr txBox="1"/>
          <p:nvPr/>
        </p:nvSpPr>
        <p:spPr>
          <a:xfrm>
            <a:off x="6046289" y="3872553"/>
            <a:ext cx="2304256" cy="646331"/>
          </a:xfrm>
          <a:prstGeom prst="rect">
            <a:avLst/>
          </a:prstGeom>
          <a:noFill/>
        </p:spPr>
        <p:txBody>
          <a:bodyPr wrap="square" rtlCol="0">
            <a:spAutoFit/>
          </a:bodyPr>
          <a:lstStyle/>
          <a:p>
            <a:pPr algn="ctr"/>
            <a:r>
              <a:rPr lang="en-AU" dirty="0"/>
              <a:t>Rearward Component of Weight</a:t>
            </a:r>
          </a:p>
        </p:txBody>
      </p:sp>
      <p:cxnSp>
        <p:nvCxnSpPr>
          <p:cNvPr id="4" name="Straight Arrow Connector 3"/>
          <p:cNvCxnSpPr/>
          <p:nvPr/>
        </p:nvCxnSpPr>
        <p:spPr>
          <a:xfrm>
            <a:off x="5951984" y="2708920"/>
            <a:ext cx="576064" cy="1656184"/>
          </a:xfrm>
          <a:prstGeom prst="straightConnector1">
            <a:avLst/>
          </a:prstGeom>
          <a:ln w="38100">
            <a:solidFill>
              <a:schemeClr val="accent4">
                <a:lumMod val="60000"/>
                <a:lumOff val="4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5402523" y="1124689"/>
            <a:ext cx="549461" cy="1603113"/>
          </a:xfrm>
          <a:prstGeom prst="straightConnector1">
            <a:avLst/>
          </a:prstGeom>
          <a:ln w="38100">
            <a:solidFill>
              <a:schemeClr val="accent4">
                <a:lumMod val="60000"/>
                <a:lumOff val="40000"/>
              </a:schemeClr>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V="1">
            <a:off x="6525631" y="3249048"/>
            <a:ext cx="524000" cy="1089998"/>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V="1">
            <a:off x="5951984" y="1619937"/>
            <a:ext cx="530659" cy="108898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02523" y="1109006"/>
            <a:ext cx="1080120" cy="504056"/>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cxnSpLocks/>
          </p:cNvCxnSpPr>
          <p:nvPr/>
        </p:nvCxnSpPr>
        <p:spPr>
          <a:xfrm flipH="1">
            <a:off x="4908185" y="1131428"/>
            <a:ext cx="512346" cy="1077294"/>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5431382" y="2487148"/>
            <a:ext cx="504056" cy="247382"/>
          </a:xfrm>
          <a:prstGeom prst="straightConnector1">
            <a:avLst/>
          </a:prstGeom>
          <a:ln w="57150">
            <a:solidFill>
              <a:srgbClr val="92D050"/>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a:cxnSpLocks/>
          </p:cNvCxnSpPr>
          <p:nvPr/>
        </p:nvCxnSpPr>
        <p:spPr>
          <a:xfrm>
            <a:off x="5961956" y="2708918"/>
            <a:ext cx="0" cy="136815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p:cNvCxnSpPr>
          <p:nvPr/>
        </p:nvCxnSpPr>
        <p:spPr>
          <a:xfrm flipV="1">
            <a:off x="5422404" y="2708918"/>
            <a:ext cx="539552" cy="1098894"/>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p:cNvCxnSpPr>
          <p:nvPr/>
        </p:nvCxnSpPr>
        <p:spPr>
          <a:xfrm>
            <a:off x="5375411" y="3797655"/>
            <a:ext cx="1116124" cy="526029"/>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9DCF8F-B811-44AC-BE93-CA9193B58598}"/>
              </a:ext>
            </a:extLst>
          </p:cNvPr>
          <p:cNvCxnSpPr>
            <a:cxnSpLocks/>
          </p:cNvCxnSpPr>
          <p:nvPr/>
        </p:nvCxnSpPr>
        <p:spPr>
          <a:xfrm>
            <a:off x="2270764" y="2396534"/>
            <a:ext cx="6547559" cy="3064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flipH="1" flipV="1">
            <a:off x="5469049" y="3849352"/>
            <a:ext cx="446422" cy="208394"/>
          </a:xfrm>
          <a:prstGeom prst="straightConnector1">
            <a:avLst/>
          </a:prstGeom>
          <a:ln w="57150">
            <a:solidFill>
              <a:schemeClr val="tx1"/>
            </a:solidFill>
            <a:headEnd type="arrow" w="med" len="med"/>
            <a:tailEnd type="none" w="med" len="med"/>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E18B6BEF-66EC-644B-9B19-EEAB2AA5176D}"/>
              </a:ext>
            </a:extLst>
          </p:cNvPr>
          <p:cNvSpPr txBox="1"/>
          <p:nvPr/>
        </p:nvSpPr>
        <p:spPr>
          <a:xfrm>
            <a:off x="3530956" y="2329095"/>
            <a:ext cx="1436868" cy="369332"/>
          </a:xfrm>
          <a:prstGeom prst="rect">
            <a:avLst/>
          </a:prstGeom>
          <a:noFill/>
        </p:spPr>
        <p:txBody>
          <a:bodyPr wrap="none" rtlCol="0">
            <a:spAutoFit/>
          </a:bodyPr>
          <a:lstStyle/>
          <a:p>
            <a:r>
              <a:rPr lang="en-US" dirty="0"/>
              <a:t>Excess Thrust</a:t>
            </a:r>
          </a:p>
        </p:txBody>
      </p:sp>
    </p:spTree>
    <p:extLst>
      <p:ext uri="{BB962C8B-B14F-4D97-AF65-F5344CB8AC3E}">
        <p14:creationId xmlns:p14="http://schemas.microsoft.com/office/powerpoint/2010/main" val="3749730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4.58333E-6 4.44444E-6 L 0.11797 -0.1926 " pathEditMode="relative" rAng="0" ptsTypes="AA">
                                      <p:cBhvr>
                                        <p:cTn id="26" dur="2000" fill="hold"/>
                                        <p:tgtEl>
                                          <p:spTgt spid="28"/>
                                        </p:tgtEl>
                                        <p:attrNameLst>
                                          <p:attrName>ppt_x</p:attrName>
                                          <p:attrName>ppt_y</p:attrName>
                                        </p:attrNameLst>
                                      </p:cBhvr>
                                      <p:rCtr x="5898" y="-9630"/>
                                    </p:animMotion>
                                  </p:childTnLst>
                                </p:cTn>
                              </p:par>
                              <p:par>
                                <p:cTn id="27" presetID="42" presetClass="path" presetSubtype="0" accel="50000" decel="50000" fill="hold" nodeType="withEffect">
                                  <p:stCondLst>
                                    <p:cond delay="0"/>
                                  </p:stCondLst>
                                  <p:childTnLst>
                                    <p:animMotion origin="layout" path="M 3.125E-6 1.11111E-6 L 0.0888 -0.11644 " pathEditMode="relative" rAng="0" ptsTypes="AA">
                                      <p:cBhvr>
                                        <p:cTn id="28" dur="2000" fill="hold"/>
                                        <p:tgtEl>
                                          <p:spTgt spid="42"/>
                                        </p:tgtEl>
                                        <p:attrNameLst>
                                          <p:attrName>ppt_x</p:attrName>
                                          <p:attrName>ppt_y</p:attrName>
                                        </p:attrNameLst>
                                      </p:cBhvr>
                                      <p:rCtr x="4440" y="-5833"/>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42" presetClass="path" presetSubtype="0" accel="50000" decel="50000" fill="hold" nodeType="withEffect">
                                  <p:stCondLst>
                                    <p:cond delay="0"/>
                                  </p:stCondLst>
                                  <p:childTnLst>
                                    <p:animMotion origin="layout" path="M 4.16667E-6 2.96296E-6 L -0.04076 -0.03658 " pathEditMode="relative" rAng="0" ptsTypes="AA">
                                      <p:cBhvr>
                                        <p:cTn id="57" dur="2000" fill="hold"/>
                                        <p:tgtEl>
                                          <p:spTgt spid="56"/>
                                        </p:tgtEl>
                                        <p:attrNameLst>
                                          <p:attrName>ppt_x</p:attrName>
                                          <p:attrName>ppt_y</p:attrName>
                                        </p:attrNameLst>
                                      </p:cBhvr>
                                      <p:rCtr x="-2044" y="-1829"/>
                                    </p:animMotion>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dissolve">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E93E-858B-0540-B8C4-4A4BA8C1BE1C}"/>
              </a:ext>
            </a:extLst>
          </p:cNvPr>
          <p:cNvSpPr>
            <a:spLocks noGrp="1"/>
          </p:cNvSpPr>
          <p:nvPr>
            <p:ph type="title"/>
          </p:nvPr>
        </p:nvSpPr>
        <p:spPr/>
        <p:txBody>
          <a:bodyPr/>
          <a:lstStyle/>
          <a:p>
            <a:r>
              <a:rPr lang="en-US" dirty="0"/>
              <a:t>Forces acting in a climb</a:t>
            </a:r>
          </a:p>
        </p:txBody>
      </p:sp>
      <p:sp>
        <p:nvSpPr>
          <p:cNvPr id="4" name="Content Placeholder 2">
            <a:extLst>
              <a:ext uri="{FF2B5EF4-FFF2-40B4-BE49-F238E27FC236}">
                <a16:creationId xmlns:a16="http://schemas.microsoft.com/office/drawing/2014/main" id="{AAC2D4A0-1C3E-6643-BF97-1BFF09B16685}"/>
              </a:ext>
            </a:extLst>
          </p:cNvPr>
          <p:cNvSpPr>
            <a:spLocks noGrp="1"/>
          </p:cNvSpPr>
          <p:nvPr>
            <p:ph idx="1"/>
          </p:nvPr>
        </p:nvSpPr>
        <p:spPr/>
        <p:txBody>
          <a:bodyPr>
            <a:normAutofit/>
          </a:bodyPr>
          <a:lstStyle/>
          <a:p>
            <a:r>
              <a:rPr lang="en-AU" dirty="0"/>
              <a:t>Lift &lt; Weight</a:t>
            </a:r>
          </a:p>
          <a:p>
            <a:r>
              <a:rPr lang="en-AU" altLang="zh-HK" dirty="0"/>
              <a:t>Thrust &gt; Drag</a:t>
            </a:r>
          </a:p>
          <a:p>
            <a:r>
              <a:rPr lang="en-AU" dirty="0"/>
              <a:t>Thrust = Drag + Rearward Component Weight</a:t>
            </a:r>
          </a:p>
        </p:txBody>
      </p:sp>
    </p:spTree>
    <p:extLst>
      <p:ext uri="{BB962C8B-B14F-4D97-AF65-F5344CB8AC3E}">
        <p14:creationId xmlns:p14="http://schemas.microsoft.com/office/powerpoint/2010/main" val="275606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F280-0C31-ED4F-9666-F2D2B1B0E9FC}"/>
              </a:ext>
            </a:extLst>
          </p:cNvPr>
          <p:cNvSpPr>
            <a:spLocks noGrp="1"/>
          </p:cNvSpPr>
          <p:nvPr>
            <p:ph type="title"/>
          </p:nvPr>
        </p:nvSpPr>
        <p:spPr/>
        <p:txBody>
          <a:bodyPr/>
          <a:lstStyle/>
          <a:p>
            <a:r>
              <a:rPr lang="en-US" dirty="0"/>
              <a:t>Types of climb – Best Angle </a:t>
            </a:r>
          </a:p>
        </p:txBody>
      </p:sp>
      <p:sp>
        <p:nvSpPr>
          <p:cNvPr id="3" name="Content Placeholder 2">
            <a:extLst>
              <a:ext uri="{FF2B5EF4-FFF2-40B4-BE49-F238E27FC236}">
                <a16:creationId xmlns:a16="http://schemas.microsoft.com/office/drawing/2014/main" id="{98A16EEE-BC47-D342-B808-E7659D5F76B2}"/>
              </a:ext>
            </a:extLst>
          </p:cNvPr>
          <p:cNvSpPr>
            <a:spLocks noGrp="1"/>
          </p:cNvSpPr>
          <p:nvPr>
            <p:ph idx="1"/>
          </p:nvPr>
        </p:nvSpPr>
        <p:spPr/>
        <p:txBody>
          <a:bodyPr/>
          <a:lstStyle/>
          <a:p>
            <a:pPr marL="0" indent="0">
              <a:buNone/>
            </a:pPr>
            <a:r>
              <a:rPr lang="en-AU" altLang="zh-HK" dirty="0"/>
              <a:t>Best angle of climb is concerned with achieving maximum height for minimum </a:t>
            </a:r>
            <a:r>
              <a:rPr lang="en-AU" altLang="zh-HK" b="1" u="sng" dirty="0"/>
              <a:t>distance</a:t>
            </a:r>
            <a:r>
              <a:rPr lang="en-AU" altLang="zh-HK" dirty="0"/>
              <a:t> travelled along the ground.</a:t>
            </a:r>
          </a:p>
          <a:p>
            <a:endParaRPr lang="en-US" dirty="0"/>
          </a:p>
          <a:p>
            <a:endParaRPr lang="en-US" dirty="0"/>
          </a:p>
        </p:txBody>
      </p:sp>
      <p:pic>
        <p:nvPicPr>
          <p:cNvPr id="5" name="Picture 2" descr="http://farm6.staticflickr.com/5690/31030648681_614d11a914_o.gif">
            <a:extLst>
              <a:ext uri="{FF2B5EF4-FFF2-40B4-BE49-F238E27FC236}">
                <a16:creationId xmlns:a16="http://schemas.microsoft.com/office/drawing/2014/main" id="{ED3E8AB9-0730-C844-9EAD-C70465FFDB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6921"/>
          <a:stretch/>
        </p:blipFill>
        <p:spPr bwMode="auto">
          <a:xfrm>
            <a:off x="2996929" y="3430588"/>
            <a:ext cx="6198142" cy="2746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EBF1F6-1DBA-7548-9EA8-F492E5A4D6EA}"/>
              </a:ext>
            </a:extLst>
          </p:cNvPr>
          <p:cNvSpPr txBox="1"/>
          <p:nvPr/>
        </p:nvSpPr>
        <p:spPr>
          <a:xfrm>
            <a:off x="9195071" y="2809122"/>
            <a:ext cx="2910349" cy="1323439"/>
          </a:xfrm>
          <a:prstGeom prst="rect">
            <a:avLst/>
          </a:prstGeom>
          <a:noFill/>
        </p:spPr>
        <p:txBody>
          <a:bodyPr wrap="none" rtlCol="0">
            <a:spAutoFit/>
          </a:bodyPr>
          <a:lstStyle/>
          <a:p>
            <a:pPr marL="285750" indent="-285750">
              <a:buFont typeface="Wingdings" pitchFamily="2" charset="2"/>
              <a:buChar char="Ø"/>
            </a:pPr>
            <a:r>
              <a:rPr lang="en-US" sz="2000" dirty="0"/>
              <a:t>Best obstacle clearance</a:t>
            </a:r>
          </a:p>
          <a:p>
            <a:pPr marL="285750" indent="-285750">
              <a:buFont typeface="Wingdings" pitchFamily="2" charset="2"/>
              <a:buChar char="Ø"/>
            </a:pPr>
            <a:endParaRPr lang="en-US" sz="2000" dirty="0"/>
          </a:p>
          <a:p>
            <a:pPr marL="285750" indent="-285750">
              <a:buFont typeface="Wingdings" pitchFamily="2" charset="2"/>
              <a:buChar char="Ø"/>
            </a:pPr>
            <a:r>
              <a:rPr lang="en-US" sz="2000" dirty="0"/>
              <a:t>Poor cooling</a:t>
            </a:r>
          </a:p>
          <a:p>
            <a:pPr marL="285750" indent="-285750">
              <a:buFont typeface="Wingdings" pitchFamily="2" charset="2"/>
              <a:buChar char="Ø"/>
            </a:pPr>
            <a:r>
              <a:rPr lang="en-US" sz="2000" dirty="0"/>
              <a:t>Poor </a:t>
            </a:r>
            <a:r>
              <a:rPr lang="en-US" sz="2000" dirty="0" err="1"/>
              <a:t>fwd</a:t>
            </a:r>
            <a:r>
              <a:rPr lang="en-US" sz="2000" dirty="0"/>
              <a:t> visibility</a:t>
            </a:r>
          </a:p>
        </p:txBody>
      </p:sp>
    </p:spTree>
    <p:extLst>
      <p:ext uri="{BB962C8B-B14F-4D97-AF65-F5344CB8AC3E}">
        <p14:creationId xmlns:p14="http://schemas.microsoft.com/office/powerpoint/2010/main" val="151534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AD61-73E4-1742-AB02-EEBF5BDA0855}"/>
              </a:ext>
            </a:extLst>
          </p:cNvPr>
          <p:cNvSpPr>
            <a:spLocks noGrp="1"/>
          </p:cNvSpPr>
          <p:nvPr>
            <p:ph type="title"/>
          </p:nvPr>
        </p:nvSpPr>
        <p:spPr/>
        <p:txBody>
          <a:bodyPr/>
          <a:lstStyle/>
          <a:p>
            <a:r>
              <a:rPr lang="en-US" dirty="0"/>
              <a:t>Types of climb – Best Angle </a:t>
            </a:r>
          </a:p>
        </p:txBody>
      </p:sp>
      <p:sp>
        <p:nvSpPr>
          <p:cNvPr id="3" name="Content Placeholder 2">
            <a:extLst>
              <a:ext uri="{FF2B5EF4-FFF2-40B4-BE49-F238E27FC236}">
                <a16:creationId xmlns:a16="http://schemas.microsoft.com/office/drawing/2014/main" id="{ADC3AC06-6AEA-D547-A915-C0F58AADD122}"/>
              </a:ext>
            </a:extLst>
          </p:cNvPr>
          <p:cNvSpPr>
            <a:spLocks noGrp="1"/>
          </p:cNvSpPr>
          <p:nvPr>
            <p:ph idx="1"/>
          </p:nvPr>
        </p:nvSpPr>
        <p:spPr>
          <a:xfrm>
            <a:off x="838200" y="1825625"/>
            <a:ext cx="5257800" cy="4351338"/>
          </a:xfrm>
        </p:spPr>
        <p:txBody>
          <a:bodyPr/>
          <a:lstStyle/>
          <a:p>
            <a:r>
              <a:rPr lang="en-AU" dirty="0"/>
              <a:t>The angle of climb is a product of the amount of excess thrust available.</a:t>
            </a:r>
          </a:p>
          <a:p>
            <a:endParaRPr lang="en-AU" dirty="0"/>
          </a:p>
          <a:p>
            <a:r>
              <a:rPr lang="en-AU" dirty="0"/>
              <a:t>Best angle of climb occurs at maximum excess thrust.</a:t>
            </a:r>
          </a:p>
          <a:p>
            <a:endParaRPr lang="en-US" dirty="0"/>
          </a:p>
        </p:txBody>
      </p:sp>
      <p:pic>
        <p:nvPicPr>
          <p:cNvPr id="4" name="Picture 2" descr="https://image.slidesharecdn.com/032aeroplaneperformance-150518171219-lva1-app6891/95/032-aeroplane-performance-29-638.jpg?cb=1431969401">
            <a:extLst>
              <a:ext uri="{FF2B5EF4-FFF2-40B4-BE49-F238E27FC236}">
                <a16:creationId xmlns:a16="http://schemas.microsoft.com/office/drawing/2014/main" id="{779C644A-85E7-364D-B38C-3BCAA852BA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33" t="8075" r="11837" b="15547"/>
          <a:stretch/>
        </p:blipFill>
        <p:spPr bwMode="auto">
          <a:xfrm>
            <a:off x="6096000" y="1698546"/>
            <a:ext cx="5381848" cy="460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1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CD9A-36E0-D849-BF50-0375A48ECFE2}"/>
              </a:ext>
            </a:extLst>
          </p:cNvPr>
          <p:cNvSpPr>
            <a:spLocks noGrp="1"/>
          </p:cNvSpPr>
          <p:nvPr>
            <p:ph type="title"/>
          </p:nvPr>
        </p:nvSpPr>
        <p:spPr/>
        <p:txBody>
          <a:bodyPr/>
          <a:lstStyle/>
          <a:p>
            <a:r>
              <a:rPr lang="en-US" dirty="0"/>
              <a:t>Types of climb – Best Rate</a:t>
            </a:r>
          </a:p>
        </p:txBody>
      </p:sp>
      <p:sp>
        <p:nvSpPr>
          <p:cNvPr id="3" name="Content Placeholder 2">
            <a:extLst>
              <a:ext uri="{FF2B5EF4-FFF2-40B4-BE49-F238E27FC236}">
                <a16:creationId xmlns:a16="http://schemas.microsoft.com/office/drawing/2014/main" id="{68294629-A179-4C49-AD8D-0DDD2163DC3A}"/>
              </a:ext>
            </a:extLst>
          </p:cNvPr>
          <p:cNvSpPr>
            <a:spLocks noGrp="1"/>
          </p:cNvSpPr>
          <p:nvPr>
            <p:ph idx="1"/>
          </p:nvPr>
        </p:nvSpPr>
        <p:spPr/>
        <p:txBody>
          <a:bodyPr/>
          <a:lstStyle/>
          <a:p>
            <a:r>
              <a:rPr lang="en-AU" altLang="zh-HK" dirty="0"/>
              <a:t>Best rate of climb is concerned with achieving maximum height in the minimum </a:t>
            </a:r>
            <a:r>
              <a:rPr lang="en-AU" altLang="zh-HK" b="1" u="sng" dirty="0"/>
              <a:t>time</a:t>
            </a:r>
            <a:r>
              <a:rPr lang="en-AU" altLang="zh-HK" dirty="0"/>
              <a:t>.</a:t>
            </a:r>
          </a:p>
          <a:p>
            <a:endParaRPr lang="en-US" dirty="0"/>
          </a:p>
        </p:txBody>
      </p:sp>
      <p:pic>
        <p:nvPicPr>
          <p:cNvPr id="5" name="Picture 2" descr="http://farm6.staticflickr.com/5690/31030648681_614d11a914_o.gif">
            <a:extLst>
              <a:ext uri="{FF2B5EF4-FFF2-40B4-BE49-F238E27FC236}">
                <a16:creationId xmlns:a16="http://schemas.microsoft.com/office/drawing/2014/main" id="{B4E3BCB3-615C-9C45-88C7-2BDA6F07B7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847" b="25400"/>
          <a:stretch/>
        </p:blipFill>
        <p:spPr bwMode="auto">
          <a:xfrm>
            <a:off x="2907209" y="3429000"/>
            <a:ext cx="6377581" cy="2476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621DF1-6B12-714C-93AF-82DC1C695816}"/>
              </a:ext>
            </a:extLst>
          </p:cNvPr>
          <p:cNvSpPr txBox="1"/>
          <p:nvPr/>
        </p:nvSpPr>
        <p:spPr>
          <a:xfrm>
            <a:off x="9431349" y="3028890"/>
            <a:ext cx="2333187" cy="923330"/>
          </a:xfrm>
          <a:prstGeom prst="rect">
            <a:avLst/>
          </a:prstGeom>
          <a:noFill/>
        </p:spPr>
        <p:txBody>
          <a:bodyPr wrap="square" rtlCol="0">
            <a:spAutoFit/>
          </a:bodyPr>
          <a:lstStyle/>
          <a:p>
            <a:pPr marL="285750" indent="-285750">
              <a:buFont typeface="Wingdings" pitchFamily="2" charset="2"/>
              <a:buChar char="Ø"/>
            </a:pPr>
            <a:r>
              <a:rPr lang="en-AU" dirty="0"/>
              <a:t>Have more altitude to manoeuvre if an emergency occurs</a:t>
            </a:r>
            <a:endParaRPr lang="en-US" sz="2000" dirty="0"/>
          </a:p>
        </p:txBody>
      </p:sp>
    </p:spTree>
    <p:extLst>
      <p:ext uri="{BB962C8B-B14F-4D97-AF65-F5344CB8AC3E}">
        <p14:creationId xmlns:p14="http://schemas.microsoft.com/office/powerpoint/2010/main" val="355180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4658-8B29-AC44-9833-564C9B6E6B3E}"/>
              </a:ext>
            </a:extLst>
          </p:cNvPr>
          <p:cNvSpPr>
            <a:spLocks noGrp="1"/>
          </p:cNvSpPr>
          <p:nvPr>
            <p:ph type="title"/>
          </p:nvPr>
        </p:nvSpPr>
        <p:spPr/>
        <p:txBody>
          <a:bodyPr/>
          <a:lstStyle/>
          <a:p>
            <a:r>
              <a:rPr lang="en-US" dirty="0"/>
              <a:t>Types of climb – Best Rate</a:t>
            </a:r>
          </a:p>
        </p:txBody>
      </p:sp>
      <p:sp>
        <p:nvSpPr>
          <p:cNvPr id="3" name="Content Placeholder 2">
            <a:extLst>
              <a:ext uri="{FF2B5EF4-FFF2-40B4-BE49-F238E27FC236}">
                <a16:creationId xmlns:a16="http://schemas.microsoft.com/office/drawing/2014/main" id="{41B3DDE6-9F27-1E4E-B42C-9E5E2F08A9B0}"/>
              </a:ext>
            </a:extLst>
          </p:cNvPr>
          <p:cNvSpPr>
            <a:spLocks noGrp="1"/>
          </p:cNvSpPr>
          <p:nvPr>
            <p:ph idx="1"/>
          </p:nvPr>
        </p:nvSpPr>
        <p:spPr>
          <a:xfrm>
            <a:off x="838200" y="1825625"/>
            <a:ext cx="5257800" cy="4351338"/>
          </a:xfrm>
        </p:spPr>
        <p:txBody>
          <a:bodyPr/>
          <a:lstStyle/>
          <a:p>
            <a:r>
              <a:rPr lang="en-AU" dirty="0"/>
              <a:t>Rate of climb is a product of the excess power available.</a:t>
            </a:r>
          </a:p>
          <a:p>
            <a:endParaRPr lang="en-AU" dirty="0"/>
          </a:p>
          <a:p>
            <a:r>
              <a:rPr lang="en-AU" dirty="0"/>
              <a:t>Best rate of climb occurs at maximum excess power.</a:t>
            </a:r>
          </a:p>
          <a:p>
            <a:endParaRPr lang="en-US" dirty="0"/>
          </a:p>
        </p:txBody>
      </p:sp>
      <p:pic>
        <p:nvPicPr>
          <p:cNvPr id="4" name="Picture 4" descr="https://image.slidesharecdn.com/032aeroplaneperformance-150518171219-lva1-app6891/95/032-aeroplane-performance-38-638.jpg?cb=1431969401">
            <a:extLst>
              <a:ext uri="{FF2B5EF4-FFF2-40B4-BE49-F238E27FC236}">
                <a16:creationId xmlns:a16="http://schemas.microsoft.com/office/drawing/2014/main" id="{489D5694-06F8-5041-9DE1-63539CF792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81" t="7893" r="11189" b="41049"/>
          <a:stretch/>
        </p:blipFill>
        <p:spPr bwMode="auto">
          <a:xfrm>
            <a:off x="6096000" y="1690688"/>
            <a:ext cx="5631655" cy="3971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9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E89-8B51-2148-A6AA-A41E486F189C}"/>
              </a:ext>
            </a:extLst>
          </p:cNvPr>
          <p:cNvSpPr>
            <a:spLocks noGrp="1"/>
          </p:cNvSpPr>
          <p:nvPr>
            <p:ph type="title"/>
          </p:nvPr>
        </p:nvSpPr>
        <p:spPr/>
        <p:txBody>
          <a:bodyPr/>
          <a:lstStyle/>
          <a:p>
            <a:r>
              <a:rPr lang="en-US" dirty="0"/>
              <a:t>Types of climb – Cruise Climb</a:t>
            </a:r>
          </a:p>
        </p:txBody>
      </p:sp>
      <p:sp>
        <p:nvSpPr>
          <p:cNvPr id="3" name="Content Placeholder 2">
            <a:extLst>
              <a:ext uri="{FF2B5EF4-FFF2-40B4-BE49-F238E27FC236}">
                <a16:creationId xmlns:a16="http://schemas.microsoft.com/office/drawing/2014/main" id="{272A3DA3-5560-F840-8A81-9F859EED6915}"/>
              </a:ext>
            </a:extLst>
          </p:cNvPr>
          <p:cNvSpPr>
            <a:spLocks noGrp="1"/>
          </p:cNvSpPr>
          <p:nvPr>
            <p:ph idx="1"/>
          </p:nvPr>
        </p:nvSpPr>
        <p:spPr/>
        <p:txBody>
          <a:bodyPr/>
          <a:lstStyle/>
          <a:p>
            <a:r>
              <a:rPr lang="en-AU" dirty="0"/>
              <a:t>Cruise climb is the fastest of all climb speeds and provides better engine cooling. </a:t>
            </a:r>
          </a:p>
          <a:p>
            <a:endParaRPr lang="en-US" dirty="0"/>
          </a:p>
        </p:txBody>
      </p:sp>
      <p:pic>
        <p:nvPicPr>
          <p:cNvPr id="4" name="Picture 2" descr="http://farm6.staticflickr.com/5690/31030648681_614d11a914_o.gif">
            <a:extLst>
              <a:ext uri="{FF2B5EF4-FFF2-40B4-BE49-F238E27FC236}">
                <a16:creationId xmlns:a16="http://schemas.microsoft.com/office/drawing/2014/main" id="{1D4510EE-CEAD-034E-AA48-FD2BF73DF7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912"/>
          <a:stretch/>
        </p:blipFill>
        <p:spPr bwMode="auto">
          <a:xfrm>
            <a:off x="2844880" y="3958763"/>
            <a:ext cx="6502240" cy="18785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57D03E-234E-B34D-B6A6-E4160F8C04D3}"/>
              </a:ext>
            </a:extLst>
          </p:cNvPr>
          <p:cNvSpPr txBox="1"/>
          <p:nvPr/>
        </p:nvSpPr>
        <p:spPr>
          <a:xfrm>
            <a:off x="9826164" y="2866693"/>
            <a:ext cx="1687317" cy="2031325"/>
          </a:xfrm>
          <a:prstGeom prst="rect">
            <a:avLst/>
          </a:prstGeom>
          <a:noFill/>
        </p:spPr>
        <p:txBody>
          <a:bodyPr wrap="square" rtlCol="0">
            <a:spAutoFit/>
          </a:bodyPr>
          <a:lstStyle/>
          <a:p>
            <a:pPr marL="285750" indent="-285750">
              <a:buFont typeface="Wingdings" pitchFamily="2" charset="2"/>
              <a:buChar char="Ø"/>
            </a:pPr>
            <a:r>
              <a:rPr lang="en-AU" dirty="0"/>
              <a:t>Lower nose attitude at the shallow climb angle improves visibility.</a:t>
            </a:r>
          </a:p>
          <a:p>
            <a:endParaRPr lang="en-US" dirty="0"/>
          </a:p>
        </p:txBody>
      </p:sp>
    </p:spTree>
    <p:extLst>
      <p:ext uri="{BB962C8B-B14F-4D97-AF65-F5344CB8AC3E}">
        <p14:creationId xmlns:p14="http://schemas.microsoft.com/office/powerpoint/2010/main" val="221728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7FE3-CF12-0547-A41C-3440AF2BDB14}"/>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E6C41FC-AB3C-554B-BC08-4B561BF170C4}"/>
              </a:ext>
            </a:extLst>
          </p:cNvPr>
          <p:cNvSpPr>
            <a:spLocks noGrp="1"/>
          </p:cNvSpPr>
          <p:nvPr>
            <p:ph idx="1"/>
          </p:nvPr>
        </p:nvSpPr>
        <p:spPr/>
        <p:txBody>
          <a:bodyPr/>
          <a:lstStyle/>
          <a:p>
            <a:r>
              <a:rPr lang="en-US" dirty="0"/>
              <a:t>60 minutes</a:t>
            </a:r>
          </a:p>
          <a:p>
            <a:endParaRPr lang="en-US" dirty="0"/>
          </a:p>
          <a:p>
            <a:r>
              <a:rPr lang="en-US"/>
              <a:t>Emergency exit, toilet, kitchen</a:t>
            </a:r>
            <a:endParaRPr lang="en-US" dirty="0"/>
          </a:p>
        </p:txBody>
      </p:sp>
    </p:spTree>
    <p:extLst>
      <p:ext uri="{BB962C8B-B14F-4D97-AF65-F5344CB8AC3E}">
        <p14:creationId xmlns:p14="http://schemas.microsoft.com/office/powerpoint/2010/main" val="80098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B10CE-0AC4-2244-BADC-50E52C7DEE93}"/>
              </a:ext>
            </a:extLst>
          </p:cNvPr>
          <p:cNvSpPr>
            <a:spLocks noGrp="1"/>
          </p:cNvSpPr>
          <p:nvPr>
            <p:ph type="title"/>
          </p:nvPr>
        </p:nvSpPr>
        <p:spPr/>
        <p:txBody>
          <a:bodyPr/>
          <a:lstStyle/>
          <a:p>
            <a:r>
              <a:rPr lang="en-US" dirty="0"/>
              <a:t>Types of climb</a:t>
            </a:r>
          </a:p>
        </p:txBody>
      </p:sp>
      <p:pic>
        <p:nvPicPr>
          <p:cNvPr id="4" name="Picture 2" descr="https://qph.ec.quoracdn.net/main-qimg-182db77cfcb213e5f295ccc1629e1e6a">
            <a:extLst>
              <a:ext uri="{FF2B5EF4-FFF2-40B4-BE49-F238E27FC236}">
                <a16:creationId xmlns:a16="http://schemas.microsoft.com/office/drawing/2014/main" id="{5DFBC72B-8325-8143-9BB4-6DD6174230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0881" y="1690688"/>
            <a:ext cx="6390238" cy="3721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0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6175-79DD-6849-B3E9-2BAABE75B72E}"/>
              </a:ext>
            </a:extLst>
          </p:cNvPr>
          <p:cNvSpPr>
            <a:spLocks noGrp="1"/>
          </p:cNvSpPr>
          <p:nvPr>
            <p:ph type="title"/>
          </p:nvPr>
        </p:nvSpPr>
        <p:spPr/>
        <p:txBody>
          <a:bodyPr>
            <a:normAutofit/>
          </a:bodyPr>
          <a:lstStyle/>
          <a:p>
            <a:r>
              <a:rPr lang="en-US" dirty="0"/>
              <a:t>Factors affecting the climb</a:t>
            </a:r>
          </a:p>
        </p:txBody>
      </p:sp>
      <p:sp>
        <p:nvSpPr>
          <p:cNvPr id="3" name="Content Placeholder 2">
            <a:extLst>
              <a:ext uri="{FF2B5EF4-FFF2-40B4-BE49-F238E27FC236}">
                <a16:creationId xmlns:a16="http://schemas.microsoft.com/office/drawing/2014/main" id="{495871BD-9665-F746-A0BB-AFCFB94C71BD}"/>
              </a:ext>
            </a:extLst>
          </p:cNvPr>
          <p:cNvSpPr>
            <a:spLocks noGrp="1"/>
          </p:cNvSpPr>
          <p:nvPr>
            <p:ph idx="1"/>
          </p:nvPr>
        </p:nvSpPr>
        <p:spPr>
          <a:xfrm>
            <a:off x="838200" y="1825625"/>
            <a:ext cx="10515600" cy="4351338"/>
          </a:xfrm>
        </p:spPr>
        <p:txBody>
          <a:bodyPr/>
          <a:lstStyle/>
          <a:p>
            <a:pPr marL="0" indent="0">
              <a:buNone/>
            </a:pPr>
            <a:r>
              <a:rPr lang="en-AU" dirty="0"/>
              <a:t>There are several factors which affect climb performance. Some of these include:</a:t>
            </a:r>
          </a:p>
          <a:p>
            <a:pPr lvl="3"/>
            <a:r>
              <a:rPr lang="en-AU" altLang="zh-HK" sz="2800" dirty="0"/>
              <a:t>Airspeed</a:t>
            </a:r>
          </a:p>
          <a:p>
            <a:pPr lvl="3"/>
            <a:r>
              <a:rPr lang="en-AU" altLang="zh-HK" sz="2800" dirty="0"/>
              <a:t>Power</a:t>
            </a:r>
          </a:p>
          <a:p>
            <a:pPr lvl="3"/>
            <a:r>
              <a:rPr lang="en-AU" altLang="zh-HK" sz="2800" dirty="0"/>
              <a:t>Altitude</a:t>
            </a:r>
          </a:p>
          <a:p>
            <a:pPr lvl="3"/>
            <a:r>
              <a:rPr lang="en-AU" sz="2800" dirty="0"/>
              <a:t>Weight</a:t>
            </a:r>
          </a:p>
          <a:p>
            <a:pPr lvl="3"/>
            <a:r>
              <a:rPr lang="en-AU" sz="2800"/>
              <a:t>Flaps</a:t>
            </a:r>
          </a:p>
          <a:p>
            <a:pPr lvl="3"/>
            <a:r>
              <a:rPr lang="en-AU" sz="2800"/>
              <a:t>Wind</a:t>
            </a:r>
            <a:endParaRPr lang="en-AU" sz="2800" dirty="0"/>
          </a:p>
          <a:p>
            <a:endParaRPr lang="en-US" dirty="0"/>
          </a:p>
        </p:txBody>
      </p:sp>
    </p:spTree>
    <p:extLst>
      <p:ext uri="{BB962C8B-B14F-4D97-AF65-F5344CB8AC3E}">
        <p14:creationId xmlns:p14="http://schemas.microsoft.com/office/powerpoint/2010/main" val="21147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EEB8-B38F-9942-BAD5-1B39E1BD8830}"/>
              </a:ext>
            </a:extLst>
          </p:cNvPr>
          <p:cNvSpPr>
            <a:spLocks noGrp="1"/>
          </p:cNvSpPr>
          <p:nvPr>
            <p:ph type="title"/>
          </p:nvPr>
        </p:nvSpPr>
        <p:spPr/>
        <p:txBody>
          <a:bodyPr/>
          <a:lstStyle/>
          <a:p>
            <a:r>
              <a:rPr lang="en-US" dirty="0"/>
              <a:t>Factors affecting the climb – Airspeed </a:t>
            </a:r>
          </a:p>
        </p:txBody>
      </p:sp>
      <p:sp>
        <p:nvSpPr>
          <p:cNvPr id="3" name="Content Placeholder 2">
            <a:extLst>
              <a:ext uri="{FF2B5EF4-FFF2-40B4-BE49-F238E27FC236}">
                <a16:creationId xmlns:a16="http://schemas.microsoft.com/office/drawing/2014/main" id="{99E3E7E7-2BAC-F842-A889-8AFE00437921}"/>
              </a:ext>
            </a:extLst>
          </p:cNvPr>
          <p:cNvSpPr>
            <a:spLocks noGrp="1"/>
          </p:cNvSpPr>
          <p:nvPr>
            <p:ph idx="1"/>
          </p:nvPr>
        </p:nvSpPr>
        <p:spPr/>
        <p:txBody>
          <a:bodyPr/>
          <a:lstStyle/>
          <a:p>
            <a:r>
              <a:rPr lang="en-AU" altLang="zh-HK" dirty="0"/>
              <a:t>Any variation of airspeed to the Best Rate of Climb or Best Angle of Climb will result in reduction of climb performance.</a:t>
            </a:r>
            <a:endParaRPr lang="zh-HK" altLang="en-US" dirty="0"/>
          </a:p>
          <a:p>
            <a:endParaRPr lang="en-US" dirty="0"/>
          </a:p>
        </p:txBody>
      </p:sp>
      <p:pic>
        <p:nvPicPr>
          <p:cNvPr id="4" name="Picture 3">
            <a:extLst>
              <a:ext uri="{FF2B5EF4-FFF2-40B4-BE49-F238E27FC236}">
                <a16:creationId xmlns:a16="http://schemas.microsoft.com/office/drawing/2014/main" id="{207DFAF6-C630-1B40-84D7-75A03D9E20BB}"/>
              </a:ext>
            </a:extLst>
          </p:cNvPr>
          <p:cNvPicPr>
            <a:picLocks noChangeAspect="1"/>
          </p:cNvPicPr>
          <p:nvPr/>
        </p:nvPicPr>
        <p:blipFill>
          <a:blip r:embed="rId2"/>
          <a:stretch>
            <a:fillRect/>
          </a:stretch>
        </p:blipFill>
        <p:spPr>
          <a:xfrm>
            <a:off x="1848339" y="2908301"/>
            <a:ext cx="8495321" cy="3039192"/>
          </a:xfrm>
          <a:prstGeom prst="rect">
            <a:avLst/>
          </a:prstGeom>
        </p:spPr>
      </p:pic>
      <p:pic>
        <p:nvPicPr>
          <p:cNvPr id="5" name="Picture 4">
            <a:extLst>
              <a:ext uri="{FF2B5EF4-FFF2-40B4-BE49-F238E27FC236}">
                <a16:creationId xmlns:a16="http://schemas.microsoft.com/office/drawing/2014/main" id="{936A929C-452C-A54D-98C8-A7925002B8CD}"/>
              </a:ext>
            </a:extLst>
          </p:cNvPr>
          <p:cNvPicPr/>
          <p:nvPr/>
        </p:nvPicPr>
        <p:blipFill>
          <a:blip r:embed="rId3">
            <a:grayscl/>
            <a:extLst>
              <a:ext uri="{BEBA8EAE-BF5A-486C-A8C5-ECC9F3942E4B}">
                <a14:imgProps xmlns:a14="http://schemas.microsoft.com/office/drawing/2010/main">
                  <a14:imgLayer r:embed="rId4">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2250831" y="2908301"/>
            <a:ext cx="3845169" cy="3039192"/>
          </a:xfrm>
          <a:prstGeom prst="rect">
            <a:avLst/>
          </a:prstGeom>
          <a:noFill/>
        </p:spPr>
      </p:pic>
      <p:pic>
        <p:nvPicPr>
          <p:cNvPr id="6" name="Picture 5">
            <a:extLst>
              <a:ext uri="{FF2B5EF4-FFF2-40B4-BE49-F238E27FC236}">
                <a16:creationId xmlns:a16="http://schemas.microsoft.com/office/drawing/2014/main" id="{E28DC895-C948-D446-9891-C3E52DEC2D8E}"/>
              </a:ext>
            </a:extLst>
          </p:cNvPr>
          <p:cNvPicPr/>
          <p:nvPr/>
        </p:nvPicPr>
        <p:blipFill>
          <a:blip r:embed="rId5">
            <a:grayscl/>
            <a:extLst>
              <a:ext uri="{BEBA8EAE-BF5A-486C-A8C5-ECC9F3942E4B}">
                <a14:imgProps xmlns:a14="http://schemas.microsoft.com/office/drawing/2010/main">
                  <a14:imgLayer r:embed="rId6">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096000" y="2908301"/>
            <a:ext cx="4103077" cy="3039192"/>
          </a:xfrm>
          <a:prstGeom prst="rect">
            <a:avLst/>
          </a:prstGeom>
          <a:noFill/>
        </p:spPr>
      </p:pic>
      <p:cxnSp>
        <p:nvCxnSpPr>
          <p:cNvPr id="10" name="Straight Connector 9">
            <a:extLst>
              <a:ext uri="{FF2B5EF4-FFF2-40B4-BE49-F238E27FC236}">
                <a16:creationId xmlns:a16="http://schemas.microsoft.com/office/drawing/2014/main" id="{D2B96AF0-F245-F248-8CF1-7A1B42762CEB}"/>
              </a:ext>
            </a:extLst>
          </p:cNvPr>
          <p:cNvCxnSpPr/>
          <p:nvPr/>
        </p:nvCxnSpPr>
        <p:spPr>
          <a:xfrm>
            <a:off x="4607169" y="3739662"/>
            <a:ext cx="0" cy="9026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17E8B8-3CE7-744E-80F2-28A25F2ED23D}"/>
              </a:ext>
            </a:extLst>
          </p:cNvPr>
          <p:cNvCxnSpPr/>
          <p:nvPr/>
        </p:nvCxnSpPr>
        <p:spPr>
          <a:xfrm>
            <a:off x="3094892" y="4337538"/>
            <a:ext cx="0" cy="6330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A4CB74-F065-654E-8CB6-DB7DFC450817}"/>
              </a:ext>
            </a:extLst>
          </p:cNvPr>
          <p:cNvCxnSpPr/>
          <p:nvPr/>
        </p:nvCxnSpPr>
        <p:spPr>
          <a:xfrm>
            <a:off x="8194431" y="3985846"/>
            <a:ext cx="0" cy="1359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A92A6A-6C61-AD4B-9ECA-9ACC66DC10C8}"/>
              </a:ext>
            </a:extLst>
          </p:cNvPr>
          <p:cNvCxnSpPr>
            <a:cxnSpLocks/>
          </p:cNvCxnSpPr>
          <p:nvPr/>
        </p:nvCxnSpPr>
        <p:spPr>
          <a:xfrm>
            <a:off x="6834554" y="3036277"/>
            <a:ext cx="0" cy="18252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0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dissolv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9BA5-E7E7-E94C-88CF-E99C339DAD05}"/>
              </a:ext>
            </a:extLst>
          </p:cNvPr>
          <p:cNvSpPr>
            <a:spLocks noGrp="1"/>
          </p:cNvSpPr>
          <p:nvPr>
            <p:ph type="title"/>
          </p:nvPr>
        </p:nvSpPr>
        <p:spPr/>
        <p:txBody>
          <a:bodyPr/>
          <a:lstStyle/>
          <a:p>
            <a:r>
              <a:rPr lang="en-US" dirty="0"/>
              <a:t>Factors affecting the climb – Power</a:t>
            </a:r>
          </a:p>
        </p:txBody>
      </p:sp>
      <p:sp>
        <p:nvSpPr>
          <p:cNvPr id="3" name="Content Placeholder 2">
            <a:extLst>
              <a:ext uri="{FF2B5EF4-FFF2-40B4-BE49-F238E27FC236}">
                <a16:creationId xmlns:a16="http://schemas.microsoft.com/office/drawing/2014/main" id="{FED28036-A32E-1546-8157-054FC46C6108}"/>
              </a:ext>
            </a:extLst>
          </p:cNvPr>
          <p:cNvSpPr>
            <a:spLocks noGrp="1"/>
          </p:cNvSpPr>
          <p:nvPr>
            <p:ph idx="1"/>
          </p:nvPr>
        </p:nvSpPr>
        <p:spPr/>
        <p:txBody>
          <a:bodyPr/>
          <a:lstStyle/>
          <a:p>
            <a:r>
              <a:rPr lang="en-AU" altLang="zh-HK" dirty="0"/>
              <a:t>Any setting less than the specified power will decrease both the rate and angle of climb.</a:t>
            </a:r>
          </a:p>
          <a:p>
            <a:endParaRPr lang="en-US" dirty="0"/>
          </a:p>
        </p:txBody>
      </p:sp>
      <p:pic>
        <p:nvPicPr>
          <p:cNvPr id="7" name="Picture 6">
            <a:extLst>
              <a:ext uri="{FF2B5EF4-FFF2-40B4-BE49-F238E27FC236}">
                <a16:creationId xmlns:a16="http://schemas.microsoft.com/office/drawing/2014/main" id="{8291E83A-F1B9-7847-93C4-F30D9438A5A1}"/>
              </a:ext>
            </a:extLst>
          </p:cNvPr>
          <p:cNvPicPr/>
          <p:nvPr/>
        </p:nvPicPr>
        <p:blipFill>
          <a:blip r:embed="rId2">
            <a:grayscl/>
            <a:extLst>
              <a:ext uri="{BEBA8EAE-BF5A-486C-A8C5-ECC9F3942E4B}">
                <a14:imgProps xmlns:a14="http://schemas.microsoft.com/office/drawing/2010/main">
                  <a14:imgLayer r:embed="rId3">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2020186" y="3067493"/>
            <a:ext cx="3753128" cy="2880000"/>
          </a:xfrm>
          <a:prstGeom prst="rect">
            <a:avLst/>
          </a:prstGeom>
          <a:noFill/>
        </p:spPr>
      </p:pic>
      <p:pic>
        <p:nvPicPr>
          <p:cNvPr id="9" name="Picture 8">
            <a:extLst>
              <a:ext uri="{FF2B5EF4-FFF2-40B4-BE49-F238E27FC236}">
                <a16:creationId xmlns:a16="http://schemas.microsoft.com/office/drawing/2014/main" id="{7629312A-96BE-CA4E-A906-AB3AD1B5DABB}"/>
              </a:ext>
            </a:extLst>
          </p:cNvPr>
          <p:cNvPicPr/>
          <p:nvPr/>
        </p:nvPicPr>
        <p:blipFill>
          <a:blip r:embed="rId4">
            <a:grayscl/>
            <a:extLst>
              <a:ext uri="{BEBA8EAE-BF5A-486C-A8C5-ECC9F3942E4B}">
                <a14:imgProps xmlns:a14="http://schemas.microsoft.com/office/drawing/2010/main">
                  <a14:imgLayer r:embed="rId5">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6418688" y="3070299"/>
            <a:ext cx="3931200" cy="2880000"/>
          </a:xfrm>
          <a:prstGeom prst="rect">
            <a:avLst/>
          </a:prstGeom>
          <a:noFill/>
        </p:spPr>
      </p:pic>
      <p:cxnSp>
        <p:nvCxnSpPr>
          <p:cNvPr id="6" name="Straight Connector 5">
            <a:extLst>
              <a:ext uri="{FF2B5EF4-FFF2-40B4-BE49-F238E27FC236}">
                <a16:creationId xmlns:a16="http://schemas.microsoft.com/office/drawing/2014/main" id="{D17CFBFA-68D1-BB47-B487-B63C01E0E3F0}"/>
              </a:ext>
            </a:extLst>
          </p:cNvPr>
          <p:cNvCxnSpPr>
            <a:cxnSpLocks/>
          </p:cNvCxnSpPr>
          <p:nvPr/>
        </p:nvCxnSpPr>
        <p:spPr>
          <a:xfrm>
            <a:off x="4399350" y="3851564"/>
            <a:ext cx="0" cy="84619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319B881-0A5A-F84F-9EDB-C9DC0B79B2E1}"/>
              </a:ext>
            </a:extLst>
          </p:cNvPr>
          <p:cNvCxnSpPr/>
          <p:nvPr/>
        </p:nvCxnSpPr>
        <p:spPr>
          <a:xfrm>
            <a:off x="2887073" y="4392956"/>
            <a:ext cx="0" cy="6330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C175FD-6D00-3046-AB1E-F22AA513D274}"/>
              </a:ext>
            </a:extLst>
          </p:cNvPr>
          <p:cNvCxnSpPr/>
          <p:nvPr/>
        </p:nvCxnSpPr>
        <p:spPr>
          <a:xfrm>
            <a:off x="8346830" y="4017817"/>
            <a:ext cx="0" cy="1359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46DA4AB-D7E8-C44B-9202-EAD535A70478}"/>
              </a:ext>
            </a:extLst>
          </p:cNvPr>
          <p:cNvCxnSpPr>
            <a:cxnSpLocks/>
          </p:cNvCxnSpPr>
          <p:nvPr/>
        </p:nvCxnSpPr>
        <p:spPr>
          <a:xfrm>
            <a:off x="7208626" y="3200720"/>
            <a:ext cx="0" cy="18252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1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CE99-0E08-374F-8CBC-9261E9F1A329}"/>
              </a:ext>
            </a:extLst>
          </p:cNvPr>
          <p:cNvSpPr>
            <a:spLocks noGrp="1"/>
          </p:cNvSpPr>
          <p:nvPr>
            <p:ph type="title"/>
          </p:nvPr>
        </p:nvSpPr>
        <p:spPr/>
        <p:txBody>
          <a:bodyPr/>
          <a:lstStyle/>
          <a:p>
            <a:r>
              <a:rPr lang="en-US" dirty="0"/>
              <a:t>Factors affecting the climb – Altitude </a:t>
            </a:r>
          </a:p>
        </p:txBody>
      </p:sp>
      <p:sp>
        <p:nvSpPr>
          <p:cNvPr id="23" name="Content Placeholder 22">
            <a:extLst>
              <a:ext uri="{FF2B5EF4-FFF2-40B4-BE49-F238E27FC236}">
                <a16:creationId xmlns:a16="http://schemas.microsoft.com/office/drawing/2014/main" id="{C950EB12-3F63-FF4D-B13F-64BC00E34386}"/>
              </a:ext>
            </a:extLst>
          </p:cNvPr>
          <p:cNvSpPr>
            <a:spLocks noGrp="1"/>
          </p:cNvSpPr>
          <p:nvPr>
            <p:ph idx="1"/>
          </p:nvPr>
        </p:nvSpPr>
        <p:spPr/>
        <p:txBody>
          <a:bodyPr/>
          <a:lstStyle/>
          <a:p>
            <a:r>
              <a:rPr lang="en-AU" altLang="zh-HK" dirty="0"/>
              <a:t>Power/Thrust available reduce by Altitude due to less dense air</a:t>
            </a:r>
          </a:p>
          <a:p>
            <a:endParaRPr lang="en-AU" altLang="zh-HK" dirty="0"/>
          </a:p>
          <a:p>
            <a:r>
              <a:rPr lang="en-AU" altLang="zh-HK" dirty="0"/>
              <a:t>The reduction in excess thrust/power available reduces both the angle and rate of climb.</a:t>
            </a:r>
          </a:p>
          <a:p>
            <a:endParaRPr lang="en-US" dirty="0"/>
          </a:p>
        </p:txBody>
      </p:sp>
      <p:pic>
        <p:nvPicPr>
          <p:cNvPr id="7" name="Picture 4" descr="https://image.slidesharecdn.com/032aeroplaneperformance-150518171219-lva1-app6891/95/032-aeroplane-performance-38-638.jpg?cb=1431969401">
            <a:extLst>
              <a:ext uri="{FF2B5EF4-FFF2-40B4-BE49-F238E27FC236}">
                <a16:creationId xmlns:a16="http://schemas.microsoft.com/office/drawing/2014/main" id="{B4317EA8-40A7-E347-BECE-A22CBFD91F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81" t="7893" r="11189" b="34649"/>
          <a:stretch/>
        </p:blipFill>
        <p:spPr bwMode="auto">
          <a:xfrm>
            <a:off x="2531123" y="3965968"/>
            <a:ext cx="3312152" cy="26280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90F4E23-2660-5D4E-8092-EB6331176B4D}"/>
              </a:ext>
            </a:extLst>
          </p:cNvPr>
          <p:cNvSpPr/>
          <p:nvPr/>
        </p:nvSpPr>
        <p:spPr>
          <a:xfrm>
            <a:off x="3140211" y="6313711"/>
            <a:ext cx="2430114" cy="356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9" name="Picture 2" descr="https://image.slidesharecdn.com/032aeroplaneperformance-150518171219-lva1-app6891/95/032-aeroplane-performance-29-638.jpg?cb=1431969401">
            <a:extLst>
              <a:ext uri="{FF2B5EF4-FFF2-40B4-BE49-F238E27FC236}">
                <a16:creationId xmlns:a16="http://schemas.microsoft.com/office/drawing/2014/main" id="{5745DDD1-7437-F045-9CD5-05B98BB78F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433" t="8075" r="11837" b="15547"/>
          <a:stretch/>
        </p:blipFill>
        <p:spPr bwMode="auto">
          <a:xfrm>
            <a:off x="6427333" y="3678593"/>
            <a:ext cx="3312151" cy="28337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CC8BED-98BC-BF40-8C55-5B0972B4C0E1}"/>
              </a:ext>
            </a:extLst>
          </p:cNvPr>
          <p:cNvSpPr txBox="1"/>
          <p:nvPr/>
        </p:nvSpPr>
        <p:spPr>
          <a:xfrm rot="16200000">
            <a:off x="6048385" y="4711363"/>
            <a:ext cx="843715" cy="246221"/>
          </a:xfrm>
          <a:prstGeom prst="rect">
            <a:avLst/>
          </a:prstGeom>
          <a:solidFill>
            <a:schemeClr val="bg1"/>
          </a:solidFill>
          <a:ln>
            <a:noFill/>
          </a:ln>
        </p:spPr>
        <p:txBody>
          <a:bodyPr wrap="square" rtlCol="0">
            <a:spAutoFit/>
          </a:bodyPr>
          <a:lstStyle/>
          <a:p>
            <a:r>
              <a:rPr lang="en-AU" altLang="zh-HK" sz="1000" b="1" dirty="0"/>
              <a:t>Thrust</a:t>
            </a:r>
            <a:endParaRPr lang="zh-HK" altLang="en-US" sz="1000" b="1" dirty="0"/>
          </a:p>
        </p:txBody>
      </p:sp>
      <p:sp>
        <p:nvSpPr>
          <p:cNvPr id="11" name="TextBox 10">
            <a:extLst>
              <a:ext uri="{FF2B5EF4-FFF2-40B4-BE49-F238E27FC236}">
                <a16:creationId xmlns:a16="http://schemas.microsoft.com/office/drawing/2014/main" id="{BA3CBBCA-D3E8-1A42-AF08-716A79FD1077}"/>
              </a:ext>
            </a:extLst>
          </p:cNvPr>
          <p:cNvSpPr txBox="1"/>
          <p:nvPr/>
        </p:nvSpPr>
        <p:spPr>
          <a:xfrm>
            <a:off x="9047079" y="4634419"/>
            <a:ext cx="1160251" cy="400110"/>
          </a:xfrm>
          <a:prstGeom prst="rect">
            <a:avLst/>
          </a:prstGeom>
          <a:solidFill>
            <a:schemeClr val="bg1"/>
          </a:solidFill>
          <a:ln>
            <a:noFill/>
          </a:ln>
        </p:spPr>
        <p:txBody>
          <a:bodyPr wrap="square" rtlCol="0">
            <a:spAutoFit/>
          </a:bodyPr>
          <a:lstStyle/>
          <a:p>
            <a:r>
              <a:rPr lang="en-AU" altLang="zh-HK" sz="1000" b="1" dirty="0"/>
              <a:t>THRUST REQUIRED</a:t>
            </a:r>
            <a:endParaRPr lang="zh-HK" altLang="en-US" sz="1000" b="1" dirty="0"/>
          </a:p>
        </p:txBody>
      </p:sp>
      <p:sp>
        <p:nvSpPr>
          <p:cNvPr id="12" name="TextBox 11">
            <a:extLst>
              <a:ext uri="{FF2B5EF4-FFF2-40B4-BE49-F238E27FC236}">
                <a16:creationId xmlns:a16="http://schemas.microsoft.com/office/drawing/2014/main" id="{4279B6E0-EB15-C343-B02C-A3A7009AA8DB}"/>
              </a:ext>
            </a:extLst>
          </p:cNvPr>
          <p:cNvSpPr txBox="1"/>
          <p:nvPr/>
        </p:nvSpPr>
        <p:spPr>
          <a:xfrm>
            <a:off x="8614382" y="5465358"/>
            <a:ext cx="1160251" cy="400110"/>
          </a:xfrm>
          <a:prstGeom prst="rect">
            <a:avLst/>
          </a:prstGeom>
          <a:solidFill>
            <a:schemeClr val="bg1"/>
          </a:solidFill>
          <a:ln>
            <a:noFill/>
          </a:ln>
        </p:spPr>
        <p:txBody>
          <a:bodyPr wrap="square" rtlCol="0">
            <a:spAutoFit/>
          </a:bodyPr>
          <a:lstStyle/>
          <a:p>
            <a:r>
              <a:rPr lang="en-AU" altLang="zh-HK" sz="1000" b="1" dirty="0"/>
              <a:t>THRUST AVAILABLE</a:t>
            </a:r>
            <a:endParaRPr lang="zh-HK" altLang="en-US" sz="1000" b="1" dirty="0"/>
          </a:p>
        </p:txBody>
      </p:sp>
      <p:sp>
        <p:nvSpPr>
          <p:cNvPr id="13" name="Rectangle: Rounded Corners 10">
            <a:extLst>
              <a:ext uri="{FF2B5EF4-FFF2-40B4-BE49-F238E27FC236}">
                <a16:creationId xmlns:a16="http://schemas.microsoft.com/office/drawing/2014/main" id="{7C29788A-A86D-4146-BD2B-ED219E3CE9E8}"/>
              </a:ext>
            </a:extLst>
          </p:cNvPr>
          <p:cNvSpPr/>
          <p:nvPr/>
        </p:nvSpPr>
        <p:spPr>
          <a:xfrm>
            <a:off x="8896219" y="6359891"/>
            <a:ext cx="466049" cy="3049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Rectangle 13">
            <a:extLst>
              <a:ext uri="{FF2B5EF4-FFF2-40B4-BE49-F238E27FC236}">
                <a16:creationId xmlns:a16="http://schemas.microsoft.com/office/drawing/2014/main" id="{23567C11-4248-624E-B289-7B097592AC6B}"/>
              </a:ext>
            </a:extLst>
          </p:cNvPr>
          <p:cNvSpPr/>
          <p:nvPr/>
        </p:nvSpPr>
        <p:spPr>
          <a:xfrm>
            <a:off x="7040854" y="6383066"/>
            <a:ext cx="2436013" cy="356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TextBox 14">
            <a:extLst>
              <a:ext uri="{FF2B5EF4-FFF2-40B4-BE49-F238E27FC236}">
                <a16:creationId xmlns:a16="http://schemas.microsoft.com/office/drawing/2014/main" id="{C85F3A04-8947-3E49-9E3B-0DFCC313CBC2}"/>
              </a:ext>
            </a:extLst>
          </p:cNvPr>
          <p:cNvSpPr txBox="1"/>
          <p:nvPr/>
        </p:nvSpPr>
        <p:spPr>
          <a:xfrm>
            <a:off x="5171103" y="6306646"/>
            <a:ext cx="572237" cy="369332"/>
          </a:xfrm>
          <a:prstGeom prst="rect">
            <a:avLst/>
          </a:prstGeom>
          <a:noFill/>
        </p:spPr>
        <p:txBody>
          <a:bodyPr wrap="square" rtlCol="0">
            <a:spAutoFit/>
          </a:bodyPr>
          <a:lstStyle/>
          <a:p>
            <a:r>
              <a:rPr lang="en-AU" altLang="zh-HK" b="1" dirty="0"/>
              <a:t>IAS</a:t>
            </a:r>
            <a:endParaRPr lang="zh-HK" altLang="en-US" b="1" dirty="0"/>
          </a:p>
        </p:txBody>
      </p:sp>
      <p:sp>
        <p:nvSpPr>
          <p:cNvPr id="16" name="TextBox 15">
            <a:extLst>
              <a:ext uri="{FF2B5EF4-FFF2-40B4-BE49-F238E27FC236}">
                <a16:creationId xmlns:a16="http://schemas.microsoft.com/office/drawing/2014/main" id="{3B02EDFF-43A3-744B-8468-CD64D14B153D}"/>
              </a:ext>
            </a:extLst>
          </p:cNvPr>
          <p:cNvSpPr txBox="1"/>
          <p:nvPr/>
        </p:nvSpPr>
        <p:spPr>
          <a:xfrm>
            <a:off x="9249998" y="6306646"/>
            <a:ext cx="572237" cy="369332"/>
          </a:xfrm>
          <a:prstGeom prst="rect">
            <a:avLst/>
          </a:prstGeom>
          <a:noFill/>
        </p:spPr>
        <p:txBody>
          <a:bodyPr wrap="square" rtlCol="0">
            <a:spAutoFit/>
          </a:bodyPr>
          <a:lstStyle/>
          <a:p>
            <a:r>
              <a:rPr lang="en-AU" altLang="zh-HK" b="1" dirty="0"/>
              <a:t>IAS</a:t>
            </a:r>
            <a:endParaRPr lang="zh-HK" altLang="en-US" b="1" dirty="0"/>
          </a:p>
        </p:txBody>
      </p:sp>
      <p:sp>
        <p:nvSpPr>
          <p:cNvPr id="17" name="TextBox 16">
            <a:extLst>
              <a:ext uri="{FF2B5EF4-FFF2-40B4-BE49-F238E27FC236}">
                <a16:creationId xmlns:a16="http://schemas.microsoft.com/office/drawing/2014/main" id="{A0FC8064-5C3D-A34D-9811-CF0A2A04C66A}"/>
              </a:ext>
            </a:extLst>
          </p:cNvPr>
          <p:cNvSpPr txBox="1"/>
          <p:nvPr/>
        </p:nvSpPr>
        <p:spPr>
          <a:xfrm rot="16200000">
            <a:off x="1916843" y="4928133"/>
            <a:ext cx="903774" cy="369332"/>
          </a:xfrm>
          <a:prstGeom prst="rect">
            <a:avLst/>
          </a:prstGeom>
          <a:noFill/>
        </p:spPr>
        <p:txBody>
          <a:bodyPr wrap="none" rtlCol="0">
            <a:spAutoFit/>
          </a:bodyPr>
          <a:lstStyle/>
          <a:p>
            <a:r>
              <a:rPr lang="en-AU" altLang="zh-HK" b="1" dirty="0"/>
              <a:t>POWER</a:t>
            </a:r>
            <a:endParaRPr lang="zh-HK" altLang="en-US" b="1" dirty="0"/>
          </a:p>
        </p:txBody>
      </p:sp>
      <p:sp>
        <p:nvSpPr>
          <p:cNvPr id="18" name="Arc 4">
            <a:extLst>
              <a:ext uri="{FF2B5EF4-FFF2-40B4-BE49-F238E27FC236}">
                <a16:creationId xmlns:a16="http://schemas.microsoft.com/office/drawing/2014/main" id="{3304459E-D6DD-3C41-998B-6F7BC5B7C45C}"/>
              </a:ext>
            </a:extLst>
          </p:cNvPr>
          <p:cNvSpPr/>
          <p:nvPr/>
        </p:nvSpPr>
        <p:spPr>
          <a:xfrm rot="17048201">
            <a:off x="3231294" y="4365197"/>
            <a:ext cx="1425958" cy="2299938"/>
          </a:xfrm>
          <a:custGeom>
            <a:avLst/>
            <a:gdLst>
              <a:gd name="connsiteX0" fmla="*/ 1192378 w 2668166"/>
              <a:gd name="connsiteY0" fmla="*/ 17162 h 6067124"/>
              <a:gd name="connsiteX1" fmla="*/ 2561334 w 2668166"/>
              <a:gd name="connsiteY1" fmla="*/ 1844091 h 6067124"/>
              <a:gd name="connsiteX2" fmla="*/ 1334083 w 2668166"/>
              <a:gd name="connsiteY2" fmla="*/ 3033562 h 6067124"/>
              <a:gd name="connsiteX3" fmla="*/ 1192378 w 2668166"/>
              <a:gd name="connsiteY3" fmla="*/ 17162 h 6067124"/>
              <a:gd name="connsiteX0" fmla="*/ 1192378 w 2668166"/>
              <a:gd name="connsiteY0" fmla="*/ 17162 h 6067124"/>
              <a:gd name="connsiteX1" fmla="*/ 2561334 w 2668166"/>
              <a:gd name="connsiteY1" fmla="*/ 1844091 h 6067124"/>
              <a:gd name="connsiteX0" fmla="*/ 0 w 1368956"/>
              <a:gd name="connsiteY0" fmla="*/ 17261 h 3033661"/>
              <a:gd name="connsiteX1" fmla="*/ 1368956 w 1368956"/>
              <a:gd name="connsiteY1" fmla="*/ 1844190 h 3033661"/>
              <a:gd name="connsiteX2" fmla="*/ 141705 w 1368956"/>
              <a:gd name="connsiteY2" fmla="*/ 3033661 h 3033661"/>
              <a:gd name="connsiteX3" fmla="*/ 0 w 1368956"/>
              <a:gd name="connsiteY3" fmla="*/ 17261 h 3033661"/>
              <a:gd name="connsiteX0" fmla="*/ 0 w 1368956"/>
              <a:gd name="connsiteY0" fmla="*/ 17261 h 3033661"/>
              <a:gd name="connsiteX1" fmla="*/ 1368956 w 1368956"/>
              <a:gd name="connsiteY1" fmla="*/ 1844190 h 3033661"/>
              <a:gd name="connsiteX0" fmla="*/ 57002 w 1425958"/>
              <a:gd name="connsiteY0" fmla="*/ 17261 h 2317175"/>
              <a:gd name="connsiteX1" fmla="*/ 1425958 w 1425958"/>
              <a:gd name="connsiteY1" fmla="*/ 1844190 h 2317175"/>
              <a:gd name="connsiteX2" fmla="*/ 0 w 1425958"/>
              <a:gd name="connsiteY2" fmla="*/ 2317175 h 2317175"/>
              <a:gd name="connsiteX3" fmla="*/ 57002 w 1425958"/>
              <a:gd name="connsiteY3" fmla="*/ 17261 h 2317175"/>
              <a:gd name="connsiteX0" fmla="*/ 57002 w 1425958"/>
              <a:gd name="connsiteY0" fmla="*/ 17261 h 2317175"/>
              <a:gd name="connsiteX1" fmla="*/ 1425958 w 1425958"/>
              <a:gd name="connsiteY1" fmla="*/ 1844190 h 2317175"/>
              <a:gd name="connsiteX0" fmla="*/ 57002 w 1425958"/>
              <a:gd name="connsiteY0" fmla="*/ 17261 h 2317175"/>
              <a:gd name="connsiteX1" fmla="*/ 1425958 w 1425958"/>
              <a:gd name="connsiteY1" fmla="*/ 1844190 h 2317175"/>
              <a:gd name="connsiteX2" fmla="*/ 0 w 1425958"/>
              <a:gd name="connsiteY2" fmla="*/ 2317175 h 2317175"/>
              <a:gd name="connsiteX3" fmla="*/ 57002 w 1425958"/>
              <a:gd name="connsiteY3" fmla="*/ 17261 h 2317175"/>
              <a:gd name="connsiteX0" fmla="*/ 57002 w 1425958"/>
              <a:gd name="connsiteY0" fmla="*/ 17261 h 2317175"/>
              <a:gd name="connsiteX1" fmla="*/ 1425958 w 1425958"/>
              <a:gd name="connsiteY1" fmla="*/ 1844190 h 2317175"/>
              <a:gd name="connsiteX0" fmla="*/ 57002 w 1425958"/>
              <a:gd name="connsiteY0" fmla="*/ 17261 h 2317175"/>
              <a:gd name="connsiteX1" fmla="*/ 1425958 w 1425958"/>
              <a:gd name="connsiteY1" fmla="*/ 1844190 h 2317175"/>
              <a:gd name="connsiteX2" fmla="*/ 0 w 1425958"/>
              <a:gd name="connsiteY2" fmla="*/ 2317175 h 2317175"/>
              <a:gd name="connsiteX3" fmla="*/ 57002 w 1425958"/>
              <a:gd name="connsiteY3" fmla="*/ 17261 h 2317175"/>
              <a:gd name="connsiteX0" fmla="*/ 57002 w 1425958"/>
              <a:gd name="connsiteY0" fmla="*/ 17261 h 2317175"/>
              <a:gd name="connsiteX1" fmla="*/ 1425958 w 1425958"/>
              <a:gd name="connsiteY1" fmla="*/ 1844190 h 2317175"/>
              <a:gd name="connsiteX0" fmla="*/ 57002 w 1425958"/>
              <a:gd name="connsiteY0" fmla="*/ 45337 h 2345251"/>
              <a:gd name="connsiteX1" fmla="*/ 1425958 w 1425958"/>
              <a:gd name="connsiteY1" fmla="*/ 1872266 h 2345251"/>
              <a:gd name="connsiteX2" fmla="*/ 0 w 1425958"/>
              <a:gd name="connsiteY2" fmla="*/ 2345251 h 2345251"/>
              <a:gd name="connsiteX3" fmla="*/ 57002 w 1425958"/>
              <a:gd name="connsiteY3" fmla="*/ 45337 h 2345251"/>
              <a:gd name="connsiteX0" fmla="*/ 49798 w 1425958"/>
              <a:gd name="connsiteY0" fmla="*/ 16735 h 2345251"/>
              <a:gd name="connsiteX1" fmla="*/ 1425958 w 1425958"/>
              <a:gd name="connsiteY1" fmla="*/ 1872266 h 2345251"/>
              <a:gd name="connsiteX0" fmla="*/ 57002 w 1425958"/>
              <a:gd name="connsiteY0" fmla="*/ 57950 h 2357864"/>
              <a:gd name="connsiteX1" fmla="*/ 1425958 w 1425958"/>
              <a:gd name="connsiteY1" fmla="*/ 1884879 h 2357864"/>
              <a:gd name="connsiteX2" fmla="*/ 0 w 1425958"/>
              <a:gd name="connsiteY2" fmla="*/ 2357864 h 2357864"/>
              <a:gd name="connsiteX3" fmla="*/ 57002 w 1425958"/>
              <a:gd name="connsiteY3" fmla="*/ 57950 h 2357864"/>
              <a:gd name="connsiteX0" fmla="*/ 28313 w 1425958"/>
              <a:gd name="connsiteY0" fmla="*/ 16508 h 2357864"/>
              <a:gd name="connsiteX1" fmla="*/ 1425958 w 1425958"/>
              <a:gd name="connsiteY1" fmla="*/ 1884879 h 2357864"/>
              <a:gd name="connsiteX0" fmla="*/ 57002 w 1425958"/>
              <a:gd name="connsiteY0" fmla="*/ 8822 h 2308736"/>
              <a:gd name="connsiteX1" fmla="*/ 1425958 w 1425958"/>
              <a:gd name="connsiteY1" fmla="*/ 1835751 h 2308736"/>
              <a:gd name="connsiteX2" fmla="*/ 0 w 1425958"/>
              <a:gd name="connsiteY2" fmla="*/ 2308736 h 2308736"/>
              <a:gd name="connsiteX3" fmla="*/ 57002 w 1425958"/>
              <a:gd name="connsiteY3" fmla="*/ 8822 h 2308736"/>
              <a:gd name="connsiteX0" fmla="*/ 47001 w 1425958"/>
              <a:gd name="connsiteY0" fmla="*/ 17426 h 2308736"/>
              <a:gd name="connsiteX1" fmla="*/ 1425958 w 1425958"/>
              <a:gd name="connsiteY1" fmla="*/ 1835751 h 2308736"/>
              <a:gd name="connsiteX0" fmla="*/ 57002 w 1425958"/>
              <a:gd name="connsiteY0" fmla="*/ 24 h 2299938"/>
              <a:gd name="connsiteX1" fmla="*/ 1425958 w 1425958"/>
              <a:gd name="connsiteY1" fmla="*/ 1826953 h 2299938"/>
              <a:gd name="connsiteX2" fmla="*/ 0 w 1425958"/>
              <a:gd name="connsiteY2" fmla="*/ 2299938 h 2299938"/>
              <a:gd name="connsiteX3" fmla="*/ 57002 w 1425958"/>
              <a:gd name="connsiteY3" fmla="*/ 24 h 2299938"/>
              <a:gd name="connsiteX0" fmla="*/ 47001 w 1425958"/>
              <a:gd name="connsiteY0" fmla="*/ 8628 h 2299938"/>
              <a:gd name="connsiteX1" fmla="*/ 1425958 w 1425958"/>
              <a:gd name="connsiteY1" fmla="*/ 1826953 h 2299938"/>
            </a:gdLst>
            <a:ahLst/>
            <a:cxnLst>
              <a:cxn ang="0">
                <a:pos x="connsiteX0" y="connsiteY0"/>
              </a:cxn>
              <a:cxn ang="0">
                <a:pos x="connsiteX1" y="connsiteY1"/>
              </a:cxn>
            </a:cxnLst>
            <a:rect l="l" t="t" r="r" b="b"/>
            <a:pathLst>
              <a:path w="1425958" h="2299938" stroke="0" extrusionOk="0">
                <a:moveTo>
                  <a:pt x="57002" y="24"/>
                </a:moveTo>
                <a:cubicBezTo>
                  <a:pt x="674919" y="-4375"/>
                  <a:pt x="1195928" y="599787"/>
                  <a:pt x="1425958" y="1826953"/>
                </a:cubicBezTo>
                <a:lnTo>
                  <a:pt x="0" y="2299938"/>
                </a:lnTo>
                <a:cubicBezTo>
                  <a:pt x="101246" y="1111068"/>
                  <a:pt x="38001" y="766662"/>
                  <a:pt x="57002" y="24"/>
                </a:cubicBezTo>
                <a:close/>
              </a:path>
              <a:path w="1425958" h="2299938" fill="none">
                <a:moveTo>
                  <a:pt x="47001" y="8628"/>
                </a:moveTo>
                <a:cubicBezTo>
                  <a:pt x="637669" y="-31492"/>
                  <a:pt x="1195928" y="599787"/>
                  <a:pt x="1425958" y="1826953"/>
                </a:cubicBezTo>
              </a:path>
            </a:pathLst>
          </a:custGeom>
          <a:ln>
            <a:solidFill>
              <a:schemeClr val="accent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HK" altLang="en-US"/>
          </a:p>
        </p:txBody>
      </p:sp>
      <p:sp>
        <p:nvSpPr>
          <p:cNvPr id="19" name="Arc 4">
            <a:extLst>
              <a:ext uri="{FF2B5EF4-FFF2-40B4-BE49-F238E27FC236}">
                <a16:creationId xmlns:a16="http://schemas.microsoft.com/office/drawing/2014/main" id="{665A1725-2683-6B42-8792-87BAC40D33A4}"/>
              </a:ext>
            </a:extLst>
          </p:cNvPr>
          <p:cNvSpPr/>
          <p:nvPr/>
        </p:nvSpPr>
        <p:spPr>
          <a:xfrm rot="19828287">
            <a:off x="7264085" y="3823639"/>
            <a:ext cx="1215843" cy="1995625"/>
          </a:xfrm>
          <a:custGeom>
            <a:avLst/>
            <a:gdLst>
              <a:gd name="connsiteX0" fmla="*/ 1192378 w 2668166"/>
              <a:gd name="connsiteY0" fmla="*/ 17162 h 6067124"/>
              <a:gd name="connsiteX1" fmla="*/ 2561334 w 2668166"/>
              <a:gd name="connsiteY1" fmla="*/ 1844091 h 6067124"/>
              <a:gd name="connsiteX2" fmla="*/ 1334083 w 2668166"/>
              <a:gd name="connsiteY2" fmla="*/ 3033562 h 6067124"/>
              <a:gd name="connsiteX3" fmla="*/ 1192378 w 2668166"/>
              <a:gd name="connsiteY3" fmla="*/ 17162 h 6067124"/>
              <a:gd name="connsiteX0" fmla="*/ 1192378 w 2668166"/>
              <a:gd name="connsiteY0" fmla="*/ 17162 h 6067124"/>
              <a:gd name="connsiteX1" fmla="*/ 2561334 w 2668166"/>
              <a:gd name="connsiteY1" fmla="*/ 1844091 h 6067124"/>
              <a:gd name="connsiteX0" fmla="*/ 0 w 1368956"/>
              <a:gd name="connsiteY0" fmla="*/ 17261 h 3033661"/>
              <a:gd name="connsiteX1" fmla="*/ 1368956 w 1368956"/>
              <a:gd name="connsiteY1" fmla="*/ 1844190 h 3033661"/>
              <a:gd name="connsiteX2" fmla="*/ 141705 w 1368956"/>
              <a:gd name="connsiteY2" fmla="*/ 3033661 h 3033661"/>
              <a:gd name="connsiteX3" fmla="*/ 0 w 1368956"/>
              <a:gd name="connsiteY3" fmla="*/ 17261 h 3033661"/>
              <a:gd name="connsiteX0" fmla="*/ 0 w 1368956"/>
              <a:gd name="connsiteY0" fmla="*/ 17261 h 3033661"/>
              <a:gd name="connsiteX1" fmla="*/ 1368956 w 1368956"/>
              <a:gd name="connsiteY1" fmla="*/ 1844190 h 3033661"/>
              <a:gd name="connsiteX0" fmla="*/ 57002 w 1425958"/>
              <a:gd name="connsiteY0" fmla="*/ 17261 h 2317175"/>
              <a:gd name="connsiteX1" fmla="*/ 1425958 w 1425958"/>
              <a:gd name="connsiteY1" fmla="*/ 1844190 h 2317175"/>
              <a:gd name="connsiteX2" fmla="*/ 0 w 1425958"/>
              <a:gd name="connsiteY2" fmla="*/ 2317175 h 2317175"/>
              <a:gd name="connsiteX3" fmla="*/ 57002 w 1425958"/>
              <a:gd name="connsiteY3" fmla="*/ 17261 h 2317175"/>
              <a:gd name="connsiteX0" fmla="*/ 57002 w 1425958"/>
              <a:gd name="connsiteY0" fmla="*/ 17261 h 2317175"/>
              <a:gd name="connsiteX1" fmla="*/ 1425958 w 1425958"/>
              <a:gd name="connsiteY1" fmla="*/ 1844190 h 2317175"/>
              <a:gd name="connsiteX0" fmla="*/ 57002 w 1425958"/>
              <a:gd name="connsiteY0" fmla="*/ 17261 h 2317175"/>
              <a:gd name="connsiteX1" fmla="*/ 1425958 w 1425958"/>
              <a:gd name="connsiteY1" fmla="*/ 1844190 h 2317175"/>
              <a:gd name="connsiteX2" fmla="*/ 0 w 1425958"/>
              <a:gd name="connsiteY2" fmla="*/ 2317175 h 2317175"/>
              <a:gd name="connsiteX3" fmla="*/ 57002 w 1425958"/>
              <a:gd name="connsiteY3" fmla="*/ 17261 h 2317175"/>
              <a:gd name="connsiteX0" fmla="*/ 57002 w 1425958"/>
              <a:gd name="connsiteY0" fmla="*/ 17261 h 2317175"/>
              <a:gd name="connsiteX1" fmla="*/ 1425958 w 1425958"/>
              <a:gd name="connsiteY1" fmla="*/ 1844190 h 2317175"/>
              <a:gd name="connsiteX0" fmla="*/ 57002 w 1425958"/>
              <a:gd name="connsiteY0" fmla="*/ 17261 h 2317175"/>
              <a:gd name="connsiteX1" fmla="*/ 1425958 w 1425958"/>
              <a:gd name="connsiteY1" fmla="*/ 1844190 h 2317175"/>
              <a:gd name="connsiteX2" fmla="*/ 0 w 1425958"/>
              <a:gd name="connsiteY2" fmla="*/ 2317175 h 2317175"/>
              <a:gd name="connsiteX3" fmla="*/ 57002 w 1425958"/>
              <a:gd name="connsiteY3" fmla="*/ 17261 h 2317175"/>
              <a:gd name="connsiteX0" fmla="*/ 57002 w 1425958"/>
              <a:gd name="connsiteY0" fmla="*/ 17261 h 2317175"/>
              <a:gd name="connsiteX1" fmla="*/ 1425958 w 1425958"/>
              <a:gd name="connsiteY1" fmla="*/ 1844190 h 2317175"/>
              <a:gd name="connsiteX0" fmla="*/ 57002 w 1425958"/>
              <a:gd name="connsiteY0" fmla="*/ 45337 h 2345251"/>
              <a:gd name="connsiteX1" fmla="*/ 1425958 w 1425958"/>
              <a:gd name="connsiteY1" fmla="*/ 1872266 h 2345251"/>
              <a:gd name="connsiteX2" fmla="*/ 0 w 1425958"/>
              <a:gd name="connsiteY2" fmla="*/ 2345251 h 2345251"/>
              <a:gd name="connsiteX3" fmla="*/ 57002 w 1425958"/>
              <a:gd name="connsiteY3" fmla="*/ 45337 h 2345251"/>
              <a:gd name="connsiteX0" fmla="*/ 49798 w 1425958"/>
              <a:gd name="connsiteY0" fmla="*/ 16735 h 2345251"/>
              <a:gd name="connsiteX1" fmla="*/ 1425958 w 1425958"/>
              <a:gd name="connsiteY1" fmla="*/ 1872266 h 2345251"/>
              <a:gd name="connsiteX0" fmla="*/ 57002 w 1425958"/>
              <a:gd name="connsiteY0" fmla="*/ 57950 h 2357864"/>
              <a:gd name="connsiteX1" fmla="*/ 1425958 w 1425958"/>
              <a:gd name="connsiteY1" fmla="*/ 1884879 h 2357864"/>
              <a:gd name="connsiteX2" fmla="*/ 0 w 1425958"/>
              <a:gd name="connsiteY2" fmla="*/ 2357864 h 2357864"/>
              <a:gd name="connsiteX3" fmla="*/ 57002 w 1425958"/>
              <a:gd name="connsiteY3" fmla="*/ 57950 h 2357864"/>
              <a:gd name="connsiteX0" fmla="*/ 28313 w 1425958"/>
              <a:gd name="connsiteY0" fmla="*/ 16508 h 2357864"/>
              <a:gd name="connsiteX1" fmla="*/ 1425958 w 1425958"/>
              <a:gd name="connsiteY1" fmla="*/ 1884879 h 2357864"/>
              <a:gd name="connsiteX0" fmla="*/ 57002 w 1425958"/>
              <a:gd name="connsiteY0" fmla="*/ 8822 h 2308736"/>
              <a:gd name="connsiteX1" fmla="*/ 1425958 w 1425958"/>
              <a:gd name="connsiteY1" fmla="*/ 1835751 h 2308736"/>
              <a:gd name="connsiteX2" fmla="*/ 0 w 1425958"/>
              <a:gd name="connsiteY2" fmla="*/ 2308736 h 2308736"/>
              <a:gd name="connsiteX3" fmla="*/ 57002 w 1425958"/>
              <a:gd name="connsiteY3" fmla="*/ 8822 h 2308736"/>
              <a:gd name="connsiteX0" fmla="*/ 47001 w 1425958"/>
              <a:gd name="connsiteY0" fmla="*/ 17426 h 2308736"/>
              <a:gd name="connsiteX1" fmla="*/ 1425958 w 1425958"/>
              <a:gd name="connsiteY1" fmla="*/ 1835751 h 2308736"/>
              <a:gd name="connsiteX0" fmla="*/ 57002 w 1425958"/>
              <a:gd name="connsiteY0" fmla="*/ 24 h 2299938"/>
              <a:gd name="connsiteX1" fmla="*/ 1425958 w 1425958"/>
              <a:gd name="connsiteY1" fmla="*/ 1826953 h 2299938"/>
              <a:gd name="connsiteX2" fmla="*/ 0 w 1425958"/>
              <a:gd name="connsiteY2" fmla="*/ 2299938 h 2299938"/>
              <a:gd name="connsiteX3" fmla="*/ 57002 w 1425958"/>
              <a:gd name="connsiteY3" fmla="*/ 24 h 2299938"/>
              <a:gd name="connsiteX0" fmla="*/ 47001 w 1425958"/>
              <a:gd name="connsiteY0" fmla="*/ 8628 h 2299938"/>
              <a:gd name="connsiteX1" fmla="*/ 1425958 w 1425958"/>
              <a:gd name="connsiteY1" fmla="*/ 1826953 h 2299938"/>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378957 w 1378957"/>
              <a:gd name="connsiteY1" fmla="*/ 1826953 h 1826953"/>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378957 w 1378957"/>
              <a:gd name="connsiteY1" fmla="*/ 1826953 h 1826953"/>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378957 w 1378957"/>
              <a:gd name="connsiteY1" fmla="*/ 1826953 h 1826953"/>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210635 w 1378957"/>
              <a:gd name="connsiteY1" fmla="*/ 1794097 h 1826953"/>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210635 w 1378957"/>
              <a:gd name="connsiteY1" fmla="*/ 1794097 h 1826953"/>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210635 w 1378957"/>
              <a:gd name="connsiteY1" fmla="*/ 1794097 h 1826953"/>
              <a:gd name="connsiteX0" fmla="*/ 10001 w 1378957"/>
              <a:gd name="connsiteY0" fmla="*/ 24 h 1826953"/>
              <a:gd name="connsiteX1" fmla="*/ 1378957 w 1378957"/>
              <a:gd name="connsiteY1" fmla="*/ 1826953 h 1826953"/>
              <a:gd name="connsiteX2" fmla="*/ 13050 w 1378957"/>
              <a:gd name="connsiteY2" fmla="*/ 1644993 h 1826953"/>
              <a:gd name="connsiteX3" fmla="*/ 10001 w 1378957"/>
              <a:gd name="connsiteY3" fmla="*/ 24 h 1826953"/>
              <a:gd name="connsiteX0" fmla="*/ 0 w 1378957"/>
              <a:gd name="connsiteY0" fmla="*/ 8628 h 1826953"/>
              <a:gd name="connsiteX1" fmla="*/ 1210635 w 1378957"/>
              <a:gd name="connsiteY1" fmla="*/ 1794097 h 1826953"/>
              <a:gd name="connsiteX0" fmla="*/ 4689 w 1373645"/>
              <a:gd name="connsiteY0" fmla="*/ 20036 h 1846965"/>
              <a:gd name="connsiteX1" fmla="*/ 1373645 w 1373645"/>
              <a:gd name="connsiteY1" fmla="*/ 1846965 h 1846965"/>
              <a:gd name="connsiteX2" fmla="*/ 7738 w 1373645"/>
              <a:gd name="connsiteY2" fmla="*/ 1665005 h 1846965"/>
              <a:gd name="connsiteX3" fmla="*/ 4689 w 1373645"/>
              <a:gd name="connsiteY3" fmla="*/ 20036 h 1846965"/>
              <a:gd name="connsiteX0" fmla="*/ 14104 w 1373645"/>
              <a:gd name="connsiteY0" fmla="*/ 0 h 1846965"/>
              <a:gd name="connsiteX1" fmla="*/ 1205323 w 1373645"/>
              <a:gd name="connsiteY1" fmla="*/ 1814109 h 1846965"/>
            </a:gdLst>
            <a:ahLst/>
            <a:cxnLst>
              <a:cxn ang="0">
                <a:pos x="connsiteX0" y="connsiteY0"/>
              </a:cxn>
              <a:cxn ang="0">
                <a:pos x="connsiteX1" y="connsiteY1"/>
              </a:cxn>
            </a:cxnLst>
            <a:rect l="l" t="t" r="r" b="b"/>
            <a:pathLst>
              <a:path w="1373645" h="1846965" stroke="0" extrusionOk="0">
                <a:moveTo>
                  <a:pt x="4689" y="20036"/>
                </a:moveTo>
                <a:cubicBezTo>
                  <a:pt x="622606" y="15637"/>
                  <a:pt x="1143615" y="619799"/>
                  <a:pt x="1373645" y="1846965"/>
                </a:cubicBezTo>
                <a:lnTo>
                  <a:pt x="7738" y="1665005"/>
                </a:lnTo>
                <a:cubicBezTo>
                  <a:pt x="32214" y="541470"/>
                  <a:pt x="-14312" y="786674"/>
                  <a:pt x="4689" y="20036"/>
                </a:cubicBezTo>
                <a:close/>
              </a:path>
              <a:path w="1373645" h="1846965" fill="none">
                <a:moveTo>
                  <a:pt x="14104" y="0"/>
                </a:moveTo>
                <a:cubicBezTo>
                  <a:pt x="957252" y="710912"/>
                  <a:pt x="945607" y="1035591"/>
                  <a:pt x="1205323" y="1814109"/>
                </a:cubicBezTo>
              </a:path>
            </a:pathLst>
          </a:custGeom>
          <a:ln>
            <a:solidFill>
              <a:schemeClr val="accent1"/>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HK" altLang="en-US"/>
          </a:p>
        </p:txBody>
      </p:sp>
    </p:spTree>
    <p:extLst>
      <p:ext uri="{BB962C8B-B14F-4D97-AF65-F5344CB8AC3E}">
        <p14:creationId xmlns:p14="http://schemas.microsoft.com/office/powerpoint/2010/main" val="312823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animEffect transition="in" filter="dissolve">
                                      <p:cBhvr>
                                        <p:cTn id="7" dur="500"/>
                                        <p:tgtEl>
                                          <p:spTgt spid="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5E-6 3.33333E-6 L 0.00078 0.02453 " pathEditMode="relative" rAng="0" ptsTypes="AA">
                                      <p:cBhvr>
                                        <p:cTn id="11" dur="2000" fill="hold"/>
                                        <p:tgtEl>
                                          <p:spTgt spid="18"/>
                                        </p:tgtEl>
                                        <p:attrNameLst>
                                          <p:attrName>ppt_x</p:attrName>
                                          <p:attrName>ppt_y</p:attrName>
                                        </p:attrNameLst>
                                      </p:cBhvr>
                                      <p:rCtr x="39" y="1227"/>
                                    </p:animMotion>
                                  </p:childTnLst>
                                </p:cTn>
                              </p:par>
                              <p:par>
                                <p:cTn id="12" presetID="42" presetClass="path" presetSubtype="0" accel="50000" decel="50000" fill="hold" grpId="0" nodeType="withEffect">
                                  <p:stCondLst>
                                    <p:cond delay="0"/>
                                  </p:stCondLst>
                                  <p:childTnLst>
                                    <p:animMotion origin="layout" path="M -3.125E-6 7.40741E-7 L 0.00039 0.02662 " pathEditMode="relative" rAng="0" ptsTypes="AA">
                                      <p:cBhvr>
                                        <p:cTn id="13" dur="2000" fill="hold"/>
                                        <p:tgtEl>
                                          <p:spTgt spid="19"/>
                                        </p:tgtEl>
                                        <p:attrNameLst>
                                          <p:attrName>ppt_x</p:attrName>
                                          <p:attrName>ppt_y</p:attrName>
                                        </p:attrNameLst>
                                      </p:cBhvr>
                                      <p:rCtr x="13" y="1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CE99-0E08-374F-8CBC-9261E9F1A329}"/>
              </a:ext>
            </a:extLst>
          </p:cNvPr>
          <p:cNvSpPr>
            <a:spLocks noGrp="1"/>
          </p:cNvSpPr>
          <p:nvPr>
            <p:ph type="title"/>
          </p:nvPr>
        </p:nvSpPr>
        <p:spPr/>
        <p:txBody>
          <a:bodyPr/>
          <a:lstStyle/>
          <a:p>
            <a:r>
              <a:rPr lang="en-US" dirty="0"/>
              <a:t>Factors affecting the climb – Altitude </a:t>
            </a:r>
          </a:p>
        </p:txBody>
      </p:sp>
      <p:pic>
        <p:nvPicPr>
          <p:cNvPr id="4" name="Content Placeholder 3">
            <a:extLst>
              <a:ext uri="{FF2B5EF4-FFF2-40B4-BE49-F238E27FC236}">
                <a16:creationId xmlns:a16="http://schemas.microsoft.com/office/drawing/2014/main" id="{D41F5BDD-8D47-DF41-9AA7-20323E0864AD}"/>
              </a:ext>
            </a:extLst>
          </p:cNvPr>
          <p:cNvPicPr>
            <a:picLocks noGrp="1" noChangeAspect="1"/>
          </p:cNvPicPr>
          <p:nvPr>
            <p:ph idx="1"/>
          </p:nvPr>
        </p:nvPicPr>
        <p:blipFill>
          <a:blip r:embed="rId3"/>
          <a:stretch>
            <a:fillRect/>
          </a:stretch>
        </p:blipFill>
        <p:spPr>
          <a:xfrm>
            <a:off x="2038350" y="1893094"/>
            <a:ext cx="8115300" cy="4216400"/>
          </a:xfrm>
          <a:prstGeom prst="rect">
            <a:avLst/>
          </a:prstGeom>
        </p:spPr>
      </p:pic>
    </p:spTree>
    <p:extLst>
      <p:ext uri="{BB962C8B-B14F-4D97-AF65-F5344CB8AC3E}">
        <p14:creationId xmlns:p14="http://schemas.microsoft.com/office/powerpoint/2010/main" val="2602203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05DE-1991-5241-A53F-07B2055A831E}"/>
              </a:ext>
            </a:extLst>
          </p:cNvPr>
          <p:cNvSpPr>
            <a:spLocks noGrp="1"/>
          </p:cNvSpPr>
          <p:nvPr>
            <p:ph type="title"/>
          </p:nvPr>
        </p:nvSpPr>
        <p:spPr/>
        <p:txBody>
          <a:bodyPr/>
          <a:lstStyle/>
          <a:p>
            <a:r>
              <a:rPr lang="en-US" dirty="0"/>
              <a:t>Factors affecting the climb – Weight </a:t>
            </a:r>
          </a:p>
        </p:txBody>
      </p:sp>
      <p:sp>
        <p:nvSpPr>
          <p:cNvPr id="3" name="Content Placeholder 2">
            <a:extLst>
              <a:ext uri="{FF2B5EF4-FFF2-40B4-BE49-F238E27FC236}">
                <a16:creationId xmlns:a16="http://schemas.microsoft.com/office/drawing/2014/main" id="{95106855-D756-4149-8FDD-221DCC84AF90}"/>
              </a:ext>
            </a:extLst>
          </p:cNvPr>
          <p:cNvSpPr>
            <a:spLocks noGrp="1"/>
          </p:cNvSpPr>
          <p:nvPr>
            <p:ph idx="1"/>
          </p:nvPr>
        </p:nvSpPr>
        <p:spPr/>
        <p:txBody>
          <a:bodyPr>
            <a:normAutofit/>
          </a:bodyPr>
          <a:lstStyle/>
          <a:p>
            <a:r>
              <a:rPr lang="en-AU" dirty="0"/>
              <a:t>Extra weight needs extra lift, thus creates extra drag. Extra drag reduces excess thrust.</a:t>
            </a:r>
          </a:p>
          <a:p>
            <a:endParaRPr lang="en-AU" dirty="0"/>
          </a:p>
          <a:p>
            <a:r>
              <a:rPr lang="en-AU" altLang="zh-HK" dirty="0"/>
              <a:t>The reduction in excess thrust/power available reduces both the angle and rate of climb.</a:t>
            </a:r>
          </a:p>
          <a:p>
            <a:endParaRPr lang="en-US" sz="2400" dirty="0"/>
          </a:p>
        </p:txBody>
      </p:sp>
      <p:pic>
        <p:nvPicPr>
          <p:cNvPr id="4" name="Picture 4" descr="https://image.slidesharecdn.com/032aeroplaneperformance-150518171219-lva1-app6891/95/032-aeroplane-performance-38-638.jpg?cb=1431969401">
            <a:extLst>
              <a:ext uri="{FF2B5EF4-FFF2-40B4-BE49-F238E27FC236}">
                <a16:creationId xmlns:a16="http://schemas.microsoft.com/office/drawing/2014/main" id="{00D3045F-A188-D043-911B-282EFDFB4A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81" t="7893" r="11189" b="34649"/>
          <a:stretch/>
        </p:blipFill>
        <p:spPr bwMode="auto">
          <a:xfrm>
            <a:off x="2537220" y="4146654"/>
            <a:ext cx="3312152" cy="26280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68050AD-5784-C947-90EE-E21A0597E1C3}"/>
              </a:ext>
            </a:extLst>
          </p:cNvPr>
          <p:cNvSpPr/>
          <p:nvPr/>
        </p:nvSpPr>
        <p:spPr>
          <a:xfrm>
            <a:off x="3077699" y="6498769"/>
            <a:ext cx="2436013" cy="356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TextBox 5">
            <a:extLst>
              <a:ext uri="{FF2B5EF4-FFF2-40B4-BE49-F238E27FC236}">
                <a16:creationId xmlns:a16="http://schemas.microsoft.com/office/drawing/2014/main" id="{E56CB35D-DA4C-3340-AC50-1A4F013FF592}"/>
              </a:ext>
            </a:extLst>
          </p:cNvPr>
          <p:cNvSpPr txBox="1"/>
          <p:nvPr/>
        </p:nvSpPr>
        <p:spPr>
          <a:xfrm>
            <a:off x="5177200" y="6487332"/>
            <a:ext cx="572237" cy="369332"/>
          </a:xfrm>
          <a:prstGeom prst="rect">
            <a:avLst/>
          </a:prstGeom>
          <a:noFill/>
        </p:spPr>
        <p:txBody>
          <a:bodyPr wrap="square" rtlCol="0">
            <a:spAutoFit/>
          </a:bodyPr>
          <a:lstStyle/>
          <a:p>
            <a:r>
              <a:rPr lang="en-AU" altLang="zh-HK" b="1" dirty="0"/>
              <a:t>IAS</a:t>
            </a:r>
            <a:endParaRPr lang="zh-HK" altLang="en-US" b="1" dirty="0"/>
          </a:p>
        </p:txBody>
      </p:sp>
      <p:sp>
        <p:nvSpPr>
          <p:cNvPr id="7" name="TextBox 6">
            <a:extLst>
              <a:ext uri="{FF2B5EF4-FFF2-40B4-BE49-F238E27FC236}">
                <a16:creationId xmlns:a16="http://schemas.microsoft.com/office/drawing/2014/main" id="{D61B8DFB-4848-9C45-9E7D-9F8297C6AA8A}"/>
              </a:ext>
            </a:extLst>
          </p:cNvPr>
          <p:cNvSpPr txBox="1"/>
          <p:nvPr/>
        </p:nvSpPr>
        <p:spPr>
          <a:xfrm rot="16200000">
            <a:off x="1922940" y="5108819"/>
            <a:ext cx="903774" cy="369332"/>
          </a:xfrm>
          <a:prstGeom prst="rect">
            <a:avLst/>
          </a:prstGeom>
          <a:noFill/>
        </p:spPr>
        <p:txBody>
          <a:bodyPr wrap="none" rtlCol="0">
            <a:spAutoFit/>
          </a:bodyPr>
          <a:lstStyle/>
          <a:p>
            <a:r>
              <a:rPr lang="en-AU" altLang="zh-HK" b="1" dirty="0"/>
              <a:t>POWER</a:t>
            </a:r>
            <a:endParaRPr lang="zh-HK" altLang="en-US" b="1" dirty="0"/>
          </a:p>
        </p:txBody>
      </p:sp>
      <p:sp>
        <p:nvSpPr>
          <p:cNvPr id="8" name="Arc 16">
            <a:extLst>
              <a:ext uri="{FF2B5EF4-FFF2-40B4-BE49-F238E27FC236}">
                <a16:creationId xmlns:a16="http://schemas.microsoft.com/office/drawing/2014/main" id="{3BA53F7B-E90E-184F-9026-5D2D03C25DB3}"/>
              </a:ext>
            </a:extLst>
          </p:cNvPr>
          <p:cNvSpPr/>
          <p:nvPr/>
        </p:nvSpPr>
        <p:spPr>
          <a:xfrm rot="12010737">
            <a:off x="3039156" y="4088582"/>
            <a:ext cx="1748155" cy="1849813"/>
          </a:xfrm>
          <a:custGeom>
            <a:avLst/>
            <a:gdLst>
              <a:gd name="connsiteX0" fmla="*/ 950 w 1974888"/>
              <a:gd name="connsiteY0" fmla="*/ 1635995 h 3134526"/>
              <a:gd name="connsiteX1" fmla="*/ 223087 w 1974888"/>
              <a:gd name="connsiteY1" fmla="*/ 575041 h 3134526"/>
              <a:gd name="connsiteX2" fmla="*/ 1456177 w 1974888"/>
              <a:gd name="connsiteY2" fmla="*/ 187834 h 3134526"/>
              <a:gd name="connsiteX3" fmla="*/ 987444 w 1974888"/>
              <a:gd name="connsiteY3" fmla="*/ 1567263 h 3134526"/>
              <a:gd name="connsiteX4" fmla="*/ 950 w 1974888"/>
              <a:gd name="connsiteY4" fmla="*/ 1635995 h 3134526"/>
              <a:gd name="connsiteX0" fmla="*/ 950 w 1974888"/>
              <a:gd name="connsiteY0" fmla="*/ 1635995 h 3134526"/>
              <a:gd name="connsiteX1" fmla="*/ 223087 w 1974888"/>
              <a:gd name="connsiteY1" fmla="*/ 575041 h 3134526"/>
              <a:gd name="connsiteX2" fmla="*/ 1456177 w 1974888"/>
              <a:gd name="connsiteY2" fmla="*/ 187834 h 3134526"/>
              <a:gd name="connsiteX0" fmla="*/ 154356 w 1609583"/>
              <a:gd name="connsiteY0" fmla="*/ 1636087 h 1849813"/>
              <a:gd name="connsiteX1" fmla="*/ 376493 w 1609583"/>
              <a:gd name="connsiteY1" fmla="*/ 575133 h 1849813"/>
              <a:gd name="connsiteX2" fmla="*/ 1609583 w 1609583"/>
              <a:gd name="connsiteY2" fmla="*/ 187926 h 1849813"/>
              <a:gd name="connsiteX3" fmla="*/ 1140850 w 1609583"/>
              <a:gd name="connsiteY3" fmla="*/ 1567355 h 1849813"/>
              <a:gd name="connsiteX4" fmla="*/ 154356 w 1609583"/>
              <a:gd name="connsiteY4" fmla="*/ 1636087 h 1849813"/>
              <a:gd name="connsiteX0" fmla="*/ 352 w 1609583"/>
              <a:gd name="connsiteY0" fmla="*/ 1849813 h 1849813"/>
              <a:gd name="connsiteX1" fmla="*/ 376493 w 1609583"/>
              <a:gd name="connsiteY1" fmla="*/ 575133 h 1849813"/>
              <a:gd name="connsiteX2" fmla="*/ 1609583 w 1609583"/>
              <a:gd name="connsiteY2" fmla="*/ 187926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Lst>
            <a:ahLst/>
            <a:cxnLst>
              <a:cxn ang="0">
                <a:pos x="connsiteX0" y="connsiteY0"/>
              </a:cxn>
              <a:cxn ang="0">
                <a:pos x="connsiteX1" y="connsiteY1"/>
              </a:cxn>
              <a:cxn ang="0">
                <a:pos x="connsiteX2" y="connsiteY2"/>
              </a:cxn>
            </a:cxnLst>
            <a:rect l="l" t="t" r="r" b="b"/>
            <a:pathLst>
              <a:path w="1748155" h="1849813" stroke="0" extrusionOk="0">
                <a:moveTo>
                  <a:pt x="154356" y="1636087"/>
                </a:moveTo>
                <a:cubicBezTo>
                  <a:pt x="143709" y="1251118"/>
                  <a:pt x="222790" y="873416"/>
                  <a:pt x="376493" y="575133"/>
                </a:cubicBezTo>
                <a:cubicBezTo>
                  <a:pt x="676008" y="-6120"/>
                  <a:pt x="1193184" y="-168520"/>
                  <a:pt x="1609583" y="187926"/>
                </a:cubicBezTo>
                <a:lnTo>
                  <a:pt x="1140850" y="1567355"/>
                </a:lnTo>
                <a:lnTo>
                  <a:pt x="154356" y="1636087"/>
                </a:lnTo>
                <a:close/>
              </a:path>
              <a:path w="1748155" h="1849813" fill="none">
                <a:moveTo>
                  <a:pt x="352" y="1849813"/>
                </a:moveTo>
                <a:cubicBezTo>
                  <a:pt x="-10295" y="1464844"/>
                  <a:pt x="222790" y="873416"/>
                  <a:pt x="376493" y="575133"/>
                </a:cubicBezTo>
                <a:cubicBezTo>
                  <a:pt x="676008" y="-6120"/>
                  <a:pt x="1275676" y="-217693"/>
                  <a:pt x="1748155" y="325552"/>
                </a:cubicBezTo>
              </a:path>
            </a:pathLst>
          </a:cu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pic>
        <p:nvPicPr>
          <p:cNvPr id="9" name="Picture 2" descr="https://image.slidesharecdn.com/032aeroplaneperformance-150518171219-lva1-app6891/95/032-aeroplane-performance-29-638.jpg?cb=1431969401">
            <a:extLst>
              <a:ext uri="{FF2B5EF4-FFF2-40B4-BE49-F238E27FC236}">
                <a16:creationId xmlns:a16="http://schemas.microsoft.com/office/drawing/2014/main" id="{1A7E0D4A-CF1F-C04D-B096-66DFD094E7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433" t="8075" r="11837" b="15547"/>
          <a:stretch/>
        </p:blipFill>
        <p:spPr bwMode="auto">
          <a:xfrm>
            <a:off x="6176200" y="3807453"/>
            <a:ext cx="3312151" cy="28337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F166E9-8976-9848-A55A-184EDF1C9C1C}"/>
              </a:ext>
            </a:extLst>
          </p:cNvPr>
          <p:cNvSpPr txBox="1"/>
          <p:nvPr/>
        </p:nvSpPr>
        <p:spPr>
          <a:xfrm rot="16200000">
            <a:off x="5797253" y="4840223"/>
            <a:ext cx="843715" cy="246221"/>
          </a:xfrm>
          <a:prstGeom prst="rect">
            <a:avLst/>
          </a:prstGeom>
          <a:solidFill>
            <a:schemeClr val="bg1"/>
          </a:solidFill>
          <a:ln>
            <a:noFill/>
          </a:ln>
        </p:spPr>
        <p:txBody>
          <a:bodyPr wrap="square" rtlCol="0">
            <a:spAutoFit/>
          </a:bodyPr>
          <a:lstStyle/>
          <a:p>
            <a:r>
              <a:rPr lang="en-AU" altLang="zh-HK" sz="1000" b="1" dirty="0"/>
              <a:t>Thrust</a:t>
            </a:r>
            <a:endParaRPr lang="zh-HK" altLang="en-US" sz="1000" b="1" dirty="0"/>
          </a:p>
        </p:txBody>
      </p:sp>
      <p:sp>
        <p:nvSpPr>
          <p:cNvPr id="11" name="TextBox 10">
            <a:extLst>
              <a:ext uri="{FF2B5EF4-FFF2-40B4-BE49-F238E27FC236}">
                <a16:creationId xmlns:a16="http://schemas.microsoft.com/office/drawing/2014/main" id="{6897F4AF-698E-BD4B-BF54-AB1EAC9007BD}"/>
              </a:ext>
            </a:extLst>
          </p:cNvPr>
          <p:cNvSpPr txBox="1"/>
          <p:nvPr/>
        </p:nvSpPr>
        <p:spPr>
          <a:xfrm>
            <a:off x="8795946" y="4763279"/>
            <a:ext cx="1160251" cy="400110"/>
          </a:xfrm>
          <a:prstGeom prst="rect">
            <a:avLst/>
          </a:prstGeom>
          <a:solidFill>
            <a:schemeClr val="bg1"/>
          </a:solidFill>
          <a:ln>
            <a:noFill/>
          </a:ln>
        </p:spPr>
        <p:txBody>
          <a:bodyPr wrap="square" rtlCol="0">
            <a:spAutoFit/>
          </a:bodyPr>
          <a:lstStyle/>
          <a:p>
            <a:r>
              <a:rPr lang="en-AU" altLang="zh-HK" sz="1000" b="1" dirty="0"/>
              <a:t>THRUST REQUIRED</a:t>
            </a:r>
            <a:endParaRPr lang="zh-HK" altLang="en-US" sz="1000" b="1" dirty="0"/>
          </a:p>
        </p:txBody>
      </p:sp>
      <p:sp>
        <p:nvSpPr>
          <p:cNvPr id="12" name="TextBox 11">
            <a:extLst>
              <a:ext uri="{FF2B5EF4-FFF2-40B4-BE49-F238E27FC236}">
                <a16:creationId xmlns:a16="http://schemas.microsoft.com/office/drawing/2014/main" id="{926976AD-8886-3348-8397-425DBEAFD909}"/>
              </a:ext>
            </a:extLst>
          </p:cNvPr>
          <p:cNvSpPr txBox="1"/>
          <p:nvPr/>
        </p:nvSpPr>
        <p:spPr>
          <a:xfrm>
            <a:off x="8363249" y="5594218"/>
            <a:ext cx="1160251" cy="400110"/>
          </a:xfrm>
          <a:prstGeom prst="rect">
            <a:avLst/>
          </a:prstGeom>
          <a:solidFill>
            <a:schemeClr val="bg1"/>
          </a:solidFill>
          <a:ln>
            <a:noFill/>
          </a:ln>
        </p:spPr>
        <p:txBody>
          <a:bodyPr wrap="square" rtlCol="0">
            <a:spAutoFit/>
          </a:bodyPr>
          <a:lstStyle/>
          <a:p>
            <a:r>
              <a:rPr lang="en-AU" altLang="zh-HK" sz="1000" b="1" dirty="0"/>
              <a:t>THRUST AVAILABLE</a:t>
            </a:r>
            <a:endParaRPr lang="zh-HK" altLang="en-US" sz="1000" b="1" dirty="0"/>
          </a:p>
        </p:txBody>
      </p:sp>
      <p:sp>
        <p:nvSpPr>
          <p:cNvPr id="13" name="Rectangle: Rounded Corners 10">
            <a:extLst>
              <a:ext uri="{FF2B5EF4-FFF2-40B4-BE49-F238E27FC236}">
                <a16:creationId xmlns:a16="http://schemas.microsoft.com/office/drawing/2014/main" id="{016BF1C7-823E-1642-AB07-5DCC63F1C0CE}"/>
              </a:ext>
            </a:extLst>
          </p:cNvPr>
          <p:cNvSpPr/>
          <p:nvPr/>
        </p:nvSpPr>
        <p:spPr>
          <a:xfrm>
            <a:off x="8645086" y="6488751"/>
            <a:ext cx="466049" cy="3049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Rectangle 13">
            <a:extLst>
              <a:ext uri="{FF2B5EF4-FFF2-40B4-BE49-F238E27FC236}">
                <a16:creationId xmlns:a16="http://schemas.microsoft.com/office/drawing/2014/main" id="{03732594-B73A-A743-ABBF-ADC3D2D46AE7}"/>
              </a:ext>
            </a:extLst>
          </p:cNvPr>
          <p:cNvSpPr/>
          <p:nvPr/>
        </p:nvSpPr>
        <p:spPr>
          <a:xfrm>
            <a:off x="6734506" y="6500105"/>
            <a:ext cx="2436013" cy="356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TextBox 14">
            <a:extLst>
              <a:ext uri="{FF2B5EF4-FFF2-40B4-BE49-F238E27FC236}">
                <a16:creationId xmlns:a16="http://schemas.microsoft.com/office/drawing/2014/main" id="{1C458538-0304-3747-A6FE-A0D2935B0FD5}"/>
              </a:ext>
            </a:extLst>
          </p:cNvPr>
          <p:cNvSpPr txBox="1"/>
          <p:nvPr/>
        </p:nvSpPr>
        <p:spPr>
          <a:xfrm>
            <a:off x="8998865" y="6435506"/>
            <a:ext cx="572237" cy="369332"/>
          </a:xfrm>
          <a:prstGeom prst="rect">
            <a:avLst/>
          </a:prstGeom>
          <a:noFill/>
        </p:spPr>
        <p:txBody>
          <a:bodyPr wrap="square" rtlCol="0">
            <a:spAutoFit/>
          </a:bodyPr>
          <a:lstStyle/>
          <a:p>
            <a:r>
              <a:rPr lang="en-AU" altLang="zh-HK" b="1" dirty="0"/>
              <a:t>IAS</a:t>
            </a:r>
            <a:endParaRPr lang="zh-HK" altLang="en-US" b="1" dirty="0"/>
          </a:p>
        </p:txBody>
      </p:sp>
      <p:sp>
        <p:nvSpPr>
          <p:cNvPr id="16" name="Arc 16">
            <a:extLst>
              <a:ext uri="{FF2B5EF4-FFF2-40B4-BE49-F238E27FC236}">
                <a16:creationId xmlns:a16="http://schemas.microsoft.com/office/drawing/2014/main" id="{66947D56-3B9D-6648-A39C-6D2534F8093E}"/>
              </a:ext>
            </a:extLst>
          </p:cNvPr>
          <p:cNvSpPr/>
          <p:nvPr/>
        </p:nvSpPr>
        <p:spPr>
          <a:xfrm rot="12010737">
            <a:off x="6910770" y="3813047"/>
            <a:ext cx="1880558" cy="1994827"/>
          </a:xfrm>
          <a:custGeom>
            <a:avLst/>
            <a:gdLst>
              <a:gd name="connsiteX0" fmla="*/ 950 w 1974888"/>
              <a:gd name="connsiteY0" fmla="*/ 1635995 h 3134526"/>
              <a:gd name="connsiteX1" fmla="*/ 223087 w 1974888"/>
              <a:gd name="connsiteY1" fmla="*/ 575041 h 3134526"/>
              <a:gd name="connsiteX2" fmla="*/ 1456177 w 1974888"/>
              <a:gd name="connsiteY2" fmla="*/ 187834 h 3134526"/>
              <a:gd name="connsiteX3" fmla="*/ 987444 w 1974888"/>
              <a:gd name="connsiteY3" fmla="*/ 1567263 h 3134526"/>
              <a:gd name="connsiteX4" fmla="*/ 950 w 1974888"/>
              <a:gd name="connsiteY4" fmla="*/ 1635995 h 3134526"/>
              <a:gd name="connsiteX0" fmla="*/ 950 w 1974888"/>
              <a:gd name="connsiteY0" fmla="*/ 1635995 h 3134526"/>
              <a:gd name="connsiteX1" fmla="*/ 223087 w 1974888"/>
              <a:gd name="connsiteY1" fmla="*/ 575041 h 3134526"/>
              <a:gd name="connsiteX2" fmla="*/ 1456177 w 1974888"/>
              <a:gd name="connsiteY2" fmla="*/ 187834 h 3134526"/>
              <a:gd name="connsiteX0" fmla="*/ 154356 w 1609583"/>
              <a:gd name="connsiteY0" fmla="*/ 1636087 h 1849813"/>
              <a:gd name="connsiteX1" fmla="*/ 376493 w 1609583"/>
              <a:gd name="connsiteY1" fmla="*/ 575133 h 1849813"/>
              <a:gd name="connsiteX2" fmla="*/ 1609583 w 1609583"/>
              <a:gd name="connsiteY2" fmla="*/ 187926 h 1849813"/>
              <a:gd name="connsiteX3" fmla="*/ 1140850 w 1609583"/>
              <a:gd name="connsiteY3" fmla="*/ 1567355 h 1849813"/>
              <a:gd name="connsiteX4" fmla="*/ 154356 w 1609583"/>
              <a:gd name="connsiteY4" fmla="*/ 1636087 h 1849813"/>
              <a:gd name="connsiteX0" fmla="*/ 352 w 1609583"/>
              <a:gd name="connsiteY0" fmla="*/ 1849813 h 1849813"/>
              <a:gd name="connsiteX1" fmla="*/ 376493 w 1609583"/>
              <a:gd name="connsiteY1" fmla="*/ 575133 h 1849813"/>
              <a:gd name="connsiteX2" fmla="*/ 1609583 w 1609583"/>
              <a:gd name="connsiteY2" fmla="*/ 187926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 name="connsiteX0" fmla="*/ 154356 w 1792785"/>
              <a:gd name="connsiteY0" fmla="*/ 1669140 h 1882866"/>
              <a:gd name="connsiteX1" fmla="*/ 376493 w 1792785"/>
              <a:gd name="connsiteY1" fmla="*/ 608186 h 1882866"/>
              <a:gd name="connsiteX2" fmla="*/ 1609583 w 1792785"/>
              <a:gd name="connsiteY2" fmla="*/ 220979 h 1882866"/>
              <a:gd name="connsiteX3" fmla="*/ 1140850 w 1792785"/>
              <a:gd name="connsiteY3" fmla="*/ 1600408 h 1882866"/>
              <a:gd name="connsiteX4" fmla="*/ 154356 w 1792785"/>
              <a:gd name="connsiteY4" fmla="*/ 1669140 h 1882866"/>
              <a:gd name="connsiteX0" fmla="*/ 352 w 1792785"/>
              <a:gd name="connsiteY0" fmla="*/ 1882866 h 1882866"/>
              <a:gd name="connsiteX1" fmla="*/ 376493 w 1792785"/>
              <a:gd name="connsiteY1" fmla="*/ 608186 h 1882866"/>
              <a:gd name="connsiteX2" fmla="*/ 1792785 w 1792785"/>
              <a:gd name="connsiteY2" fmla="*/ 291922 h 1882866"/>
              <a:gd name="connsiteX0" fmla="*/ 154356 w 1792785"/>
              <a:gd name="connsiteY0" fmla="*/ 1669140 h 1882866"/>
              <a:gd name="connsiteX1" fmla="*/ 376493 w 1792785"/>
              <a:gd name="connsiteY1" fmla="*/ 608186 h 1882866"/>
              <a:gd name="connsiteX2" fmla="*/ 1585966 w 1792785"/>
              <a:gd name="connsiteY2" fmla="*/ 242228 h 1882866"/>
              <a:gd name="connsiteX3" fmla="*/ 1140850 w 1792785"/>
              <a:gd name="connsiteY3" fmla="*/ 1600408 h 1882866"/>
              <a:gd name="connsiteX4" fmla="*/ 154356 w 1792785"/>
              <a:gd name="connsiteY4" fmla="*/ 1669140 h 1882866"/>
              <a:gd name="connsiteX0" fmla="*/ 352 w 1792785"/>
              <a:gd name="connsiteY0" fmla="*/ 1882866 h 1882866"/>
              <a:gd name="connsiteX1" fmla="*/ 376493 w 1792785"/>
              <a:gd name="connsiteY1" fmla="*/ 608186 h 1882866"/>
              <a:gd name="connsiteX2" fmla="*/ 1792785 w 1792785"/>
              <a:gd name="connsiteY2" fmla="*/ 291922 h 1882866"/>
              <a:gd name="connsiteX0" fmla="*/ 154356 w 1792785"/>
              <a:gd name="connsiteY0" fmla="*/ 1630813 h 1844539"/>
              <a:gd name="connsiteX1" fmla="*/ 376493 w 1792785"/>
              <a:gd name="connsiteY1" fmla="*/ 569859 h 1844539"/>
              <a:gd name="connsiteX2" fmla="*/ 1585966 w 1792785"/>
              <a:gd name="connsiteY2" fmla="*/ 203901 h 1844539"/>
              <a:gd name="connsiteX3" fmla="*/ 1140850 w 1792785"/>
              <a:gd name="connsiteY3" fmla="*/ 1562081 h 1844539"/>
              <a:gd name="connsiteX4" fmla="*/ 154356 w 1792785"/>
              <a:gd name="connsiteY4" fmla="*/ 1630813 h 1844539"/>
              <a:gd name="connsiteX0" fmla="*/ 352 w 1792785"/>
              <a:gd name="connsiteY0" fmla="*/ 1844539 h 1844539"/>
              <a:gd name="connsiteX1" fmla="*/ 376493 w 1792785"/>
              <a:gd name="connsiteY1" fmla="*/ 569859 h 1844539"/>
              <a:gd name="connsiteX2" fmla="*/ 1792785 w 1792785"/>
              <a:gd name="connsiteY2" fmla="*/ 253595 h 1844539"/>
              <a:gd name="connsiteX0" fmla="*/ 242387 w 1880816"/>
              <a:gd name="connsiteY0" fmla="*/ 1630813 h 2015198"/>
              <a:gd name="connsiteX1" fmla="*/ 464524 w 1880816"/>
              <a:gd name="connsiteY1" fmla="*/ 569859 h 2015198"/>
              <a:gd name="connsiteX2" fmla="*/ 1673997 w 1880816"/>
              <a:gd name="connsiteY2" fmla="*/ 203901 h 2015198"/>
              <a:gd name="connsiteX3" fmla="*/ 1228881 w 1880816"/>
              <a:gd name="connsiteY3" fmla="*/ 1562081 h 2015198"/>
              <a:gd name="connsiteX4" fmla="*/ 242387 w 1880816"/>
              <a:gd name="connsiteY4" fmla="*/ 1630813 h 2015198"/>
              <a:gd name="connsiteX0" fmla="*/ 258 w 1880816"/>
              <a:gd name="connsiteY0" fmla="*/ 2015198 h 2015198"/>
              <a:gd name="connsiteX1" fmla="*/ 464524 w 1880816"/>
              <a:gd name="connsiteY1" fmla="*/ 569859 h 2015198"/>
              <a:gd name="connsiteX2" fmla="*/ 1880816 w 1880816"/>
              <a:gd name="connsiteY2" fmla="*/ 253595 h 2015198"/>
              <a:gd name="connsiteX0" fmla="*/ 242387 w 1880816"/>
              <a:gd name="connsiteY0" fmla="*/ 1630813 h 2015198"/>
              <a:gd name="connsiteX1" fmla="*/ 464524 w 1880816"/>
              <a:gd name="connsiteY1" fmla="*/ 569859 h 2015198"/>
              <a:gd name="connsiteX2" fmla="*/ 1673997 w 1880816"/>
              <a:gd name="connsiteY2" fmla="*/ 203901 h 2015198"/>
              <a:gd name="connsiteX3" fmla="*/ 1228881 w 1880816"/>
              <a:gd name="connsiteY3" fmla="*/ 1562081 h 2015198"/>
              <a:gd name="connsiteX4" fmla="*/ 242387 w 1880816"/>
              <a:gd name="connsiteY4" fmla="*/ 1630813 h 2015198"/>
              <a:gd name="connsiteX0" fmla="*/ 258 w 1880816"/>
              <a:gd name="connsiteY0" fmla="*/ 2015198 h 2015198"/>
              <a:gd name="connsiteX1" fmla="*/ 464524 w 1880816"/>
              <a:gd name="connsiteY1" fmla="*/ 569859 h 2015198"/>
              <a:gd name="connsiteX2" fmla="*/ 1880816 w 1880816"/>
              <a:gd name="connsiteY2" fmla="*/ 253595 h 2015198"/>
              <a:gd name="connsiteX0" fmla="*/ 242129 w 1880558"/>
              <a:gd name="connsiteY0" fmla="*/ 1630813 h 2015198"/>
              <a:gd name="connsiteX1" fmla="*/ 464266 w 1880558"/>
              <a:gd name="connsiteY1" fmla="*/ 569859 h 2015198"/>
              <a:gd name="connsiteX2" fmla="*/ 1673739 w 1880558"/>
              <a:gd name="connsiteY2" fmla="*/ 203901 h 2015198"/>
              <a:gd name="connsiteX3" fmla="*/ 1228623 w 1880558"/>
              <a:gd name="connsiteY3" fmla="*/ 1562081 h 2015198"/>
              <a:gd name="connsiteX4" fmla="*/ 242129 w 1880558"/>
              <a:gd name="connsiteY4" fmla="*/ 1630813 h 2015198"/>
              <a:gd name="connsiteX0" fmla="*/ 0 w 1880558"/>
              <a:gd name="connsiteY0" fmla="*/ 2015198 h 2015198"/>
              <a:gd name="connsiteX1" fmla="*/ 464266 w 1880558"/>
              <a:gd name="connsiteY1" fmla="*/ 569859 h 2015198"/>
              <a:gd name="connsiteX2" fmla="*/ 1880558 w 1880558"/>
              <a:gd name="connsiteY2" fmla="*/ 253595 h 2015198"/>
              <a:gd name="connsiteX0" fmla="*/ 242129 w 1880558"/>
              <a:gd name="connsiteY0" fmla="*/ 1622419 h 2006804"/>
              <a:gd name="connsiteX1" fmla="*/ 464266 w 1880558"/>
              <a:gd name="connsiteY1" fmla="*/ 561465 h 2006804"/>
              <a:gd name="connsiteX2" fmla="*/ 1673739 w 1880558"/>
              <a:gd name="connsiteY2" fmla="*/ 195507 h 2006804"/>
              <a:gd name="connsiteX3" fmla="*/ 1228623 w 1880558"/>
              <a:gd name="connsiteY3" fmla="*/ 1553687 h 2006804"/>
              <a:gd name="connsiteX4" fmla="*/ 242129 w 1880558"/>
              <a:gd name="connsiteY4" fmla="*/ 1622419 h 2006804"/>
              <a:gd name="connsiteX0" fmla="*/ 0 w 1880558"/>
              <a:gd name="connsiteY0" fmla="*/ 2006804 h 2006804"/>
              <a:gd name="connsiteX1" fmla="*/ 392281 w 1880558"/>
              <a:gd name="connsiteY1" fmla="*/ 587921 h 2006804"/>
              <a:gd name="connsiteX2" fmla="*/ 1880558 w 1880558"/>
              <a:gd name="connsiteY2" fmla="*/ 245201 h 2006804"/>
              <a:gd name="connsiteX0" fmla="*/ 242129 w 1880558"/>
              <a:gd name="connsiteY0" fmla="*/ 1610442 h 1994827"/>
              <a:gd name="connsiteX1" fmla="*/ 464266 w 1880558"/>
              <a:gd name="connsiteY1" fmla="*/ 549488 h 1994827"/>
              <a:gd name="connsiteX2" fmla="*/ 1673739 w 1880558"/>
              <a:gd name="connsiteY2" fmla="*/ 183530 h 1994827"/>
              <a:gd name="connsiteX3" fmla="*/ 1228623 w 1880558"/>
              <a:gd name="connsiteY3" fmla="*/ 1541710 h 1994827"/>
              <a:gd name="connsiteX4" fmla="*/ 242129 w 1880558"/>
              <a:gd name="connsiteY4" fmla="*/ 1610442 h 1994827"/>
              <a:gd name="connsiteX0" fmla="*/ 0 w 1880558"/>
              <a:gd name="connsiteY0" fmla="*/ 1994827 h 1994827"/>
              <a:gd name="connsiteX1" fmla="*/ 392281 w 1880558"/>
              <a:gd name="connsiteY1" fmla="*/ 575944 h 1994827"/>
              <a:gd name="connsiteX2" fmla="*/ 1880558 w 1880558"/>
              <a:gd name="connsiteY2" fmla="*/ 233224 h 1994827"/>
            </a:gdLst>
            <a:ahLst/>
            <a:cxnLst>
              <a:cxn ang="0">
                <a:pos x="connsiteX0" y="connsiteY0"/>
              </a:cxn>
              <a:cxn ang="0">
                <a:pos x="connsiteX1" y="connsiteY1"/>
              </a:cxn>
              <a:cxn ang="0">
                <a:pos x="connsiteX2" y="connsiteY2"/>
              </a:cxn>
            </a:cxnLst>
            <a:rect l="l" t="t" r="r" b="b"/>
            <a:pathLst>
              <a:path w="1880558" h="1994827" stroke="0" extrusionOk="0">
                <a:moveTo>
                  <a:pt x="242129" y="1610442"/>
                </a:moveTo>
                <a:cubicBezTo>
                  <a:pt x="231482" y="1225473"/>
                  <a:pt x="120125" y="876375"/>
                  <a:pt x="464266" y="549488"/>
                </a:cubicBezTo>
                <a:cubicBezTo>
                  <a:pt x="708521" y="317479"/>
                  <a:pt x="1257340" y="-172916"/>
                  <a:pt x="1673739" y="183530"/>
                </a:cubicBezTo>
                <a:lnTo>
                  <a:pt x="1228623" y="1541710"/>
                </a:lnTo>
                <a:lnTo>
                  <a:pt x="242129" y="1610442"/>
                </a:lnTo>
                <a:close/>
              </a:path>
              <a:path w="1880558" h="1994827" fill="none">
                <a:moveTo>
                  <a:pt x="0" y="1994827"/>
                </a:moveTo>
                <a:cubicBezTo>
                  <a:pt x="71756" y="944776"/>
                  <a:pt x="238578" y="874227"/>
                  <a:pt x="392281" y="575944"/>
                </a:cubicBezTo>
                <a:cubicBezTo>
                  <a:pt x="784698" y="42254"/>
                  <a:pt x="1358479" y="-222657"/>
                  <a:pt x="1880558" y="233224"/>
                </a:cubicBezTo>
              </a:path>
            </a:pathLst>
          </a:cu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84550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54167E-6 1.48148E-6 L 0.00065 -0.025 " pathEditMode="relative" rAng="0" ptsTypes="AA">
                                      <p:cBhvr>
                                        <p:cTn id="11" dur="2000" fill="hold"/>
                                        <p:tgtEl>
                                          <p:spTgt spid="8"/>
                                        </p:tgtEl>
                                        <p:attrNameLst>
                                          <p:attrName>ppt_x</p:attrName>
                                          <p:attrName>ppt_y</p:attrName>
                                        </p:attrNameLst>
                                      </p:cBhvr>
                                      <p:rCtr x="26" y="-1250"/>
                                    </p:animMotion>
                                  </p:childTnLst>
                                </p:cTn>
                              </p:par>
                              <p:par>
                                <p:cTn id="12" presetID="42" presetClass="path" presetSubtype="0" accel="50000" decel="50000" fill="hold" grpId="0" nodeType="withEffect">
                                  <p:stCondLst>
                                    <p:cond delay="0"/>
                                  </p:stCondLst>
                                  <p:childTnLst>
                                    <p:animMotion origin="layout" path="M -2.08333E-7 1.11111E-6 L 0.00065 -0.025 " pathEditMode="relative" rAng="0" ptsTypes="AA">
                                      <p:cBhvr>
                                        <p:cTn id="13" dur="2000" fill="hold"/>
                                        <p:tgtEl>
                                          <p:spTgt spid="16"/>
                                        </p:tgtEl>
                                        <p:attrNameLst>
                                          <p:attrName>ppt_x</p:attrName>
                                          <p:attrName>ppt_y</p:attrName>
                                        </p:attrNameLst>
                                      </p:cBhvr>
                                      <p:rCtr x="26" y="-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1FD0-5B63-B741-9E43-43F710F494EF}"/>
              </a:ext>
            </a:extLst>
          </p:cNvPr>
          <p:cNvSpPr>
            <a:spLocks noGrp="1"/>
          </p:cNvSpPr>
          <p:nvPr>
            <p:ph type="title"/>
          </p:nvPr>
        </p:nvSpPr>
        <p:spPr/>
        <p:txBody>
          <a:bodyPr/>
          <a:lstStyle/>
          <a:p>
            <a:r>
              <a:rPr lang="en-US" dirty="0"/>
              <a:t>Factors affecting the climb – Flaps</a:t>
            </a:r>
          </a:p>
        </p:txBody>
      </p:sp>
      <p:sp>
        <p:nvSpPr>
          <p:cNvPr id="3" name="Content Placeholder 2">
            <a:extLst>
              <a:ext uri="{FF2B5EF4-FFF2-40B4-BE49-F238E27FC236}">
                <a16:creationId xmlns:a16="http://schemas.microsoft.com/office/drawing/2014/main" id="{3DE2965B-D305-C140-835C-ED732EC83ECA}"/>
              </a:ext>
            </a:extLst>
          </p:cNvPr>
          <p:cNvSpPr>
            <a:spLocks noGrp="1"/>
          </p:cNvSpPr>
          <p:nvPr>
            <p:ph idx="1"/>
          </p:nvPr>
        </p:nvSpPr>
        <p:spPr/>
        <p:txBody>
          <a:bodyPr/>
          <a:lstStyle/>
          <a:p>
            <a:r>
              <a:rPr lang="en-AU" altLang="zh-HK" dirty="0"/>
              <a:t>Extending the flaps increase drag</a:t>
            </a:r>
          </a:p>
          <a:p>
            <a:endParaRPr lang="en-AU" altLang="zh-HK" dirty="0"/>
          </a:p>
          <a:p>
            <a:r>
              <a:rPr lang="en-AU" altLang="zh-HK" dirty="0"/>
              <a:t>The reduction in excess thrust/power available reduces climb performance.</a:t>
            </a:r>
          </a:p>
          <a:p>
            <a:endParaRPr lang="en-US" dirty="0"/>
          </a:p>
        </p:txBody>
      </p:sp>
      <p:pic>
        <p:nvPicPr>
          <p:cNvPr id="4" name="Picture 4" descr="https://image.slidesharecdn.com/032aeroplaneperformance-150518171219-lva1-app6891/95/032-aeroplane-performance-38-638.jpg?cb=1431969401">
            <a:extLst>
              <a:ext uri="{FF2B5EF4-FFF2-40B4-BE49-F238E27FC236}">
                <a16:creationId xmlns:a16="http://schemas.microsoft.com/office/drawing/2014/main" id="{043ACE1C-56DA-3947-B9C6-6E752C0BD8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81" t="7893" r="11189" b="34649"/>
          <a:stretch/>
        </p:blipFill>
        <p:spPr bwMode="auto">
          <a:xfrm>
            <a:off x="2537220" y="4146654"/>
            <a:ext cx="3312152" cy="26280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EBDA974-5561-3E4D-A90D-FB8D6A9A7E59}"/>
              </a:ext>
            </a:extLst>
          </p:cNvPr>
          <p:cNvSpPr/>
          <p:nvPr/>
        </p:nvSpPr>
        <p:spPr>
          <a:xfrm>
            <a:off x="3077699" y="6498769"/>
            <a:ext cx="2436013" cy="356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TextBox 5">
            <a:extLst>
              <a:ext uri="{FF2B5EF4-FFF2-40B4-BE49-F238E27FC236}">
                <a16:creationId xmlns:a16="http://schemas.microsoft.com/office/drawing/2014/main" id="{CC069A7E-39EC-6F4A-A337-3388FF897C4C}"/>
              </a:ext>
            </a:extLst>
          </p:cNvPr>
          <p:cNvSpPr txBox="1"/>
          <p:nvPr/>
        </p:nvSpPr>
        <p:spPr>
          <a:xfrm>
            <a:off x="5177200" y="6487332"/>
            <a:ext cx="572237" cy="369332"/>
          </a:xfrm>
          <a:prstGeom prst="rect">
            <a:avLst/>
          </a:prstGeom>
          <a:noFill/>
        </p:spPr>
        <p:txBody>
          <a:bodyPr wrap="square" rtlCol="0">
            <a:spAutoFit/>
          </a:bodyPr>
          <a:lstStyle/>
          <a:p>
            <a:r>
              <a:rPr lang="en-AU" altLang="zh-HK" b="1" dirty="0"/>
              <a:t>IAS</a:t>
            </a:r>
            <a:endParaRPr lang="zh-HK" altLang="en-US" b="1" dirty="0"/>
          </a:p>
        </p:txBody>
      </p:sp>
      <p:sp>
        <p:nvSpPr>
          <p:cNvPr id="7" name="TextBox 6">
            <a:extLst>
              <a:ext uri="{FF2B5EF4-FFF2-40B4-BE49-F238E27FC236}">
                <a16:creationId xmlns:a16="http://schemas.microsoft.com/office/drawing/2014/main" id="{FC37922E-305E-2648-9BB6-CF1854FF6387}"/>
              </a:ext>
            </a:extLst>
          </p:cNvPr>
          <p:cNvSpPr txBox="1"/>
          <p:nvPr/>
        </p:nvSpPr>
        <p:spPr>
          <a:xfrm rot="16200000">
            <a:off x="1922940" y="5108819"/>
            <a:ext cx="903774" cy="369332"/>
          </a:xfrm>
          <a:prstGeom prst="rect">
            <a:avLst/>
          </a:prstGeom>
          <a:noFill/>
        </p:spPr>
        <p:txBody>
          <a:bodyPr wrap="none" rtlCol="0">
            <a:spAutoFit/>
          </a:bodyPr>
          <a:lstStyle/>
          <a:p>
            <a:r>
              <a:rPr lang="en-AU" altLang="zh-HK" b="1" dirty="0"/>
              <a:t>POWER</a:t>
            </a:r>
            <a:endParaRPr lang="zh-HK" altLang="en-US" b="1" dirty="0"/>
          </a:p>
        </p:txBody>
      </p:sp>
      <p:sp>
        <p:nvSpPr>
          <p:cNvPr id="8" name="Arc 16">
            <a:extLst>
              <a:ext uri="{FF2B5EF4-FFF2-40B4-BE49-F238E27FC236}">
                <a16:creationId xmlns:a16="http://schemas.microsoft.com/office/drawing/2014/main" id="{E5F0E28A-08D8-5547-9CBD-AFAAACF92371}"/>
              </a:ext>
            </a:extLst>
          </p:cNvPr>
          <p:cNvSpPr/>
          <p:nvPr/>
        </p:nvSpPr>
        <p:spPr>
          <a:xfrm rot="12010737">
            <a:off x="3039156" y="4088582"/>
            <a:ext cx="1748155" cy="1849813"/>
          </a:xfrm>
          <a:custGeom>
            <a:avLst/>
            <a:gdLst>
              <a:gd name="connsiteX0" fmla="*/ 950 w 1974888"/>
              <a:gd name="connsiteY0" fmla="*/ 1635995 h 3134526"/>
              <a:gd name="connsiteX1" fmla="*/ 223087 w 1974888"/>
              <a:gd name="connsiteY1" fmla="*/ 575041 h 3134526"/>
              <a:gd name="connsiteX2" fmla="*/ 1456177 w 1974888"/>
              <a:gd name="connsiteY2" fmla="*/ 187834 h 3134526"/>
              <a:gd name="connsiteX3" fmla="*/ 987444 w 1974888"/>
              <a:gd name="connsiteY3" fmla="*/ 1567263 h 3134526"/>
              <a:gd name="connsiteX4" fmla="*/ 950 w 1974888"/>
              <a:gd name="connsiteY4" fmla="*/ 1635995 h 3134526"/>
              <a:gd name="connsiteX0" fmla="*/ 950 w 1974888"/>
              <a:gd name="connsiteY0" fmla="*/ 1635995 h 3134526"/>
              <a:gd name="connsiteX1" fmla="*/ 223087 w 1974888"/>
              <a:gd name="connsiteY1" fmla="*/ 575041 h 3134526"/>
              <a:gd name="connsiteX2" fmla="*/ 1456177 w 1974888"/>
              <a:gd name="connsiteY2" fmla="*/ 187834 h 3134526"/>
              <a:gd name="connsiteX0" fmla="*/ 154356 w 1609583"/>
              <a:gd name="connsiteY0" fmla="*/ 1636087 h 1849813"/>
              <a:gd name="connsiteX1" fmla="*/ 376493 w 1609583"/>
              <a:gd name="connsiteY1" fmla="*/ 575133 h 1849813"/>
              <a:gd name="connsiteX2" fmla="*/ 1609583 w 1609583"/>
              <a:gd name="connsiteY2" fmla="*/ 187926 h 1849813"/>
              <a:gd name="connsiteX3" fmla="*/ 1140850 w 1609583"/>
              <a:gd name="connsiteY3" fmla="*/ 1567355 h 1849813"/>
              <a:gd name="connsiteX4" fmla="*/ 154356 w 1609583"/>
              <a:gd name="connsiteY4" fmla="*/ 1636087 h 1849813"/>
              <a:gd name="connsiteX0" fmla="*/ 352 w 1609583"/>
              <a:gd name="connsiteY0" fmla="*/ 1849813 h 1849813"/>
              <a:gd name="connsiteX1" fmla="*/ 376493 w 1609583"/>
              <a:gd name="connsiteY1" fmla="*/ 575133 h 1849813"/>
              <a:gd name="connsiteX2" fmla="*/ 1609583 w 1609583"/>
              <a:gd name="connsiteY2" fmla="*/ 187926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Lst>
            <a:ahLst/>
            <a:cxnLst>
              <a:cxn ang="0">
                <a:pos x="connsiteX0" y="connsiteY0"/>
              </a:cxn>
              <a:cxn ang="0">
                <a:pos x="connsiteX1" y="connsiteY1"/>
              </a:cxn>
              <a:cxn ang="0">
                <a:pos x="connsiteX2" y="connsiteY2"/>
              </a:cxn>
            </a:cxnLst>
            <a:rect l="l" t="t" r="r" b="b"/>
            <a:pathLst>
              <a:path w="1748155" h="1849813" stroke="0" extrusionOk="0">
                <a:moveTo>
                  <a:pt x="154356" y="1636087"/>
                </a:moveTo>
                <a:cubicBezTo>
                  <a:pt x="143709" y="1251118"/>
                  <a:pt x="222790" y="873416"/>
                  <a:pt x="376493" y="575133"/>
                </a:cubicBezTo>
                <a:cubicBezTo>
                  <a:pt x="676008" y="-6120"/>
                  <a:pt x="1193184" y="-168520"/>
                  <a:pt x="1609583" y="187926"/>
                </a:cubicBezTo>
                <a:lnTo>
                  <a:pt x="1140850" y="1567355"/>
                </a:lnTo>
                <a:lnTo>
                  <a:pt x="154356" y="1636087"/>
                </a:lnTo>
                <a:close/>
              </a:path>
              <a:path w="1748155" h="1849813" fill="none">
                <a:moveTo>
                  <a:pt x="352" y="1849813"/>
                </a:moveTo>
                <a:cubicBezTo>
                  <a:pt x="-10295" y="1464844"/>
                  <a:pt x="222790" y="873416"/>
                  <a:pt x="376493" y="575133"/>
                </a:cubicBezTo>
                <a:cubicBezTo>
                  <a:pt x="676008" y="-6120"/>
                  <a:pt x="1275676" y="-217693"/>
                  <a:pt x="1748155" y="325552"/>
                </a:cubicBezTo>
              </a:path>
            </a:pathLst>
          </a:cu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pic>
        <p:nvPicPr>
          <p:cNvPr id="9" name="Picture 2" descr="https://image.slidesharecdn.com/032aeroplaneperformance-150518171219-lva1-app6891/95/032-aeroplane-performance-29-638.jpg?cb=1431969401">
            <a:extLst>
              <a:ext uri="{FF2B5EF4-FFF2-40B4-BE49-F238E27FC236}">
                <a16:creationId xmlns:a16="http://schemas.microsoft.com/office/drawing/2014/main" id="{1433F64E-7DDC-6D48-957A-DDCAD9401A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33" t="8075" r="11837" b="15547"/>
          <a:stretch/>
        </p:blipFill>
        <p:spPr bwMode="auto">
          <a:xfrm>
            <a:off x="6176200" y="3807453"/>
            <a:ext cx="3312151" cy="28337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27C2A76-972B-6C42-A4B4-B70A84322F68}"/>
              </a:ext>
            </a:extLst>
          </p:cNvPr>
          <p:cNvSpPr txBox="1"/>
          <p:nvPr/>
        </p:nvSpPr>
        <p:spPr>
          <a:xfrm rot="16200000">
            <a:off x="5797253" y="4840223"/>
            <a:ext cx="843715" cy="246221"/>
          </a:xfrm>
          <a:prstGeom prst="rect">
            <a:avLst/>
          </a:prstGeom>
          <a:solidFill>
            <a:schemeClr val="bg1"/>
          </a:solidFill>
          <a:ln>
            <a:noFill/>
          </a:ln>
        </p:spPr>
        <p:txBody>
          <a:bodyPr wrap="square" rtlCol="0">
            <a:spAutoFit/>
          </a:bodyPr>
          <a:lstStyle/>
          <a:p>
            <a:r>
              <a:rPr lang="en-AU" altLang="zh-HK" sz="1000" b="1" dirty="0"/>
              <a:t>Thrust</a:t>
            </a:r>
            <a:endParaRPr lang="zh-HK" altLang="en-US" sz="1000" b="1" dirty="0"/>
          </a:p>
        </p:txBody>
      </p:sp>
      <p:sp>
        <p:nvSpPr>
          <p:cNvPr id="11" name="TextBox 10">
            <a:extLst>
              <a:ext uri="{FF2B5EF4-FFF2-40B4-BE49-F238E27FC236}">
                <a16:creationId xmlns:a16="http://schemas.microsoft.com/office/drawing/2014/main" id="{A2880BB6-CBD8-2E49-8C46-8F24247ACDD9}"/>
              </a:ext>
            </a:extLst>
          </p:cNvPr>
          <p:cNvSpPr txBox="1"/>
          <p:nvPr/>
        </p:nvSpPr>
        <p:spPr>
          <a:xfrm>
            <a:off x="8795946" y="4763279"/>
            <a:ext cx="1160251" cy="400110"/>
          </a:xfrm>
          <a:prstGeom prst="rect">
            <a:avLst/>
          </a:prstGeom>
          <a:solidFill>
            <a:schemeClr val="bg1"/>
          </a:solidFill>
          <a:ln>
            <a:noFill/>
          </a:ln>
        </p:spPr>
        <p:txBody>
          <a:bodyPr wrap="square" rtlCol="0">
            <a:spAutoFit/>
          </a:bodyPr>
          <a:lstStyle/>
          <a:p>
            <a:r>
              <a:rPr lang="en-AU" altLang="zh-HK" sz="1000" b="1" dirty="0"/>
              <a:t>THRUST REQUIRED</a:t>
            </a:r>
            <a:endParaRPr lang="zh-HK" altLang="en-US" sz="1000" b="1" dirty="0"/>
          </a:p>
        </p:txBody>
      </p:sp>
      <p:sp>
        <p:nvSpPr>
          <p:cNvPr id="12" name="TextBox 11">
            <a:extLst>
              <a:ext uri="{FF2B5EF4-FFF2-40B4-BE49-F238E27FC236}">
                <a16:creationId xmlns:a16="http://schemas.microsoft.com/office/drawing/2014/main" id="{514FDB90-255B-834B-A38E-11676425E621}"/>
              </a:ext>
            </a:extLst>
          </p:cNvPr>
          <p:cNvSpPr txBox="1"/>
          <p:nvPr/>
        </p:nvSpPr>
        <p:spPr>
          <a:xfrm>
            <a:off x="8363249" y="5594218"/>
            <a:ext cx="1160251" cy="400110"/>
          </a:xfrm>
          <a:prstGeom prst="rect">
            <a:avLst/>
          </a:prstGeom>
          <a:solidFill>
            <a:schemeClr val="bg1"/>
          </a:solidFill>
          <a:ln>
            <a:noFill/>
          </a:ln>
        </p:spPr>
        <p:txBody>
          <a:bodyPr wrap="square" rtlCol="0">
            <a:spAutoFit/>
          </a:bodyPr>
          <a:lstStyle/>
          <a:p>
            <a:r>
              <a:rPr lang="en-AU" altLang="zh-HK" sz="1000" b="1" dirty="0"/>
              <a:t>THRUST AVAILABLE</a:t>
            </a:r>
            <a:endParaRPr lang="zh-HK" altLang="en-US" sz="1000" b="1" dirty="0"/>
          </a:p>
        </p:txBody>
      </p:sp>
      <p:sp>
        <p:nvSpPr>
          <p:cNvPr id="13" name="Rectangle: Rounded Corners 10">
            <a:extLst>
              <a:ext uri="{FF2B5EF4-FFF2-40B4-BE49-F238E27FC236}">
                <a16:creationId xmlns:a16="http://schemas.microsoft.com/office/drawing/2014/main" id="{428D4352-481E-A042-8EC0-755B23794DB8}"/>
              </a:ext>
            </a:extLst>
          </p:cNvPr>
          <p:cNvSpPr/>
          <p:nvPr/>
        </p:nvSpPr>
        <p:spPr>
          <a:xfrm>
            <a:off x="8645086" y="6488751"/>
            <a:ext cx="466049" cy="3049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Rectangle 13">
            <a:extLst>
              <a:ext uri="{FF2B5EF4-FFF2-40B4-BE49-F238E27FC236}">
                <a16:creationId xmlns:a16="http://schemas.microsoft.com/office/drawing/2014/main" id="{665113C5-72ED-0E4F-BB1A-D5EEF9479F63}"/>
              </a:ext>
            </a:extLst>
          </p:cNvPr>
          <p:cNvSpPr/>
          <p:nvPr/>
        </p:nvSpPr>
        <p:spPr>
          <a:xfrm>
            <a:off x="6734506" y="6500105"/>
            <a:ext cx="2436013" cy="3565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TextBox 14">
            <a:extLst>
              <a:ext uri="{FF2B5EF4-FFF2-40B4-BE49-F238E27FC236}">
                <a16:creationId xmlns:a16="http://schemas.microsoft.com/office/drawing/2014/main" id="{F7C8ECE7-FD44-F74D-8883-56376FDE106A}"/>
              </a:ext>
            </a:extLst>
          </p:cNvPr>
          <p:cNvSpPr txBox="1"/>
          <p:nvPr/>
        </p:nvSpPr>
        <p:spPr>
          <a:xfrm>
            <a:off x="8998865" y="6435506"/>
            <a:ext cx="572237" cy="369332"/>
          </a:xfrm>
          <a:prstGeom prst="rect">
            <a:avLst/>
          </a:prstGeom>
          <a:noFill/>
        </p:spPr>
        <p:txBody>
          <a:bodyPr wrap="square" rtlCol="0">
            <a:spAutoFit/>
          </a:bodyPr>
          <a:lstStyle/>
          <a:p>
            <a:r>
              <a:rPr lang="en-AU" altLang="zh-HK" b="1" dirty="0"/>
              <a:t>IAS</a:t>
            </a:r>
            <a:endParaRPr lang="zh-HK" altLang="en-US" b="1" dirty="0"/>
          </a:p>
        </p:txBody>
      </p:sp>
      <p:sp>
        <p:nvSpPr>
          <p:cNvPr id="16" name="Arc 16">
            <a:extLst>
              <a:ext uri="{FF2B5EF4-FFF2-40B4-BE49-F238E27FC236}">
                <a16:creationId xmlns:a16="http://schemas.microsoft.com/office/drawing/2014/main" id="{64FBC528-E676-964D-A532-A1ABAF69BD3C}"/>
              </a:ext>
            </a:extLst>
          </p:cNvPr>
          <p:cNvSpPr/>
          <p:nvPr/>
        </p:nvSpPr>
        <p:spPr>
          <a:xfrm rot="12010737">
            <a:off x="6910770" y="3813047"/>
            <a:ext cx="1880558" cy="1994827"/>
          </a:xfrm>
          <a:custGeom>
            <a:avLst/>
            <a:gdLst>
              <a:gd name="connsiteX0" fmla="*/ 950 w 1974888"/>
              <a:gd name="connsiteY0" fmla="*/ 1635995 h 3134526"/>
              <a:gd name="connsiteX1" fmla="*/ 223087 w 1974888"/>
              <a:gd name="connsiteY1" fmla="*/ 575041 h 3134526"/>
              <a:gd name="connsiteX2" fmla="*/ 1456177 w 1974888"/>
              <a:gd name="connsiteY2" fmla="*/ 187834 h 3134526"/>
              <a:gd name="connsiteX3" fmla="*/ 987444 w 1974888"/>
              <a:gd name="connsiteY3" fmla="*/ 1567263 h 3134526"/>
              <a:gd name="connsiteX4" fmla="*/ 950 w 1974888"/>
              <a:gd name="connsiteY4" fmla="*/ 1635995 h 3134526"/>
              <a:gd name="connsiteX0" fmla="*/ 950 w 1974888"/>
              <a:gd name="connsiteY0" fmla="*/ 1635995 h 3134526"/>
              <a:gd name="connsiteX1" fmla="*/ 223087 w 1974888"/>
              <a:gd name="connsiteY1" fmla="*/ 575041 h 3134526"/>
              <a:gd name="connsiteX2" fmla="*/ 1456177 w 1974888"/>
              <a:gd name="connsiteY2" fmla="*/ 187834 h 3134526"/>
              <a:gd name="connsiteX0" fmla="*/ 154356 w 1609583"/>
              <a:gd name="connsiteY0" fmla="*/ 1636087 h 1849813"/>
              <a:gd name="connsiteX1" fmla="*/ 376493 w 1609583"/>
              <a:gd name="connsiteY1" fmla="*/ 575133 h 1849813"/>
              <a:gd name="connsiteX2" fmla="*/ 1609583 w 1609583"/>
              <a:gd name="connsiteY2" fmla="*/ 187926 h 1849813"/>
              <a:gd name="connsiteX3" fmla="*/ 1140850 w 1609583"/>
              <a:gd name="connsiteY3" fmla="*/ 1567355 h 1849813"/>
              <a:gd name="connsiteX4" fmla="*/ 154356 w 1609583"/>
              <a:gd name="connsiteY4" fmla="*/ 1636087 h 1849813"/>
              <a:gd name="connsiteX0" fmla="*/ 352 w 1609583"/>
              <a:gd name="connsiteY0" fmla="*/ 1849813 h 1849813"/>
              <a:gd name="connsiteX1" fmla="*/ 376493 w 1609583"/>
              <a:gd name="connsiteY1" fmla="*/ 575133 h 1849813"/>
              <a:gd name="connsiteX2" fmla="*/ 1609583 w 1609583"/>
              <a:gd name="connsiteY2" fmla="*/ 187926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 name="connsiteX0" fmla="*/ 154356 w 1748155"/>
              <a:gd name="connsiteY0" fmla="*/ 1636087 h 1849813"/>
              <a:gd name="connsiteX1" fmla="*/ 376493 w 1748155"/>
              <a:gd name="connsiteY1" fmla="*/ 575133 h 1849813"/>
              <a:gd name="connsiteX2" fmla="*/ 1609583 w 1748155"/>
              <a:gd name="connsiteY2" fmla="*/ 187926 h 1849813"/>
              <a:gd name="connsiteX3" fmla="*/ 1140850 w 1748155"/>
              <a:gd name="connsiteY3" fmla="*/ 1567355 h 1849813"/>
              <a:gd name="connsiteX4" fmla="*/ 154356 w 1748155"/>
              <a:gd name="connsiteY4" fmla="*/ 1636087 h 1849813"/>
              <a:gd name="connsiteX0" fmla="*/ 352 w 1748155"/>
              <a:gd name="connsiteY0" fmla="*/ 1849813 h 1849813"/>
              <a:gd name="connsiteX1" fmla="*/ 376493 w 1748155"/>
              <a:gd name="connsiteY1" fmla="*/ 575133 h 1849813"/>
              <a:gd name="connsiteX2" fmla="*/ 1748155 w 1748155"/>
              <a:gd name="connsiteY2" fmla="*/ 325552 h 1849813"/>
              <a:gd name="connsiteX0" fmla="*/ 154356 w 1792785"/>
              <a:gd name="connsiteY0" fmla="*/ 1669140 h 1882866"/>
              <a:gd name="connsiteX1" fmla="*/ 376493 w 1792785"/>
              <a:gd name="connsiteY1" fmla="*/ 608186 h 1882866"/>
              <a:gd name="connsiteX2" fmla="*/ 1609583 w 1792785"/>
              <a:gd name="connsiteY2" fmla="*/ 220979 h 1882866"/>
              <a:gd name="connsiteX3" fmla="*/ 1140850 w 1792785"/>
              <a:gd name="connsiteY3" fmla="*/ 1600408 h 1882866"/>
              <a:gd name="connsiteX4" fmla="*/ 154356 w 1792785"/>
              <a:gd name="connsiteY4" fmla="*/ 1669140 h 1882866"/>
              <a:gd name="connsiteX0" fmla="*/ 352 w 1792785"/>
              <a:gd name="connsiteY0" fmla="*/ 1882866 h 1882866"/>
              <a:gd name="connsiteX1" fmla="*/ 376493 w 1792785"/>
              <a:gd name="connsiteY1" fmla="*/ 608186 h 1882866"/>
              <a:gd name="connsiteX2" fmla="*/ 1792785 w 1792785"/>
              <a:gd name="connsiteY2" fmla="*/ 291922 h 1882866"/>
              <a:gd name="connsiteX0" fmla="*/ 154356 w 1792785"/>
              <a:gd name="connsiteY0" fmla="*/ 1669140 h 1882866"/>
              <a:gd name="connsiteX1" fmla="*/ 376493 w 1792785"/>
              <a:gd name="connsiteY1" fmla="*/ 608186 h 1882866"/>
              <a:gd name="connsiteX2" fmla="*/ 1585966 w 1792785"/>
              <a:gd name="connsiteY2" fmla="*/ 242228 h 1882866"/>
              <a:gd name="connsiteX3" fmla="*/ 1140850 w 1792785"/>
              <a:gd name="connsiteY3" fmla="*/ 1600408 h 1882866"/>
              <a:gd name="connsiteX4" fmla="*/ 154356 w 1792785"/>
              <a:gd name="connsiteY4" fmla="*/ 1669140 h 1882866"/>
              <a:gd name="connsiteX0" fmla="*/ 352 w 1792785"/>
              <a:gd name="connsiteY0" fmla="*/ 1882866 h 1882866"/>
              <a:gd name="connsiteX1" fmla="*/ 376493 w 1792785"/>
              <a:gd name="connsiteY1" fmla="*/ 608186 h 1882866"/>
              <a:gd name="connsiteX2" fmla="*/ 1792785 w 1792785"/>
              <a:gd name="connsiteY2" fmla="*/ 291922 h 1882866"/>
              <a:gd name="connsiteX0" fmla="*/ 154356 w 1792785"/>
              <a:gd name="connsiteY0" fmla="*/ 1630813 h 1844539"/>
              <a:gd name="connsiteX1" fmla="*/ 376493 w 1792785"/>
              <a:gd name="connsiteY1" fmla="*/ 569859 h 1844539"/>
              <a:gd name="connsiteX2" fmla="*/ 1585966 w 1792785"/>
              <a:gd name="connsiteY2" fmla="*/ 203901 h 1844539"/>
              <a:gd name="connsiteX3" fmla="*/ 1140850 w 1792785"/>
              <a:gd name="connsiteY3" fmla="*/ 1562081 h 1844539"/>
              <a:gd name="connsiteX4" fmla="*/ 154356 w 1792785"/>
              <a:gd name="connsiteY4" fmla="*/ 1630813 h 1844539"/>
              <a:gd name="connsiteX0" fmla="*/ 352 w 1792785"/>
              <a:gd name="connsiteY0" fmla="*/ 1844539 h 1844539"/>
              <a:gd name="connsiteX1" fmla="*/ 376493 w 1792785"/>
              <a:gd name="connsiteY1" fmla="*/ 569859 h 1844539"/>
              <a:gd name="connsiteX2" fmla="*/ 1792785 w 1792785"/>
              <a:gd name="connsiteY2" fmla="*/ 253595 h 1844539"/>
              <a:gd name="connsiteX0" fmla="*/ 242387 w 1880816"/>
              <a:gd name="connsiteY0" fmla="*/ 1630813 h 2015198"/>
              <a:gd name="connsiteX1" fmla="*/ 464524 w 1880816"/>
              <a:gd name="connsiteY1" fmla="*/ 569859 h 2015198"/>
              <a:gd name="connsiteX2" fmla="*/ 1673997 w 1880816"/>
              <a:gd name="connsiteY2" fmla="*/ 203901 h 2015198"/>
              <a:gd name="connsiteX3" fmla="*/ 1228881 w 1880816"/>
              <a:gd name="connsiteY3" fmla="*/ 1562081 h 2015198"/>
              <a:gd name="connsiteX4" fmla="*/ 242387 w 1880816"/>
              <a:gd name="connsiteY4" fmla="*/ 1630813 h 2015198"/>
              <a:gd name="connsiteX0" fmla="*/ 258 w 1880816"/>
              <a:gd name="connsiteY0" fmla="*/ 2015198 h 2015198"/>
              <a:gd name="connsiteX1" fmla="*/ 464524 w 1880816"/>
              <a:gd name="connsiteY1" fmla="*/ 569859 h 2015198"/>
              <a:gd name="connsiteX2" fmla="*/ 1880816 w 1880816"/>
              <a:gd name="connsiteY2" fmla="*/ 253595 h 2015198"/>
              <a:gd name="connsiteX0" fmla="*/ 242387 w 1880816"/>
              <a:gd name="connsiteY0" fmla="*/ 1630813 h 2015198"/>
              <a:gd name="connsiteX1" fmla="*/ 464524 w 1880816"/>
              <a:gd name="connsiteY1" fmla="*/ 569859 h 2015198"/>
              <a:gd name="connsiteX2" fmla="*/ 1673997 w 1880816"/>
              <a:gd name="connsiteY2" fmla="*/ 203901 h 2015198"/>
              <a:gd name="connsiteX3" fmla="*/ 1228881 w 1880816"/>
              <a:gd name="connsiteY3" fmla="*/ 1562081 h 2015198"/>
              <a:gd name="connsiteX4" fmla="*/ 242387 w 1880816"/>
              <a:gd name="connsiteY4" fmla="*/ 1630813 h 2015198"/>
              <a:gd name="connsiteX0" fmla="*/ 258 w 1880816"/>
              <a:gd name="connsiteY0" fmla="*/ 2015198 h 2015198"/>
              <a:gd name="connsiteX1" fmla="*/ 464524 w 1880816"/>
              <a:gd name="connsiteY1" fmla="*/ 569859 h 2015198"/>
              <a:gd name="connsiteX2" fmla="*/ 1880816 w 1880816"/>
              <a:gd name="connsiteY2" fmla="*/ 253595 h 2015198"/>
              <a:gd name="connsiteX0" fmla="*/ 242129 w 1880558"/>
              <a:gd name="connsiteY0" fmla="*/ 1630813 h 2015198"/>
              <a:gd name="connsiteX1" fmla="*/ 464266 w 1880558"/>
              <a:gd name="connsiteY1" fmla="*/ 569859 h 2015198"/>
              <a:gd name="connsiteX2" fmla="*/ 1673739 w 1880558"/>
              <a:gd name="connsiteY2" fmla="*/ 203901 h 2015198"/>
              <a:gd name="connsiteX3" fmla="*/ 1228623 w 1880558"/>
              <a:gd name="connsiteY3" fmla="*/ 1562081 h 2015198"/>
              <a:gd name="connsiteX4" fmla="*/ 242129 w 1880558"/>
              <a:gd name="connsiteY4" fmla="*/ 1630813 h 2015198"/>
              <a:gd name="connsiteX0" fmla="*/ 0 w 1880558"/>
              <a:gd name="connsiteY0" fmla="*/ 2015198 h 2015198"/>
              <a:gd name="connsiteX1" fmla="*/ 464266 w 1880558"/>
              <a:gd name="connsiteY1" fmla="*/ 569859 h 2015198"/>
              <a:gd name="connsiteX2" fmla="*/ 1880558 w 1880558"/>
              <a:gd name="connsiteY2" fmla="*/ 253595 h 2015198"/>
              <a:gd name="connsiteX0" fmla="*/ 242129 w 1880558"/>
              <a:gd name="connsiteY0" fmla="*/ 1622419 h 2006804"/>
              <a:gd name="connsiteX1" fmla="*/ 464266 w 1880558"/>
              <a:gd name="connsiteY1" fmla="*/ 561465 h 2006804"/>
              <a:gd name="connsiteX2" fmla="*/ 1673739 w 1880558"/>
              <a:gd name="connsiteY2" fmla="*/ 195507 h 2006804"/>
              <a:gd name="connsiteX3" fmla="*/ 1228623 w 1880558"/>
              <a:gd name="connsiteY3" fmla="*/ 1553687 h 2006804"/>
              <a:gd name="connsiteX4" fmla="*/ 242129 w 1880558"/>
              <a:gd name="connsiteY4" fmla="*/ 1622419 h 2006804"/>
              <a:gd name="connsiteX0" fmla="*/ 0 w 1880558"/>
              <a:gd name="connsiteY0" fmla="*/ 2006804 h 2006804"/>
              <a:gd name="connsiteX1" fmla="*/ 392281 w 1880558"/>
              <a:gd name="connsiteY1" fmla="*/ 587921 h 2006804"/>
              <a:gd name="connsiteX2" fmla="*/ 1880558 w 1880558"/>
              <a:gd name="connsiteY2" fmla="*/ 245201 h 2006804"/>
              <a:gd name="connsiteX0" fmla="*/ 242129 w 1880558"/>
              <a:gd name="connsiteY0" fmla="*/ 1610442 h 1994827"/>
              <a:gd name="connsiteX1" fmla="*/ 464266 w 1880558"/>
              <a:gd name="connsiteY1" fmla="*/ 549488 h 1994827"/>
              <a:gd name="connsiteX2" fmla="*/ 1673739 w 1880558"/>
              <a:gd name="connsiteY2" fmla="*/ 183530 h 1994827"/>
              <a:gd name="connsiteX3" fmla="*/ 1228623 w 1880558"/>
              <a:gd name="connsiteY3" fmla="*/ 1541710 h 1994827"/>
              <a:gd name="connsiteX4" fmla="*/ 242129 w 1880558"/>
              <a:gd name="connsiteY4" fmla="*/ 1610442 h 1994827"/>
              <a:gd name="connsiteX0" fmla="*/ 0 w 1880558"/>
              <a:gd name="connsiteY0" fmla="*/ 1994827 h 1994827"/>
              <a:gd name="connsiteX1" fmla="*/ 392281 w 1880558"/>
              <a:gd name="connsiteY1" fmla="*/ 575944 h 1994827"/>
              <a:gd name="connsiteX2" fmla="*/ 1880558 w 1880558"/>
              <a:gd name="connsiteY2" fmla="*/ 233224 h 1994827"/>
            </a:gdLst>
            <a:ahLst/>
            <a:cxnLst>
              <a:cxn ang="0">
                <a:pos x="connsiteX0" y="connsiteY0"/>
              </a:cxn>
              <a:cxn ang="0">
                <a:pos x="connsiteX1" y="connsiteY1"/>
              </a:cxn>
              <a:cxn ang="0">
                <a:pos x="connsiteX2" y="connsiteY2"/>
              </a:cxn>
            </a:cxnLst>
            <a:rect l="l" t="t" r="r" b="b"/>
            <a:pathLst>
              <a:path w="1880558" h="1994827" stroke="0" extrusionOk="0">
                <a:moveTo>
                  <a:pt x="242129" y="1610442"/>
                </a:moveTo>
                <a:cubicBezTo>
                  <a:pt x="231482" y="1225473"/>
                  <a:pt x="120125" y="876375"/>
                  <a:pt x="464266" y="549488"/>
                </a:cubicBezTo>
                <a:cubicBezTo>
                  <a:pt x="708521" y="317479"/>
                  <a:pt x="1257340" y="-172916"/>
                  <a:pt x="1673739" y="183530"/>
                </a:cubicBezTo>
                <a:lnTo>
                  <a:pt x="1228623" y="1541710"/>
                </a:lnTo>
                <a:lnTo>
                  <a:pt x="242129" y="1610442"/>
                </a:lnTo>
                <a:close/>
              </a:path>
              <a:path w="1880558" h="1994827" fill="none">
                <a:moveTo>
                  <a:pt x="0" y="1994827"/>
                </a:moveTo>
                <a:cubicBezTo>
                  <a:pt x="71756" y="944776"/>
                  <a:pt x="238578" y="874227"/>
                  <a:pt x="392281" y="575944"/>
                </a:cubicBezTo>
                <a:cubicBezTo>
                  <a:pt x="784698" y="42254"/>
                  <a:pt x="1358479" y="-222657"/>
                  <a:pt x="1880558" y="233224"/>
                </a:cubicBezTo>
              </a:path>
            </a:pathLst>
          </a:cu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18790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54167E-6 1.48148E-6 L 0.00065 -0.025 " pathEditMode="relative" rAng="0" ptsTypes="AA">
                                      <p:cBhvr>
                                        <p:cTn id="11" dur="2000" fill="hold"/>
                                        <p:tgtEl>
                                          <p:spTgt spid="8"/>
                                        </p:tgtEl>
                                        <p:attrNameLst>
                                          <p:attrName>ppt_x</p:attrName>
                                          <p:attrName>ppt_y</p:attrName>
                                        </p:attrNameLst>
                                      </p:cBhvr>
                                      <p:rCtr x="26" y="-1250"/>
                                    </p:animMotion>
                                  </p:childTnLst>
                                </p:cTn>
                              </p:par>
                              <p:par>
                                <p:cTn id="12" presetID="42" presetClass="path" presetSubtype="0" accel="50000" decel="50000" fill="hold" grpId="0" nodeType="withEffect">
                                  <p:stCondLst>
                                    <p:cond delay="0"/>
                                  </p:stCondLst>
                                  <p:childTnLst>
                                    <p:animMotion origin="layout" path="M -2.08333E-7 1.11111E-6 L 0.00065 -0.025 " pathEditMode="relative" rAng="0" ptsTypes="AA">
                                      <p:cBhvr>
                                        <p:cTn id="13" dur="2000" fill="hold"/>
                                        <p:tgtEl>
                                          <p:spTgt spid="16"/>
                                        </p:tgtEl>
                                        <p:attrNameLst>
                                          <p:attrName>ppt_x</p:attrName>
                                          <p:attrName>ppt_y</p:attrName>
                                        </p:attrNameLst>
                                      </p:cBhvr>
                                      <p:rCtr x="26" y="-1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6A75-ACEC-B44A-BE6C-088CE3962574}"/>
              </a:ext>
            </a:extLst>
          </p:cNvPr>
          <p:cNvSpPr>
            <a:spLocks noGrp="1"/>
          </p:cNvSpPr>
          <p:nvPr>
            <p:ph type="title"/>
          </p:nvPr>
        </p:nvSpPr>
        <p:spPr/>
        <p:txBody>
          <a:bodyPr/>
          <a:lstStyle/>
          <a:p>
            <a:r>
              <a:rPr lang="en-US" dirty="0"/>
              <a:t>Factors affecting the climb – Wind</a:t>
            </a:r>
          </a:p>
        </p:txBody>
      </p:sp>
      <p:sp>
        <p:nvSpPr>
          <p:cNvPr id="3" name="Content Placeholder 2">
            <a:extLst>
              <a:ext uri="{FF2B5EF4-FFF2-40B4-BE49-F238E27FC236}">
                <a16:creationId xmlns:a16="http://schemas.microsoft.com/office/drawing/2014/main" id="{FD75C323-6A43-DE48-A969-C73C3B937471}"/>
              </a:ext>
            </a:extLst>
          </p:cNvPr>
          <p:cNvSpPr>
            <a:spLocks noGrp="1"/>
          </p:cNvSpPr>
          <p:nvPr>
            <p:ph idx="1"/>
          </p:nvPr>
        </p:nvSpPr>
        <p:spPr/>
        <p:txBody>
          <a:bodyPr/>
          <a:lstStyle/>
          <a:p>
            <a:r>
              <a:rPr lang="en-US" dirty="0"/>
              <a:t>Wind does not affect rate of climb, only angle of climb.</a:t>
            </a:r>
          </a:p>
        </p:txBody>
      </p:sp>
      <p:pic>
        <p:nvPicPr>
          <p:cNvPr id="5" name="Picture 4">
            <a:extLst>
              <a:ext uri="{FF2B5EF4-FFF2-40B4-BE49-F238E27FC236}">
                <a16:creationId xmlns:a16="http://schemas.microsoft.com/office/drawing/2014/main" id="{FCED7F24-06D2-F941-8E6D-62A55A68A314}"/>
              </a:ext>
            </a:extLst>
          </p:cNvPr>
          <p:cNvPicPr>
            <a:picLocks noChangeAspect="1"/>
          </p:cNvPicPr>
          <p:nvPr/>
        </p:nvPicPr>
        <p:blipFill>
          <a:blip r:embed="rId2"/>
          <a:stretch>
            <a:fillRect/>
          </a:stretch>
        </p:blipFill>
        <p:spPr>
          <a:xfrm>
            <a:off x="3067150" y="2535678"/>
            <a:ext cx="6057700" cy="3957197"/>
          </a:xfrm>
          <a:prstGeom prst="rect">
            <a:avLst/>
          </a:prstGeom>
        </p:spPr>
      </p:pic>
    </p:spTree>
    <p:extLst>
      <p:ext uri="{BB962C8B-B14F-4D97-AF65-F5344CB8AC3E}">
        <p14:creationId xmlns:p14="http://schemas.microsoft.com/office/powerpoint/2010/main" val="349930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ACA-0D88-524A-9323-F44BF96EEB21}"/>
              </a:ext>
            </a:extLst>
          </p:cNvPr>
          <p:cNvSpPr>
            <a:spLocks noGrp="1"/>
          </p:cNvSpPr>
          <p:nvPr>
            <p:ph type="title"/>
          </p:nvPr>
        </p:nvSpPr>
        <p:spPr/>
        <p:txBody>
          <a:bodyPr/>
          <a:lstStyle/>
          <a:p>
            <a:r>
              <a:rPr lang="en-US" dirty="0"/>
              <a:t>Factors affecting the climb – Recap </a:t>
            </a:r>
          </a:p>
        </p:txBody>
      </p:sp>
      <p:graphicFrame>
        <p:nvGraphicFramePr>
          <p:cNvPr id="4" name="Content Placeholder 3">
            <a:extLst>
              <a:ext uri="{FF2B5EF4-FFF2-40B4-BE49-F238E27FC236}">
                <a16:creationId xmlns:a16="http://schemas.microsoft.com/office/drawing/2014/main" id="{8DC63A0D-A567-3242-B038-F85E7DD886B0}"/>
              </a:ext>
            </a:extLst>
          </p:cNvPr>
          <p:cNvGraphicFramePr>
            <a:graphicFrameLocks noGrp="1"/>
          </p:cNvGraphicFramePr>
          <p:nvPr>
            <p:ph idx="1"/>
            <p:extLst>
              <p:ext uri="{D42A27DB-BD31-4B8C-83A1-F6EECF244321}">
                <p14:modId xmlns:p14="http://schemas.microsoft.com/office/powerpoint/2010/main" val="3044062787"/>
              </p:ext>
            </p:extLst>
          </p:nvPr>
        </p:nvGraphicFramePr>
        <p:xfrm>
          <a:off x="838200" y="1825625"/>
          <a:ext cx="10515600" cy="2926484"/>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29270366"/>
                    </a:ext>
                  </a:extLst>
                </a:gridCol>
                <a:gridCol w="3505200">
                  <a:extLst>
                    <a:ext uri="{9D8B030D-6E8A-4147-A177-3AD203B41FA5}">
                      <a16:colId xmlns:a16="http://schemas.microsoft.com/office/drawing/2014/main" val="910939407"/>
                    </a:ext>
                  </a:extLst>
                </a:gridCol>
                <a:gridCol w="3505200">
                  <a:extLst>
                    <a:ext uri="{9D8B030D-6E8A-4147-A177-3AD203B41FA5}">
                      <a16:colId xmlns:a16="http://schemas.microsoft.com/office/drawing/2014/main" val="1228287980"/>
                    </a:ext>
                  </a:extLst>
                </a:gridCol>
              </a:tblGrid>
              <a:tr h="370840">
                <a:tc>
                  <a:txBody>
                    <a:bodyPr/>
                    <a:lstStyle/>
                    <a:p>
                      <a:pPr algn="ctr"/>
                      <a:endParaRPr lang="en-US" dirty="0"/>
                    </a:p>
                  </a:txBody>
                  <a:tcPr/>
                </a:tc>
                <a:tc>
                  <a:txBody>
                    <a:bodyPr/>
                    <a:lstStyle/>
                    <a:p>
                      <a:pPr algn="ctr"/>
                      <a:r>
                        <a:rPr lang="en-US" dirty="0"/>
                        <a:t>Angle of climb</a:t>
                      </a:r>
                    </a:p>
                  </a:txBody>
                  <a:tcPr/>
                </a:tc>
                <a:tc>
                  <a:txBody>
                    <a:bodyPr/>
                    <a:lstStyle/>
                    <a:p>
                      <a:pPr algn="ctr"/>
                      <a:r>
                        <a:rPr lang="en-US" dirty="0"/>
                        <a:t>Rate of climb</a:t>
                      </a:r>
                    </a:p>
                  </a:txBody>
                  <a:tcPr/>
                </a:tc>
                <a:extLst>
                  <a:ext uri="{0D108BD9-81ED-4DB2-BD59-A6C34878D82A}">
                    <a16:rowId xmlns:a16="http://schemas.microsoft.com/office/drawing/2014/main" val="3771995250"/>
                  </a:ext>
                </a:extLst>
              </a:tr>
              <a:tr h="370840">
                <a:tc>
                  <a:txBody>
                    <a:bodyPr/>
                    <a:lstStyle/>
                    <a:p>
                      <a:pPr algn="ctr"/>
                      <a:r>
                        <a:rPr lang="en-US" dirty="0"/>
                        <a:t>Airspeed</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640400233"/>
                  </a:ext>
                </a:extLst>
              </a:tr>
              <a:tr h="370840">
                <a:tc>
                  <a:txBody>
                    <a:bodyPr/>
                    <a:lstStyle/>
                    <a:p>
                      <a:pPr algn="ctr"/>
                      <a:r>
                        <a:rPr lang="en-US" dirty="0"/>
                        <a:t>Power </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55011220"/>
                  </a:ext>
                </a:extLst>
              </a:tr>
              <a:tr h="370840">
                <a:tc>
                  <a:txBody>
                    <a:bodyPr/>
                    <a:lstStyle/>
                    <a:p>
                      <a:pPr algn="ctr"/>
                      <a:r>
                        <a:rPr lang="en-US" dirty="0"/>
                        <a:t>Altitude </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963774326"/>
                  </a:ext>
                </a:extLst>
              </a:tr>
              <a:tr h="370840">
                <a:tc>
                  <a:txBody>
                    <a:bodyPr/>
                    <a:lstStyle/>
                    <a:p>
                      <a:pPr algn="ctr"/>
                      <a:r>
                        <a:rPr lang="en-US" dirty="0"/>
                        <a:t>Weight </a:t>
                      </a:r>
                    </a:p>
                  </a:txBody>
                  <a:tcPr/>
                </a:tc>
                <a:tc>
                  <a:txBody>
                    <a:bodyPr/>
                    <a:lstStyle/>
                    <a:p>
                      <a:pPr algn="ctr"/>
                      <a:r>
                        <a:rPr lang="en-US" dirty="0"/>
                        <a:t> </a:t>
                      </a:r>
                    </a:p>
                  </a:txBody>
                  <a:tcPr/>
                </a:tc>
                <a:tc>
                  <a:txBody>
                    <a:bodyPr/>
                    <a:lstStyle/>
                    <a:p>
                      <a:pPr algn="ctr"/>
                      <a:endParaRPr lang="en-US" dirty="0"/>
                    </a:p>
                  </a:txBody>
                  <a:tcPr/>
                </a:tc>
                <a:extLst>
                  <a:ext uri="{0D108BD9-81ED-4DB2-BD59-A6C34878D82A}">
                    <a16:rowId xmlns:a16="http://schemas.microsoft.com/office/drawing/2014/main" val="4042923128"/>
                  </a:ext>
                </a:extLst>
              </a:tr>
              <a:tr h="370840">
                <a:tc>
                  <a:txBody>
                    <a:bodyPr/>
                    <a:lstStyle/>
                    <a:p>
                      <a:pPr algn="ctr"/>
                      <a:r>
                        <a:rPr lang="en-US" dirty="0"/>
                        <a:t>Flaps </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48654912"/>
                  </a:ext>
                </a:extLst>
              </a:tr>
              <a:tr h="701444">
                <a:tc>
                  <a:txBody>
                    <a:bodyPr/>
                    <a:lstStyle/>
                    <a:p>
                      <a:pPr algn="ctr"/>
                      <a:r>
                        <a:rPr lang="en-US" dirty="0"/>
                        <a:t>Wind </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78014951"/>
                  </a:ext>
                </a:extLst>
              </a:tr>
            </a:tbl>
          </a:graphicData>
        </a:graphic>
      </p:graphicFrame>
      <p:sp>
        <p:nvSpPr>
          <p:cNvPr id="3" name="TextBox 2">
            <a:extLst>
              <a:ext uri="{FF2B5EF4-FFF2-40B4-BE49-F238E27FC236}">
                <a16:creationId xmlns:a16="http://schemas.microsoft.com/office/drawing/2014/main" id="{A535CAC6-7067-354C-BC5A-4D6E3F5B1497}"/>
              </a:ext>
            </a:extLst>
          </p:cNvPr>
          <p:cNvSpPr txBox="1"/>
          <p:nvPr/>
        </p:nvSpPr>
        <p:spPr>
          <a:xfrm>
            <a:off x="5545112" y="2202873"/>
            <a:ext cx="1101776" cy="369332"/>
          </a:xfrm>
          <a:prstGeom prst="rect">
            <a:avLst/>
          </a:prstGeom>
          <a:noFill/>
        </p:spPr>
        <p:txBody>
          <a:bodyPr wrap="none" rtlCol="0">
            <a:spAutoFit/>
          </a:bodyPr>
          <a:lstStyle/>
          <a:p>
            <a:r>
              <a:rPr lang="en-US" dirty="0"/>
              <a:t>Decrease </a:t>
            </a:r>
          </a:p>
        </p:txBody>
      </p:sp>
      <p:sp>
        <p:nvSpPr>
          <p:cNvPr id="5" name="TextBox 4">
            <a:extLst>
              <a:ext uri="{FF2B5EF4-FFF2-40B4-BE49-F238E27FC236}">
                <a16:creationId xmlns:a16="http://schemas.microsoft.com/office/drawing/2014/main" id="{AC830412-1389-044A-A900-0BDEFBD6F8C6}"/>
              </a:ext>
            </a:extLst>
          </p:cNvPr>
          <p:cNvSpPr txBox="1"/>
          <p:nvPr/>
        </p:nvSpPr>
        <p:spPr>
          <a:xfrm>
            <a:off x="5545112" y="2580121"/>
            <a:ext cx="1101776" cy="369332"/>
          </a:xfrm>
          <a:prstGeom prst="rect">
            <a:avLst/>
          </a:prstGeom>
          <a:noFill/>
        </p:spPr>
        <p:txBody>
          <a:bodyPr wrap="none" rtlCol="0">
            <a:spAutoFit/>
          </a:bodyPr>
          <a:lstStyle/>
          <a:p>
            <a:r>
              <a:rPr lang="en-US" dirty="0"/>
              <a:t>Decrease </a:t>
            </a:r>
          </a:p>
        </p:txBody>
      </p:sp>
      <p:sp>
        <p:nvSpPr>
          <p:cNvPr id="6" name="TextBox 5">
            <a:extLst>
              <a:ext uri="{FF2B5EF4-FFF2-40B4-BE49-F238E27FC236}">
                <a16:creationId xmlns:a16="http://schemas.microsoft.com/office/drawing/2014/main" id="{F4348577-EA27-6B4C-A810-001AB773C5AF}"/>
              </a:ext>
            </a:extLst>
          </p:cNvPr>
          <p:cNvSpPr txBox="1"/>
          <p:nvPr/>
        </p:nvSpPr>
        <p:spPr>
          <a:xfrm>
            <a:off x="5545112" y="2957792"/>
            <a:ext cx="1101776" cy="369332"/>
          </a:xfrm>
          <a:prstGeom prst="rect">
            <a:avLst/>
          </a:prstGeom>
          <a:noFill/>
        </p:spPr>
        <p:txBody>
          <a:bodyPr wrap="none" rtlCol="0">
            <a:spAutoFit/>
          </a:bodyPr>
          <a:lstStyle/>
          <a:p>
            <a:r>
              <a:rPr lang="en-US" dirty="0"/>
              <a:t>Decrease </a:t>
            </a:r>
          </a:p>
        </p:txBody>
      </p:sp>
      <p:sp>
        <p:nvSpPr>
          <p:cNvPr id="7" name="TextBox 6">
            <a:extLst>
              <a:ext uri="{FF2B5EF4-FFF2-40B4-BE49-F238E27FC236}">
                <a16:creationId xmlns:a16="http://schemas.microsoft.com/office/drawing/2014/main" id="{E6405CF8-EE5D-BC4C-AA8A-BC39CAAF834A}"/>
              </a:ext>
            </a:extLst>
          </p:cNvPr>
          <p:cNvSpPr txBox="1"/>
          <p:nvPr/>
        </p:nvSpPr>
        <p:spPr>
          <a:xfrm>
            <a:off x="5545112" y="3335463"/>
            <a:ext cx="1101776" cy="369332"/>
          </a:xfrm>
          <a:prstGeom prst="rect">
            <a:avLst/>
          </a:prstGeom>
          <a:noFill/>
        </p:spPr>
        <p:txBody>
          <a:bodyPr wrap="none" rtlCol="0">
            <a:spAutoFit/>
          </a:bodyPr>
          <a:lstStyle/>
          <a:p>
            <a:r>
              <a:rPr lang="en-US" dirty="0"/>
              <a:t>Decrease </a:t>
            </a:r>
          </a:p>
        </p:txBody>
      </p:sp>
      <p:sp>
        <p:nvSpPr>
          <p:cNvPr id="8" name="TextBox 7">
            <a:extLst>
              <a:ext uri="{FF2B5EF4-FFF2-40B4-BE49-F238E27FC236}">
                <a16:creationId xmlns:a16="http://schemas.microsoft.com/office/drawing/2014/main" id="{1EB09220-F08E-9241-9F25-C9D4A8B5DF6E}"/>
              </a:ext>
            </a:extLst>
          </p:cNvPr>
          <p:cNvSpPr txBox="1"/>
          <p:nvPr/>
        </p:nvSpPr>
        <p:spPr>
          <a:xfrm>
            <a:off x="5545112" y="3713134"/>
            <a:ext cx="1101776" cy="369332"/>
          </a:xfrm>
          <a:prstGeom prst="rect">
            <a:avLst/>
          </a:prstGeom>
          <a:noFill/>
        </p:spPr>
        <p:txBody>
          <a:bodyPr wrap="none" rtlCol="0">
            <a:spAutoFit/>
          </a:bodyPr>
          <a:lstStyle/>
          <a:p>
            <a:r>
              <a:rPr lang="en-US" dirty="0"/>
              <a:t>Decrease </a:t>
            </a:r>
          </a:p>
        </p:txBody>
      </p:sp>
      <p:sp>
        <p:nvSpPr>
          <p:cNvPr id="9" name="TextBox 8">
            <a:extLst>
              <a:ext uri="{FF2B5EF4-FFF2-40B4-BE49-F238E27FC236}">
                <a16:creationId xmlns:a16="http://schemas.microsoft.com/office/drawing/2014/main" id="{3CB4B810-499B-6F4F-BCAE-08FC1B01D56B}"/>
              </a:ext>
            </a:extLst>
          </p:cNvPr>
          <p:cNvSpPr txBox="1"/>
          <p:nvPr/>
        </p:nvSpPr>
        <p:spPr>
          <a:xfrm>
            <a:off x="9091875" y="2202873"/>
            <a:ext cx="1101776" cy="369332"/>
          </a:xfrm>
          <a:prstGeom prst="rect">
            <a:avLst/>
          </a:prstGeom>
          <a:noFill/>
        </p:spPr>
        <p:txBody>
          <a:bodyPr wrap="none" rtlCol="0">
            <a:spAutoFit/>
          </a:bodyPr>
          <a:lstStyle/>
          <a:p>
            <a:r>
              <a:rPr lang="en-US" dirty="0"/>
              <a:t>Decrease </a:t>
            </a:r>
          </a:p>
        </p:txBody>
      </p:sp>
      <p:sp>
        <p:nvSpPr>
          <p:cNvPr id="10" name="TextBox 9">
            <a:extLst>
              <a:ext uri="{FF2B5EF4-FFF2-40B4-BE49-F238E27FC236}">
                <a16:creationId xmlns:a16="http://schemas.microsoft.com/office/drawing/2014/main" id="{3F0678F7-F5B8-5A47-BF2E-864EF9917384}"/>
              </a:ext>
            </a:extLst>
          </p:cNvPr>
          <p:cNvSpPr txBox="1"/>
          <p:nvPr/>
        </p:nvSpPr>
        <p:spPr>
          <a:xfrm>
            <a:off x="9091875" y="2580121"/>
            <a:ext cx="1101776" cy="369332"/>
          </a:xfrm>
          <a:prstGeom prst="rect">
            <a:avLst/>
          </a:prstGeom>
          <a:noFill/>
        </p:spPr>
        <p:txBody>
          <a:bodyPr wrap="none" rtlCol="0">
            <a:spAutoFit/>
          </a:bodyPr>
          <a:lstStyle/>
          <a:p>
            <a:r>
              <a:rPr lang="en-US" dirty="0"/>
              <a:t>Decrease </a:t>
            </a:r>
          </a:p>
        </p:txBody>
      </p:sp>
      <p:sp>
        <p:nvSpPr>
          <p:cNvPr id="11" name="TextBox 10">
            <a:extLst>
              <a:ext uri="{FF2B5EF4-FFF2-40B4-BE49-F238E27FC236}">
                <a16:creationId xmlns:a16="http://schemas.microsoft.com/office/drawing/2014/main" id="{FE23D776-6729-3C47-A090-8F14AD23E73E}"/>
              </a:ext>
            </a:extLst>
          </p:cNvPr>
          <p:cNvSpPr txBox="1"/>
          <p:nvPr/>
        </p:nvSpPr>
        <p:spPr>
          <a:xfrm>
            <a:off x="9091875" y="2949453"/>
            <a:ext cx="1101776" cy="369332"/>
          </a:xfrm>
          <a:prstGeom prst="rect">
            <a:avLst/>
          </a:prstGeom>
          <a:noFill/>
        </p:spPr>
        <p:txBody>
          <a:bodyPr wrap="none" rtlCol="0">
            <a:spAutoFit/>
          </a:bodyPr>
          <a:lstStyle/>
          <a:p>
            <a:r>
              <a:rPr lang="en-US" dirty="0"/>
              <a:t>Decrease </a:t>
            </a:r>
          </a:p>
        </p:txBody>
      </p:sp>
      <p:sp>
        <p:nvSpPr>
          <p:cNvPr id="12" name="TextBox 11">
            <a:extLst>
              <a:ext uri="{FF2B5EF4-FFF2-40B4-BE49-F238E27FC236}">
                <a16:creationId xmlns:a16="http://schemas.microsoft.com/office/drawing/2014/main" id="{7D7980A2-D974-6E4D-AA17-8F579CA99FE2}"/>
              </a:ext>
            </a:extLst>
          </p:cNvPr>
          <p:cNvSpPr txBox="1"/>
          <p:nvPr/>
        </p:nvSpPr>
        <p:spPr>
          <a:xfrm>
            <a:off x="9091875" y="3327124"/>
            <a:ext cx="1101776" cy="369332"/>
          </a:xfrm>
          <a:prstGeom prst="rect">
            <a:avLst/>
          </a:prstGeom>
          <a:noFill/>
        </p:spPr>
        <p:txBody>
          <a:bodyPr wrap="none" rtlCol="0">
            <a:spAutoFit/>
          </a:bodyPr>
          <a:lstStyle/>
          <a:p>
            <a:r>
              <a:rPr lang="en-US" dirty="0"/>
              <a:t>Decrease </a:t>
            </a:r>
          </a:p>
        </p:txBody>
      </p:sp>
      <p:sp>
        <p:nvSpPr>
          <p:cNvPr id="13" name="TextBox 12">
            <a:extLst>
              <a:ext uri="{FF2B5EF4-FFF2-40B4-BE49-F238E27FC236}">
                <a16:creationId xmlns:a16="http://schemas.microsoft.com/office/drawing/2014/main" id="{400A28D5-6A86-6144-8532-3089778ACC53}"/>
              </a:ext>
            </a:extLst>
          </p:cNvPr>
          <p:cNvSpPr txBox="1"/>
          <p:nvPr/>
        </p:nvSpPr>
        <p:spPr>
          <a:xfrm>
            <a:off x="9091875" y="3704795"/>
            <a:ext cx="1101776" cy="369332"/>
          </a:xfrm>
          <a:prstGeom prst="rect">
            <a:avLst/>
          </a:prstGeom>
          <a:noFill/>
        </p:spPr>
        <p:txBody>
          <a:bodyPr wrap="none" rtlCol="0">
            <a:spAutoFit/>
          </a:bodyPr>
          <a:lstStyle/>
          <a:p>
            <a:r>
              <a:rPr lang="en-US" dirty="0"/>
              <a:t>Decrease </a:t>
            </a:r>
          </a:p>
        </p:txBody>
      </p:sp>
      <p:sp>
        <p:nvSpPr>
          <p:cNvPr id="14" name="TextBox 13">
            <a:extLst>
              <a:ext uri="{FF2B5EF4-FFF2-40B4-BE49-F238E27FC236}">
                <a16:creationId xmlns:a16="http://schemas.microsoft.com/office/drawing/2014/main" id="{FC89125D-0CFD-3C49-91A3-966FA41F8DAE}"/>
              </a:ext>
            </a:extLst>
          </p:cNvPr>
          <p:cNvSpPr txBox="1"/>
          <p:nvPr/>
        </p:nvSpPr>
        <p:spPr>
          <a:xfrm>
            <a:off x="9120248" y="4082466"/>
            <a:ext cx="1045030" cy="369332"/>
          </a:xfrm>
          <a:prstGeom prst="rect">
            <a:avLst/>
          </a:prstGeom>
          <a:noFill/>
        </p:spPr>
        <p:txBody>
          <a:bodyPr wrap="none" rtlCol="0">
            <a:spAutoFit/>
          </a:bodyPr>
          <a:lstStyle/>
          <a:p>
            <a:r>
              <a:rPr lang="en-US" dirty="0"/>
              <a:t>No effect</a:t>
            </a:r>
          </a:p>
        </p:txBody>
      </p:sp>
      <p:sp>
        <p:nvSpPr>
          <p:cNvPr id="15" name="TextBox 14">
            <a:extLst>
              <a:ext uri="{FF2B5EF4-FFF2-40B4-BE49-F238E27FC236}">
                <a16:creationId xmlns:a16="http://schemas.microsoft.com/office/drawing/2014/main" id="{639912F0-A211-3844-B154-AFC9B491A156}"/>
              </a:ext>
            </a:extLst>
          </p:cNvPr>
          <p:cNvSpPr txBox="1"/>
          <p:nvPr/>
        </p:nvSpPr>
        <p:spPr>
          <a:xfrm>
            <a:off x="5386414" y="4072998"/>
            <a:ext cx="1419171" cy="646331"/>
          </a:xfrm>
          <a:prstGeom prst="rect">
            <a:avLst/>
          </a:prstGeom>
          <a:noFill/>
        </p:spPr>
        <p:txBody>
          <a:bodyPr wrap="none" rtlCol="0">
            <a:spAutoFit/>
          </a:bodyPr>
          <a:lstStyle/>
          <a:p>
            <a:pPr algn="ctr"/>
            <a:r>
              <a:rPr lang="en-US" dirty="0"/>
              <a:t>TW Decrease</a:t>
            </a:r>
          </a:p>
          <a:p>
            <a:pPr algn="ctr"/>
            <a:r>
              <a:rPr lang="en-US" dirty="0"/>
              <a:t>HW Increase</a:t>
            </a:r>
          </a:p>
        </p:txBody>
      </p:sp>
    </p:spTree>
    <p:extLst>
      <p:ext uri="{BB962C8B-B14F-4D97-AF65-F5344CB8AC3E}">
        <p14:creationId xmlns:p14="http://schemas.microsoft.com/office/powerpoint/2010/main" val="57249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dissolve">
                                      <p:cBhvr>
                                        <p:cTn id="31" dur="500"/>
                                        <p:tgtEl>
                                          <p:spTgt spid="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4EEF6-3E39-BA4C-BE91-59BEC0E665EE}"/>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DF8A7E44-8FB7-FE4C-B754-335AA8C52A56}"/>
              </a:ext>
            </a:extLst>
          </p:cNvPr>
          <p:cNvSpPr>
            <a:spLocks noGrp="1"/>
          </p:cNvSpPr>
          <p:nvPr>
            <p:ph idx="1"/>
          </p:nvPr>
        </p:nvSpPr>
        <p:spPr/>
        <p:txBody>
          <a:bodyPr>
            <a:normAutofit/>
          </a:bodyPr>
          <a:lstStyle/>
          <a:p>
            <a:r>
              <a:rPr lang="en-US" dirty="0"/>
              <a:t>To outline the techniques and procedures used in the PA-28 in:</a:t>
            </a:r>
          </a:p>
          <a:p>
            <a:endParaRPr lang="en-US" dirty="0"/>
          </a:p>
          <a:p>
            <a:pPr lvl="1">
              <a:buFont typeface="Wingdings" pitchFamily="2" charset="2"/>
              <a:buChar char="Ø"/>
            </a:pPr>
            <a:r>
              <a:rPr lang="en-US" sz="2800" dirty="0"/>
              <a:t>Best rate of climb – </a:t>
            </a:r>
            <a:r>
              <a:rPr lang="en-US" sz="2800" dirty="0" err="1"/>
              <a:t>Vy</a:t>
            </a:r>
            <a:r>
              <a:rPr lang="en-US" sz="2800" dirty="0"/>
              <a:t> </a:t>
            </a:r>
          </a:p>
          <a:p>
            <a:pPr lvl="1">
              <a:buFont typeface="Wingdings" pitchFamily="2" charset="2"/>
              <a:buChar char="Ø"/>
            </a:pPr>
            <a:r>
              <a:rPr lang="en-US" sz="2800" dirty="0"/>
              <a:t>Best angle of climb – </a:t>
            </a:r>
            <a:r>
              <a:rPr lang="en-US" sz="2800" dirty="0" err="1"/>
              <a:t>Vx</a:t>
            </a:r>
            <a:endParaRPr lang="en-US" sz="2800" dirty="0"/>
          </a:p>
          <a:p>
            <a:pPr lvl="1">
              <a:buFont typeface="Wingdings" pitchFamily="2" charset="2"/>
              <a:buChar char="Ø"/>
            </a:pPr>
            <a:r>
              <a:rPr lang="en-US" sz="2800" dirty="0"/>
              <a:t>Cruise climb </a:t>
            </a:r>
          </a:p>
        </p:txBody>
      </p:sp>
    </p:spTree>
    <p:extLst>
      <p:ext uri="{BB962C8B-B14F-4D97-AF65-F5344CB8AC3E}">
        <p14:creationId xmlns:p14="http://schemas.microsoft.com/office/powerpoint/2010/main" val="3415178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02170" y="2145835"/>
            <a:ext cx="9642235" cy="2603919"/>
          </a:xfrm>
          <a:prstGeom prst="rect">
            <a:avLst/>
          </a:prstGeom>
        </p:spPr>
      </p:pic>
      <p:sp>
        <p:nvSpPr>
          <p:cNvPr id="2" name="Title 1"/>
          <p:cNvSpPr>
            <a:spLocks noGrp="1"/>
          </p:cNvSpPr>
          <p:nvPr>
            <p:ph type="title"/>
          </p:nvPr>
        </p:nvSpPr>
        <p:spPr/>
        <p:txBody>
          <a:bodyPr/>
          <a:lstStyle/>
          <a:p>
            <a:r>
              <a:rPr lang="en-US" dirty="0">
                <a:solidFill>
                  <a:srgbClr val="000000"/>
                </a:solidFill>
              </a:rPr>
              <a:t>Application</a:t>
            </a:r>
          </a:p>
        </p:txBody>
      </p:sp>
      <p:sp>
        <p:nvSpPr>
          <p:cNvPr id="7" name="TextBox 6"/>
          <p:cNvSpPr txBox="1"/>
          <p:nvPr/>
        </p:nvSpPr>
        <p:spPr>
          <a:xfrm>
            <a:off x="2087353" y="4683173"/>
            <a:ext cx="1792603" cy="369332"/>
          </a:xfrm>
          <a:prstGeom prst="rect">
            <a:avLst/>
          </a:prstGeom>
          <a:noFill/>
        </p:spPr>
        <p:txBody>
          <a:bodyPr wrap="none" rtlCol="0">
            <a:spAutoFit/>
          </a:bodyPr>
          <a:lstStyle/>
          <a:p>
            <a:r>
              <a:rPr lang="en-US" b="1" dirty="0"/>
              <a:t>Pre-Entry Checks</a:t>
            </a:r>
          </a:p>
        </p:txBody>
      </p:sp>
      <p:sp>
        <p:nvSpPr>
          <p:cNvPr id="8" name="TextBox 7"/>
          <p:cNvSpPr txBox="1"/>
          <p:nvPr/>
        </p:nvSpPr>
        <p:spPr>
          <a:xfrm>
            <a:off x="4346563" y="4683173"/>
            <a:ext cx="652486" cy="369332"/>
          </a:xfrm>
          <a:prstGeom prst="rect">
            <a:avLst/>
          </a:prstGeom>
          <a:noFill/>
        </p:spPr>
        <p:txBody>
          <a:bodyPr wrap="none" rtlCol="0">
            <a:spAutoFit/>
          </a:bodyPr>
          <a:lstStyle/>
          <a:p>
            <a:r>
              <a:rPr lang="en-US" b="1" dirty="0"/>
              <a:t>PAST</a:t>
            </a:r>
          </a:p>
        </p:txBody>
      </p:sp>
      <p:sp>
        <p:nvSpPr>
          <p:cNvPr id="9" name="TextBox 8"/>
          <p:cNvSpPr txBox="1"/>
          <p:nvPr/>
        </p:nvSpPr>
        <p:spPr>
          <a:xfrm>
            <a:off x="5442765" y="1423184"/>
            <a:ext cx="1926206" cy="1323439"/>
          </a:xfrm>
          <a:prstGeom prst="rect">
            <a:avLst/>
          </a:prstGeom>
          <a:noFill/>
        </p:spPr>
        <p:txBody>
          <a:bodyPr wrap="square" rtlCol="0">
            <a:spAutoFit/>
          </a:bodyPr>
          <a:lstStyle/>
          <a:p>
            <a:pPr marL="285750" indent="-285750">
              <a:buFont typeface="Wingdings" pitchFamily="2" charset="2"/>
              <a:buChar char="Ø"/>
            </a:pPr>
            <a:r>
              <a:rPr lang="en-US" sz="2000" dirty="0"/>
              <a:t>Attitude</a:t>
            </a:r>
          </a:p>
          <a:p>
            <a:pPr marL="285750" indent="-285750">
              <a:buFont typeface="Wingdings" pitchFamily="2" charset="2"/>
              <a:buChar char="Ø"/>
            </a:pPr>
            <a:r>
              <a:rPr lang="en-US" sz="2000" dirty="0"/>
              <a:t>Lookout</a:t>
            </a:r>
          </a:p>
          <a:p>
            <a:pPr marL="285750" indent="-285750">
              <a:buFont typeface="Wingdings" pitchFamily="2" charset="2"/>
              <a:buChar char="Ø"/>
            </a:pPr>
            <a:r>
              <a:rPr lang="en-US" sz="2000" dirty="0"/>
              <a:t>Attitude</a:t>
            </a:r>
          </a:p>
          <a:p>
            <a:pPr marL="285750" indent="-285750">
              <a:buFont typeface="Wingdings" pitchFamily="2" charset="2"/>
              <a:buChar char="Ø"/>
            </a:pPr>
            <a:r>
              <a:rPr lang="en-US" sz="2000" dirty="0"/>
              <a:t>Performance</a:t>
            </a:r>
          </a:p>
        </p:txBody>
      </p:sp>
      <p:sp>
        <p:nvSpPr>
          <p:cNvPr id="10" name="TextBox 9"/>
          <p:cNvSpPr txBox="1"/>
          <p:nvPr/>
        </p:nvSpPr>
        <p:spPr>
          <a:xfrm>
            <a:off x="9002842" y="3284720"/>
            <a:ext cx="2579558" cy="1631216"/>
          </a:xfrm>
          <a:prstGeom prst="rect">
            <a:avLst/>
          </a:prstGeom>
          <a:noFill/>
        </p:spPr>
        <p:txBody>
          <a:bodyPr wrap="square" rtlCol="0">
            <a:spAutoFit/>
          </a:bodyPr>
          <a:lstStyle/>
          <a:p>
            <a:pPr marL="285750" indent="-285750">
              <a:buFont typeface="Wingdings" pitchFamily="2" charset="2"/>
              <a:buChar char="Ø"/>
            </a:pPr>
            <a:r>
              <a:rPr lang="en-US" sz="2000" dirty="0"/>
              <a:t>Anticipate (10% VSI)</a:t>
            </a:r>
          </a:p>
          <a:p>
            <a:pPr marL="285750" indent="-285750">
              <a:buFont typeface="Wingdings" pitchFamily="2" charset="2"/>
              <a:buChar char="Ø"/>
            </a:pPr>
            <a:r>
              <a:rPr lang="en-US" sz="2000" dirty="0"/>
              <a:t>Attitude</a:t>
            </a:r>
          </a:p>
          <a:p>
            <a:pPr marL="285750" indent="-285750">
              <a:buFont typeface="Wingdings" pitchFamily="2" charset="2"/>
              <a:buChar char="Ø"/>
            </a:pPr>
            <a:r>
              <a:rPr lang="en-US" sz="2000" dirty="0"/>
              <a:t>Speed</a:t>
            </a:r>
          </a:p>
          <a:p>
            <a:pPr marL="285750" indent="-285750">
              <a:buFont typeface="Wingdings" pitchFamily="2" charset="2"/>
              <a:buChar char="Ø"/>
            </a:pPr>
            <a:r>
              <a:rPr lang="en-US" sz="2000" dirty="0"/>
              <a:t>Power</a:t>
            </a:r>
          </a:p>
          <a:p>
            <a:pPr marL="285750" indent="-285750">
              <a:buFont typeface="Wingdings" pitchFamily="2" charset="2"/>
              <a:buChar char="Ø"/>
            </a:pPr>
            <a:r>
              <a:rPr lang="en-US" sz="2000" dirty="0"/>
              <a:t>Trim</a:t>
            </a:r>
          </a:p>
        </p:txBody>
      </p:sp>
      <p:sp>
        <p:nvSpPr>
          <p:cNvPr id="12" name="TextBox 11">
            <a:extLst>
              <a:ext uri="{FF2B5EF4-FFF2-40B4-BE49-F238E27FC236}">
                <a16:creationId xmlns:a16="http://schemas.microsoft.com/office/drawing/2014/main" id="{3C4B3124-6E43-DD49-A026-F3C28E953965}"/>
              </a:ext>
            </a:extLst>
          </p:cNvPr>
          <p:cNvSpPr txBox="1"/>
          <p:nvPr/>
        </p:nvSpPr>
        <p:spPr>
          <a:xfrm>
            <a:off x="907149" y="2460397"/>
            <a:ext cx="4309943" cy="1908215"/>
          </a:xfrm>
          <a:prstGeom prst="rect">
            <a:avLst/>
          </a:prstGeom>
          <a:noFill/>
        </p:spPr>
        <p:txBody>
          <a:bodyPr wrap="square" rtlCol="0">
            <a:spAutoFit/>
          </a:bodyPr>
          <a:lstStyle/>
          <a:p>
            <a:pPr>
              <a:buFont typeface="Wingdings" pitchFamily="2" charset="2"/>
              <a:buChar char="Ø"/>
            </a:pPr>
            <a:r>
              <a:rPr lang="en-US" sz="2000" dirty="0"/>
              <a:t>Reference point selected</a:t>
            </a:r>
          </a:p>
          <a:p>
            <a:pPr>
              <a:buFont typeface="Wingdings" pitchFamily="2" charset="2"/>
              <a:buChar char="Ø"/>
            </a:pPr>
            <a:r>
              <a:rPr lang="en-US" sz="2000" dirty="0"/>
              <a:t>Carburetor heat as desired</a:t>
            </a:r>
          </a:p>
          <a:p>
            <a:pPr>
              <a:buFont typeface="Wingdings" pitchFamily="2" charset="2"/>
              <a:buChar char="Ø"/>
            </a:pPr>
            <a:r>
              <a:rPr lang="en-US" sz="2000" dirty="0"/>
              <a:t>Mixture full rich</a:t>
            </a:r>
          </a:p>
          <a:p>
            <a:pPr>
              <a:buFont typeface="Wingdings" pitchFamily="2" charset="2"/>
              <a:buChar char="Ø"/>
            </a:pPr>
            <a:r>
              <a:rPr lang="en-US" sz="2000" dirty="0"/>
              <a:t>Temperatures and pressures checked</a:t>
            </a:r>
          </a:p>
          <a:p>
            <a:pPr>
              <a:buFont typeface="Wingdings" pitchFamily="2" charset="2"/>
              <a:buChar char="Ø"/>
            </a:pPr>
            <a:r>
              <a:rPr lang="en-US" sz="2000" dirty="0"/>
              <a:t>Lookout – left up, center up, right up</a:t>
            </a:r>
          </a:p>
          <a:p>
            <a:endParaRPr lang="en-US" dirty="0"/>
          </a:p>
        </p:txBody>
      </p:sp>
      <p:sp>
        <p:nvSpPr>
          <p:cNvPr id="13" name="TextBox 12">
            <a:extLst>
              <a:ext uri="{FF2B5EF4-FFF2-40B4-BE49-F238E27FC236}">
                <a16:creationId xmlns:a16="http://schemas.microsoft.com/office/drawing/2014/main" id="{58AAA740-E450-1741-AF85-04623426A13B}"/>
              </a:ext>
            </a:extLst>
          </p:cNvPr>
          <p:cNvSpPr txBox="1"/>
          <p:nvPr/>
        </p:nvSpPr>
        <p:spPr>
          <a:xfrm>
            <a:off x="4346563" y="5021874"/>
            <a:ext cx="1231812" cy="1600438"/>
          </a:xfrm>
          <a:prstGeom prst="rect">
            <a:avLst/>
          </a:prstGeom>
          <a:noFill/>
        </p:spPr>
        <p:txBody>
          <a:bodyPr wrap="none" rtlCol="0">
            <a:spAutoFit/>
          </a:bodyPr>
          <a:lstStyle/>
          <a:p>
            <a:pPr>
              <a:buFont typeface="Wingdings" pitchFamily="2" charset="2"/>
              <a:buChar char="Ø"/>
            </a:pPr>
            <a:r>
              <a:rPr lang="en-US" sz="2000" i="1" dirty="0"/>
              <a:t>Power</a:t>
            </a:r>
          </a:p>
          <a:p>
            <a:pPr>
              <a:buFont typeface="Wingdings" pitchFamily="2" charset="2"/>
              <a:buChar char="Ø"/>
            </a:pPr>
            <a:r>
              <a:rPr lang="en-US" sz="2000" i="1" dirty="0"/>
              <a:t>Attitude</a:t>
            </a:r>
          </a:p>
          <a:p>
            <a:pPr>
              <a:buFont typeface="Wingdings" pitchFamily="2" charset="2"/>
              <a:buChar char="Ø"/>
            </a:pPr>
            <a:r>
              <a:rPr lang="en-US" sz="2000" i="1" dirty="0"/>
              <a:t>Speed</a:t>
            </a:r>
          </a:p>
          <a:p>
            <a:pPr>
              <a:buFont typeface="Wingdings" pitchFamily="2" charset="2"/>
              <a:buChar char="Ø"/>
            </a:pPr>
            <a:r>
              <a:rPr lang="en-US" sz="2000" i="1" dirty="0"/>
              <a:t>Trim</a:t>
            </a:r>
          </a:p>
          <a:p>
            <a:endParaRPr lang="en-US" dirty="0"/>
          </a:p>
        </p:txBody>
      </p:sp>
      <p:sp>
        <p:nvSpPr>
          <p:cNvPr id="14" name="TextBox 13">
            <a:extLst>
              <a:ext uri="{FF2B5EF4-FFF2-40B4-BE49-F238E27FC236}">
                <a16:creationId xmlns:a16="http://schemas.microsoft.com/office/drawing/2014/main" id="{6E9D5766-971F-B441-86E5-692258B53AB9}"/>
              </a:ext>
            </a:extLst>
          </p:cNvPr>
          <p:cNvSpPr txBox="1"/>
          <p:nvPr/>
        </p:nvSpPr>
        <p:spPr>
          <a:xfrm>
            <a:off x="5442765" y="2745999"/>
            <a:ext cx="684803" cy="369332"/>
          </a:xfrm>
          <a:prstGeom prst="rect">
            <a:avLst/>
          </a:prstGeom>
          <a:noFill/>
        </p:spPr>
        <p:txBody>
          <a:bodyPr wrap="none" rtlCol="0">
            <a:spAutoFit/>
          </a:bodyPr>
          <a:lstStyle/>
          <a:p>
            <a:r>
              <a:rPr lang="en-US" b="1" dirty="0"/>
              <a:t>ALAP</a:t>
            </a:r>
          </a:p>
        </p:txBody>
      </p:sp>
      <p:sp>
        <p:nvSpPr>
          <p:cNvPr id="15" name="TextBox 14">
            <a:extLst>
              <a:ext uri="{FF2B5EF4-FFF2-40B4-BE49-F238E27FC236}">
                <a16:creationId xmlns:a16="http://schemas.microsoft.com/office/drawing/2014/main" id="{EA0BCDC5-43ED-3B42-BD59-46193B13C82B}"/>
              </a:ext>
            </a:extLst>
          </p:cNvPr>
          <p:cNvSpPr txBox="1"/>
          <p:nvPr/>
        </p:nvSpPr>
        <p:spPr>
          <a:xfrm>
            <a:off x="9005776" y="2986949"/>
            <a:ext cx="809132" cy="369332"/>
          </a:xfrm>
          <a:prstGeom prst="rect">
            <a:avLst/>
          </a:prstGeom>
          <a:noFill/>
        </p:spPr>
        <p:txBody>
          <a:bodyPr wrap="none" rtlCol="0">
            <a:spAutoFit/>
          </a:bodyPr>
          <a:lstStyle/>
          <a:p>
            <a:r>
              <a:rPr lang="en-US" b="1" dirty="0"/>
              <a:t>AASPT</a:t>
            </a:r>
          </a:p>
        </p:txBody>
      </p:sp>
      <p:sp>
        <p:nvSpPr>
          <p:cNvPr id="16" name="TextBox 15">
            <a:extLst>
              <a:ext uri="{FF2B5EF4-FFF2-40B4-BE49-F238E27FC236}">
                <a16:creationId xmlns:a16="http://schemas.microsoft.com/office/drawing/2014/main" id="{963D1DC4-BFF6-5E43-889B-F0FB97807BE2}"/>
              </a:ext>
            </a:extLst>
          </p:cNvPr>
          <p:cNvSpPr txBox="1"/>
          <p:nvPr/>
        </p:nvSpPr>
        <p:spPr>
          <a:xfrm>
            <a:off x="6559519" y="3532047"/>
            <a:ext cx="809452" cy="369332"/>
          </a:xfrm>
          <a:prstGeom prst="rect">
            <a:avLst/>
          </a:prstGeom>
          <a:noFill/>
        </p:spPr>
        <p:txBody>
          <a:bodyPr wrap="none" rtlCol="0">
            <a:spAutoFit/>
          </a:bodyPr>
          <a:lstStyle/>
          <a:p>
            <a:r>
              <a:rPr lang="en-US" b="1" dirty="0"/>
              <a:t>CCHAT</a:t>
            </a:r>
          </a:p>
        </p:txBody>
      </p:sp>
      <p:sp>
        <p:nvSpPr>
          <p:cNvPr id="18" name="TextBox 17">
            <a:extLst>
              <a:ext uri="{FF2B5EF4-FFF2-40B4-BE49-F238E27FC236}">
                <a16:creationId xmlns:a16="http://schemas.microsoft.com/office/drawing/2014/main" id="{EC4E22ED-7E03-E948-8CAA-FB58379673AA}"/>
              </a:ext>
            </a:extLst>
          </p:cNvPr>
          <p:cNvSpPr txBox="1"/>
          <p:nvPr/>
        </p:nvSpPr>
        <p:spPr>
          <a:xfrm>
            <a:off x="6564809" y="3884885"/>
            <a:ext cx="1248547" cy="1908215"/>
          </a:xfrm>
          <a:prstGeom prst="rect">
            <a:avLst/>
          </a:prstGeom>
          <a:noFill/>
        </p:spPr>
        <p:txBody>
          <a:bodyPr wrap="none" rtlCol="0">
            <a:spAutoFit/>
          </a:bodyPr>
          <a:lstStyle/>
          <a:p>
            <a:pPr marL="285750" indent="-285750">
              <a:buFont typeface="Wingdings" pitchFamily="2" charset="2"/>
              <a:buChar char="Ø"/>
            </a:pPr>
            <a:r>
              <a:rPr lang="en-US" sz="2000" dirty="0"/>
              <a:t>Change</a:t>
            </a:r>
          </a:p>
          <a:p>
            <a:pPr marL="285750" indent="-285750">
              <a:buFont typeface="Wingdings" pitchFamily="2" charset="2"/>
              <a:buChar char="Ø"/>
            </a:pPr>
            <a:r>
              <a:rPr lang="en-US" sz="2000" dirty="0"/>
              <a:t>Check</a:t>
            </a:r>
          </a:p>
          <a:p>
            <a:pPr marL="285750" indent="-285750">
              <a:buFont typeface="Wingdings" pitchFamily="2" charset="2"/>
              <a:buChar char="Ø"/>
            </a:pPr>
            <a:r>
              <a:rPr lang="en-US" sz="2000" dirty="0"/>
              <a:t>Hold</a:t>
            </a:r>
          </a:p>
          <a:p>
            <a:pPr marL="285750" indent="-285750">
              <a:buFont typeface="Wingdings" pitchFamily="2" charset="2"/>
              <a:buChar char="Ø"/>
            </a:pPr>
            <a:r>
              <a:rPr lang="en-US" sz="2000" dirty="0"/>
              <a:t>Adjust</a:t>
            </a:r>
          </a:p>
          <a:p>
            <a:pPr marL="285750" indent="-285750">
              <a:buFont typeface="Wingdings" pitchFamily="2" charset="2"/>
              <a:buChar char="Ø"/>
            </a:pPr>
            <a:r>
              <a:rPr lang="en-US" sz="2000" dirty="0"/>
              <a:t>Trim</a:t>
            </a:r>
          </a:p>
          <a:p>
            <a:endParaRPr lang="en-US" dirty="0"/>
          </a:p>
        </p:txBody>
      </p:sp>
      <p:sp>
        <p:nvSpPr>
          <p:cNvPr id="3" name="TextBox 2">
            <a:extLst>
              <a:ext uri="{FF2B5EF4-FFF2-40B4-BE49-F238E27FC236}">
                <a16:creationId xmlns:a16="http://schemas.microsoft.com/office/drawing/2014/main" id="{A01CB3E5-AEFC-1445-9105-217D89BA517A}"/>
              </a:ext>
            </a:extLst>
          </p:cNvPr>
          <p:cNvSpPr txBox="1"/>
          <p:nvPr/>
        </p:nvSpPr>
        <p:spPr>
          <a:xfrm>
            <a:off x="7009716" y="1658418"/>
            <a:ext cx="2805192" cy="369332"/>
          </a:xfrm>
          <a:prstGeom prst="rect">
            <a:avLst/>
          </a:prstGeom>
          <a:noFill/>
        </p:spPr>
        <p:txBody>
          <a:bodyPr wrap="none" rtlCol="0">
            <a:spAutoFit/>
          </a:bodyPr>
          <a:lstStyle/>
          <a:p>
            <a:r>
              <a:rPr lang="en-US" dirty="0">
                <a:solidFill>
                  <a:srgbClr val="FF0000"/>
                </a:solidFill>
              </a:rPr>
              <a:t>Lower the nose every 500 ft</a:t>
            </a:r>
          </a:p>
        </p:txBody>
      </p:sp>
    </p:spTree>
    <p:extLst>
      <p:ext uri="{BB962C8B-B14F-4D97-AF65-F5344CB8AC3E}">
        <p14:creationId xmlns:p14="http://schemas.microsoft.com/office/powerpoint/2010/main" val="19338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500" fill="hold"/>
                                        <p:tgtEl>
                                          <p:spTgt spid="3"/>
                                        </p:tgtEl>
                                        <p:attrNameLst>
                                          <p:attrName>ppt_w</p:attrName>
                                        </p:attrNameLst>
                                      </p:cBhvr>
                                      <p:tavLst>
                                        <p:tav tm="0">
                                          <p:val>
                                            <p:fltVal val="0"/>
                                          </p:val>
                                        </p:tav>
                                        <p:tav tm="100000">
                                          <p:val>
                                            <p:strVal val="#ppt_w"/>
                                          </p:val>
                                        </p:tav>
                                      </p:tavLst>
                                    </p:anim>
                                    <p:anim calcmode="lin" valueType="num">
                                      <p:cBhvr>
                                        <p:cTn id="52" dur="500" fill="hold"/>
                                        <p:tgtEl>
                                          <p:spTgt spid="3"/>
                                        </p:tgtEl>
                                        <p:attrNameLst>
                                          <p:attrName>ppt_h</p:attrName>
                                        </p:attrNameLst>
                                      </p:cBhvr>
                                      <p:tavLst>
                                        <p:tav tm="0">
                                          <p:val>
                                            <p:fltVal val="0"/>
                                          </p:val>
                                        </p:tav>
                                        <p:tav tm="100000">
                                          <p:val>
                                            <p:strVal val="#ppt_h"/>
                                          </p:val>
                                        </p:tav>
                                      </p:tavLst>
                                    </p:anim>
                                    <p:animEffect transition="in" filter="fade">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0">
                                            <p:txEl>
                                              <p:pRg st="0" end="0"/>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xEl>
                                              <p:pRg st="2" end="2"/>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
                                            <p:txEl>
                                              <p:pRg st="3" end="3"/>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4C74-D399-5A4B-8EED-A7DE09AEC173}"/>
              </a:ext>
            </a:extLst>
          </p:cNvPr>
          <p:cNvSpPr>
            <a:spLocks noGrp="1"/>
          </p:cNvSpPr>
          <p:nvPr>
            <p:ph type="title"/>
          </p:nvPr>
        </p:nvSpPr>
        <p:spPr/>
        <p:txBody>
          <a:bodyPr/>
          <a:lstStyle/>
          <a:p>
            <a:r>
              <a:rPr lang="en-US" dirty="0"/>
              <a:t>Application </a:t>
            </a:r>
          </a:p>
        </p:txBody>
      </p:sp>
      <p:graphicFrame>
        <p:nvGraphicFramePr>
          <p:cNvPr id="10" name="Content Placeholder 9">
            <a:extLst>
              <a:ext uri="{FF2B5EF4-FFF2-40B4-BE49-F238E27FC236}">
                <a16:creationId xmlns:a16="http://schemas.microsoft.com/office/drawing/2014/main" id="{B41040FD-26BB-9840-A8EA-781B31F38BD1}"/>
              </a:ext>
            </a:extLst>
          </p:cNvPr>
          <p:cNvGraphicFramePr>
            <a:graphicFrameLocks noGrp="1"/>
          </p:cNvGraphicFramePr>
          <p:nvPr>
            <p:ph idx="1"/>
            <p:extLst>
              <p:ext uri="{D42A27DB-BD31-4B8C-83A1-F6EECF244321}">
                <p14:modId xmlns:p14="http://schemas.microsoft.com/office/powerpoint/2010/main" val="1283350315"/>
              </p:ext>
            </p:extLst>
          </p:nvPr>
        </p:nvGraphicFramePr>
        <p:xfrm>
          <a:off x="1889760" y="2501900"/>
          <a:ext cx="841248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19928603"/>
                    </a:ext>
                  </a:extLst>
                </a:gridCol>
                <a:gridCol w="2103120">
                  <a:extLst>
                    <a:ext uri="{9D8B030D-6E8A-4147-A177-3AD203B41FA5}">
                      <a16:colId xmlns:a16="http://schemas.microsoft.com/office/drawing/2014/main" val="683108217"/>
                    </a:ext>
                  </a:extLst>
                </a:gridCol>
                <a:gridCol w="2103120">
                  <a:extLst>
                    <a:ext uri="{9D8B030D-6E8A-4147-A177-3AD203B41FA5}">
                      <a16:colId xmlns:a16="http://schemas.microsoft.com/office/drawing/2014/main" val="3634151257"/>
                    </a:ext>
                  </a:extLst>
                </a:gridCol>
                <a:gridCol w="2103120">
                  <a:extLst>
                    <a:ext uri="{9D8B030D-6E8A-4147-A177-3AD203B41FA5}">
                      <a16:colId xmlns:a16="http://schemas.microsoft.com/office/drawing/2014/main" val="1679654476"/>
                    </a:ext>
                  </a:extLst>
                </a:gridCol>
              </a:tblGrid>
              <a:tr h="370840">
                <a:tc>
                  <a:txBody>
                    <a:bodyPr/>
                    <a:lstStyle/>
                    <a:p>
                      <a:pPr algn="ctr"/>
                      <a:r>
                        <a:rPr lang="en-US" dirty="0"/>
                        <a:t>Past </a:t>
                      </a:r>
                    </a:p>
                  </a:txBody>
                  <a:tcPr/>
                </a:tc>
                <a:tc>
                  <a:txBody>
                    <a:bodyPr/>
                    <a:lstStyle/>
                    <a:p>
                      <a:pPr algn="ctr"/>
                      <a:r>
                        <a:rPr lang="en-US" dirty="0" err="1"/>
                        <a:t>Vx</a:t>
                      </a:r>
                      <a:endParaRPr lang="en-US" dirty="0"/>
                    </a:p>
                  </a:txBody>
                  <a:tcPr/>
                </a:tc>
                <a:tc>
                  <a:txBody>
                    <a:bodyPr/>
                    <a:lstStyle/>
                    <a:p>
                      <a:pPr algn="ctr"/>
                      <a:r>
                        <a:rPr lang="en-US" dirty="0" err="1"/>
                        <a:t>Vy</a:t>
                      </a:r>
                      <a:endParaRPr lang="en-US" dirty="0"/>
                    </a:p>
                  </a:txBody>
                  <a:tcPr/>
                </a:tc>
                <a:tc>
                  <a:txBody>
                    <a:bodyPr/>
                    <a:lstStyle/>
                    <a:p>
                      <a:pPr algn="ctr"/>
                      <a:r>
                        <a:rPr lang="en-US" dirty="0"/>
                        <a:t>Cruise Climb</a:t>
                      </a:r>
                    </a:p>
                  </a:txBody>
                  <a:tcPr/>
                </a:tc>
                <a:extLst>
                  <a:ext uri="{0D108BD9-81ED-4DB2-BD59-A6C34878D82A}">
                    <a16:rowId xmlns:a16="http://schemas.microsoft.com/office/drawing/2014/main" val="245078570"/>
                  </a:ext>
                </a:extLst>
              </a:tr>
              <a:tr h="370840">
                <a:tc>
                  <a:txBody>
                    <a:bodyPr/>
                    <a:lstStyle/>
                    <a:p>
                      <a:pPr algn="ctr"/>
                      <a:r>
                        <a:rPr lang="en-US" dirty="0"/>
                        <a:t>Power </a:t>
                      </a:r>
                    </a:p>
                  </a:txBody>
                  <a:tcPr/>
                </a:tc>
                <a:tc>
                  <a:txBody>
                    <a:bodyPr/>
                    <a:lstStyle/>
                    <a:p>
                      <a:pPr algn="ctr"/>
                      <a:r>
                        <a:rPr lang="en-US" dirty="0"/>
                        <a:t>Full</a:t>
                      </a:r>
                    </a:p>
                  </a:txBody>
                  <a:tcPr/>
                </a:tc>
                <a:tc>
                  <a:txBody>
                    <a:bodyPr/>
                    <a:lstStyle/>
                    <a:p>
                      <a:pPr algn="ctr"/>
                      <a:r>
                        <a:rPr lang="en-US" dirty="0"/>
                        <a:t>Full</a:t>
                      </a:r>
                    </a:p>
                  </a:txBody>
                  <a:tcPr/>
                </a:tc>
                <a:tc>
                  <a:txBody>
                    <a:bodyPr/>
                    <a:lstStyle/>
                    <a:p>
                      <a:pPr algn="ctr"/>
                      <a:r>
                        <a:rPr lang="en-US" dirty="0"/>
                        <a:t>Full </a:t>
                      </a:r>
                    </a:p>
                  </a:txBody>
                  <a:tcPr/>
                </a:tc>
                <a:extLst>
                  <a:ext uri="{0D108BD9-81ED-4DB2-BD59-A6C34878D82A}">
                    <a16:rowId xmlns:a16="http://schemas.microsoft.com/office/drawing/2014/main" val="184779878"/>
                  </a:ext>
                </a:extLst>
              </a:tr>
              <a:tr h="370840">
                <a:tc>
                  <a:txBody>
                    <a:bodyPr/>
                    <a:lstStyle/>
                    <a:p>
                      <a:pPr algn="ctr"/>
                      <a:r>
                        <a:rPr lang="en-US" dirty="0"/>
                        <a:t>Attitude </a:t>
                      </a:r>
                    </a:p>
                  </a:txBody>
                  <a:tcPr/>
                </a:tc>
                <a:tc>
                  <a:txBody>
                    <a:bodyPr/>
                    <a:lstStyle/>
                    <a:p>
                      <a:pPr algn="ctr"/>
                      <a:r>
                        <a:rPr lang="en-US" dirty="0"/>
                        <a:t>All sky</a:t>
                      </a:r>
                    </a:p>
                  </a:txBody>
                  <a:tcPr/>
                </a:tc>
                <a:tc>
                  <a:txBody>
                    <a:bodyPr/>
                    <a:lstStyle/>
                    <a:p>
                      <a:pPr algn="ctr"/>
                      <a:r>
                        <a:rPr lang="en-US" dirty="0"/>
                        <a:t>Nose on horizon </a:t>
                      </a:r>
                    </a:p>
                  </a:txBody>
                  <a:tcPr/>
                </a:tc>
                <a:tc>
                  <a:txBody>
                    <a:bodyPr/>
                    <a:lstStyle/>
                    <a:p>
                      <a:pPr algn="ctr"/>
                      <a:r>
                        <a:rPr lang="en-US" dirty="0"/>
                        <a:t>Just below horizon</a:t>
                      </a:r>
                    </a:p>
                  </a:txBody>
                  <a:tcPr/>
                </a:tc>
                <a:extLst>
                  <a:ext uri="{0D108BD9-81ED-4DB2-BD59-A6C34878D82A}">
                    <a16:rowId xmlns:a16="http://schemas.microsoft.com/office/drawing/2014/main" val="1972430829"/>
                  </a:ext>
                </a:extLst>
              </a:tr>
              <a:tr h="370840">
                <a:tc>
                  <a:txBody>
                    <a:bodyPr/>
                    <a:lstStyle/>
                    <a:p>
                      <a:pPr algn="ctr"/>
                      <a:r>
                        <a:rPr lang="en-US" dirty="0"/>
                        <a:t>Speed </a:t>
                      </a:r>
                    </a:p>
                  </a:txBody>
                  <a:tcPr/>
                </a:tc>
                <a:tc>
                  <a:txBody>
                    <a:bodyPr/>
                    <a:lstStyle/>
                    <a:p>
                      <a:pPr algn="ctr"/>
                      <a:r>
                        <a:rPr lang="en-US" dirty="0"/>
                        <a:t>63 </a:t>
                      </a:r>
                      <a:r>
                        <a:rPr lang="en-US" dirty="0" err="1"/>
                        <a:t>kts</a:t>
                      </a:r>
                      <a:endParaRPr lang="en-US" dirty="0"/>
                    </a:p>
                  </a:txBody>
                  <a:tcPr/>
                </a:tc>
                <a:tc>
                  <a:txBody>
                    <a:bodyPr/>
                    <a:lstStyle/>
                    <a:p>
                      <a:pPr algn="ctr"/>
                      <a:r>
                        <a:rPr lang="en-US" dirty="0"/>
                        <a:t>79 </a:t>
                      </a:r>
                      <a:r>
                        <a:rPr lang="en-US" dirty="0" err="1"/>
                        <a:t>kts</a:t>
                      </a:r>
                      <a:endParaRPr lang="en-US" dirty="0"/>
                    </a:p>
                  </a:txBody>
                  <a:tcPr/>
                </a:tc>
                <a:tc>
                  <a:txBody>
                    <a:bodyPr/>
                    <a:lstStyle/>
                    <a:p>
                      <a:pPr algn="ctr"/>
                      <a:r>
                        <a:rPr lang="en-US" dirty="0"/>
                        <a:t>87 </a:t>
                      </a:r>
                      <a:r>
                        <a:rPr lang="en-US" dirty="0" err="1"/>
                        <a:t>kts</a:t>
                      </a:r>
                      <a:endParaRPr lang="en-US" dirty="0"/>
                    </a:p>
                  </a:txBody>
                  <a:tcPr/>
                </a:tc>
                <a:extLst>
                  <a:ext uri="{0D108BD9-81ED-4DB2-BD59-A6C34878D82A}">
                    <a16:rowId xmlns:a16="http://schemas.microsoft.com/office/drawing/2014/main" val="3846674256"/>
                  </a:ext>
                </a:extLst>
              </a:tr>
              <a:tr h="370840">
                <a:tc gridSpan="4">
                  <a:txBody>
                    <a:bodyPr/>
                    <a:lstStyle/>
                    <a:p>
                      <a:pPr algn="ctr"/>
                      <a:r>
                        <a:rPr lang="en-US" dirty="0"/>
                        <a:t>Trim and balance</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135085771"/>
                  </a:ext>
                </a:extLst>
              </a:tr>
            </a:tbl>
          </a:graphicData>
        </a:graphic>
      </p:graphicFrame>
      <p:sp>
        <p:nvSpPr>
          <p:cNvPr id="12" name="TextBox 11">
            <a:extLst>
              <a:ext uri="{FF2B5EF4-FFF2-40B4-BE49-F238E27FC236}">
                <a16:creationId xmlns:a16="http://schemas.microsoft.com/office/drawing/2014/main" id="{6A71883E-6DC9-2F43-80B2-09242CE33F03}"/>
              </a:ext>
            </a:extLst>
          </p:cNvPr>
          <p:cNvSpPr txBox="1"/>
          <p:nvPr/>
        </p:nvSpPr>
        <p:spPr>
          <a:xfrm>
            <a:off x="838200" y="1726962"/>
            <a:ext cx="3188502" cy="369332"/>
          </a:xfrm>
          <a:prstGeom prst="rect">
            <a:avLst/>
          </a:prstGeom>
          <a:noFill/>
        </p:spPr>
        <p:txBody>
          <a:bodyPr wrap="none" rtlCol="0">
            <a:spAutoFit/>
          </a:bodyPr>
          <a:lstStyle/>
          <a:p>
            <a:r>
              <a:rPr lang="en-US" i="1" dirty="0"/>
              <a:t>Power setting Warrior PA28-161</a:t>
            </a:r>
          </a:p>
        </p:txBody>
      </p:sp>
    </p:spTree>
    <p:extLst>
      <p:ext uri="{BB962C8B-B14F-4D97-AF65-F5344CB8AC3E}">
        <p14:creationId xmlns:p14="http://schemas.microsoft.com/office/powerpoint/2010/main" val="1450160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97E6-CF9B-9240-9EB1-3B0D49A9C53F}"/>
              </a:ext>
            </a:extLst>
          </p:cNvPr>
          <p:cNvSpPr>
            <a:spLocks noGrp="1"/>
          </p:cNvSpPr>
          <p:nvPr>
            <p:ph type="title"/>
          </p:nvPr>
        </p:nvSpPr>
        <p:spPr/>
        <p:txBody>
          <a:bodyPr/>
          <a:lstStyle/>
          <a:p>
            <a:r>
              <a:rPr lang="en-US" dirty="0"/>
              <a:t>Airmanship</a:t>
            </a:r>
          </a:p>
        </p:txBody>
      </p:sp>
      <p:sp>
        <p:nvSpPr>
          <p:cNvPr id="3" name="Content Placeholder 2">
            <a:extLst>
              <a:ext uri="{FF2B5EF4-FFF2-40B4-BE49-F238E27FC236}">
                <a16:creationId xmlns:a16="http://schemas.microsoft.com/office/drawing/2014/main" id="{3D6C3422-3C4C-6C41-9DE1-CEA803F98329}"/>
              </a:ext>
            </a:extLst>
          </p:cNvPr>
          <p:cNvSpPr>
            <a:spLocks noGrp="1"/>
          </p:cNvSpPr>
          <p:nvPr>
            <p:ph idx="1"/>
          </p:nvPr>
        </p:nvSpPr>
        <p:spPr/>
        <p:txBody>
          <a:bodyPr>
            <a:normAutofit/>
          </a:bodyPr>
          <a:lstStyle/>
          <a:p>
            <a:pPr lvl="1"/>
            <a:r>
              <a:rPr lang="en-US" sz="2800" dirty="0"/>
              <a:t>Lookout</a:t>
            </a:r>
          </a:p>
          <a:p>
            <a:pPr marL="457200" lvl="1" indent="0">
              <a:buNone/>
            </a:pPr>
            <a:endParaRPr lang="en-US" sz="2800" dirty="0"/>
          </a:p>
          <a:p>
            <a:pPr lvl="1"/>
            <a:r>
              <a:rPr lang="en-US" sz="2800" dirty="0"/>
              <a:t>Engine consideration</a:t>
            </a:r>
          </a:p>
        </p:txBody>
      </p:sp>
    </p:spTree>
    <p:extLst>
      <p:ext uri="{BB962C8B-B14F-4D97-AF65-F5344CB8AC3E}">
        <p14:creationId xmlns:p14="http://schemas.microsoft.com/office/powerpoint/2010/main" val="2226170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C33B-0D1D-454B-8351-F37560D92DA7}"/>
              </a:ext>
            </a:extLst>
          </p:cNvPr>
          <p:cNvSpPr>
            <a:spLocks noGrp="1"/>
          </p:cNvSpPr>
          <p:nvPr>
            <p:ph type="title"/>
          </p:nvPr>
        </p:nvSpPr>
        <p:spPr/>
        <p:txBody>
          <a:bodyPr/>
          <a:lstStyle/>
          <a:p>
            <a:r>
              <a:rPr lang="en-US" dirty="0"/>
              <a:t>Threat and error management</a:t>
            </a:r>
          </a:p>
        </p:txBody>
      </p:sp>
      <p:graphicFrame>
        <p:nvGraphicFramePr>
          <p:cNvPr id="4" name="Content Placeholder 3">
            <a:extLst>
              <a:ext uri="{FF2B5EF4-FFF2-40B4-BE49-F238E27FC236}">
                <a16:creationId xmlns:a16="http://schemas.microsoft.com/office/drawing/2014/main" id="{338CC99A-8A2F-2845-99DF-83C6A4395B15}"/>
              </a:ext>
            </a:extLst>
          </p:cNvPr>
          <p:cNvGraphicFramePr>
            <a:graphicFrameLocks noGrp="1"/>
          </p:cNvGraphicFramePr>
          <p:nvPr>
            <p:ph idx="1"/>
            <p:extLst>
              <p:ext uri="{D42A27DB-BD31-4B8C-83A1-F6EECF244321}">
                <p14:modId xmlns:p14="http://schemas.microsoft.com/office/powerpoint/2010/main" val="3836379410"/>
              </p:ext>
            </p:extLst>
          </p:nvPr>
        </p:nvGraphicFramePr>
        <p:xfrm>
          <a:off x="838200" y="2415540"/>
          <a:ext cx="10515600" cy="2026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26319445"/>
                    </a:ext>
                  </a:extLst>
                </a:gridCol>
                <a:gridCol w="2628900">
                  <a:extLst>
                    <a:ext uri="{9D8B030D-6E8A-4147-A177-3AD203B41FA5}">
                      <a16:colId xmlns:a16="http://schemas.microsoft.com/office/drawing/2014/main" val="1477311159"/>
                    </a:ext>
                  </a:extLst>
                </a:gridCol>
                <a:gridCol w="2628900">
                  <a:extLst>
                    <a:ext uri="{9D8B030D-6E8A-4147-A177-3AD203B41FA5}">
                      <a16:colId xmlns:a16="http://schemas.microsoft.com/office/drawing/2014/main" val="1536438087"/>
                    </a:ext>
                  </a:extLst>
                </a:gridCol>
                <a:gridCol w="2628900">
                  <a:extLst>
                    <a:ext uri="{9D8B030D-6E8A-4147-A177-3AD203B41FA5}">
                      <a16:colId xmlns:a16="http://schemas.microsoft.com/office/drawing/2014/main" val="1277548763"/>
                    </a:ext>
                  </a:extLst>
                </a:gridCol>
              </a:tblGrid>
              <a:tr h="370840">
                <a:tc>
                  <a:txBody>
                    <a:bodyPr/>
                    <a:lstStyle/>
                    <a:p>
                      <a:pPr algn="ctr"/>
                      <a:r>
                        <a:rPr lang="en-US" dirty="0"/>
                        <a:t>Threat </a:t>
                      </a:r>
                    </a:p>
                  </a:txBody>
                  <a:tcPr/>
                </a:tc>
                <a:tc>
                  <a:txBody>
                    <a:bodyPr/>
                    <a:lstStyle/>
                    <a:p>
                      <a:pPr algn="ctr"/>
                      <a:r>
                        <a:rPr lang="en-US" dirty="0"/>
                        <a:t>Error</a:t>
                      </a:r>
                    </a:p>
                  </a:txBody>
                  <a:tcPr/>
                </a:tc>
                <a:tc>
                  <a:txBody>
                    <a:bodyPr/>
                    <a:lstStyle/>
                    <a:p>
                      <a:pPr algn="ctr"/>
                      <a:r>
                        <a:rPr lang="en-US" dirty="0"/>
                        <a:t>Management</a:t>
                      </a:r>
                    </a:p>
                  </a:txBody>
                  <a:tcPr/>
                </a:tc>
                <a:tc>
                  <a:txBody>
                    <a:bodyPr/>
                    <a:lstStyle/>
                    <a:p>
                      <a:pPr algn="ctr"/>
                      <a:r>
                        <a:rPr lang="en-US" dirty="0"/>
                        <a:t>UAS</a:t>
                      </a:r>
                    </a:p>
                  </a:txBody>
                  <a:tcPr/>
                </a:tc>
                <a:extLst>
                  <a:ext uri="{0D108BD9-81ED-4DB2-BD59-A6C34878D82A}">
                    <a16:rowId xmlns:a16="http://schemas.microsoft.com/office/drawing/2014/main" val="2210788008"/>
                  </a:ext>
                </a:extLst>
              </a:tr>
              <a:tr h="370840">
                <a:tc>
                  <a:txBody>
                    <a:bodyPr/>
                    <a:lstStyle/>
                    <a:p>
                      <a:pPr algn="ctr"/>
                      <a:r>
                        <a:rPr lang="en-US" dirty="0"/>
                        <a:t>Traffic, high nose attitude</a:t>
                      </a:r>
                    </a:p>
                  </a:txBody>
                  <a:tcPr/>
                </a:tc>
                <a:tc>
                  <a:txBody>
                    <a:bodyPr/>
                    <a:lstStyle/>
                    <a:p>
                      <a:pPr algn="ctr"/>
                      <a:r>
                        <a:rPr lang="en-US" dirty="0"/>
                        <a:t>Poor lookout </a:t>
                      </a:r>
                    </a:p>
                  </a:txBody>
                  <a:tcPr/>
                </a:tc>
                <a:tc>
                  <a:txBody>
                    <a:bodyPr/>
                    <a:lstStyle/>
                    <a:p>
                      <a:pPr algn="ctr"/>
                      <a:endParaRPr lang="en-US" dirty="0"/>
                    </a:p>
                  </a:txBody>
                  <a:tcPr/>
                </a:tc>
                <a:tc>
                  <a:txBody>
                    <a:bodyPr/>
                    <a:lstStyle/>
                    <a:p>
                      <a:pPr algn="ctr"/>
                      <a:r>
                        <a:rPr lang="en-US" dirty="0"/>
                        <a:t>Air proximity event</a:t>
                      </a:r>
                    </a:p>
                  </a:txBody>
                  <a:tcPr/>
                </a:tc>
                <a:extLst>
                  <a:ext uri="{0D108BD9-81ED-4DB2-BD59-A6C34878D82A}">
                    <a16:rowId xmlns:a16="http://schemas.microsoft.com/office/drawing/2014/main" val="2163524921"/>
                  </a:ext>
                </a:extLst>
              </a:tr>
              <a:tr h="370840">
                <a:tc>
                  <a:txBody>
                    <a:bodyPr/>
                    <a:lstStyle/>
                    <a:p>
                      <a:pPr algn="ctr"/>
                      <a:r>
                        <a:rPr lang="en-US" dirty="0"/>
                        <a:t>High power / low IAS</a:t>
                      </a:r>
                    </a:p>
                  </a:txBody>
                  <a:tcPr/>
                </a:tc>
                <a:tc>
                  <a:txBody>
                    <a:bodyPr/>
                    <a:lstStyle/>
                    <a:p>
                      <a:pPr algn="ctr"/>
                      <a:endParaRPr lang="en-US" dirty="0"/>
                    </a:p>
                  </a:txBody>
                  <a:tcPr/>
                </a:tc>
                <a:tc>
                  <a:txBody>
                    <a:bodyPr/>
                    <a:lstStyle/>
                    <a:p>
                      <a:pPr algn="ctr"/>
                      <a:r>
                        <a:rPr lang="en-US" dirty="0"/>
                        <a:t>Check Temps and Pressures before and during a climb</a:t>
                      </a:r>
                    </a:p>
                  </a:txBody>
                  <a:tcPr/>
                </a:tc>
                <a:tc>
                  <a:txBody>
                    <a:bodyPr/>
                    <a:lstStyle/>
                    <a:p>
                      <a:pPr algn="ctr"/>
                      <a:r>
                        <a:rPr lang="en-US" dirty="0"/>
                        <a:t>Engine overheat</a:t>
                      </a:r>
                    </a:p>
                  </a:txBody>
                  <a:tcPr/>
                </a:tc>
                <a:extLst>
                  <a:ext uri="{0D108BD9-81ED-4DB2-BD59-A6C34878D82A}">
                    <a16:rowId xmlns:a16="http://schemas.microsoft.com/office/drawing/2014/main" val="1019672532"/>
                  </a:ext>
                </a:extLst>
              </a:tr>
              <a:tr h="370840">
                <a:tc>
                  <a:txBody>
                    <a:bodyPr/>
                    <a:lstStyle/>
                    <a:p>
                      <a:pPr algn="ctr"/>
                      <a:r>
                        <a:rPr lang="en-US" dirty="0"/>
                        <a:t>Controlled airspace</a:t>
                      </a:r>
                    </a:p>
                  </a:txBody>
                  <a:tcPr/>
                </a:tc>
                <a:tc>
                  <a:txBody>
                    <a:bodyPr/>
                    <a:lstStyle/>
                    <a:p>
                      <a:pPr algn="ctr"/>
                      <a:r>
                        <a:rPr lang="en-US" dirty="0"/>
                        <a:t>Unaware of CTA steps</a:t>
                      </a:r>
                    </a:p>
                  </a:txBody>
                  <a:tcPr/>
                </a:tc>
                <a:tc>
                  <a:txBody>
                    <a:bodyPr/>
                    <a:lstStyle/>
                    <a:p>
                      <a:pPr algn="ctr"/>
                      <a:r>
                        <a:rPr lang="en-US" dirty="0"/>
                        <a:t>Situational awareness </a:t>
                      </a:r>
                    </a:p>
                  </a:txBody>
                  <a:tcPr/>
                </a:tc>
                <a:tc>
                  <a:txBody>
                    <a:bodyPr/>
                    <a:lstStyle/>
                    <a:p>
                      <a:pPr algn="ctr"/>
                      <a:endParaRPr lang="en-US" dirty="0"/>
                    </a:p>
                  </a:txBody>
                  <a:tcPr/>
                </a:tc>
                <a:extLst>
                  <a:ext uri="{0D108BD9-81ED-4DB2-BD59-A6C34878D82A}">
                    <a16:rowId xmlns:a16="http://schemas.microsoft.com/office/drawing/2014/main" val="3054694946"/>
                  </a:ext>
                </a:extLst>
              </a:tr>
            </a:tbl>
          </a:graphicData>
        </a:graphic>
      </p:graphicFrame>
      <p:sp>
        <p:nvSpPr>
          <p:cNvPr id="5" name="TextBox 4">
            <a:extLst>
              <a:ext uri="{FF2B5EF4-FFF2-40B4-BE49-F238E27FC236}">
                <a16:creationId xmlns:a16="http://schemas.microsoft.com/office/drawing/2014/main" id="{728D0707-B8F4-634E-89A7-5E3FFF7C2236}"/>
              </a:ext>
            </a:extLst>
          </p:cNvPr>
          <p:cNvSpPr txBox="1"/>
          <p:nvPr/>
        </p:nvSpPr>
        <p:spPr>
          <a:xfrm>
            <a:off x="5928360" y="5486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8C70B0E6-0FCF-EC41-87AF-4A36A3A11663}"/>
              </a:ext>
            </a:extLst>
          </p:cNvPr>
          <p:cNvSpPr txBox="1"/>
          <p:nvPr/>
        </p:nvSpPr>
        <p:spPr>
          <a:xfrm>
            <a:off x="6174051" y="2773680"/>
            <a:ext cx="2438103" cy="369332"/>
          </a:xfrm>
          <a:prstGeom prst="rect">
            <a:avLst/>
          </a:prstGeom>
          <a:noFill/>
        </p:spPr>
        <p:txBody>
          <a:bodyPr wrap="none" rtlCol="0">
            <a:spAutoFit/>
          </a:bodyPr>
          <a:lstStyle/>
          <a:p>
            <a:r>
              <a:rPr lang="en-US" dirty="0"/>
              <a:t>Lower nose every 500ft </a:t>
            </a:r>
          </a:p>
        </p:txBody>
      </p:sp>
      <p:sp>
        <p:nvSpPr>
          <p:cNvPr id="7" name="TextBox 6">
            <a:extLst>
              <a:ext uri="{FF2B5EF4-FFF2-40B4-BE49-F238E27FC236}">
                <a16:creationId xmlns:a16="http://schemas.microsoft.com/office/drawing/2014/main" id="{3FD34C88-7D58-DB4A-93F1-DDFC4CBAEEF0}"/>
              </a:ext>
            </a:extLst>
          </p:cNvPr>
          <p:cNvSpPr txBox="1"/>
          <p:nvPr/>
        </p:nvSpPr>
        <p:spPr>
          <a:xfrm>
            <a:off x="3993554" y="3143012"/>
            <a:ext cx="1679627" cy="923330"/>
          </a:xfrm>
          <a:prstGeom prst="rect">
            <a:avLst/>
          </a:prstGeom>
          <a:noFill/>
        </p:spPr>
        <p:txBody>
          <a:bodyPr wrap="none" rtlCol="0">
            <a:spAutoFit/>
          </a:bodyPr>
          <a:lstStyle/>
          <a:p>
            <a:r>
              <a:rPr lang="en-US" dirty="0"/>
              <a:t>Not monitoring </a:t>
            </a:r>
          </a:p>
          <a:p>
            <a:r>
              <a:rPr lang="en-US" dirty="0"/>
              <a:t>temperature</a:t>
            </a:r>
          </a:p>
          <a:p>
            <a:endParaRPr lang="en-US" dirty="0"/>
          </a:p>
        </p:txBody>
      </p:sp>
      <p:sp>
        <p:nvSpPr>
          <p:cNvPr id="8" name="TextBox 7">
            <a:extLst>
              <a:ext uri="{FF2B5EF4-FFF2-40B4-BE49-F238E27FC236}">
                <a16:creationId xmlns:a16="http://schemas.microsoft.com/office/drawing/2014/main" id="{FD0E0FB1-AE80-A144-9375-E33DE03C7DB2}"/>
              </a:ext>
            </a:extLst>
          </p:cNvPr>
          <p:cNvSpPr txBox="1"/>
          <p:nvPr/>
        </p:nvSpPr>
        <p:spPr>
          <a:xfrm>
            <a:off x="6903720" y="530352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C307DA8D-D30F-F04E-B2A0-6518B22F84F6}"/>
              </a:ext>
            </a:extLst>
          </p:cNvPr>
          <p:cNvSpPr txBox="1"/>
          <p:nvPr/>
        </p:nvSpPr>
        <p:spPr>
          <a:xfrm>
            <a:off x="8723080" y="4067532"/>
            <a:ext cx="2630720" cy="369332"/>
          </a:xfrm>
          <a:prstGeom prst="rect">
            <a:avLst/>
          </a:prstGeom>
          <a:noFill/>
        </p:spPr>
        <p:txBody>
          <a:bodyPr wrap="none" rtlCol="0">
            <a:spAutoFit/>
          </a:bodyPr>
          <a:lstStyle/>
          <a:p>
            <a:r>
              <a:rPr lang="en-US" dirty="0"/>
              <a:t>Unauthorized flight in CTA</a:t>
            </a:r>
          </a:p>
        </p:txBody>
      </p:sp>
    </p:spTree>
    <p:extLst>
      <p:ext uri="{BB962C8B-B14F-4D97-AF65-F5344CB8AC3E}">
        <p14:creationId xmlns:p14="http://schemas.microsoft.com/office/powerpoint/2010/main" val="57557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8E4E-56EB-4246-942A-9CF06FD1C83E}"/>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41826F9C-C647-8441-A4EF-32EE37F4700A}"/>
              </a:ext>
            </a:extLst>
          </p:cNvPr>
          <p:cNvSpPr>
            <a:spLocks noGrp="1"/>
          </p:cNvSpPr>
          <p:nvPr>
            <p:ph idx="1"/>
          </p:nvPr>
        </p:nvSpPr>
        <p:spPr>
          <a:xfrm>
            <a:off x="1891430" y="1825625"/>
            <a:ext cx="9462370" cy="4351338"/>
          </a:xfrm>
        </p:spPr>
        <p:txBody>
          <a:bodyPr/>
          <a:lstStyle/>
          <a:p>
            <a:r>
              <a:rPr lang="en-US" dirty="0"/>
              <a:t>Types of climb and how to achieve it</a:t>
            </a:r>
          </a:p>
          <a:p>
            <a:endParaRPr lang="en-US" dirty="0"/>
          </a:p>
          <a:p>
            <a:r>
              <a:rPr lang="en-US" dirty="0"/>
              <a:t>Forces acting in a climb</a:t>
            </a:r>
          </a:p>
          <a:p>
            <a:endParaRPr lang="en-US" dirty="0"/>
          </a:p>
          <a:p>
            <a:r>
              <a:rPr lang="en-US" dirty="0"/>
              <a:t>Factors affecting the climb</a:t>
            </a:r>
          </a:p>
          <a:p>
            <a:endParaRPr lang="en-US" dirty="0"/>
          </a:p>
        </p:txBody>
      </p:sp>
    </p:spTree>
    <p:extLst>
      <p:ext uri="{BB962C8B-B14F-4D97-AF65-F5344CB8AC3E}">
        <p14:creationId xmlns:p14="http://schemas.microsoft.com/office/powerpoint/2010/main" val="1647110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DE7A-1B39-2B42-8D96-AC5087F89265}"/>
              </a:ext>
            </a:extLst>
          </p:cNvPr>
          <p:cNvSpPr>
            <a:spLocks noGrp="1"/>
          </p:cNvSpPr>
          <p:nvPr>
            <p:ph type="title"/>
          </p:nvPr>
        </p:nvSpPr>
        <p:spPr/>
        <p:txBody>
          <a:bodyPr/>
          <a:lstStyle/>
          <a:p>
            <a:r>
              <a:rPr lang="en-US"/>
              <a:t>Objectives </a:t>
            </a:r>
            <a:r>
              <a:rPr lang="en-US" dirty="0"/>
              <a:t>– revisited </a:t>
            </a:r>
          </a:p>
        </p:txBody>
      </p:sp>
      <p:sp>
        <p:nvSpPr>
          <p:cNvPr id="3" name="Content Placeholder 2">
            <a:extLst>
              <a:ext uri="{FF2B5EF4-FFF2-40B4-BE49-F238E27FC236}">
                <a16:creationId xmlns:a16="http://schemas.microsoft.com/office/drawing/2014/main" id="{05AB960F-ADAF-2A4B-9173-2C7A7379E295}"/>
              </a:ext>
            </a:extLst>
          </p:cNvPr>
          <p:cNvSpPr>
            <a:spLocks noGrp="1"/>
          </p:cNvSpPr>
          <p:nvPr>
            <p:ph idx="1"/>
          </p:nvPr>
        </p:nvSpPr>
        <p:spPr>
          <a:xfrm>
            <a:off x="838200" y="1825625"/>
            <a:ext cx="10515600" cy="4351338"/>
          </a:xfrm>
        </p:spPr>
        <p:txBody>
          <a:bodyPr/>
          <a:lstStyle/>
          <a:p>
            <a:pPr lvl="3">
              <a:buFont typeface="Wingdings" pitchFamily="2" charset="2"/>
              <a:buChar char="Ø"/>
            </a:pPr>
            <a:r>
              <a:rPr lang="en-US" sz="2800" dirty="0"/>
              <a:t>Explain the balance of the four forces in a steady climb</a:t>
            </a:r>
          </a:p>
          <a:p>
            <a:pPr lvl="3">
              <a:buFont typeface="Wingdings" pitchFamily="2" charset="2"/>
              <a:buChar char="Ø"/>
            </a:pPr>
            <a:endParaRPr lang="en-US" sz="2800" dirty="0"/>
          </a:p>
          <a:p>
            <a:pPr lvl="3">
              <a:buFont typeface="Wingdings" pitchFamily="2" charset="2"/>
              <a:buChar char="Ø"/>
            </a:pPr>
            <a:r>
              <a:rPr lang="en-US" sz="2800" dirty="0"/>
              <a:t>Explain how various factors affect climb performance, specifically what wind does to angle and rate of climb</a:t>
            </a:r>
          </a:p>
          <a:p>
            <a:pPr lvl="3">
              <a:buFont typeface="Wingdings" pitchFamily="2" charset="2"/>
              <a:buChar char="Ø"/>
            </a:pPr>
            <a:endParaRPr lang="en-US" sz="2800" dirty="0"/>
          </a:p>
          <a:p>
            <a:pPr lvl="3">
              <a:buFont typeface="Wingdings" pitchFamily="2" charset="2"/>
              <a:buChar char="Ø"/>
            </a:pPr>
            <a:r>
              <a:rPr lang="en-US" sz="2800" dirty="0"/>
              <a:t>List the climb power settings and attitudes for the PA28</a:t>
            </a:r>
          </a:p>
          <a:p>
            <a:pPr lvl="3">
              <a:buFont typeface="Wingdings" pitchFamily="2" charset="2"/>
              <a:buChar char="Ø"/>
            </a:pPr>
            <a:endParaRPr lang="en-US" sz="2800" dirty="0"/>
          </a:p>
          <a:p>
            <a:pPr lvl="3">
              <a:buFont typeface="Wingdings" pitchFamily="2" charset="2"/>
              <a:buChar char="Ø"/>
            </a:pPr>
            <a:r>
              <a:rPr lang="en-US" sz="2800" dirty="0"/>
              <a:t>Describe how to enter, maintain and exit form a climb.</a:t>
            </a:r>
          </a:p>
          <a:p>
            <a:endParaRPr lang="en-US" dirty="0"/>
          </a:p>
        </p:txBody>
      </p:sp>
    </p:spTree>
    <p:extLst>
      <p:ext uri="{BB962C8B-B14F-4D97-AF65-F5344CB8AC3E}">
        <p14:creationId xmlns:p14="http://schemas.microsoft.com/office/powerpoint/2010/main" val="377577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6A74B-FDC5-CB4D-AD1C-1086B54271EB}"/>
              </a:ext>
            </a:extLst>
          </p:cNvPr>
          <p:cNvSpPr>
            <a:spLocks noGrp="1"/>
          </p:cNvSpPr>
          <p:nvPr>
            <p:ph type="title"/>
          </p:nvPr>
        </p:nvSpPr>
        <p:spPr/>
        <p:txBody>
          <a:bodyPr/>
          <a:lstStyle/>
          <a:p>
            <a:pPr algn="ctr"/>
            <a:r>
              <a:rPr lang="en-US" b="1" dirty="0"/>
              <a:t>The End</a:t>
            </a:r>
          </a:p>
        </p:txBody>
      </p:sp>
    </p:spTree>
    <p:extLst>
      <p:ext uri="{BB962C8B-B14F-4D97-AF65-F5344CB8AC3E}">
        <p14:creationId xmlns:p14="http://schemas.microsoft.com/office/powerpoint/2010/main" val="318953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98EA-A413-3147-8D4D-086E7058A4F5}"/>
              </a:ext>
            </a:extLst>
          </p:cNvPr>
          <p:cNvSpPr>
            <a:spLocks noGrp="1"/>
          </p:cNvSpPr>
          <p:nvPr>
            <p:ph type="title"/>
          </p:nvPr>
        </p:nvSpPr>
        <p:spPr/>
        <p:txBody>
          <a:bodyPr/>
          <a:lstStyle/>
          <a:p>
            <a:r>
              <a:rPr lang="en-US" dirty="0"/>
              <a:t>Motivation </a:t>
            </a:r>
          </a:p>
        </p:txBody>
      </p:sp>
      <p:sp>
        <p:nvSpPr>
          <p:cNvPr id="5" name="Content Placeholder 4">
            <a:extLst>
              <a:ext uri="{FF2B5EF4-FFF2-40B4-BE49-F238E27FC236}">
                <a16:creationId xmlns:a16="http://schemas.microsoft.com/office/drawing/2014/main" id="{C3874EA6-4914-B741-A142-BF8C402CC471}"/>
              </a:ext>
            </a:extLst>
          </p:cNvPr>
          <p:cNvSpPr>
            <a:spLocks noGrp="1"/>
          </p:cNvSpPr>
          <p:nvPr>
            <p:ph idx="1"/>
          </p:nvPr>
        </p:nvSpPr>
        <p:spPr/>
        <p:txBody>
          <a:bodyPr/>
          <a:lstStyle/>
          <a:p>
            <a:pPr lvl="1">
              <a:buFont typeface="Wingdings" pitchFamily="2" charset="2"/>
              <a:buChar char="Ø"/>
            </a:pPr>
            <a:r>
              <a:rPr lang="en-AU" dirty="0"/>
              <a:t>Learn how to handle the aircraft in a coordinated and safe manner during a climb.</a:t>
            </a:r>
          </a:p>
          <a:p>
            <a:pPr lvl="1">
              <a:buFont typeface="Wingdings" pitchFamily="2" charset="2"/>
              <a:buChar char="Ø"/>
            </a:pPr>
            <a:endParaRPr lang="en-AU" dirty="0"/>
          </a:p>
          <a:p>
            <a:pPr lvl="1">
              <a:buFont typeface="Wingdings" pitchFamily="2" charset="2"/>
              <a:buChar char="Ø"/>
            </a:pPr>
            <a:r>
              <a:rPr lang="en-AU" dirty="0"/>
              <a:t>With a high competency in the climbing configurations, greatly improve the comfort and safety of passengers as well as improving the efficiency of the aircraft.</a:t>
            </a:r>
          </a:p>
          <a:p>
            <a:endParaRPr lang="en-US" dirty="0"/>
          </a:p>
        </p:txBody>
      </p:sp>
    </p:spTree>
    <p:extLst>
      <p:ext uri="{BB962C8B-B14F-4D97-AF65-F5344CB8AC3E}">
        <p14:creationId xmlns:p14="http://schemas.microsoft.com/office/powerpoint/2010/main" val="215564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3DCD-EEDA-7F49-B07F-5B7FA7CD0758}"/>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47F04C2B-A81B-D846-B0DD-F8F49D788B11}"/>
              </a:ext>
            </a:extLst>
          </p:cNvPr>
          <p:cNvSpPr>
            <a:spLocks noGrp="1"/>
          </p:cNvSpPr>
          <p:nvPr>
            <p:ph sz="half" idx="1"/>
          </p:nvPr>
        </p:nvSpPr>
        <p:spPr>
          <a:xfrm>
            <a:off x="2655518" y="1825625"/>
            <a:ext cx="3920646" cy="4351338"/>
          </a:xfrm>
        </p:spPr>
        <p:txBody>
          <a:bodyPr>
            <a:normAutofit lnSpcReduction="10000"/>
          </a:bodyPr>
          <a:lstStyle/>
          <a:p>
            <a:r>
              <a:rPr lang="en-US" dirty="0"/>
              <a:t>Objectives</a:t>
            </a:r>
          </a:p>
          <a:p>
            <a:endParaRPr lang="en-US" dirty="0"/>
          </a:p>
          <a:p>
            <a:r>
              <a:rPr lang="en-US" dirty="0"/>
              <a:t>Revision  </a:t>
            </a:r>
          </a:p>
          <a:p>
            <a:endParaRPr lang="en-US" dirty="0"/>
          </a:p>
          <a:p>
            <a:r>
              <a:rPr lang="en-US" dirty="0"/>
              <a:t>Definitions</a:t>
            </a:r>
          </a:p>
          <a:p>
            <a:endParaRPr lang="en-US" dirty="0"/>
          </a:p>
          <a:p>
            <a:r>
              <a:rPr lang="en-US" dirty="0"/>
              <a:t>Forces acting in a climb</a:t>
            </a:r>
          </a:p>
          <a:p>
            <a:endParaRPr lang="en-US" dirty="0"/>
          </a:p>
          <a:p>
            <a:r>
              <a:rPr lang="en-US" dirty="0"/>
              <a:t>Types of climb</a:t>
            </a:r>
          </a:p>
          <a:p>
            <a:endParaRPr lang="en-US" dirty="0"/>
          </a:p>
          <a:p>
            <a:endParaRPr lang="en-US" sz="1800" dirty="0"/>
          </a:p>
        </p:txBody>
      </p:sp>
      <p:sp>
        <p:nvSpPr>
          <p:cNvPr id="4" name="Content Placeholder 3">
            <a:extLst>
              <a:ext uri="{FF2B5EF4-FFF2-40B4-BE49-F238E27FC236}">
                <a16:creationId xmlns:a16="http://schemas.microsoft.com/office/drawing/2014/main" id="{A3CC24CE-8D8E-F043-9761-E61DF1DD3A0D}"/>
              </a:ext>
            </a:extLst>
          </p:cNvPr>
          <p:cNvSpPr>
            <a:spLocks noGrp="1"/>
          </p:cNvSpPr>
          <p:nvPr>
            <p:ph sz="half" idx="2"/>
          </p:nvPr>
        </p:nvSpPr>
        <p:spPr>
          <a:xfrm>
            <a:off x="6488482" y="1825625"/>
            <a:ext cx="4865318" cy="4351338"/>
          </a:xfrm>
        </p:spPr>
        <p:txBody>
          <a:bodyPr>
            <a:normAutofit lnSpcReduction="10000"/>
          </a:bodyPr>
          <a:lstStyle/>
          <a:p>
            <a:r>
              <a:rPr lang="en-US" dirty="0"/>
              <a:t>Factors affecting the climb</a:t>
            </a:r>
          </a:p>
          <a:p>
            <a:endParaRPr lang="en-US" dirty="0"/>
          </a:p>
          <a:p>
            <a:r>
              <a:rPr lang="en-US" dirty="0"/>
              <a:t>Application</a:t>
            </a:r>
          </a:p>
          <a:p>
            <a:endParaRPr lang="en-US" dirty="0"/>
          </a:p>
          <a:p>
            <a:r>
              <a:rPr lang="en-US" dirty="0"/>
              <a:t>Airmanship &amp; TEM</a:t>
            </a:r>
          </a:p>
          <a:p>
            <a:endParaRPr lang="en-US" dirty="0"/>
          </a:p>
          <a:p>
            <a:r>
              <a:rPr lang="en-US" dirty="0"/>
              <a:t>Summary </a:t>
            </a:r>
          </a:p>
          <a:p>
            <a:endParaRPr lang="en-US" dirty="0"/>
          </a:p>
          <a:p>
            <a:r>
              <a:rPr lang="en-US" dirty="0"/>
              <a:t>Objectives – revisited </a:t>
            </a:r>
          </a:p>
          <a:p>
            <a:endParaRPr lang="en-US" dirty="0"/>
          </a:p>
        </p:txBody>
      </p:sp>
    </p:spTree>
    <p:extLst>
      <p:ext uri="{BB962C8B-B14F-4D97-AF65-F5344CB8AC3E}">
        <p14:creationId xmlns:p14="http://schemas.microsoft.com/office/powerpoint/2010/main" val="395133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 calcmode="lin" valueType="num">
                                      <p:cBhvr additive="base">
                                        <p:cTn id="4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 calcmode="lin" valueType="num">
                                      <p:cBhvr additive="base">
                                        <p:cTn id="6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5317-2A71-574E-9027-68B82EEFEFD9}"/>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38F9BA43-A853-024D-BA7C-27009EEA68EC}"/>
              </a:ext>
            </a:extLst>
          </p:cNvPr>
          <p:cNvSpPr>
            <a:spLocks noGrp="1"/>
          </p:cNvSpPr>
          <p:nvPr>
            <p:ph idx="1"/>
          </p:nvPr>
        </p:nvSpPr>
        <p:spPr/>
        <p:txBody>
          <a:bodyPr>
            <a:normAutofit fontScale="92500" lnSpcReduction="20000"/>
          </a:bodyPr>
          <a:lstStyle/>
          <a:p>
            <a:r>
              <a:rPr lang="en-AU" dirty="0"/>
              <a:t>At the end of the briefing, </a:t>
            </a:r>
            <a:r>
              <a:rPr lang="en-US" dirty="0"/>
              <a:t>you will be able to, from memory and without mistake:</a:t>
            </a:r>
          </a:p>
          <a:p>
            <a:pPr>
              <a:buFont typeface="Wingdings" pitchFamily="2" charset="2"/>
              <a:buChar char="Ø"/>
            </a:pPr>
            <a:endParaRPr lang="en-US" sz="3000" dirty="0"/>
          </a:p>
          <a:p>
            <a:pPr lvl="3">
              <a:buFont typeface="Wingdings" pitchFamily="2" charset="2"/>
              <a:buChar char="Ø"/>
            </a:pPr>
            <a:r>
              <a:rPr lang="en-US" sz="3000" dirty="0"/>
              <a:t>Explain the balance of the four forces in a steady climb</a:t>
            </a:r>
          </a:p>
          <a:p>
            <a:pPr lvl="3">
              <a:buFont typeface="Wingdings" pitchFamily="2" charset="2"/>
              <a:buChar char="Ø"/>
            </a:pPr>
            <a:endParaRPr lang="en-US" sz="3000" dirty="0"/>
          </a:p>
          <a:p>
            <a:pPr lvl="3">
              <a:buFont typeface="Wingdings" pitchFamily="2" charset="2"/>
              <a:buChar char="Ø"/>
            </a:pPr>
            <a:r>
              <a:rPr lang="en-US" sz="3000" dirty="0"/>
              <a:t>Explain how various factors affect climb performance, specifically what wind does to angle and rate of climb</a:t>
            </a:r>
          </a:p>
          <a:p>
            <a:pPr lvl="3">
              <a:buFont typeface="Wingdings" pitchFamily="2" charset="2"/>
              <a:buChar char="Ø"/>
            </a:pPr>
            <a:endParaRPr lang="en-US" sz="3000" dirty="0"/>
          </a:p>
          <a:p>
            <a:pPr lvl="3">
              <a:buFont typeface="Wingdings" pitchFamily="2" charset="2"/>
              <a:buChar char="Ø"/>
            </a:pPr>
            <a:r>
              <a:rPr lang="en-US" sz="3000" dirty="0"/>
              <a:t>List the climb power settings and attitudes for the PA28</a:t>
            </a:r>
          </a:p>
          <a:p>
            <a:pPr lvl="3">
              <a:buFont typeface="Wingdings" pitchFamily="2" charset="2"/>
              <a:buChar char="Ø"/>
            </a:pPr>
            <a:endParaRPr lang="en-US" sz="3000" dirty="0"/>
          </a:p>
          <a:p>
            <a:pPr lvl="3">
              <a:buFont typeface="Wingdings" pitchFamily="2" charset="2"/>
              <a:buChar char="Ø"/>
            </a:pPr>
            <a:r>
              <a:rPr lang="en-US" sz="3000" dirty="0"/>
              <a:t>Describe how to enter, maintain and exit form a climb</a:t>
            </a:r>
          </a:p>
          <a:p>
            <a:endParaRPr lang="en-US" dirty="0"/>
          </a:p>
        </p:txBody>
      </p:sp>
    </p:spTree>
    <p:extLst>
      <p:ext uri="{BB962C8B-B14F-4D97-AF65-F5344CB8AC3E}">
        <p14:creationId xmlns:p14="http://schemas.microsoft.com/office/powerpoint/2010/main" val="14496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2EE4-0A2C-9B41-8EE8-D8F19A238E06}"/>
              </a:ext>
            </a:extLst>
          </p:cNvPr>
          <p:cNvSpPr>
            <a:spLocks noGrp="1"/>
          </p:cNvSpPr>
          <p:nvPr>
            <p:ph type="title"/>
          </p:nvPr>
        </p:nvSpPr>
        <p:spPr/>
        <p:txBody>
          <a:bodyPr/>
          <a:lstStyle/>
          <a:p>
            <a:r>
              <a:rPr lang="en-US" dirty="0"/>
              <a:t>Revision </a:t>
            </a:r>
          </a:p>
        </p:txBody>
      </p:sp>
      <p:sp>
        <p:nvSpPr>
          <p:cNvPr id="3" name="Content Placeholder 2">
            <a:extLst>
              <a:ext uri="{FF2B5EF4-FFF2-40B4-BE49-F238E27FC236}">
                <a16:creationId xmlns:a16="http://schemas.microsoft.com/office/drawing/2014/main" id="{9729E029-3B08-8640-AAC8-ACDC83368A1D}"/>
              </a:ext>
            </a:extLst>
          </p:cNvPr>
          <p:cNvSpPr>
            <a:spLocks noGrp="1"/>
          </p:cNvSpPr>
          <p:nvPr>
            <p:ph idx="1"/>
          </p:nvPr>
        </p:nvSpPr>
        <p:spPr>
          <a:xfrm>
            <a:off x="2179320" y="1825625"/>
            <a:ext cx="9174480" cy="4351338"/>
          </a:xfrm>
        </p:spPr>
        <p:txBody>
          <a:bodyPr/>
          <a:lstStyle/>
          <a:p>
            <a:r>
              <a:rPr lang="en-US" dirty="0"/>
              <a:t>The four forces</a:t>
            </a:r>
          </a:p>
          <a:p>
            <a:endParaRPr lang="en-US" dirty="0"/>
          </a:p>
          <a:p>
            <a:r>
              <a:rPr lang="en-US" dirty="0"/>
              <a:t>Two types of drag</a:t>
            </a:r>
          </a:p>
          <a:p>
            <a:endParaRPr lang="en-US" dirty="0"/>
          </a:p>
          <a:p>
            <a:r>
              <a:rPr lang="en-US" dirty="0"/>
              <a:t>Bernoulli's theory &amp; Lift formula</a:t>
            </a:r>
          </a:p>
          <a:p>
            <a:endParaRPr lang="en-US" dirty="0"/>
          </a:p>
        </p:txBody>
      </p:sp>
    </p:spTree>
    <p:extLst>
      <p:ext uri="{BB962C8B-B14F-4D97-AF65-F5344CB8AC3E}">
        <p14:creationId xmlns:p14="http://schemas.microsoft.com/office/powerpoint/2010/main" val="294062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1673-5A11-5546-B34C-1E9C4BB982E2}"/>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0B363010-844C-E948-9C1C-9B1EBD8AFB93}"/>
              </a:ext>
            </a:extLst>
          </p:cNvPr>
          <p:cNvSpPr>
            <a:spLocks noGrp="1"/>
          </p:cNvSpPr>
          <p:nvPr>
            <p:ph idx="1"/>
          </p:nvPr>
        </p:nvSpPr>
        <p:spPr>
          <a:xfrm>
            <a:off x="1741118" y="1825625"/>
            <a:ext cx="9612681" cy="4351338"/>
          </a:xfrm>
        </p:spPr>
        <p:txBody>
          <a:bodyPr/>
          <a:lstStyle/>
          <a:p>
            <a:r>
              <a:rPr lang="en-US" dirty="0"/>
              <a:t>Rate of climb</a:t>
            </a:r>
          </a:p>
          <a:p>
            <a:endParaRPr lang="en-US" dirty="0"/>
          </a:p>
          <a:p>
            <a:pPr marL="457200" lvl="1" indent="0">
              <a:buNone/>
            </a:pPr>
            <a:r>
              <a:rPr lang="en-US" i="1" dirty="0"/>
              <a:t>The rate, in feet per minutes, at which an aircraft climbs – a measure of vertical speed over time.</a:t>
            </a:r>
          </a:p>
          <a:p>
            <a:endParaRPr lang="en-US" dirty="0"/>
          </a:p>
          <a:p>
            <a:r>
              <a:rPr lang="en-US" dirty="0"/>
              <a:t>Angle of climb</a:t>
            </a:r>
          </a:p>
          <a:p>
            <a:endParaRPr lang="en-US" dirty="0"/>
          </a:p>
          <a:p>
            <a:pPr marL="457200" lvl="1" indent="0">
              <a:buNone/>
            </a:pPr>
            <a:r>
              <a:rPr lang="en-US" i="1" dirty="0"/>
              <a:t>The angle of the flight path to the horizontal.</a:t>
            </a:r>
          </a:p>
          <a:p>
            <a:pPr marL="0" indent="0">
              <a:buNone/>
            </a:pPr>
            <a:endParaRPr lang="en-US" i="1" dirty="0"/>
          </a:p>
        </p:txBody>
      </p:sp>
    </p:spTree>
    <p:extLst>
      <p:ext uri="{BB962C8B-B14F-4D97-AF65-F5344CB8AC3E}">
        <p14:creationId xmlns:p14="http://schemas.microsoft.com/office/powerpoint/2010/main" val="42026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6D5D-EB7F-4E44-888A-F5CA1FB194AF}"/>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06F003BB-9051-D248-AA93-F940B0D4452F}"/>
              </a:ext>
            </a:extLst>
          </p:cNvPr>
          <p:cNvSpPr>
            <a:spLocks noGrp="1"/>
          </p:cNvSpPr>
          <p:nvPr>
            <p:ph idx="1"/>
          </p:nvPr>
        </p:nvSpPr>
        <p:spPr>
          <a:xfrm>
            <a:off x="838200" y="1825625"/>
            <a:ext cx="10515600" cy="4351338"/>
          </a:xfrm>
        </p:spPr>
        <p:txBody>
          <a:bodyPr/>
          <a:lstStyle/>
          <a:p>
            <a:r>
              <a:rPr lang="en-US" dirty="0"/>
              <a:t>Thrust</a:t>
            </a:r>
          </a:p>
          <a:p>
            <a:endParaRPr lang="en-US" dirty="0"/>
          </a:p>
          <a:p>
            <a:pPr marL="457200" lvl="1" indent="0">
              <a:buNone/>
            </a:pPr>
            <a:r>
              <a:rPr lang="en-US" i="1" dirty="0"/>
              <a:t>Is the forward-acting force produced by the propeller. Thrust always acts in the same direction of the propeller shaft.</a:t>
            </a:r>
          </a:p>
        </p:txBody>
      </p:sp>
    </p:spTree>
    <p:extLst>
      <p:ext uri="{BB962C8B-B14F-4D97-AF65-F5344CB8AC3E}">
        <p14:creationId xmlns:p14="http://schemas.microsoft.com/office/powerpoint/2010/main" val="646465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5834</TotalTime>
  <Words>1357</Words>
  <Application>Microsoft Macintosh PowerPoint</Application>
  <PresentationFormat>Widescreen</PresentationFormat>
  <Paragraphs>305</Paragraphs>
  <Slides>36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Wingdings</vt:lpstr>
      <vt:lpstr>Office Theme</vt:lpstr>
      <vt:lpstr>Climbing</vt:lpstr>
      <vt:lpstr>Housekeeping</vt:lpstr>
      <vt:lpstr>Aim</vt:lpstr>
      <vt:lpstr>Motivation </vt:lpstr>
      <vt:lpstr>Overview </vt:lpstr>
      <vt:lpstr>Objectives </vt:lpstr>
      <vt:lpstr>Revision </vt:lpstr>
      <vt:lpstr>Definitions </vt:lpstr>
      <vt:lpstr>Definitions</vt:lpstr>
      <vt:lpstr>Definitions</vt:lpstr>
      <vt:lpstr>Definitions</vt:lpstr>
      <vt:lpstr>PowerPoint Presentation</vt:lpstr>
      <vt:lpstr>PowerPoint Presentation</vt:lpstr>
      <vt:lpstr>Forces acting in a climb</vt:lpstr>
      <vt:lpstr>Types of climb – Best Angle </vt:lpstr>
      <vt:lpstr>Types of climb – Best Angle </vt:lpstr>
      <vt:lpstr>Types of climb – Best Rate</vt:lpstr>
      <vt:lpstr>Types of climb – Best Rate</vt:lpstr>
      <vt:lpstr>Types of climb – Cruise Climb</vt:lpstr>
      <vt:lpstr>Types of climb</vt:lpstr>
      <vt:lpstr>Factors affecting the climb</vt:lpstr>
      <vt:lpstr>Factors affecting the climb – Airspeed </vt:lpstr>
      <vt:lpstr>Factors affecting the climb – Power</vt:lpstr>
      <vt:lpstr>Factors affecting the climb – Altitude </vt:lpstr>
      <vt:lpstr>Factors affecting the climb – Altitude </vt:lpstr>
      <vt:lpstr>Factors affecting the climb – Weight </vt:lpstr>
      <vt:lpstr>Factors affecting the climb – Flaps</vt:lpstr>
      <vt:lpstr>Factors affecting the climb – Wind</vt:lpstr>
      <vt:lpstr>Factors affecting the climb – Recap </vt:lpstr>
      <vt:lpstr>Application</vt:lpstr>
      <vt:lpstr>Application </vt:lpstr>
      <vt:lpstr>Airmanship</vt:lpstr>
      <vt:lpstr>Threat and error management</vt:lpstr>
      <vt:lpstr>Summary </vt:lpstr>
      <vt:lpstr>Objectives – revisited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Climbing</dc:title>
  <dc:creator>Microsoft Office User</dc:creator>
  <cp:lastModifiedBy>Diying Li</cp:lastModifiedBy>
  <cp:revision>83</cp:revision>
  <dcterms:created xsi:type="dcterms:W3CDTF">2019-04-09T22:32:24Z</dcterms:created>
  <dcterms:modified xsi:type="dcterms:W3CDTF">2020-09-20T01:47:28Z</dcterms:modified>
</cp:coreProperties>
</file>