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73" r:id="rId3"/>
    <p:sldId id="258" r:id="rId4"/>
    <p:sldId id="274" r:id="rId5"/>
    <p:sldId id="260" r:id="rId6"/>
    <p:sldId id="261" r:id="rId7"/>
    <p:sldId id="262" r:id="rId8"/>
    <p:sldId id="263" r:id="rId9"/>
    <p:sldId id="275" r:id="rId10"/>
    <p:sldId id="264" r:id="rId11"/>
    <p:sldId id="277" r:id="rId12"/>
    <p:sldId id="300" r:id="rId13"/>
    <p:sldId id="303" r:id="rId14"/>
    <p:sldId id="304" r:id="rId15"/>
    <p:sldId id="305" r:id="rId16"/>
    <p:sldId id="266" r:id="rId17"/>
    <p:sldId id="306" r:id="rId18"/>
    <p:sldId id="307" r:id="rId19"/>
    <p:sldId id="310" r:id="rId20"/>
    <p:sldId id="308" r:id="rId21"/>
    <p:sldId id="309" r:id="rId22"/>
    <p:sldId id="311" r:id="rId23"/>
    <p:sldId id="267" r:id="rId24"/>
    <p:sldId id="268" r:id="rId25"/>
    <p:sldId id="312" r:id="rId26"/>
    <p:sldId id="269" r:id="rId27"/>
    <p:sldId id="270" r:id="rId28"/>
    <p:sldId id="271" r:id="rId29"/>
    <p:sldId id="27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94728"/>
  </p:normalViewPr>
  <p:slideViewPr>
    <p:cSldViewPr snapToGrid="0" snapToObjects="1">
      <p:cViewPr varScale="1">
        <p:scale>
          <a:sx n="102" d="100"/>
          <a:sy n="102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471CC-8343-2A49-8109-E390029617E9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44305-1649-234F-85EF-68396A2A1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7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drag, lift and weight will act on the aeroplane when power is totally removed.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power is reduced to idle when the aeroplane is in S &amp; L, the drag will be unbalanced and, if height is maintained, the aeroplane will decelerate. </a:t>
            </a:r>
          </a:p>
          <a:p>
            <a:endParaRPr lang="en-US" dirty="0"/>
          </a:p>
          <a:p>
            <a:r>
              <a:rPr lang="en-US" dirty="0"/>
              <a:t>To maintain the airspeed when the thrust is removed, the nose must be lowered in order for the glide to commence.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9753E-9E34-4FFC-921B-24D09F3FABF1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1230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9753E-9E34-4FFC-921B-24D09F3FABF1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9166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angle which gives the best range in still air is achieved at an angle of attack producing the best lift/drag ratio.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Compare with 10:1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44305-1649-234F-85EF-68396A2A1C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3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 is used to overcome drag</a:t>
            </a:r>
          </a:p>
          <a:p>
            <a:r>
              <a:rPr lang="en-US" dirty="0"/>
              <a:t>Increase in power will allow us to raise the nose as we no longer need</a:t>
            </a:r>
            <a:r>
              <a:rPr lang="en-US" baseline="0" dirty="0"/>
              <a:t> that FCW to balance drag</a:t>
            </a:r>
          </a:p>
          <a:p>
            <a:r>
              <a:rPr lang="en-US" baseline="0" dirty="0"/>
              <a:t>This will reduce our angle of descent and our rate</a:t>
            </a:r>
          </a:p>
          <a:p>
            <a:r>
              <a:rPr lang="en-US" baseline="0" dirty="0"/>
              <a:t>Range will be increased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44305-1649-234F-85EF-68396A2A1C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44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</a:t>
            </a:r>
            <a:r>
              <a:rPr lang="en-US" baseline="0" dirty="0"/>
              <a:t> in weight increases the FCW</a:t>
            </a:r>
          </a:p>
          <a:p>
            <a:r>
              <a:rPr lang="en-US" baseline="0" dirty="0"/>
              <a:t>This will increase the speed, therefore rate of descent will be increased however, angle will remain the same</a:t>
            </a:r>
          </a:p>
          <a:p>
            <a:r>
              <a:rPr lang="en-US" baseline="0" dirty="0"/>
              <a:t>Endurance will be less with an increase in weight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44305-1649-234F-85EF-68396A2A1C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06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Although</a:t>
            </a:r>
            <a:r>
              <a:rPr lang="en-US" baseline="0" dirty="0"/>
              <a:t> flap increases lift, it also increases drag.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44305-1649-234F-85EF-68396A2A1C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6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D65A-4098-514E-89BD-CC5CE2045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97CB5-0503-414C-8F4C-B53F49397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82036-997A-8040-BE95-BB95FC03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3BF0-2141-3A47-8AA8-E802DF7EED6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697F1-18D8-6A45-B95B-BF65896A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0A5F-99CE-A742-839D-A4B7B4F1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F9EF-28AE-AD45-873F-DA1DC6B0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4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A08A-7A88-2E46-9A7D-62B6157D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14D66-918D-6744-95B2-0CC688AF7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BE292-CDFA-CB4C-BDE2-3775A8CE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3BF0-2141-3A47-8AA8-E802DF7EED6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02A49-10D5-8547-800D-92A824EE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A8B61-5D36-FB49-B8B9-8841D452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F9EF-28AE-AD45-873F-DA1DC6B0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9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59D61-A609-6641-B1C2-1C9235744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9F9AC-9DDE-DC4A-A93D-2224FD9FB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7EBE7-C7DB-3040-9861-5B18E728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3BF0-2141-3A47-8AA8-E802DF7EED6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29F49-F333-7846-A030-2C4D418E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771F7-F127-0348-89E3-42945855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F9EF-28AE-AD45-873F-DA1DC6B0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B72A-E12A-1A4E-9E27-E1DAE857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D5CC7-B511-C34F-A95A-32546CDCF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6A447-1566-414D-9231-EF80CB5F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3BF0-2141-3A47-8AA8-E802DF7EED6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30E2B-7608-DB4A-87BA-81664B36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2CDF5-9640-934C-8962-7059FC48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F9EF-28AE-AD45-873F-DA1DC6B0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6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8288-DE61-734F-923F-F66E54BB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032D-C398-3441-86CE-FF1F97AA2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D6663-7A21-684B-B2E7-17400DCC8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3BF0-2141-3A47-8AA8-E802DF7EED6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9BFAD-64A5-EC43-8447-1B82A562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3C139-ECFA-C243-A104-2AF68B1A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F9EF-28AE-AD45-873F-DA1DC6B0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1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4F0D-5CF1-FA45-A300-D6889A15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CBB6E-B21C-FB48-A5D2-548B6FDE7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47CFE-FE3F-AF49-9B5A-E28466DB3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2E7C4-3B25-0A49-9AF8-077835F3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3BF0-2141-3A47-8AA8-E802DF7EED6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8C0CA-DE7C-C046-B792-ECAB69DE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BE69-A597-A543-AA96-36C1359C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F9EF-28AE-AD45-873F-DA1DC6B0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0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5909-63F8-7A43-8848-E99DD355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83F4D-2CE1-0D4A-BE52-22A5DE110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D70E5-D90A-E042-91C2-FFF61ED11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07BB5-A4D3-334F-A251-5162129AB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CEC72-4E81-ED4E-AACD-FE9ED3A59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24AC3-F7F1-704D-B18B-6DC4BC09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3BF0-2141-3A47-8AA8-E802DF7EED6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EB077-59A0-E74A-9305-A8D51A88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C1B62-FA91-A14F-B63A-559AEF1E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F9EF-28AE-AD45-873F-DA1DC6B0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8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3C225-BA9E-974A-B4E7-1E205A67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0A442-8419-204D-B774-458DE0F9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3BF0-2141-3A47-8AA8-E802DF7EED6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45F11-1C27-D44B-AB4D-77254D21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02E7F-EEE6-5A47-886B-51A2F6A8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F9EF-28AE-AD45-873F-DA1DC6B0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1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B9519-DCB7-CC44-A036-D4F7BC7E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3BF0-2141-3A47-8AA8-E802DF7EED6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44881-F457-AA46-BF9B-979CF551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ECB54-5028-2743-8ECB-3B83AF25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F9EF-28AE-AD45-873F-DA1DC6B0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5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725-F50F-524E-8725-70F40DB9E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0973-93F2-5249-BDED-4389EB2A0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CC9A7-575F-E145-83E2-040C920CB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DD045-0DDA-D046-A07E-A3F91C86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3BF0-2141-3A47-8AA8-E802DF7EED6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A04AD-E158-D24E-9563-3762748D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169B7-6762-A448-AC12-7837CFA6A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F9EF-28AE-AD45-873F-DA1DC6B0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5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A0BF-52F8-7042-BE12-154FE7641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6A8ED2-7779-8844-8FB4-185E3F56E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DC050-72E3-1540-AC81-B9F15D003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C118D-15EB-2844-B390-F10B511E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3BF0-2141-3A47-8AA8-E802DF7EED6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7A879-F559-FC41-9D92-0B8BE1FC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70017-DBA3-A846-BD03-86FD7429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F9EF-28AE-AD45-873F-DA1DC6B0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7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7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9A3DA-0F38-1D44-9A70-03903EE9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DF3A7-7D01-3642-A91F-8BB63B5DD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2F832-A3E4-384B-809F-2E2F268E4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63BF0-2141-3A47-8AA8-E802DF7EED6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BE55-DE23-8C4C-9EC0-2038E00D9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685B7-FB58-1049-8EE6-B51B0B80B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CF9EF-28AE-AD45-873F-DA1DC6B0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7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AAAA-84D8-5647-96A1-304A22D5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Descending</a:t>
            </a:r>
          </a:p>
        </p:txBody>
      </p:sp>
    </p:spTree>
    <p:extLst>
      <p:ext uri="{BB962C8B-B14F-4D97-AF65-F5344CB8AC3E}">
        <p14:creationId xmlns:p14="http://schemas.microsoft.com/office/powerpoint/2010/main" val="66449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A970-D2FC-4049-8D4C-632E608C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descent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0E26-82DA-0245-BF62-E7EFB0D82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Glide descent</a:t>
            </a:r>
          </a:p>
          <a:p>
            <a:pPr marL="914400" lvl="2" indent="0">
              <a:buNone/>
            </a:pPr>
            <a:r>
              <a:rPr lang="en-US" sz="2400" i="1" dirty="0"/>
              <a:t>	Power off, no thrust</a:t>
            </a:r>
          </a:p>
          <a:p>
            <a:endParaRPr lang="en-US" dirty="0"/>
          </a:p>
          <a:p>
            <a:r>
              <a:rPr lang="en-US" dirty="0"/>
              <a:t>Cruise descent</a:t>
            </a:r>
          </a:p>
          <a:p>
            <a:pPr marL="914400" lvl="2" indent="0">
              <a:buNone/>
            </a:pPr>
            <a:r>
              <a:rPr lang="en-US" sz="2400" i="1" dirty="0"/>
              <a:t>	Power used to control RoD, usually 500fpm</a:t>
            </a:r>
          </a:p>
          <a:p>
            <a:endParaRPr lang="en-US" dirty="0"/>
          </a:p>
          <a:p>
            <a:r>
              <a:rPr lang="en-US" dirty="0"/>
              <a:t>Approach descent</a:t>
            </a:r>
          </a:p>
          <a:p>
            <a:pPr marL="914400" lvl="2" indent="0">
              <a:buNone/>
            </a:pPr>
            <a:r>
              <a:rPr lang="en-US" sz="2400" i="1" dirty="0"/>
              <a:t>	Power used to control RoD, landing configuration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4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>
            <a:extLst>
              <a:ext uri="{FF2B5EF4-FFF2-40B4-BE49-F238E27FC236}">
                <a16:creationId xmlns:a16="http://schemas.microsoft.com/office/drawing/2014/main" id="{19E73FDA-D17E-4192-BE19-86BAD8774E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H="1">
            <a:off x="3316933" y="1069477"/>
            <a:ext cx="4145298" cy="238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Connector 33"/>
          <p:cNvCxnSpPr>
            <a:cxnSpLocks/>
          </p:cNvCxnSpPr>
          <p:nvPr/>
        </p:nvCxnSpPr>
        <p:spPr>
          <a:xfrm>
            <a:off x="1151966" y="2741912"/>
            <a:ext cx="9219498" cy="407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807968" y="259066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2368571" y="4068525"/>
            <a:ext cx="745485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>
            <a:off x="1962181" y="1288533"/>
            <a:ext cx="726829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</p:cNvCxnSpPr>
          <p:nvPr/>
        </p:nvCxnSpPr>
        <p:spPr>
          <a:xfrm>
            <a:off x="5951984" y="2708920"/>
            <a:ext cx="0" cy="135960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 flipH="1">
            <a:off x="5358540" y="2708925"/>
            <a:ext cx="593444" cy="7755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74398" y="47620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Weight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51984" y="9042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Lift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34548" y="20196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Drag</a:t>
            </a:r>
            <a:endParaRPr lang="en-AU" dirty="0"/>
          </a:p>
        </p:txBody>
      </p:sp>
      <p:sp>
        <p:nvSpPr>
          <p:cNvPr id="25" name="Right Arrow 24"/>
          <p:cNvSpPr/>
          <p:nvPr/>
        </p:nvSpPr>
        <p:spPr>
          <a:xfrm rot="10800000">
            <a:off x="9276404" y="2212624"/>
            <a:ext cx="1296144" cy="50405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 rot="21550540">
            <a:off x="9701897" y="2284190"/>
            <a:ext cx="93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RAF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9D8E8A-76A3-4D8B-81C3-7280D6F61F20}"/>
              </a:ext>
            </a:extLst>
          </p:cNvPr>
          <p:cNvCxnSpPr>
            <a:cxnSpLocks/>
          </p:cNvCxnSpPr>
          <p:nvPr/>
        </p:nvCxnSpPr>
        <p:spPr>
          <a:xfrm flipH="1" flipV="1">
            <a:off x="12757832" y="5687244"/>
            <a:ext cx="517434" cy="22133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3A8E740-A855-4196-9466-38B68A30684C}"/>
              </a:ext>
            </a:extLst>
          </p:cNvPr>
          <p:cNvSpPr txBox="1"/>
          <p:nvPr/>
        </p:nvSpPr>
        <p:spPr>
          <a:xfrm>
            <a:off x="9360816" y="886120"/>
            <a:ext cx="1654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Straight &amp; Level</a:t>
            </a:r>
          </a:p>
          <a:p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9D820F-7340-484B-BF2E-FC29EDED179A}"/>
              </a:ext>
            </a:extLst>
          </p:cNvPr>
          <p:cNvSpPr txBox="1"/>
          <p:nvPr/>
        </p:nvSpPr>
        <p:spPr>
          <a:xfrm>
            <a:off x="6852084" y="32166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Thrust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36BF583-8CD5-485C-AB21-C2D6C562D756}"/>
              </a:ext>
            </a:extLst>
          </p:cNvPr>
          <p:cNvCxnSpPr>
            <a:cxnSpLocks/>
          </p:cNvCxnSpPr>
          <p:nvPr/>
        </p:nvCxnSpPr>
        <p:spPr>
          <a:xfrm>
            <a:off x="5976815" y="2726922"/>
            <a:ext cx="558219" cy="0"/>
          </a:xfrm>
          <a:prstGeom prst="straightConnector1">
            <a:avLst/>
          </a:prstGeom>
          <a:ln w="571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8E12075-54F8-4EFB-80B9-8D6B9D5548F9}"/>
              </a:ext>
            </a:extLst>
          </p:cNvPr>
          <p:cNvCxnSpPr>
            <a:cxnSpLocks/>
          </p:cNvCxnSpPr>
          <p:nvPr/>
        </p:nvCxnSpPr>
        <p:spPr>
          <a:xfrm flipV="1">
            <a:off x="5951984" y="1288532"/>
            <a:ext cx="0" cy="142039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77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5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7 L 0.01367 -0.0310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7" grpId="0"/>
      <p:bldP spid="39" grpId="0"/>
      <p:bldP spid="3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>
            <a:extLst>
              <a:ext uri="{FF2B5EF4-FFF2-40B4-BE49-F238E27FC236}">
                <a16:creationId xmlns:a16="http://schemas.microsoft.com/office/drawing/2014/main" id="{19E73FDA-D17E-4192-BE19-86BAD8774E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637673" flipH="1">
            <a:off x="3489823" y="857335"/>
            <a:ext cx="4145298" cy="238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Connector 33"/>
          <p:cNvCxnSpPr>
            <a:cxnSpLocks/>
          </p:cNvCxnSpPr>
          <p:nvPr/>
        </p:nvCxnSpPr>
        <p:spPr>
          <a:xfrm>
            <a:off x="875021" y="467494"/>
            <a:ext cx="9029122" cy="4165471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807968" y="259066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1562852" y="2033555"/>
            <a:ext cx="7383931" cy="344213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>
            <a:off x="3396450" y="122658"/>
            <a:ext cx="7316677" cy="33572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</p:cNvCxnSpPr>
          <p:nvPr/>
        </p:nvCxnSpPr>
        <p:spPr>
          <a:xfrm>
            <a:off x="5951984" y="2708920"/>
            <a:ext cx="0" cy="135960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 flipH="1" flipV="1">
            <a:off x="5347712" y="2519149"/>
            <a:ext cx="562402" cy="255441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91871" y="430777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Weight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01952" y="91920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Lift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27848" y="177455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Drag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7182146" y="2720922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Forward Component of Weight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 flipV="1">
            <a:off x="5977211" y="3015873"/>
            <a:ext cx="478829" cy="107891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951984" y="1556792"/>
            <a:ext cx="576064" cy="11521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5422700" y="2734678"/>
            <a:ext cx="529285" cy="1089781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5412360" y="3813085"/>
            <a:ext cx="539623" cy="26319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 rot="12354060">
            <a:off x="9204415" y="3924732"/>
            <a:ext cx="1296144" cy="50405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 rot="1504600">
            <a:off x="9658523" y="4111498"/>
            <a:ext cx="93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RAF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5951984" y="1288533"/>
            <a:ext cx="0" cy="1438389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5915259" y="1288533"/>
            <a:ext cx="612789" cy="27330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 flipV="1">
            <a:off x="5347712" y="1331392"/>
            <a:ext cx="563428" cy="118775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9D8E8A-76A3-4D8B-81C3-7280D6F61F20}"/>
              </a:ext>
            </a:extLst>
          </p:cNvPr>
          <p:cNvCxnSpPr>
            <a:cxnSpLocks/>
          </p:cNvCxnSpPr>
          <p:nvPr/>
        </p:nvCxnSpPr>
        <p:spPr>
          <a:xfrm flipH="1" flipV="1">
            <a:off x="12757834" y="5687246"/>
            <a:ext cx="592406" cy="286834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3A8E740-A855-4196-9466-38B68A30684C}"/>
              </a:ext>
            </a:extLst>
          </p:cNvPr>
          <p:cNvSpPr txBox="1"/>
          <p:nvPr/>
        </p:nvSpPr>
        <p:spPr>
          <a:xfrm>
            <a:off x="9360816" y="886120"/>
            <a:ext cx="816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GLIDE</a:t>
            </a:r>
          </a:p>
          <a:p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541B4-498F-034D-B4A2-E3933BA40094}"/>
              </a:ext>
            </a:extLst>
          </p:cNvPr>
          <p:cNvSpPr txBox="1"/>
          <p:nvPr/>
        </p:nvSpPr>
        <p:spPr>
          <a:xfrm>
            <a:off x="2630543" y="4826809"/>
            <a:ext cx="2097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Lift &lt; Weight</a:t>
            </a:r>
          </a:p>
          <a:p>
            <a:r>
              <a:rPr lang="en-US" dirty="0"/>
              <a:t>Thrust + FCW = Drag</a:t>
            </a:r>
          </a:p>
        </p:txBody>
      </p:sp>
    </p:spTree>
    <p:extLst>
      <p:ext uri="{BB962C8B-B14F-4D97-AF65-F5344CB8AC3E}">
        <p14:creationId xmlns:p14="http://schemas.microsoft.com/office/powerpoint/2010/main" val="4162859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7 -0.26944 L -0.55911 -0.42454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-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1B25-33C0-8A49-BAE9-38BC9F6E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Glide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E2F51-8133-334D-AFCF-F054D48DA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36080" cy="4351338"/>
          </a:xfrm>
        </p:spPr>
        <p:txBody>
          <a:bodyPr/>
          <a:lstStyle/>
          <a:p>
            <a:r>
              <a:rPr lang="en-AU" dirty="0"/>
              <a:t>What we want: maximum glide distance with the minimum altitude lost.</a:t>
            </a:r>
          </a:p>
          <a:p>
            <a:endParaRPr lang="en-US" dirty="0"/>
          </a:p>
          <a:p>
            <a:r>
              <a:rPr lang="en-US" dirty="0"/>
              <a:t>Best range in still air is achieved at an angle of attack producing the best lift/drag ratio.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406659-6F38-3B4C-9A80-160269E466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89" b="93425" l="9733" r="89953">
                        <a14:foregroundMark x1="14914" y1="90959" x2="21507" y2="85205"/>
                        <a14:foregroundMark x1="62794" y1="93151" x2="64835" y2="93425"/>
                        <a14:foregroundMark x1="23391" y1="84110" x2="23391" y2="84110"/>
                        <a14:foregroundMark x1="16797" y1="81096" x2="16954" y2="83562"/>
                        <a14:foregroundMark x1="23548" y1="83562" x2="24176" y2="84110"/>
                        <a14:backgroundMark x1="67190" y1="46849" x2="71115" y2="69589"/>
                      </a14:backgroundRemoval>
                    </a14:imgEffect>
                  </a14:imgLayer>
                </a14:imgProps>
              </a:ext>
            </a:extLst>
          </a:blip>
          <a:srcRect l="10337" t="78170" r="6838" b="1"/>
          <a:stretch/>
        </p:blipFill>
        <p:spPr>
          <a:xfrm>
            <a:off x="3704230" y="5049203"/>
            <a:ext cx="7467600" cy="11277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F000C7-A67E-5E48-A5D8-E23B00A7FB84}"/>
              </a:ext>
            </a:extLst>
          </p:cNvPr>
          <p:cNvSpPr txBox="1"/>
          <p:nvPr/>
        </p:nvSpPr>
        <p:spPr>
          <a:xfrm>
            <a:off x="2918118" y="564418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DFE79-3684-144A-8287-F2ACF5A13CC1}"/>
              </a:ext>
            </a:extLst>
          </p:cNvPr>
          <p:cNvSpPr txBox="1"/>
          <p:nvPr/>
        </p:nvSpPr>
        <p:spPr>
          <a:xfrm>
            <a:off x="6949440" y="678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C8954B-9AC8-3943-A0A6-913DF9A4E20C}"/>
              </a:ext>
            </a:extLst>
          </p:cNvPr>
          <p:cNvSpPr txBox="1"/>
          <p:nvPr/>
        </p:nvSpPr>
        <p:spPr>
          <a:xfrm>
            <a:off x="6637811" y="6011507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12000ft = 2 nm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5508F6-3478-CE4A-A452-3A24C38563E3}"/>
              </a:ext>
            </a:extLst>
          </p:cNvPr>
          <p:cNvSpPr txBox="1"/>
          <p:nvPr/>
        </p:nvSpPr>
        <p:spPr>
          <a:xfrm>
            <a:off x="10570543" y="5432229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L/D – 12:1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C8277A-41F9-0B4C-B794-C0D685507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4280" y="1362127"/>
            <a:ext cx="4332310" cy="413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9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6603-0F25-5545-97EA-A9A10848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Glide descent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6E93C6-A64E-3B44-B7E3-C06326056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7806" cy="4351338"/>
          </a:xfrm>
        </p:spPr>
        <p:txBody>
          <a:bodyPr/>
          <a:lstStyle/>
          <a:p>
            <a:pPr lvl="1"/>
            <a:r>
              <a:rPr lang="en-AU" dirty="0"/>
              <a:t>Best lift/drag = minimum drag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Best range achieved at best lift/drag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We measure </a:t>
            </a:r>
            <a:r>
              <a:rPr lang="en-AU" dirty="0" err="1"/>
              <a:t>AoA</a:t>
            </a:r>
            <a:r>
              <a:rPr lang="en-AU" dirty="0"/>
              <a:t> with airspeed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Airspeed at minimum drag (or best lift/drag) = best glide speed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1973-59E5-C548-A39B-E09AAE4A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Glide descent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2A46DA-436F-6D44-B404-DA38AB145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2558" y="1514004"/>
            <a:ext cx="3526949" cy="352694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5982A1-79D2-CE48-A705-72325A54B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08" y="3492703"/>
            <a:ext cx="3526949" cy="336529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D4DDC8-D31F-5C47-8B5E-819FE2160FB0}"/>
              </a:ext>
            </a:extLst>
          </p:cNvPr>
          <p:cNvCxnSpPr>
            <a:cxnSpLocks/>
          </p:cNvCxnSpPr>
          <p:nvPr/>
        </p:nvCxnSpPr>
        <p:spPr>
          <a:xfrm>
            <a:off x="5950403" y="0"/>
            <a:ext cx="0" cy="6858000"/>
          </a:xfrm>
          <a:prstGeom prst="line">
            <a:avLst/>
          </a:prstGeom>
          <a:ln w="57150">
            <a:solidFill>
              <a:srgbClr val="00B0F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269188-47B9-1C4E-B493-888156A1A315}"/>
              </a:ext>
            </a:extLst>
          </p:cNvPr>
          <p:cNvSpPr txBox="1"/>
          <p:nvPr/>
        </p:nvSpPr>
        <p:spPr>
          <a:xfrm>
            <a:off x="5980383" y="658574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 kts</a:t>
            </a:r>
          </a:p>
        </p:txBody>
      </p:sp>
    </p:spTree>
    <p:extLst>
      <p:ext uri="{BB962C8B-B14F-4D97-AF65-F5344CB8AC3E}">
        <p14:creationId xmlns:p14="http://schemas.microsoft.com/office/powerpoint/2010/main" val="337172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3195 L 0.00013 -0.23125 " pathEditMode="relative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06A7-9A82-9A4F-A879-963FC62D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a descent 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ACFFD21C-6A9D-5448-8543-ECC43E2F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r>
              <a:rPr lang="en-US" sz="2800" dirty="0"/>
              <a:t>Airspeed</a:t>
            </a:r>
          </a:p>
          <a:p>
            <a:pPr lvl="1"/>
            <a:r>
              <a:rPr lang="en-US" sz="2800" dirty="0"/>
              <a:t>Thrust </a:t>
            </a:r>
          </a:p>
          <a:p>
            <a:pPr lvl="1"/>
            <a:r>
              <a:rPr lang="en-US" sz="2800" dirty="0"/>
              <a:t>Weight</a:t>
            </a:r>
          </a:p>
          <a:p>
            <a:pPr lvl="1"/>
            <a:r>
              <a:rPr lang="en-US" sz="2800" dirty="0"/>
              <a:t>Flap</a:t>
            </a:r>
          </a:p>
          <a:p>
            <a:pPr lvl="1"/>
            <a:r>
              <a:rPr lang="en-US" sz="2800" dirty="0"/>
              <a:t>Wind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63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71F1-0990-E145-9EF2-7BC28E1D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a descent – Airspeed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041DD-5910-E24A-86EA-316966848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 aeroplane will glide the maximum distance when it is flown at an airspeed corresponding to best L/D ratio.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D9F083-9036-B74E-8F8E-710FB1BB3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50" y="2726377"/>
            <a:ext cx="8902700" cy="4131623"/>
          </a:xfrm>
          <a:prstGeom prst="rect">
            <a:avLst/>
          </a:prstGeom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6A8CC4F1-B31A-9E4A-90F2-DF4CDAFAE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134" y="2726376"/>
            <a:ext cx="5157731" cy="413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5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182D-7A09-D44B-B155-36CBD039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a descent – Power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E4623-D3D7-8A47-9293-371244414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in power will allow us to raise the nose as we no longer need that FCW to balance drag.</a:t>
            </a:r>
          </a:p>
          <a:p>
            <a:r>
              <a:rPr lang="en-US" dirty="0"/>
              <a:t>This will reduce both angle and rate of descent, range will be increased.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B228E-F3AB-304A-A940-FF4C5F46C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974" y="3118384"/>
            <a:ext cx="5085877" cy="373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8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5257-0A9C-2A48-B001-D11566F8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a descent – Weight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7498C-3C53-A045-8A51-50C253968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in weight increases the FCW.</a:t>
            </a:r>
          </a:p>
          <a:p>
            <a:r>
              <a:rPr lang="en-US" dirty="0"/>
              <a:t>This will increase the speed, therefore rate of descent will be increased, angle will remain the same.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3E951-6A3A-FF45-A1F3-16864DD0D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515" y="3145879"/>
            <a:ext cx="6176969" cy="371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5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7FE3-CF12-0547-A41C-3440AF2B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C41FC-AB3C-554B-BC08-4B561BF17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60 minutes</a:t>
            </a:r>
          </a:p>
          <a:p>
            <a:endParaRPr lang="en-US" dirty="0"/>
          </a:p>
          <a:p>
            <a:r>
              <a:rPr lang="en-US"/>
              <a:t>Emergency exit, toilet, kitchen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94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6192-2A50-FF48-97FA-C4611532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a descent – Flap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53EF5-95F4-B04E-84FC-D578CEDCC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increase of drag, we will no longer be flying at best L/D ratio.</a:t>
            </a:r>
          </a:p>
          <a:p>
            <a:r>
              <a:rPr lang="en-US" dirty="0"/>
              <a:t>Increase both angle and rate of descent, range will be reduced.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935CD-49DA-BC4A-8661-DE0823420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220" y="3263195"/>
            <a:ext cx="4701559" cy="359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8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38D1-589C-8540-9AC9-6613547B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a descent – Wind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9C063-B1C4-D848-BB34-4CBBB4194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At a constant airspeed, the rate of descent is unaffected by the wind.</a:t>
            </a:r>
          </a:p>
          <a:p>
            <a:r>
              <a:rPr lang="en-AU" dirty="0"/>
              <a:t>The angle of descent is increased when descending into a headwind and reduced when descending with a tailwind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C5F50-17BD-6245-BE7F-9DCEA1E66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870" y="3156121"/>
            <a:ext cx="5476259" cy="370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0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CDE1-6880-054C-ABFE-FBF9E259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a descent – Recap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4A7567-369D-4B4D-B87E-01920129CD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130176"/>
              </p:ext>
            </p:extLst>
          </p:nvPr>
        </p:nvGraphicFramePr>
        <p:xfrm>
          <a:off x="837507" y="1825625"/>
          <a:ext cx="10515600" cy="336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3121285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3127986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463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Angle</a:t>
                      </a:r>
                      <a:r>
                        <a:rPr lang="en-US" sz="2300" baseline="0" dirty="0"/>
                        <a:t> of Descent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Rate of Descent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6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/>
                        <a:t>Airspeed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7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/>
                        <a:t>Flaps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71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51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/>
                        <a:t>Headwind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7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/>
                        <a:t>Tailwind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1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7668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CA6C6E6-8D19-5A4C-BBB1-0A1AE07EF1AC}"/>
              </a:ext>
            </a:extLst>
          </p:cNvPr>
          <p:cNvSpPr txBox="1"/>
          <p:nvPr/>
        </p:nvSpPr>
        <p:spPr>
          <a:xfrm>
            <a:off x="5901075" y="230647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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1F7810-1DAB-844A-A692-867049C10CA2}"/>
              </a:ext>
            </a:extLst>
          </p:cNvPr>
          <p:cNvSpPr txBox="1"/>
          <p:nvPr/>
        </p:nvSpPr>
        <p:spPr>
          <a:xfrm>
            <a:off x="5901075" y="28107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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2D8DFD-E0F0-A54A-A00F-48D4B17E04CF}"/>
              </a:ext>
            </a:extLst>
          </p:cNvPr>
          <p:cNvSpPr txBox="1"/>
          <p:nvPr/>
        </p:nvSpPr>
        <p:spPr>
          <a:xfrm>
            <a:off x="9410824" y="230647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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7988C9-AEA7-5041-AE18-52491F9B33E7}"/>
              </a:ext>
            </a:extLst>
          </p:cNvPr>
          <p:cNvSpPr txBox="1"/>
          <p:nvPr/>
        </p:nvSpPr>
        <p:spPr>
          <a:xfrm>
            <a:off x="9410824" y="28131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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434ADC-B63C-7F4B-831B-4F56FE82F61D}"/>
              </a:ext>
            </a:extLst>
          </p:cNvPr>
          <p:cNvSpPr txBox="1"/>
          <p:nvPr/>
        </p:nvSpPr>
        <p:spPr>
          <a:xfrm>
            <a:off x="5901075" y="382089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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18300-48FB-0D45-86CB-6BC13358C1B1}"/>
              </a:ext>
            </a:extLst>
          </p:cNvPr>
          <p:cNvSpPr txBox="1"/>
          <p:nvPr/>
        </p:nvSpPr>
        <p:spPr>
          <a:xfrm>
            <a:off x="9410824" y="470833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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FA8203-9F97-8B46-82FF-7E1436D83081}"/>
              </a:ext>
            </a:extLst>
          </p:cNvPr>
          <p:cNvSpPr txBox="1"/>
          <p:nvPr/>
        </p:nvSpPr>
        <p:spPr>
          <a:xfrm>
            <a:off x="5901075" y="331413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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69E925-E54D-554B-97EC-4B5FC6C13A5C}"/>
              </a:ext>
            </a:extLst>
          </p:cNvPr>
          <p:cNvSpPr/>
          <p:nvPr/>
        </p:nvSpPr>
        <p:spPr>
          <a:xfrm>
            <a:off x="9410824" y="332497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Wingdings"/>
                <a:ea typeface="Wingdings"/>
                <a:cs typeface="Wingdings"/>
              </a:rPr>
              <a:t>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D9A31F-06F1-C74D-8341-EDD8BA432029}"/>
              </a:ext>
            </a:extLst>
          </p:cNvPr>
          <p:cNvSpPr/>
          <p:nvPr/>
        </p:nvSpPr>
        <p:spPr>
          <a:xfrm>
            <a:off x="5900382" y="432516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Wingdings"/>
                <a:ea typeface="Wingdings"/>
                <a:cs typeface="Wingdings"/>
              </a:rPr>
              <a:t>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6BF03F-5C4A-5D45-AAFC-B93B9EF456DF}"/>
              </a:ext>
            </a:extLst>
          </p:cNvPr>
          <p:cNvSpPr txBox="1"/>
          <p:nvPr/>
        </p:nvSpPr>
        <p:spPr>
          <a:xfrm>
            <a:off x="9253181" y="432182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CC04D-11F7-B741-B315-8F0CD1BEE318}"/>
              </a:ext>
            </a:extLst>
          </p:cNvPr>
          <p:cNvSpPr txBox="1"/>
          <p:nvPr/>
        </p:nvSpPr>
        <p:spPr>
          <a:xfrm>
            <a:off x="5744890" y="469115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D76A78-CD6E-704D-84F4-86F5045F872C}"/>
              </a:ext>
            </a:extLst>
          </p:cNvPr>
          <p:cNvSpPr txBox="1"/>
          <p:nvPr/>
        </p:nvSpPr>
        <p:spPr>
          <a:xfrm>
            <a:off x="9253180" y="380998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</a:t>
            </a:r>
          </a:p>
        </p:txBody>
      </p:sp>
    </p:spTree>
    <p:extLst>
      <p:ext uri="{BB962C8B-B14F-4D97-AF65-F5344CB8AC3E}">
        <p14:creationId xmlns:p14="http://schemas.microsoft.com/office/powerpoint/2010/main" val="214215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/>
      <p:bldP spid="15" grpId="0"/>
      <p:bldP spid="17" grpId="0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18EA4-B848-6C47-98F9-9260981E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07E225-A58C-A841-8F52-223668A48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807" y="2519666"/>
            <a:ext cx="7883820" cy="23501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A95C01-8784-F641-9460-9A02B4697823}"/>
              </a:ext>
            </a:extLst>
          </p:cNvPr>
          <p:cNvSpPr txBox="1"/>
          <p:nvPr/>
        </p:nvSpPr>
        <p:spPr>
          <a:xfrm>
            <a:off x="1797373" y="2954778"/>
            <a:ext cx="177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 Entry Checks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825F7-6AB0-864C-A2FD-922A27EA7808}"/>
              </a:ext>
            </a:extLst>
          </p:cNvPr>
          <p:cNvSpPr txBox="1"/>
          <p:nvPr/>
        </p:nvSpPr>
        <p:spPr>
          <a:xfrm>
            <a:off x="5503559" y="2400780"/>
            <a:ext cx="75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B22BC9-A0AF-D14A-BF6F-37599E350244}"/>
              </a:ext>
            </a:extLst>
          </p:cNvPr>
          <p:cNvSpPr txBox="1"/>
          <p:nvPr/>
        </p:nvSpPr>
        <p:spPr>
          <a:xfrm>
            <a:off x="6859234" y="3465201"/>
            <a:ext cx="99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CAF6C5-92A9-6246-AEE7-C38E1B9E27ED}"/>
              </a:ext>
            </a:extLst>
          </p:cNvPr>
          <p:cNvSpPr txBox="1"/>
          <p:nvPr/>
        </p:nvSpPr>
        <p:spPr>
          <a:xfrm>
            <a:off x="1797373" y="3324110"/>
            <a:ext cx="3870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Reference point selected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Carburetor heat as desired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Mixture full rich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Temperatures and pressures checked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Lookout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8D9455-8A10-5B4D-BBE5-F1D04491C382}"/>
              </a:ext>
            </a:extLst>
          </p:cNvPr>
          <p:cNvSpPr txBox="1"/>
          <p:nvPr/>
        </p:nvSpPr>
        <p:spPr>
          <a:xfrm flipH="1">
            <a:off x="5503559" y="1199022"/>
            <a:ext cx="1257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i="1" dirty="0"/>
              <a:t>Power</a:t>
            </a:r>
          </a:p>
          <a:p>
            <a:pPr>
              <a:buFont typeface="Wingdings" pitchFamily="2" charset="2"/>
              <a:buChar char="Ø"/>
            </a:pPr>
            <a:r>
              <a:rPr lang="en-US" i="1" dirty="0"/>
              <a:t>Attitude</a:t>
            </a:r>
          </a:p>
          <a:p>
            <a:pPr>
              <a:buFont typeface="Wingdings" pitchFamily="2" charset="2"/>
              <a:buChar char="Ø"/>
            </a:pPr>
            <a:r>
              <a:rPr lang="en-US" i="1" dirty="0"/>
              <a:t>Speed</a:t>
            </a:r>
          </a:p>
          <a:p>
            <a:pPr>
              <a:buFont typeface="Wingdings" pitchFamily="2" charset="2"/>
              <a:buChar char="Ø"/>
            </a:pPr>
            <a:r>
              <a:rPr lang="en-US" i="1" dirty="0"/>
              <a:t>Trim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380048-A9B8-6A40-AF05-18A12ECC7F11}"/>
              </a:ext>
            </a:extLst>
          </p:cNvPr>
          <p:cNvSpPr txBox="1"/>
          <p:nvPr/>
        </p:nvSpPr>
        <p:spPr>
          <a:xfrm>
            <a:off x="6859234" y="2260312"/>
            <a:ext cx="1668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Attitude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Lookout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Attitude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Performance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22B435-6C91-F347-80CE-31AA1BDE8839}"/>
              </a:ext>
            </a:extLst>
          </p:cNvPr>
          <p:cNvSpPr txBox="1"/>
          <p:nvPr/>
        </p:nvSpPr>
        <p:spPr>
          <a:xfrm>
            <a:off x="6096000" y="4104533"/>
            <a:ext cx="80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CCHAT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B93B9C-1056-0F4C-B674-6BBA7EBBE843}"/>
              </a:ext>
            </a:extLst>
          </p:cNvPr>
          <p:cNvSpPr txBox="1"/>
          <p:nvPr/>
        </p:nvSpPr>
        <p:spPr>
          <a:xfrm>
            <a:off x="6100492" y="4475294"/>
            <a:ext cx="11733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Change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Check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Hold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Adjust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Trim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786930-6B1E-7048-B909-B068FE5D56A4}"/>
              </a:ext>
            </a:extLst>
          </p:cNvPr>
          <p:cNvSpPr txBox="1"/>
          <p:nvPr/>
        </p:nvSpPr>
        <p:spPr>
          <a:xfrm>
            <a:off x="8455262" y="4928344"/>
            <a:ext cx="75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0E2B6E-0A91-4C4B-953F-E1AEF1A42014}"/>
              </a:ext>
            </a:extLst>
          </p:cNvPr>
          <p:cNvSpPr txBox="1"/>
          <p:nvPr/>
        </p:nvSpPr>
        <p:spPr>
          <a:xfrm flipH="1">
            <a:off x="8455262" y="5292546"/>
            <a:ext cx="1257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i="1" dirty="0"/>
              <a:t>Power</a:t>
            </a:r>
          </a:p>
          <a:p>
            <a:pPr>
              <a:buFont typeface="Wingdings" pitchFamily="2" charset="2"/>
              <a:buChar char="Ø"/>
            </a:pPr>
            <a:r>
              <a:rPr lang="en-US" i="1" dirty="0"/>
              <a:t>Attitude</a:t>
            </a:r>
          </a:p>
          <a:p>
            <a:pPr>
              <a:buFont typeface="Wingdings" pitchFamily="2" charset="2"/>
              <a:buChar char="Ø"/>
            </a:pPr>
            <a:r>
              <a:rPr lang="en-US" i="1" dirty="0"/>
              <a:t>Speed</a:t>
            </a:r>
          </a:p>
          <a:p>
            <a:pPr>
              <a:buFont typeface="Wingdings" pitchFamily="2" charset="2"/>
              <a:buChar char="Ø"/>
            </a:pPr>
            <a:r>
              <a:rPr lang="en-US" i="1" dirty="0"/>
              <a:t>Trim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E9B4F-E44E-EC4D-9620-65790B9D4974}"/>
              </a:ext>
            </a:extLst>
          </p:cNvPr>
          <p:cNvSpPr txBox="1"/>
          <p:nvPr/>
        </p:nvSpPr>
        <p:spPr>
          <a:xfrm>
            <a:off x="8658376" y="2911203"/>
            <a:ext cx="27159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engine should be warmed using a power setting of 2000RPM for 4 seconds every 1000ft of descent.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0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7B32-3056-D445-B760-7561D47A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2BE2E83-FD4A-8F4E-A7F8-E7D342945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034770"/>
              </p:ext>
            </p:extLst>
          </p:nvPr>
        </p:nvGraphicFramePr>
        <p:xfrm>
          <a:off x="838200" y="2039422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690769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4669522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772978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48140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Cruise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Approach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508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2100 rpm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 rpm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83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 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 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1/2 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75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 </a:t>
                      </a:r>
                      <a:r>
                        <a:rPr lang="en-US" dirty="0" err="1"/>
                        <a:t>kts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 </a:t>
                      </a:r>
                      <a:r>
                        <a:rPr lang="en-US" dirty="0" err="1"/>
                        <a:t>kts</a:t>
                      </a:r>
                      <a:r>
                        <a:rPr lang="en-US" dirty="0"/>
                        <a:t> (500fpm)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 </a:t>
                      </a:r>
                      <a:r>
                        <a:rPr lang="en-US" dirty="0" err="1"/>
                        <a:t>kts</a:t>
                      </a:r>
                      <a:r>
                        <a:rPr lang="en-US" dirty="0"/>
                        <a:t> (2 stages flap)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12823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Trim and balance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48853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C3CA8FA-713E-7C4D-A774-3019207C29F0}"/>
              </a:ext>
            </a:extLst>
          </p:cNvPr>
          <p:cNvSpPr txBox="1"/>
          <p:nvPr/>
        </p:nvSpPr>
        <p:spPr>
          <a:xfrm>
            <a:off x="838200" y="1640959"/>
            <a:ext cx="318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Power setting Warrior PA28-161</a:t>
            </a:r>
          </a:p>
        </p:txBody>
      </p:sp>
    </p:spTree>
    <p:extLst>
      <p:ext uri="{BB962C8B-B14F-4D97-AF65-F5344CB8AC3E}">
        <p14:creationId xmlns:p14="http://schemas.microsoft.com/office/powerpoint/2010/main" val="4224424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B8CE-075A-A546-8FF4-2DE73938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Airmanship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6F5FE-EB01-8B47-8910-7760679E5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AU" sz="2800" dirty="0"/>
              <a:t>Lookout</a:t>
            </a:r>
          </a:p>
          <a:p>
            <a:pPr lvl="1"/>
            <a:endParaRPr lang="en-AU" sz="2800" dirty="0"/>
          </a:p>
          <a:p>
            <a:pPr lvl="1"/>
            <a:r>
              <a:rPr lang="en-AU" sz="2800" dirty="0"/>
              <a:t>Engine considerations.</a:t>
            </a:r>
          </a:p>
          <a:p>
            <a:pPr lvl="1"/>
            <a:endParaRPr lang="en-AU" sz="2800" dirty="0"/>
          </a:p>
          <a:p>
            <a:pPr lvl="1"/>
            <a:r>
              <a:rPr lang="en-AU" sz="2800" dirty="0"/>
              <a:t>Minimum Altitudes (CAR 1988 REG 157) &amp; Situation Awareness. </a:t>
            </a:r>
          </a:p>
          <a:p>
            <a:pPr lvl="1"/>
            <a:endParaRPr lang="en-AU" sz="2800" dirty="0"/>
          </a:p>
          <a:p>
            <a:pPr lvl="3">
              <a:buFont typeface="Wingdings" pitchFamily="2" charset="2"/>
              <a:buChar char="Ø"/>
            </a:pPr>
            <a:r>
              <a:rPr lang="en-AU" sz="2400" dirty="0"/>
              <a:t>Populated areas - not below 1,000ft AGL</a:t>
            </a:r>
          </a:p>
          <a:p>
            <a:pPr lvl="3">
              <a:buFont typeface="Wingdings" pitchFamily="2" charset="2"/>
              <a:buChar char="Ø"/>
            </a:pPr>
            <a:r>
              <a:rPr lang="en-AU" sz="2400" dirty="0"/>
              <a:t>Non-populated areas – not below 500ft AGL</a:t>
            </a:r>
          </a:p>
        </p:txBody>
      </p:sp>
    </p:spTree>
    <p:extLst>
      <p:ext uri="{BB962C8B-B14F-4D97-AF65-F5344CB8AC3E}">
        <p14:creationId xmlns:p14="http://schemas.microsoft.com/office/powerpoint/2010/main" val="365898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B1C5D-7EA2-2740-98BE-DEDF66ED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and error management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BB2921-E72B-2E40-BD52-48AB679BC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552499"/>
              </p:ext>
            </p:extLst>
          </p:nvPr>
        </p:nvGraphicFramePr>
        <p:xfrm>
          <a:off x="838200" y="1825625"/>
          <a:ext cx="10597832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32065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08337445"/>
                    </a:ext>
                  </a:extLst>
                </a:gridCol>
                <a:gridCol w="2711132">
                  <a:extLst>
                    <a:ext uri="{9D8B030D-6E8A-4147-A177-3AD203B41FA5}">
                      <a16:colId xmlns:a16="http://schemas.microsoft.com/office/drawing/2014/main" val="12590368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4660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3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Barotrauma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Don’t fly if unwell</a:t>
                      </a:r>
                    </a:p>
                    <a:p>
                      <a:pPr algn="ctr"/>
                      <a:r>
                        <a:rPr lang="en-US" dirty="0"/>
                        <a:t>Use moderate 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Pilot incapacitation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1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power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 periods of idle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 of engine power</a:t>
                      </a:r>
                    </a:p>
                    <a:p>
                      <a:pPr algn="ctr"/>
                      <a:r>
                        <a:rPr lang="en-US" dirty="0"/>
                        <a:t>Fouled spark plugs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02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Poor situational awareness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Maintain 500ft/1000ft AGL</a:t>
                      </a:r>
                    </a:p>
                    <a:p>
                      <a:pPr algn="ctr"/>
                      <a:r>
                        <a:rPr lang="en-US" dirty="0"/>
                        <a:t>Awareness of 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3325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509E6D-08CF-1242-840B-EDCC44591113}"/>
              </a:ext>
            </a:extLst>
          </p:cNvPr>
          <p:cNvSpPr txBox="1"/>
          <p:nvPr/>
        </p:nvSpPr>
        <p:spPr>
          <a:xfrm>
            <a:off x="3963900" y="2202914"/>
            <a:ext cx="1572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</a:t>
            </a:r>
            <a:r>
              <a:rPr lang="en-US" dirty="0" err="1"/>
              <a:t>RoD</a:t>
            </a:r>
            <a:r>
              <a:rPr lang="en-US" dirty="0"/>
              <a:t> with </a:t>
            </a:r>
          </a:p>
          <a:p>
            <a:r>
              <a:rPr lang="en-US" dirty="0"/>
              <a:t>blocked nose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5941E-8E57-764E-984A-134876333952}"/>
              </a:ext>
            </a:extLst>
          </p:cNvPr>
          <p:cNvSpPr txBox="1"/>
          <p:nvPr/>
        </p:nvSpPr>
        <p:spPr>
          <a:xfrm>
            <a:off x="6096000" y="2819400"/>
            <a:ext cx="2684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Warm engine every 1000ft</a:t>
            </a:r>
          </a:p>
          <a:p>
            <a:pPr algn="ctr"/>
            <a:r>
              <a:rPr lang="en-US" dirty="0"/>
              <a:t>Use carby heat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E2489-E239-9D48-A471-F2DEB06B4001}"/>
              </a:ext>
            </a:extLst>
          </p:cNvPr>
          <p:cNvSpPr txBox="1"/>
          <p:nvPr/>
        </p:nvSpPr>
        <p:spPr>
          <a:xfrm>
            <a:off x="8737185" y="3565356"/>
            <a:ext cx="2616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Descent below minimums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4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FDB2-9BE2-C84F-A816-1BD2E261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7F1A5-EF53-0048-8317-3B9A232E6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pPr lvl="1"/>
            <a:r>
              <a:rPr lang="en-US" sz="2800" dirty="0"/>
              <a:t>Types of descent and how to achieve it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Forces acting in a descent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Factors affecting a descent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31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5A03-0C5E-8442-9050-15FE3B54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– revisited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B2412-DC22-824B-8B17-074700F02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1454" cy="4351338"/>
          </a:xfrm>
        </p:spPr>
        <p:txBody>
          <a:bodyPr/>
          <a:lstStyle/>
          <a:p>
            <a:pPr lvl="2">
              <a:buFont typeface="Wingdings" pitchFamily="2" charset="2"/>
              <a:buChar char="Ø"/>
            </a:pPr>
            <a:r>
              <a:rPr lang="en-AU" sz="2800" dirty="0"/>
              <a:t>Explain the balance of the four forces in a gliding descent</a:t>
            </a:r>
          </a:p>
          <a:p>
            <a:pPr lvl="2">
              <a:buFont typeface="Wingdings" pitchFamily="2" charset="2"/>
              <a:buChar char="Ø"/>
            </a:pPr>
            <a:endParaRPr lang="en-AU" sz="2800" dirty="0"/>
          </a:p>
          <a:p>
            <a:pPr lvl="2">
              <a:buFont typeface="Wingdings" pitchFamily="2" charset="2"/>
              <a:buChar char="Ø"/>
            </a:pPr>
            <a:r>
              <a:rPr lang="en-AU" sz="2800" dirty="0"/>
              <a:t>State the effect of increasing weight on descent performance</a:t>
            </a:r>
          </a:p>
          <a:p>
            <a:pPr lvl="2">
              <a:buFont typeface="Wingdings" pitchFamily="2" charset="2"/>
              <a:buChar char="Ø"/>
            </a:pPr>
            <a:endParaRPr lang="en-AU" sz="2800" dirty="0"/>
          </a:p>
          <a:p>
            <a:pPr lvl="2">
              <a:buFont typeface="Wingdings" pitchFamily="2" charset="2"/>
              <a:buChar char="Ø"/>
            </a:pPr>
            <a:r>
              <a:rPr lang="en-AU" sz="2800" dirty="0"/>
              <a:t>State the effect of extending flaps on descent performance</a:t>
            </a:r>
          </a:p>
          <a:p>
            <a:pPr lvl="2">
              <a:buFont typeface="Wingdings" pitchFamily="2" charset="2"/>
              <a:buChar char="Ø"/>
            </a:pPr>
            <a:endParaRPr lang="en-AU" sz="2800" dirty="0"/>
          </a:p>
          <a:p>
            <a:pPr lvl="2">
              <a:buFont typeface="Wingdings" pitchFamily="2" charset="2"/>
              <a:buChar char="Ø"/>
            </a:pPr>
            <a:r>
              <a:rPr lang="en-AU" sz="2800" dirty="0"/>
              <a:t>Explain how to enter, maintain and exit from a descent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14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DF16-9943-D64B-8EFF-E99AAB3F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4724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C678-017F-8048-8169-C2A5B43D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2D0C3-622D-5D4A-9414-73DCFA52E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outline the techniques and procedures used in the PA-28 in</a:t>
            </a:r>
          </a:p>
          <a:p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The glide descent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The cruise descent 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The approach descent</a:t>
            </a:r>
          </a:p>
        </p:txBody>
      </p:sp>
    </p:spTree>
    <p:extLst>
      <p:ext uri="{BB962C8B-B14F-4D97-AF65-F5344CB8AC3E}">
        <p14:creationId xmlns:p14="http://schemas.microsoft.com/office/powerpoint/2010/main" val="148940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98EA-A413-3147-8D4D-086E7058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43FDCF-9953-D249-A861-1F7225782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Learn how to handle the aircraft in a coordinated and safe manner during a descent.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With a high competency in the descending configurations, greatly improve the comfort and safety of passengers as well as improving the efficiency of the aircraft.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2292-33B2-A24B-AD4B-6AEDBB8B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95BFA-C025-B043-A5D8-891867147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39620" y="1825625"/>
            <a:ext cx="433885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Objectives</a:t>
            </a:r>
          </a:p>
          <a:p>
            <a:endParaRPr lang="en-US" dirty="0"/>
          </a:p>
          <a:p>
            <a:r>
              <a:rPr lang="en-US" dirty="0"/>
              <a:t>Revision</a:t>
            </a:r>
          </a:p>
          <a:p>
            <a:endParaRPr lang="en-US" dirty="0"/>
          </a:p>
          <a:p>
            <a:r>
              <a:rPr lang="en-US" dirty="0"/>
              <a:t>Definitions</a:t>
            </a:r>
          </a:p>
          <a:p>
            <a:endParaRPr lang="en-US" dirty="0"/>
          </a:p>
          <a:p>
            <a:r>
              <a:rPr lang="en-US" dirty="0"/>
              <a:t>Types of descent</a:t>
            </a:r>
          </a:p>
          <a:p>
            <a:endParaRPr lang="en-US" dirty="0"/>
          </a:p>
          <a:p>
            <a:r>
              <a:rPr lang="en-US" dirty="0"/>
              <a:t>Forces acting in a descent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1B5FF5-3AC1-5D49-BF26-1F327CC03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78472" y="1825625"/>
            <a:ext cx="433885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Factors affecting a descent</a:t>
            </a:r>
          </a:p>
          <a:p>
            <a:endParaRPr lang="en-US" dirty="0"/>
          </a:p>
          <a:p>
            <a:r>
              <a:rPr lang="en-US" dirty="0"/>
              <a:t>Application</a:t>
            </a:r>
          </a:p>
          <a:p>
            <a:endParaRPr lang="en-US" dirty="0"/>
          </a:p>
          <a:p>
            <a:r>
              <a:rPr lang="en-US" dirty="0"/>
              <a:t>Airmanship &amp; TEM</a:t>
            </a:r>
          </a:p>
          <a:p>
            <a:endParaRPr lang="en-US" dirty="0"/>
          </a:p>
          <a:p>
            <a:r>
              <a:rPr lang="en-US" dirty="0"/>
              <a:t>Summary</a:t>
            </a:r>
          </a:p>
          <a:p>
            <a:endParaRPr lang="en-US" dirty="0"/>
          </a:p>
          <a:p>
            <a:r>
              <a:rPr lang="en-US" dirty="0"/>
              <a:t>Objectives – revisited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0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3CFA-8265-0F43-ACE0-D796BDE5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4E09-5D87-1144-85B0-F5E872690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At the end of the briefing, </a:t>
            </a:r>
            <a:r>
              <a:rPr lang="en-US"/>
              <a:t>you will be able to, from memory and without mistake:</a:t>
            </a:r>
          </a:p>
          <a:p>
            <a:pPr lvl="2"/>
            <a:endParaRPr lang="en-US" sz="2800" dirty="0"/>
          </a:p>
          <a:p>
            <a:pPr lvl="3">
              <a:buFont typeface="Wingdings" pitchFamily="2" charset="2"/>
              <a:buChar char="Ø"/>
            </a:pPr>
            <a:r>
              <a:rPr lang="en-US" sz="2800" dirty="0"/>
              <a:t>Explain the balance of the four forces in a gliding descent</a:t>
            </a:r>
          </a:p>
          <a:p>
            <a:pPr lvl="3">
              <a:buFont typeface="Wingdings" pitchFamily="2" charset="2"/>
              <a:buChar char="Ø"/>
            </a:pPr>
            <a:endParaRPr lang="en-US" sz="2800" dirty="0"/>
          </a:p>
          <a:p>
            <a:pPr lvl="3">
              <a:buFont typeface="Wingdings" pitchFamily="2" charset="2"/>
              <a:buChar char="Ø"/>
            </a:pPr>
            <a:r>
              <a:rPr lang="en-US" sz="2800" dirty="0"/>
              <a:t>State the effect of increasing weight on descent performance</a:t>
            </a:r>
          </a:p>
          <a:p>
            <a:pPr lvl="3">
              <a:buFont typeface="Wingdings" pitchFamily="2" charset="2"/>
              <a:buChar char="Ø"/>
            </a:pPr>
            <a:endParaRPr lang="en-US" sz="2800" dirty="0"/>
          </a:p>
          <a:p>
            <a:pPr lvl="3">
              <a:buFont typeface="Wingdings" pitchFamily="2" charset="2"/>
              <a:buChar char="Ø"/>
            </a:pPr>
            <a:r>
              <a:rPr lang="en-US" sz="2800" dirty="0"/>
              <a:t>State the effect of extending flaps on descent performance</a:t>
            </a:r>
          </a:p>
          <a:p>
            <a:pPr lvl="3">
              <a:buFont typeface="Wingdings" pitchFamily="2" charset="2"/>
              <a:buChar char="Ø"/>
            </a:pPr>
            <a:endParaRPr lang="en-US" sz="2800" dirty="0"/>
          </a:p>
          <a:p>
            <a:pPr lvl="3">
              <a:buFont typeface="Wingdings" pitchFamily="2" charset="2"/>
              <a:buChar char="Ø"/>
            </a:pPr>
            <a:r>
              <a:rPr lang="en-US" sz="2800" dirty="0"/>
              <a:t>Explain how to enter, maintain and exit from a descent</a:t>
            </a:r>
          </a:p>
        </p:txBody>
      </p:sp>
    </p:spTree>
    <p:extLst>
      <p:ext uri="{BB962C8B-B14F-4D97-AF65-F5344CB8AC3E}">
        <p14:creationId xmlns:p14="http://schemas.microsoft.com/office/powerpoint/2010/main" val="354219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2D00-709E-3B4E-BCDC-E16AC675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AA4B6-DBC2-7E40-BCDD-8679AC692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038" y="1825625"/>
            <a:ext cx="9456761" cy="4351338"/>
          </a:xfrm>
        </p:spPr>
        <p:txBody>
          <a:bodyPr/>
          <a:lstStyle/>
          <a:p>
            <a:r>
              <a:rPr lang="en-US" dirty="0"/>
              <a:t>Types of climb</a:t>
            </a:r>
          </a:p>
          <a:p>
            <a:endParaRPr lang="en-US" dirty="0"/>
          </a:p>
          <a:p>
            <a:r>
              <a:rPr lang="en-US" dirty="0"/>
              <a:t>Forces acting in a climb</a:t>
            </a:r>
          </a:p>
          <a:p>
            <a:endParaRPr lang="en-US" dirty="0"/>
          </a:p>
          <a:p>
            <a:r>
              <a:rPr lang="en-US" dirty="0"/>
              <a:t>Factors affecting the climb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AA4D-E12F-5B48-9A9D-085CA858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203F8-BF91-844C-8DE0-F895CFA7E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Glide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i="1" dirty="0"/>
              <a:t>A stabilized descent with power set at idle rpm. (or engine failure). </a:t>
            </a:r>
          </a:p>
        </p:txBody>
      </p:sp>
    </p:spTree>
    <p:extLst>
      <p:ext uri="{BB962C8B-B14F-4D97-AF65-F5344CB8AC3E}">
        <p14:creationId xmlns:p14="http://schemas.microsoft.com/office/powerpoint/2010/main" val="289402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A00A-BAA6-0944-8760-B948A45D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B2FED-D576-7141-AB50-CF341DA32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Rate of descent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i="1" dirty="0"/>
              <a:t>The rate, in feet per minutes, at which an aeroplane descends – a measure of vertical speed.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Angle of descent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i="1" dirty="0"/>
              <a:t>The gradient of the aeroplane’s descent.</a:t>
            </a:r>
          </a:p>
        </p:txBody>
      </p:sp>
    </p:spTree>
    <p:extLst>
      <p:ext uri="{BB962C8B-B14F-4D97-AF65-F5344CB8AC3E}">
        <p14:creationId xmlns:p14="http://schemas.microsoft.com/office/powerpoint/2010/main" val="149275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1002</Words>
  <Application>Microsoft Macintosh PowerPoint</Application>
  <PresentationFormat>Widescreen</PresentationFormat>
  <Paragraphs>264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Descending</vt:lpstr>
      <vt:lpstr>Housekeeping</vt:lpstr>
      <vt:lpstr>Aim </vt:lpstr>
      <vt:lpstr>Motivation </vt:lpstr>
      <vt:lpstr>Overview </vt:lpstr>
      <vt:lpstr>Objectives </vt:lpstr>
      <vt:lpstr>Revision </vt:lpstr>
      <vt:lpstr>Definitions </vt:lpstr>
      <vt:lpstr>Definitions </vt:lpstr>
      <vt:lpstr>Types of descent </vt:lpstr>
      <vt:lpstr>PowerPoint Presentation</vt:lpstr>
      <vt:lpstr>PowerPoint Presentation</vt:lpstr>
      <vt:lpstr>Glide descent</vt:lpstr>
      <vt:lpstr>Glide descent</vt:lpstr>
      <vt:lpstr>Glide descent</vt:lpstr>
      <vt:lpstr>Factors affecting a descent </vt:lpstr>
      <vt:lpstr>Factors affecting a descent – Airspeed  </vt:lpstr>
      <vt:lpstr>Factors affecting a descent – Power </vt:lpstr>
      <vt:lpstr>Factors affecting a descent – Weight   </vt:lpstr>
      <vt:lpstr>Factors affecting a descent – Flap  </vt:lpstr>
      <vt:lpstr>Factors affecting a descent – Wind  </vt:lpstr>
      <vt:lpstr>Factors affecting a descent – Recap</vt:lpstr>
      <vt:lpstr>Application </vt:lpstr>
      <vt:lpstr>Application </vt:lpstr>
      <vt:lpstr>Airmanship </vt:lpstr>
      <vt:lpstr>Threat and error management</vt:lpstr>
      <vt:lpstr>Summary </vt:lpstr>
      <vt:lpstr>Objective – revisited 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Descending</dc:title>
  <dc:creator>Microsoft Office User</dc:creator>
  <cp:lastModifiedBy>Luke Zhang</cp:lastModifiedBy>
  <cp:revision>63</cp:revision>
  <dcterms:created xsi:type="dcterms:W3CDTF">2019-04-16T06:21:39Z</dcterms:created>
  <dcterms:modified xsi:type="dcterms:W3CDTF">2019-08-19T11:50:16Z</dcterms:modified>
</cp:coreProperties>
</file>