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pn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76" r:id="rId3"/>
    <p:sldId id="256" r:id="rId4"/>
    <p:sldId id="258" r:id="rId5"/>
    <p:sldId id="259" r:id="rId6"/>
    <p:sldId id="260" r:id="rId7"/>
    <p:sldId id="277" r:id="rId8"/>
    <p:sldId id="261" r:id="rId9"/>
    <p:sldId id="262" r:id="rId10"/>
    <p:sldId id="292" r:id="rId11"/>
    <p:sldId id="293" r:id="rId12"/>
    <p:sldId id="294" r:id="rId13"/>
    <p:sldId id="295" r:id="rId14"/>
    <p:sldId id="264" r:id="rId15"/>
    <p:sldId id="265" r:id="rId16"/>
    <p:sldId id="267" r:id="rId17"/>
    <p:sldId id="296" r:id="rId18"/>
    <p:sldId id="266" r:id="rId19"/>
    <p:sldId id="302" r:id="rId20"/>
    <p:sldId id="268" r:id="rId21"/>
    <p:sldId id="306" r:id="rId22"/>
    <p:sldId id="304" r:id="rId23"/>
    <p:sldId id="307" r:id="rId24"/>
    <p:sldId id="308" r:id="rId25"/>
    <p:sldId id="299" r:id="rId26"/>
    <p:sldId id="300" r:id="rId27"/>
    <p:sldId id="301" r:id="rId28"/>
    <p:sldId id="36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8"/>
  </p:normalViewPr>
  <p:slideViewPr>
    <p:cSldViewPr snapToGrid="0" snapToObjects="1">
      <p:cViewPr varScale="1">
        <p:scale>
          <a:sx n="90" d="100"/>
          <a:sy n="90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803C0-7864-DF49-B32C-BA3C5F0188B0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242B3-1B61-0749-B1B3-0F2E7A9DC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87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B6FE-7854-4D92-9966-D225BE731DF4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8768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As we increase AoB, we increase lift &amp; increase load factor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242B3-1B61-0749-B1B3-0F2E7A9DCF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C479-819A-1F4C-98C6-A625B2463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9F428-874D-254C-B389-44BAC7957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63279-6535-B646-93B4-1D1B93DE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670E-5360-AC45-A113-C0B20D9DFCBA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FAE83-E9E7-8540-876D-377F98FF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B5F06-C855-314F-92F0-7970706E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A79F-BB09-8E42-BDE6-88128830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8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6A01-EAFC-974A-9F29-ED486598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31361-E67A-2C4F-80C7-C80AD994F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D26E3-FB04-144F-8D15-4B8C6692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670E-5360-AC45-A113-C0B20D9DFCBA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AFEE2-2B6D-7540-8657-EE8E8519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D0ECF-0B10-5446-B327-E5302F43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A79F-BB09-8E42-BDE6-88128830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BAB55-0C53-D24C-8BC2-B2BCB1840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B1021-DB6A-0C45-9D0D-310F6128A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C0EAD-19AA-3443-A964-718E5CDF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670E-5360-AC45-A113-C0B20D9DFCBA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1A6E4-79FE-3340-BDB1-EB308E18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ABE83-17A0-D34B-B3A7-C67640B5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A79F-BB09-8E42-BDE6-88128830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5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07B8-D087-B34A-8DB9-03A88289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CC43-9B09-264C-933C-D96DFC5A9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9E95C-6ED7-E34D-9922-0BE762D2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670E-5360-AC45-A113-C0B20D9DFCBA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09F75-50B9-B94C-9847-3FA2F1FD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ECB68-92C6-B24D-9173-9AB4F885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A79F-BB09-8E42-BDE6-88128830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2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D97E-DAF2-6446-8CBA-472DD850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AB6A3-CEBB-BB4F-B77E-0CEFD8768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E015C-12A0-1D42-81B5-67A3832B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670E-5360-AC45-A113-C0B20D9DFCBA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F543B-0D09-FA41-93D3-39E32054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17DBA-E03C-5F47-AB27-EB932593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A79F-BB09-8E42-BDE6-88128830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5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7557-7323-1844-9070-12AD529B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38325-F2BD-E64A-AD36-052FDB4C3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41030-4B5A-DD40-AA26-1A1340C04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5B1A9-5F64-6A49-90C3-8BA04C51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670E-5360-AC45-A113-C0B20D9DFCBA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21F93-3017-F040-9046-96F96E17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44036-6EE4-7E42-9C62-DCEB2851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A79F-BB09-8E42-BDE6-88128830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0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BD10-5E57-D24E-A8FD-3C108D344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CAFC7-4D58-E340-AC38-AD3677BE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637F6-0D14-ED49-A44E-ACC06F69B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A2799-5E9F-7345-B294-6B3E77E4E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286AA-BCDB-3747-9574-BA366280D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C2FA3-2BEF-8047-96F6-E586ED32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670E-5360-AC45-A113-C0B20D9DFCBA}" type="datetimeFigureOut">
              <a:rPr lang="en-US" smtClean="0"/>
              <a:t>8/15/19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8437F-A825-2940-B8E1-A0671634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65786-1AA5-564C-A8F6-8752D8C4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A79F-BB09-8E42-BDE6-88128830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0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B187-FE66-B14E-9114-515B4971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356A3-08E6-7C4C-8180-E07F4225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670E-5360-AC45-A113-C0B20D9DFCBA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0D16C-7D53-AE48-B11D-815C76A3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2A937-5D16-824F-B9A6-B4BC1B11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A79F-BB09-8E42-BDE6-88128830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012E7-922E-4C4A-B6DD-8C9AFEF8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670E-5360-AC45-A113-C0B20D9DFCBA}" type="datetimeFigureOut">
              <a:rPr lang="en-US" smtClean="0"/>
              <a:t>8/15/19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898AFD-47B5-CE42-A70E-D0B4649D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D1E5A-FE96-5D42-A60F-408F2127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A79F-BB09-8E42-BDE6-88128830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6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2024-770E-1245-8DBE-3F4085A2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EC8EA-4D44-704F-A8A3-5205A21DD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E3AFC-E41D-8E4D-BC7D-55CE59BD5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E6B-AE68-8B4C-A829-FADD30F4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670E-5360-AC45-A113-C0B20D9DFCBA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F5DB6-9765-D440-952C-3CBB45A8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E9D54-3827-C440-9CA2-3B62284B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A79F-BB09-8E42-BDE6-88128830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0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893-605C-6D4D-AA9E-2F29DD38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C6C30-C669-3F44-973C-C46C4B49F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05D77-A414-7C47-8A7A-CB8D747C1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538AE-F569-4A49-9C51-15310013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670E-5360-AC45-A113-C0B20D9DFCBA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82DC0-F8EF-9640-BFED-10ACE5D4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585B0-50C0-6948-88AF-84917CB4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A79F-BB09-8E42-BDE6-88128830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3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FAEF91-ECB2-7F4B-B906-63AE732A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F58BE-6DC5-E241-890D-083260647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3DECB-3EFF-8B49-9921-F94432AEF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8670E-5360-AC45-A113-C0B20D9DFCBA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5537-FF42-2749-BEC8-4CEB041E5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2EE76-7C3D-2A44-935F-305CFB874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8A79F-BB09-8E42-BDE6-88128830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8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4E70-D764-0A4F-92FA-C30E7C93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Steep Turn</a:t>
            </a:r>
          </a:p>
        </p:txBody>
      </p:sp>
    </p:spTree>
    <p:extLst>
      <p:ext uri="{BB962C8B-B14F-4D97-AF65-F5344CB8AC3E}">
        <p14:creationId xmlns:p14="http://schemas.microsoft.com/office/powerpoint/2010/main" val="2199307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B180AB0-7ABF-4F09-BBE0-2CD5C0DAF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711" y="3333751"/>
            <a:ext cx="4829552" cy="205255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4B3795-42CF-4666-B2CF-CF1A0379AE31}"/>
              </a:ext>
            </a:extLst>
          </p:cNvPr>
          <p:cNvCxnSpPr>
            <a:cxnSpLocks/>
          </p:cNvCxnSpPr>
          <p:nvPr/>
        </p:nvCxnSpPr>
        <p:spPr>
          <a:xfrm flipV="1">
            <a:off x="6117487" y="2752725"/>
            <a:ext cx="0" cy="1852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BE2BA8-A6C7-4F1C-A842-A2090E38D8B9}"/>
              </a:ext>
            </a:extLst>
          </p:cNvPr>
          <p:cNvCxnSpPr>
            <a:cxnSpLocks/>
          </p:cNvCxnSpPr>
          <p:nvPr/>
        </p:nvCxnSpPr>
        <p:spPr>
          <a:xfrm>
            <a:off x="6117487" y="4562474"/>
            <a:ext cx="0" cy="189031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D23982-36DD-4491-929D-4149A27D7963}"/>
              </a:ext>
            </a:extLst>
          </p:cNvPr>
          <p:cNvCxnSpPr>
            <a:cxnSpLocks/>
          </p:cNvCxnSpPr>
          <p:nvPr/>
        </p:nvCxnSpPr>
        <p:spPr>
          <a:xfrm>
            <a:off x="1538221" y="2752725"/>
            <a:ext cx="10063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EE6B91A-4289-477C-8D33-CED501FFFC74}"/>
              </a:ext>
            </a:extLst>
          </p:cNvPr>
          <p:cNvCxnSpPr>
            <a:cxnSpLocks/>
          </p:cNvCxnSpPr>
          <p:nvPr/>
        </p:nvCxnSpPr>
        <p:spPr>
          <a:xfrm>
            <a:off x="1242946" y="6452787"/>
            <a:ext cx="94297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16C72E2-0D65-4B05-8488-F218A012EA30}"/>
              </a:ext>
            </a:extLst>
          </p:cNvPr>
          <p:cNvSpPr txBox="1"/>
          <p:nvPr/>
        </p:nvSpPr>
        <p:spPr>
          <a:xfrm>
            <a:off x="6420595" y="3238261"/>
            <a:ext cx="298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28868-133B-41BB-9458-6AB26BD2B69B}"/>
              </a:ext>
            </a:extLst>
          </p:cNvPr>
          <p:cNvSpPr txBox="1"/>
          <p:nvPr/>
        </p:nvSpPr>
        <p:spPr>
          <a:xfrm>
            <a:off x="6569835" y="5644001"/>
            <a:ext cx="373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</a:t>
            </a:r>
          </a:p>
          <a:p>
            <a:endParaRPr lang="en-AU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24AF0C0-9CB2-8446-9C30-CEE8A2B8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Forces acting in a steep turn</a:t>
            </a:r>
          </a:p>
        </p:txBody>
      </p:sp>
    </p:spTree>
    <p:extLst>
      <p:ext uri="{BB962C8B-B14F-4D97-AF65-F5344CB8AC3E}">
        <p14:creationId xmlns:p14="http://schemas.microsoft.com/office/powerpoint/2010/main" val="28714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19E40D4-A9D3-41C0-908B-12422E82E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7894">
            <a:off x="3743070" y="3359185"/>
            <a:ext cx="4829552" cy="205255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5891F2-572A-46E8-AF15-60728ACEC3A9}"/>
              </a:ext>
            </a:extLst>
          </p:cNvPr>
          <p:cNvCxnSpPr>
            <a:cxnSpLocks/>
          </p:cNvCxnSpPr>
          <p:nvPr/>
        </p:nvCxnSpPr>
        <p:spPr>
          <a:xfrm>
            <a:off x="6062474" y="4562475"/>
            <a:ext cx="0" cy="189031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2BDD63-4A1F-4BBA-BC70-FA3E9A79C96C}"/>
              </a:ext>
            </a:extLst>
          </p:cNvPr>
          <p:cNvCxnSpPr>
            <a:cxnSpLocks/>
          </p:cNvCxnSpPr>
          <p:nvPr/>
        </p:nvCxnSpPr>
        <p:spPr>
          <a:xfrm flipV="1">
            <a:off x="6062474" y="3051544"/>
            <a:ext cx="901852" cy="1522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D23982-36DD-4491-929D-4149A27D7963}"/>
              </a:ext>
            </a:extLst>
          </p:cNvPr>
          <p:cNvCxnSpPr>
            <a:cxnSpLocks/>
          </p:cNvCxnSpPr>
          <p:nvPr/>
        </p:nvCxnSpPr>
        <p:spPr>
          <a:xfrm>
            <a:off x="1538221" y="2752725"/>
            <a:ext cx="10063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EE6B91A-4289-477C-8D33-CED501FFFC74}"/>
              </a:ext>
            </a:extLst>
          </p:cNvPr>
          <p:cNvCxnSpPr>
            <a:cxnSpLocks/>
          </p:cNvCxnSpPr>
          <p:nvPr/>
        </p:nvCxnSpPr>
        <p:spPr>
          <a:xfrm>
            <a:off x="1242946" y="6452787"/>
            <a:ext cx="94297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A7435B-24F5-4C80-A1B8-3195A38A2B95}"/>
              </a:ext>
            </a:extLst>
          </p:cNvPr>
          <p:cNvCxnSpPr>
            <a:cxnSpLocks/>
          </p:cNvCxnSpPr>
          <p:nvPr/>
        </p:nvCxnSpPr>
        <p:spPr>
          <a:xfrm>
            <a:off x="6964326" y="3051544"/>
            <a:ext cx="0" cy="1510931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CE4DAA-5424-4D34-89EB-636233145A1E}"/>
              </a:ext>
            </a:extLst>
          </p:cNvPr>
          <p:cNvCxnSpPr>
            <a:cxnSpLocks/>
          </p:cNvCxnSpPr>
          <p:nvPr/>
        </p:nvCxnSpPr>
        <p:spPr>
          <a:xfrm flipV="1">
            <a:off x="6062474" y="3076574"/>
            <a:ext cx="0" cy="148590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A780CD-6C70-4C19-9903-18C8C2D4A2A2}"/>
              </a:ext>
            </a:extLst>
          </p:cNvPr>
          <p:cNvCxnSpPr>
            <a:cxnSpLocks/>
          </p:cNvCxnSpPr>
          <p:nvPr/>
        </p:nvCxnSpPr>
        <p:spPr>
          <a:xfrm flipV="1">
            <a:off x="6062474" y="4574183"/>
            <a:ext cx="901852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DE739D-9D47-4D4A-893E-610E3ED5D9B7}"/>
              </a:ext>
            </a:extLst>
          </p:cNvPr>
          <p:cNvCxnSpPr>
            <a:cxnSpLocks/>
          </p:cNvCxnSpPr>
          <p:nvPr/>
        </p:nvCxnSpPr>
        <p:spPr>
          <a:xfrm flipV="1">
            <a:off x="6050672" y="3076574"/>
            <a:ext cx="913654" cy="1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B31CD5B-512A-4261-9A5D-1BB9ED5D4530}"/>
              </a:ext>
            </a:extLst>
          </p:cNvPr>
          <p:cNvSpPr txBox="1"/>
          <p:nvPr/>
        </p:nvSpPr>
        <p:spPr>
          <a:xfrm>
            <a:off x="6062473" y="5806456"/>
            <a:ext cx="373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</a:t>
            </a:r>
          </a:p>
          <a:p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547DBF-541D-4409-A625-4966BD0EF555}"/>
              </a:ext>
            </a:extLst>
          </p:cNvPr>
          <p:cNvSpPr txBox="1"/>
          <p:nvPr/>
        </p:nvSpPr>
        <p:spPr>
          <a:xfrm>
            <a:off x="7230090" y="3239428"/>
            <a:ext cx="298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AAC2C2-8025-4BED-B2E7-F0D56C251335}"/>
              </a:ext>
            </a:extLst>
          </p:cNvPr>
          <p:cNvSpPr txBox="1"/>
          <p:nvPr/>
        </p:nvSpPr>
        <p:spPr>
          <a:xfrm>
            <a:off x="3548118" y="2765242"/>
            <a:ext cx="243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Vertical component Lift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8DDB3-F04D-4B45-8FB5-BADB8214FDC7}"/>
              </a:ext>
            </a:extLst>
          </p:cNvPr>
          <p:cNvSpPr txBox="1"/>
          <p:nvPr/>
        </p:nvSpPr>
        <p:spPr>
          <a:xfrm>
            <a:off x="7153274" y="4613632"/>
            <a:ext cx="263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Horizontal component lift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615E6-BD3A-4B76-BFAB-99A645F3AD25}"/>
              </a:ext>
            </a:extLst>
          </p:cNvPr>
          <p:cNvSpPr txBox="1"/>
          <p:nvPr/>
        </p:nvSpPr>
        <p:spPr>
          <a:xfrm>
            <a:off x="5745502" y="641456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30°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F6164D-122E-4110-BA18-116E889738BF}"/>
              </a:ext>
            </a:extLst>
          </p:cNvPr>
          <p:cNvCxnSpPr/>
          <p:nvPr/>
        </p:nvCxnSpPr>
        <p:spPr>
          <a:xfrm flipV="1">
            <a:off x="6964326" y="2765242"/>
            <a:ext cx="188948" cy="286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985E8E-1092-4928-9AA9-BC81FEE2D2F4}"/>
              </a:ext>
            </a:extLst>
          </p:cNvPr>
          <p:cNvCxnSpPr>
            <a:cxnSpLocks/>
          </p:cNvCxnSpPr>
          <p:nvPr/>
        </p:nvCxnSpPr>
        <p:spPr>
          <a:xfrm flipV="1">
            <a:off x="6062473" y="2765242"/>
            <a:ext cx="0" cy="311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88F2BD-8C42-4840-829B-82F50240AB10}"/>
              </a:ext>
            </a:extLst>
          </p:cNvPr>
          <p:cNvCxnSpPr>
            <a:cxnSpLocks/>
          </p:cNvCxnSpPr>
          <p:nvPr/>
        </p:nvCxnSpPr>
        <p:spPr>
          <a:xfrm>
            <a:off x="6964326" y="4574292"/>
            <a:ext cx="1963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34A4BB-16A0-4108-BA7E-E27152058514}"/>
              </a:ext>
            </a:extLst>
          </p:cNvPr>
          <p:cNvCxnSpPr>
            <a:cxnSpLocks/>
          </p:cNvCxnSpPr>
          <p:nvPr/>
        </p:nvCxnSpPr>
        <p:spPr>
          <a:xfrm>
            <a:off x="7160659" y="2774705"/>
            <a:ext cx="3176" cy="180894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3C8B01D-425D-4A36-BD9C-465604D02D47}"/>
              </a:ext>
            </a:extLst>
          </p:cNvPr>
          <p:cNvCxnSpPr/>
          <p:nvPr/>
        </p:nvCxnSpPr>
        <p:spPr>
          <a:xfrm>
            <a:off x="6050672" y="2752725"/>
            <a:ext cx="1102602" cy="1251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569B33E9-9CD7-D442-82AD-A6B7C099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Forces acting in a steep turn</a:t>
            </a:r>
          </a:p>
        </p:txBody>
      </p:sp>
    </p:spTree>
    <p:extLst>
      <p:ext uri="{BB962C8B-B14F-4D97-AF65-F5344CB8AC3E}">
        <p14:creationId xmlns:p14="http://schemas.microsoft.com/office/powerpoint/2010/main" val="1569549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0354697B-D7B5-4D3D-B744-D279911F1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76176">
            <a:off x="3800153" y="3433614"/>
            <a:ext cx="4829552" cy="205255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5891F2-572A-46E8-AF15-60728ACEC3A9}"/>
              </a:ext>
            </a:extLst>
          </p:cNvPr>
          <p:cNvCxnSpPr>
            <a:cxnSpLocks/>
          </p:cNvCxnSpPr>
          <p:nvPr/>
        </p:nvCxnSpPr>
        <p:spPr>
          <a:xfrm>
            <a:off x="6062474" y="4562475"/>
            <a:ext cx="0" cy="189031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2BDD63-4A1F-4BBA-BC70-FA3E9A79C96C}"/>
              </a:ext>
            </a:extLst>
          </p:cNvPr>
          <p:cNvCxnSpPr>
            <a:cxnSpLocks/>
          </p:cNvCxnSpPr>
          <p:nvPr/>
        </p:nvCxnSpPr>
        <p:spPr>
          <a:xfrm flipV="1">
            <a:off x="6049966" y="3530059"/>
            <a:ext cx="1582621" cy="10283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D23982-36DD-4491-929D-4149A27D7963}"/>
              </a:ext>
            </a:extLst>
          </p:cNvPr>
          <p:cNvCxnSpPr>
            <a:cxnSpLocks/>
          </p:cNvCxnSpPr>
          <p:nvPr/>
        </p:nvCxnSpPr>
        <p:spPr>
          <a:xfrm>
            <a:off x="1538221" y="2752725"/>
            <a:ext cx="10063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EE6B91A-4289-477C-8D33-CED501FFFC74}"/>
              </a:ext>
            </a:extLst>
          </p:cNvPr>
          <p:cNvCxnSpPr>
            <a:cxnSpLocks/>
          </p:cNvCxnSpPr>
          <p:nvPr/>
        </p:nvCxnSpPr>
        <p:spPr>
          <a:xfrm>
            <a:off x="1242946" y="6452787"/>
            <a:ext cx="94297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A7435B-24F5-4C80-A1B8-3195A38A2B95}"/>
              </a:ext>
            </a:extLst>
          </p:cNvPr>
          <p:cNvCxnSpPr>
            <a:cxnSpLocks/>
          </p:cNvCxnSpPr>
          <p:nvPr/>
        </p:nvCxnSpPr>
        <p:spPr>
          <a:xfrm>
            <a:off x="7620081" y="3523007"/>
            <a:ext cx="0" cy="110575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CE4DAA-5424-4D34-89EB-636233145A1E}"/>
              </a:ext>
            </a:extLst>
          </p:cNvPr>
          <p:cNvCxnSpPr>
            <a:cxnSpLocks/>
          </p:cNvCxnSpPr>
          <p:nvPr/>
        </p:nvCxnSpPr>
        <p:spPr>
          <a:xfrm flipH="1" flipV="1">
            <a:off x="6056533" y="3509901"/>
            <a:ext cx="9493" cy="106489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A780CD-6C70-4C19-9903-18C8C2D4A2A2}"/>
              </a:ext>
            </a:extLst>
          </p:cNvPr>
          <p:cNvCxnSpPr>
            <a:cxnSpLocks/>
          </p:cNvCxnSpPr>
          <p:nvPr/>
        </p:nvCxnSpPr>
        <p:spPr>
          <a:xfrm>
            <a:off x="6062473" y="4574182"/>
            <a:ext cx="1557608" cy="1929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DE739D-9D47-4D4A-893E-610E3ED5D9B7}"/>
              </a:ext>
            </a:extLst>
          </p:cNvPr>
          <p:cNvCxnSpPr>
            <a:cxnSpLocks/>
          </p:cNvCxnSpPr>
          <p:nvPr/>
        </p:nvCxnSpPr>
        <p:spPr>
          <a:xfrm>
            <a:off x="6042309" y="3523007"/>
            <a:ext cx="1558868" cy="10275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B31CD5B-512A-4261-9A5D-1BB9ED5D4530}"/>
              </a:ext>
            </a:extLst>
          </p:cNvPr>
          <p:cNvSpPr txBox="1"/>
          <p:nvPr/>
        </p:nvSpPr>
        <p:spPr>
          <a:xfrm>
            <a:off x="6062473" y="5806456"/>
            <a:ext cx="373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</a:t>
            </a:r>
          </a:p>
          <a:p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547DBF-541D-4409-A625-4966BD0EF555}"/>
              </a:ext>
            </a:extLst>
          </p:cNvPr>
          <p:cNvSpPr txBox="1"/>
          <p:nvPr/>
        </p:nvSpPr>
        <p:spPr>
          <a:xfrm>
            <a:off x="7922894" y="346964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AAC2C2-8025-4BED-B2E7-F0D56C251335}"/>
              </a:ext>
            </a:extLst>
          </p:cNvPr>
          <p:cNvSpPr txBox="1"/>
          <p:nvPr/>
        </p:nvSpPr>
        <p:spPr>
          <a:xfrm>
            <a:off x="3548118" y="2765242"/>
            <a:ext cx="243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Vertical component Lift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8DDB3-F04D-4B45-8FB5-BADB8214FDC7}"/>
              </a:ext>
            </a:extLst>
          </p:cNvPr>
          <p:cNvSpPr txBox="1"/>
          <p:nvPr/>
        </p:nvSpPr>
        <p:spPr>
          <a:xfrm>
            <a:off x="7153274" y="4613632"/>
            <a:ext cx="263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Horizontal component lift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615E6-BD3A-4B76-BFAB-99A645F3AD25}"/>
              </a:ext>
            </a:extLst>
          </p:cNvPr>
          <p:cNvSpPr txBox="1"/>
          <p:nvPr/>
        </p:nvSpPr>
        <p:spPr>
          <a:xfrm>
            <a:off x="5745502" y="6414565"/>
            <a:ext cx="233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60°(Steep turn &gt;30°)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F6164D-122E-4110-BA18-116E889738BF}"/>
              </a:ext>
            </a:extLst>
          </p:cNvPr>
          <p:cNvCxnSpPr>
            <a:cxnSpLocks/>
          </p:cNvCxnSpPr>
          <p:nvPr/>
        </p:nvCxnSpPr>
        <p:spPr>
          <a:xfrm flipV="1">
            <a:off x="7636501" y="2756659"/>
            <a:ext cx="1157575" cy="773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985E8E-1092-4928-9AA9-BC81FEE2D2F4}"/>
              </a:ext>
            </a:extLst>
          </p:cNvPr>
          <p:cNvCxnSpPr>
            <a:cxnSpLocks/>
          </p:cNvCxnSpPr>
          <p:nvPr/>
        </p:nvCxnSpPr>
        <p:spPr>
          <a:xfrm flipV="1">
            <a:off x="6054224" y="2752725"/>
            <a:ext cx="0" cy="757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88F2BD-8C42-4840-829B-82F50240AB10}"/>
              </a:ext>
            </a:extLst>
          </p:cNvPr>
          <p:cNvCxnSpPr>
            <a:cxnSpLocks/>
          </p:cNvCxnSpPr>
          <p:nvPr/>
        </p:nvCxnSpPr>
        <p:spPr>
          <a:xfrm>
            <a:off x="7621424" y="4593473"/>
            <a:ext cx="11726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34A4BB-16A0-4108-BA7E-E27152058514}"/>
              </a:ext>
            </a:extLst>
          </p:cNvPr>
          <p:cNvCxnSpPr>
            <a:cxnSpLocks/>
          </p:cNvCxnSpPr>
          <p:nvPr/>
        </p:nvCxnSpPr>
        <p:spPr>
          <a:xfrm>
            <a:off x="8794076" y="2752725"/>
            <a:ext cx="0" cy="184839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3C8B01D-425D-4A36-BD9C-465604D02D47}"/>
              </a:ext>
            </a:extLst>
          </p:cNvPr>
          <p:cNvCxnSpPr>
            <a:cxnSpLocks/>
          </p:cNvCxnSpPr>
          <p:nvPr/>
        </p:nvCxnSpPr>
        <p:spPr>
          <a:xfrm>
            <a:off x="6042309" y="2765242"/>
            <a:ext cx="2751767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F10020F-D1F7-4DBD-B027-5E0EA628F218}"/>
              </a:ext>
            </a:extLst>
          </p:cNvPr>
          <p:cNvSpPr txBox="1"/>
          <p:nvPr/>
        </p:nvSpPr>
        <p:spPr>
          <a:xfrm>
            <a:off x="5904238" y="1881743"/>
            <a:ext cx="169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HK" dirty="0"/>
              <a:t>Lift = 2 x Weight</a:t>
            </a:r>
            <a:endParaRPr lang="zh-HK" alt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A853A9-4EBF-D04B-A832-AA27769F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Forces acting in a steep turn</a:t>
            </a:r>
          </a:p>
        </p:txBody>
      </p:sp>
    </p:spTree>
    <p:extLst>
      <p:ext uri="{BB962C8B-B14F-4D97-AF65-F5344CB8AC3E}">
        <p14:creationId xmlns:p14="http://schemas.microsoft.com/office/powerpoint/2010/main" val="2156450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EFD2F4-FD91-E54B-92F2-7C9A721F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Forces acting in a steep turn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A154DCF-21FF-7C48-AA21-A0C05FA7E7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sz="2800" dirty="0"/>
                  <a:t>At 45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800" dirty="0"/>
                  <a:t> AoB the induced drag is increased by 100%</a:t>
                </a:r>
              </a:p>
              <a:p>
                <a:pPr lvl="1"/>
                <a:r>
                  <a:rPr lang="en-US" sz="2800" dirty="0"/>
                  <a:t>At 60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800" dirty="0"/>
                  <a:t> AoB the induced drag is increased by 300%</a:t>
                </a:r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/>
                  <a:t>Need to use power to counteract the increase in drag.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A154DCF-21FF-7C48-AA21-A0C05FA7E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67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EBF6-EA78-8C41-90E5-309A22E4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steep turns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C8AA9-AC48-B34D-8691-8914695E44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Level steep turns</a:t>
                </a:r>
              </a:p>
              <a:p>
                <a:pPr marL="914400" lvl="2" indent="0">
                  <a:buNone/>
                </a:pPr>
                <a:r>
                  <a:rPr lang="en-US" sz="2400" i="1" dirty="0"/>
                  <a:t>45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400" i="1" dirty="0"/>
                  <a:t> and 60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400" i="1" dirty="0"/>
                  <a:t> AoB (power to control airspeed)</a:t>
                </a:r>
              </a:p>
              <a:p>
                <a:pPr marL="914400" lvl="2" indent="0">
                  <a:buNone/>
                </a:pPr>
                <a:endParaRPr lang="en-US" sz="2400" i="1" dirty="0"/>
              </a:p>
              <a:p>
                <a:r>
                  <a:rPr lang="en-US" dirty="0"/>
                  <a:t>Descending steep turns</a:t>
                </a:r>
              </a:p>
              <a:p>
                <a:pPr marL="914400" lvl="2" indent="0">
                  <a:buNone/>
                </a:pPr>
                <a:r>
                  <a:rPr lang="en-US" sz="2400" i="1" dirty="0"/>
                  <a:t>45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400" i="1" dirty="0"/>
                  <a:t> and 60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400" i="1" dirty="0"/>
                  <a:t> AoB (airspeed is determined by AoB)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C8AA9-AC48-B34D-8691-8914695E44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510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0986-7F3F-6847-A106-9210E1C4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C5E320-1959-044F-9583-28D9A5720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Load Factor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286000" lvl="5" indent="0">
                  <a:buNone/>
                </a:pPr>
                <a:r>
                  <a:rPr lang="en-US" dirty="0"/>
                  <a:t>Normal stall speed is 50 KIAS in clean configuration, the stalling speed IAS in a 60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/>
                  <a:t> AoB level turn, which has a normal ‘g’ load of 2, will be:</a:t>
                </a:r>
              </a:p>
              <a:p>
                <a:pPr marL="2286000" lvl="5" indent="0" algn="ctr">
                  <a:buNone/>
                </a:pPr>
                <a:r>
                  <a:rPr lang="en-US" dirty="0"/>
                  <a:t>50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 = 50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1.414 = 70 KIAS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C5E320-1959-044F-9583-28D9A5720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965" t="-2273" b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99CE10B6-3062-1845-8ED8-D4B7C4E23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555" y="1825624"/>
            <a:ext cx="5360890" cy="364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7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EA0F-B451-C447-B03B-4E72E2A7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73C6C-78CB-B94A-8890-270BDFCCA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Stall margin </a:t>
            </a:r>
          </a:p>
          <a:p>
            <a:pPr marL="457200" lvl="1" indent="0">
              <a:buNone/>
            </a:pPr>
            <a:r>
              <a:rPr lang="en-US" altLang="zh-HK" sz="2800" dirty="0"/>
              <a:t>The power is increased to combat the increased drag to maintain a margin over the stall speed. This can be referred to as a </a:t>
            </a:r>
            <a:r>
              <a:rPr lang="en-US" altLang="zh-HK" sz="2800" i="1" dirty="0">
                <a:solidFill>
                  <a:srgbClr val="FF0000"/>
                </a:solidFill>
              </a:rPr>
              <a:t>power sandwich</a:t>
            </a:r>
            <a:r>
              <a:rPr lang="en-US" altLang="zh-HK" sz="2800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7B6EF-79E9-BE4C-9127-0DEE9D83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00" y="4001294"/>
            <a:ext cx="38354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59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23D2-0318-A148-81CB-D900413E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C0F50-6229-8E49-A33A-83A5728E7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 limitation</a:t>
            </a:r>
          </a:p>
          <a:p>
            <a:pPr lvl="2"/>
            <a:r>
              <a:rPr lang="en-AU" sz="2400" dirty="0"/>
              <a:t>PA-28 approved in both normal(+3.8, -0.0) and utility(+4.4, -0.0) categories.</a:t>
            </a:r>
          </a:p>
          <a:p>
            <a:pPr lvl="2"/>
            <a:r>
              <a:rPr lang="en-AU" sz="2400" dirty="0"/>
              <a:t>Must know structural limits as we can overstress the airframe by exceeding the maximum allowable load factor.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0600C-FFD7-7C4D-A01A-440AE1AF8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192" y="3845670"/>
            <a:ext cx="4721616" cy="301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3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1F5C-863D-9D42-A19A-3537BA11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0D4C4-7F8B-154C-9543-191F9783C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Physiological effects </a:t>
            </a:r>
          </a:p>
          <a:p>
            <a:pPr lvl="2"/>
            <a:r>
              <a:rPr lang="en-AU" sz="2400" dirty="0"/>
              <a:t>During steep turns the effort required by your heart to pump your blood to your brain increases as the load factor or apparent weight increases.</a:t>
            </a:r>
          </a:p>
          <a:p>
            <a:pPr lvl="2"/>
            <a:r>
              <a:rPr lang="en-AU" sz="2400" dirty="0"/>
              <a:t>The heart pumps faster when the brain senses a decrease in oxygen levels, however there is a time delay and you may experience grey/black out or even GLOC.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0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7724-C5A7-7644-AC50-A21EDD33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C96B5-B47A-9042-ADEE-3CD6EF77E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3"/>
            <a:r>
              <a:rPr lang="en-AU" sz="2600" dirty="0"/>
              <a:t>Grey-out</a:t>
            </a:r>
          </a:p>
          <a:p>
            <a:pPr lvl="5"/>
            <a:r>
              <a:rPr lang="en-AU" sz="2000" dirty="0"/>
              <a:t>Usually begins with peripheral vision turning grey (tunnel vision)</a:t>
            </a:r>
          </a:p>
          <a:p>
            <a:pPr lvl="5"/>
            <a:r>
              <a:rPr lang="en-AU" sz="2000" dirty="0"/>
              <a:t>The pilot is fully conscious and still able to fly the aeroplane</a:t>
            </a:r>
          </a:p>
          <a:p>
            <a:pPr lvl="5"/>
            <a:r>
              <a:rPr lang="en-AU" sz="2000" dirty="0"/>
              <a:t>This normally occurs above 3.5g</a:t>
            </a:r>
          </a:p>
          <a:p>
            <a:pPr lvl="5"/>
            <a:endParaRPr lang="en-AU" sz="2000" dirty="0"/>
          </a:p>
          <a:p>
            <a:pPr lvl="3"/>
            <a:r>
              <a:rPr lang="en-AU" sz="2600" dirty="0"/>
              <a:t>Black-out</a:t>
            </a:r>
          </a:p>
          <a:p>
            <a:pPr lvl="5"/>
            <a:r>
              <a:rPr lang="en-AU" sz="2000" dirty="0"/>
              <a:t>Field of view turns black</a:t>
            </a:r>
          </a:p>
          <a:p>
            <a:pPr lvl="5"/>
            <a:r>
              <a:rPr lang="en-AU" sz="2000" dirty="0"/>
              <a:t>The pilot cannot see however remains conscious</a:t>
            </a:r>
          </a:p>
          <a:p>
            <a:pPr lvl="5"/>
            <a:r>
              <a:rPr lang="en-AU" sz="2000" dirty="0"/>
              <a:t>This normally occurs above 5g (higher than limit load factor for aeroplane)</a:t>
            </a:r>
          </a:p>
          <a:p>
            <a:pPr lvl="5"/>
            <a:endParaRPr lang="en-AU" sz="2000" dirty="0"/>
          </a:p>
          <a:p>
            <a:pPr lvl="3"/>
            <a:r>
              <a:rPr lang="en-AU" sz="2600" dirty="0"/>
              <a:t>GLOC (G-induced Loss Of Consciousness) </a:t>
            </a:r>
          </a:p>
          <a:p>
            <a:pPr lvl="5"/>
            <a:r>
              <a:rPr lang="en-AU" sz="2000" dirty="0"/>
              <a:t>Occurs at higher G loading (7g) and results in the pilot losing consciousness</a:t>
            </a:r>
          </a:p>
          <a:p>
            <a:pPr lvl="5"/>
            <a:r>
              <a:rPr lang="en-AU" sz="2000" dirty="0"/>
              <a:t>It is possible to have decreased tolerance to G loadings if the pilot had heat stress, hypoxia, low blood sugar levels</a:t>
            </a:r>
          </a:p>
        </p:txBody>
      </p:sp>
    </p:spTree>
    <p:extLst>
      <p:ext uri="{BB962C8B-B14F-4D97-AF65-F5344CB8AC3E}">
        <p14:creationId xmlns:p14="http://schemas.microsoft.com/office/powerpoint/2010/main" val="286496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7FE3-CF12-0547-A41C-3440AF2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C41FC-AB3C-554B-BC08-4B561BF17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60 minutes</a:t>
            </a:r>
          </a:p>
          <a:p>
            <a:endParaRPr lang="en-US" dirty="0"/>
          </a:p>
          <a:p>
            <a:r>
              <a:rPr lang="en-US"/>
              <a:t>Emergency exit, toilet, kitchen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60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059C-6E1B-3F48-B6BE-14936A46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>
                <a:extLst>
                  <a:ext uri="{FF2B5EF4-FFF2-40B4-BE49-F238E27FC236}">
                    <a16:creationId xmlns:a16="http://schemas.microsoft.com/office/drawing/2014/main" id="{A24C6E71-F363-AB47-97A3-CA839088A9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45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/>
                  <a:t> steep turn</a:t>
                </a:r>
              </a:p>
            </p:txBody>
          </p:sp>
        </mc:Choice>
        <mc:Fallback xmlns="">
          <p:sp>
            <p:nvSpPr>
              <p:cNvPr id="22" name="Content Placeholder 21">
                <a:extLst>
                  <a:ext uri="{FF2B5EF4-FFF2-40B4-BE49-F238E27FC236}">
                    <a16:creationId xmlns:a16="http://schemas.microsoft.com/office/drawing/2014/main" id="{A24C6E71-F363-AB47-97A3-CA839088A9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5173D598-6AF5-974C-B1E1-2EF587344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165" y="1742474"/>
            <a:ext cx="7561669" cy="451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79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059C-6E1B-3F48-B6BE-14936A46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>
                <a:extLst>
                  <a:ext uri="{FF2B5EF4-FFF2-40B4-BE49-F238E27FC236}">
                    <a16:creationId xmlns:a16="http://schemas.microsoft.com/office/drawing/2014/main" id="{A24C6E71-F363-AB47-97A3-CA839088A9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60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/>
                  <a:t> steep turn</a:t>
                </a:r>
              </a:p>
            </p:txBody>
          </p:sp>
        </mc:Choice>
        <mc:Fallback xmlns="">
          <p:sp>
            <p:nvSpPr>
              <p:cNvPr id="22" name="Content Placeholder 21">
                <a:extLst>
                  <a:ext uri="{FF2B5EF4-FFF2-40B4-BE49-F238E27FC236}">
                    <a16:creationId xmlns:a16="http://schemas.microsoft.com/office/drawing/2014/main" id="{A24C6E71-F363-AB47-97A3-CA839088A9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AC221D8-8BE3-CC4E-9CF6-03F4758A6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165" y="1742474"/>
            <a:ext cx="7561669" cy="451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88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059C-6E1B-3F48-B6BE-14936A46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0DDC4-F835-B54A-B69D-7323F3068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61791" cy="4351338"/>
          </a:xfrm>
        </p:spPr>
        <p:txBody>
          <a:bodyPr/>
          <a:lstStyle/>
          <a:p>
            <a:r>
              <a:rPr lang="en-US" dirty="0"/>
              <a:t>Spiral dive</a:t>
            </a:r>
          </a:p>
          <a:p>
            <a:pPr lvl="1">
              <a:buFont typeface="Wingdings" pitchFamily="2" charset="2"/>
              <a:buChar char="Ø"/>
            </a:pPr>
            <a:r>
              <a:rPr lang="en-AU" dirty="0"/>
              <a:t>May occur if a steep turn is executed incorrectly (i.e. insufficient back-pressure or over-banking)</a:t>
            </a:r>
          </a:p>
          <a:p>
            <a:pPr lvl="1">
              <a:buFont typeface="Wingdings" pitchFamily="2" charset="2"/>
              <a:buChar char="Ø"/>
            </a:pPr>
            <a:r>
              <a:rPr lang="en-AU" dirty="0"/>
              <a:t>Symptoms:</a:t>
            </a:r>
          </a:p>
          <a:p>
            <a:pPr lvl="2"/>
            <a:r>
              <a:rPr lang="en-AU" dirty="0"/>
              <a:t>Low nose attitude</a:t>
            </a:r>
          </a:p>
          <a:p>
            <a:pPr lvl="2"/>
            <a:r>
              <a:rPr lang="en-AU" dirty="0"/>
              <a:t>High and increasing airspeed</a:t>
            </a:r>
          </a:p>
          <a:p>
            <a:pPr lvl="2"/>
            <a:r>
              <a:rPr lang="en-AU" dirty="0"/>
              <a:t>High and increasing rate of turn</a:t>
            </a:r>
          </a:p>
          <a:p>
            <a:pPr lvl="2"/>
            <a:r>
              <a:rPr lang="en-AU" dirty="0"/>
              <a:t>High and increasing G-force</a:t>
            </a:r>
          </a:p>
          <a:p>
            <a:pPr lvl="2"/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5FCD3-AE26-6E45-B092-D042C34CE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991" y="1651186"/>
            <a:ext cx="4292009" cy="470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059C-6E1B-3F48-B6BE-14936A46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0DDC4-F835-B54A-B69D-7323F3068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61791" cy="4351338"/>
          </a:xfrm>
        </p:spPr>
        <p:txBody>
          <a:bodyPr/>
          <a:lstStyle/>
          <a:p>
            <a:r>
              <a:rPr lang="en-US" dirty="0"/>
              <a:t>Spiral dive recovery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Throttle idle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Roll wings level and balance with rudder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Gently ease out of dive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As IAS reduces and nose passes through the horizon, add full power and climb at Vy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5FCD3-AE26-6E45-B092-D042C34CE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991" y="1651186"/>
            <a:ext cx="4292009" cy="470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5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23B4-D62D-104D-A113-A1FADF1D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Airmanship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CEC59-CA4C-514A-B610-F69C6FDBD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/>
              <a:t>Lookout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ALAP throughout the turn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Smooth but firm control input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45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27BD-B949-C64C-BD75-84DD6691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and error management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A6D987-2056-1049-98D3-BE2EF9EB34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201340"/>
              </p:ext>
            </p:extLst>
          </p:nvPr>
        </p:nvGraphicFramePr>
        <p:xfrm>
          <a:off x="838200" y="2609751"/>
          <a:ext cx="10515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417173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589281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2478579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96480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0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Traffic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Poor lookout and</a:t>
                      </a:r>
                    </a:p>
                    <a:p>
                      <a:pPr algn="ctr"/>
                      <a:r>
                        <a:rPr lang="en-US" dirty="0"/>
                        <a:t>Situational awareness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lookout</a:t>
                      </a:r>
                    </a:p>
                    <a:p>
                      <a:pPr algn="ctr"/>
                      <a:r>
                        <a:rPr lang="en-US" dirty="0"/>
                        <a:t>ALAP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165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G manoeuvre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Insufficient speed on 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Stall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290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7590EB-0A0E-9D41-BF48-2FBDC4D2A2B4}"/>
              </a:ext>
            </a:extLst>
          </p:cNvPr>
          <p:cNvSpPr txBox="1"/>
          <p:nvPr/>
        </p:nvSpPr>
        <p:spPr>
          <a:xfrm>
            <a:off x="9058940" y="3000080"/>
            <a:ext cx="197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 proximity event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0AE17-9E87-F946-99D7-3315A43748CD}"/>
              </a:ext>
            </a:extLst>
          </p:cNvPr>
          <p:cNvSpPr txBox="1"/>
          <p:nvPr/>
        </p:nvSpPr>
        <p:spPr>
          <a:xfrm>
            <a:off x="6528391" y="3614420"/>
            <a:ext cx="1694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Maintain speed </a:t>
            </a:r>
          </a:p>
          <a:p>
            <a:r>
              <a:rPr lang="en-US" dirty="0"/>
              <a:t>Use power</a:t>
            </a:r>
          </a:p>
        </p:txBody>
      </p:sp>
    </p:spTree>
    <p:extLst>
      <p:ext uri="{BB962C8B-B14F-4D97-AF65-F5344CB8AC3E}">
        <p14:creationId xmlns:p14="http://schemas.microsoft.com/office/powerpoint/2010/main" val="175419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BD74-3BC9-314E-8B18-BC819A04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BACC-A48F-0E46-9C39-854015665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Forces acting in a steep turn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Structural limitations and physiological effects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Steep turn and spiral dive</a:t>
            </a:r>
          </a:p>
        </p:txBody>
      </p:sp>
    </p:spTree>
    <p:extLst>
      <p:ext uri="{BB962C8B-B14F-4D97-AF65-F5344CB8AC3E}">
        <p14:creationId xmlns:p14="http://schemas.microsoft.com/office/powerpoint/2010/main" val="753532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2D13-563E-A04E-B023-965279B9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– revisited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BB0F-1350-BB40-9F74-7330F4A7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>
              <a:buFont typeface="Wingdings" pitchFamily="2" charset="2"/>
              <a:buChar char="Ø"/>
            </a:pPr>
            <a:r>
              <a:rPr lang="en-US" sz="2200" dirty="0"/>
              <a:t>State the relationship between lift and drag forces in a steep turn.</a:t>
            </a:r>
          </a:p>
          <a:p>
            <a:pPr lvl="3">
              <a:buFont typeface="Wingdings" pitchFamily="2" charset="2"/>
              <a:buChar char="Ø"/>
            </a:pPr>
            <a:endParaRPr lang="en-US" sz="2200" dirty="0"/>
          </a:p>
          <a:p>
            <a:pPr lvl="3">
              <a:buFont typeface="Wingdings" pitchFamily="2" charset="2"/>
              <a:buChar char="Ø"/>
            </a:pPr>
            <a:r>
              <a:rPr lang="en-US" sz="2200" dirty="0"/>
              <a:t>State the effect of increasing the angle of bank on load factor and stall speed.</a:t>
            </a:r>
          </a:p>
          <a:p>
            <a:pPr lvl="3">
              <a:buFont typeface="Wingdings" pitchFamily="2" charset="2"/>
              <a:buChar char="Ø"/>
            </a:pPr>
            <a:endParaRPr lang="en-US" sz="2200" dirty="0"/>
          </a:p>
          <a:p>
            <a:pPr lvl="3">
              <a:buFont typeface="Wingdings" pitchFamily="2" charset="2"/>
              <a:buChar char="Ø"/>
            </a:pPr>
            <a:r>
              <a:rPr lang="en-US" sz="2200" dirty="0"/>
              <a:t>What is the reason for adding power as the aeroplane passes through 30° angle of bank if we wish to conduct a steep level turn.</a:t>
            </a:r>
          </a:p>
          <a:p>
            <a:pPr lvl="3">
              <a:buFont typeface="Wingdings" pitchFamily="2" charset="2"/>
              <a:buChar char="Ø"/>
            </a:pPr>
            <a:endParaRPr lang="en-US" sz="2200" dirty="0"/>
          </a:p>
          <a:p>
            <a:pPr lvl="3">
              <a:buFont typeface="Wingdings" pitchFamily="2" charset="2"/>
              <a:buChar char="Ø"/>
            </a:pPr>
            <a:r>
              <a:rPr lang="en-US" sz="2200" dirty="0"/>
              <a:t>Describe the procedure used to enter, maintain and exit from a 60° steep turn. </a:t>
            </a:r>
          </a:p>
        </p:txBody>
      </p:sp>
    </p:spTree>
    <p:extLst>
      <p:ext uri="{BB962C8B-B14F-4D97-AF65-F5344CB8AC3E}">
        <p14:creationId xmlns:p14="http://schemas.microsoft.com/office/powerpoint/2010/main" val="1693064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AD78C8-358A-394A-A812-CF5B4BAC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24333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78E636-4CF0-7248-B6F1-5688C7A6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C2FC69C-DECF-BC4D-AA20-705819A74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sz="2800" dirty="0"/>
                  <a:t>The aim of this briefing is to teach the student techniques used to fly level and descending steep turns using 45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800" dirty="0"/>
                  <a:t> and 60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800" dirty="0"/>
                  <a:t> angle of bank.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C2FC69C-DECF-BC4D-AA20-705819A74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32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7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70C5-DE99-F342-B0F6-39B367C2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903A4-DD80-0842-A411-54F02A35F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Steep turns is an exercise which is intended to improve your co-ordination and competency in handling an aeroplane at a steeper angles of bank.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Additionally, it will improve your confidence and be a benefit should the need to take evasive action arise.</a:t>
            </a:r>
          </a:p>
        </p:txBody>
      </p:sp>
    </p:spTree>
    <p:extLst>
      <p:ext uri="{BB962C8B-B14F-4D97-AF65-F5344CB8AC3E}">
        <p14:creationId xmlns:p14="http://schemas.microsoft.com/office/powerpoint/2010/main" val="397730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843D-FFF7-2D4A-A1B8-29202CDA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3E7FE-D6D2-9647-AF80-FF5FF0C8C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65400" y="1825625"/>
            <a:ext cx="46355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Objectives</a:t>
            </a:r>
          </a:p>
          <a:p>
            <a:endParaRPr lang="en-US" dirty="0"/>
          </a:p>
          <a:p>
            <a:r>
              <a:rPr lang="en-US" dirty="0"/>
              <a:t>Revision </a:t>
            </a:r>
          </a:p>
          <a:p>
            <a:endParaRPr lang="en-US" dirty="0"/>
          </a:p>
          <a:p>
            <a:r>
              <a:rPr lang="en-US" dirty="0"/>
              <a:t>Definitions</a:t>
            </a:r>
          </a:p>
          <a:p>
            <a:endParaRPr lang="en-US" dirty="0"/>
          </a:p>
          <a:p>
            <a:r>
              <a:rPr lang="en-US" dirty="0"/>
              <a:t>Forces acting in a steep turn</a:t>
            </a:r>
          </a:p>
          <a:p>
            <a:endParaRPr lang="en-US" dirty="0"/>
          </a:p>
          <a:p>
            <a:r>
              <a:rPr lang="en-US" dirty="0"/>
              <a:t>Types of steep turns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235355-7CFE-2440-AA8C-08AB70A00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00900" y="1825625"/>
            <a:ext cx="41529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Considerations</a:t>
            </a:r>
          </a:p>
          <a:p>
            <a:endParaRPr lang="en-US" dirty="0"/>
          </a:p>
          <a:p>
            <a:r>
              <a:rPr lang="en-US" dirty="0"/>
              <a:t>Application </a:t>
            </a:r>
          </a:p>
          <a:p>
            <a:endParaRPr lang="en-US" dirty="0"/>
          </a:p>
          <a:p>
            <a:r>
              <a:rPr lang="en-US" dirty="0"/>
              <a:t>Airmanship &amp; TEM</a:t>
            </a:r>
          </a:p>
          <a:p>
            <a:endParaRPr lang="en-US" dirty="0"/>
          </a:p>
          <a:p>
            <a:r>
              <a:rPr lang="en-US" dirty="0"/>
              <a:t>Summary</a:t>
            </a:r>
          </a:p>
          <a:p>
            <a:endParaRPr lang="en-US" dirty="0"/>
          </a:p>
          <a:p>
            <a:r>
              <a:rPr lang="en-US" dirty="0"/>
              <a:t>Objectives – revisited </a:t>
            </a:r>
          </a:p>
        </p:txBody>
      </p:sp>
    </p:spTree>
    <p:extLst>
      <p:ext uri="{BB962C8B-B14F-4D97-AF65-F5344CB8AC3E}">
        <p14:creationId xmlns:p14="http://schemas.microsoft.com/office/powerpoint/2010/main" val="280320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F5FE-1EC8-6841-96E0-6E25631F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CFA991-93A2-0147-95F3-DBF37BDD02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/>
                  <a:t>At the end of the briefing, </a:t>
                </a:r>
                <a:r>
                  <a:rPr lang="en-US" dirty="0"/>
                  <a:t>you will be able to, from memory and without mistake:</a:t>
                </a:r>
              </a:p>
              <a:p>
                <a:pPr lvl="3">
                  <a:buFont typeface="Wingdings" pitchFamily="2" charset="2"/>
                  <a:buChar char="Ø"/>
                </a:pPr>
                <a:r>
                  <a:rPr lang="en-US" sz="2000" dirty="0"/>
                  <a:t>State the relationship between lift and drag forces in a steep turn.</a:t>
                </a:r>
              </a:p>
              <a:p>
                <a:pPr lvl="3">
                  <a:buFont typeface="Wingdings" pitchFamily="2" charset="2"/>
                  <a:buChar char="Ø"/>
                </a:pPr>
                <a:endParaRPr lang="en-US" sz="2000" dirty="0"/>
              </a:p>
              <a:p>
                <a:pPr lvl="3">
                  <a:buFont typeface="Wingdings" pitchFamily="2" charset="2"/>
                  <a:buChar char="Ø"/>
                </a:pPr>
                <a:r>
                  <a:rPr lang="en-US" sz="2000" dirty="0"/>
                  <a:t>State the effect of increasing the angle of bank on load factor and stall speed.</a:t>
                </a:r>
              </a:p>
              <a:p>
                <a:pPr lvl="3">
                  <a:buFont typeface="Wingdings" pitchFamily="2" charset="2"/>
                  <a:buChar char="Ø"/>
                </a:pPr>
                <a:endParaRPr lang="en-US" sz="2000" dirty="0"/>
              </a:p>
              <a:p>
                <a:pPr lvl="3">
                  <a:buFont typeface="Wingdings" pitchFamily="2" charset="2"/>
                  <a:buChar char="Ø"/>
                </a:pPr>
                <a:r>
                  <a:rPr lang="en-US" sz="2000" dirty="0"/>
                  <a:t>What is the reason for adding power as the aeroplane passes through 30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000" dirty="0"/>
                  <a:t> angle of bank if we wish to conduct a steep level turn.</a:t>
                </a:r>
              </a:p>
              <a:p>
                <a:pPr lvl="3">
                  <a:buFont typeface="Wingdings" pitchFamily="2" charset="2"/>
                  <a:buChar char="Ø"/>
                </a:pPr>
                <a:endParaRPr lang="en-US" sz="2000" dirty="0"/>
              </a:p>
              <a:p>
                <a:pPr lvl="3">
                  <a:buFont typeface="Wingdings" pitchFamily="2" charset="2"/>
                  <a:buChar char="Ø"/>
                </a:pPr>
                <a:r>
                  <a:rPr lang="en-US" sz="2000" dirty="0"/>
                  <a:t>Describe the procedure used to enter, maintain and exit from a 60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000" dirty="0"/>
                  <a:t> steep turn.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CFA991-93A2-0147-95F3-DBF37BDD02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12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6C74-106F-5B45-8A21-F415D392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B2F91-C81C-3D43-9A40-DF5936606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zh-HK" dirty="0"/>
              <a:t>What the effect would be on the stall speed with an increase in angle of bank.</a:t>
            </a:r>
          </a:p>
          <a:p>
            <a:r>
              <a:rPr lang="en-AU" altLang="zh-HK" dirty="0"/>
              <a:t>Explain the forces acting in a medium level turn.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3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D24E-34B1-5246-A330-5C1ECFFA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157E-471B-2949-A2ED-7F0C5AC0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Bank angle</a:t>
            </a:r>
          </a:p>
          <a:p>
            <a:pPr marL="914400" lvl="2" indent="0">
              <a:buNone/>
            </a:pPr>
            <a:r>
              <a:rPr lang="en-US" sz="2400" i="1" dirty="0"/>
              <a:t>The angle between an aeroplane’s lateral axis and the horizon.</a:t>
            </a:r>
          </a:p>
          <a:p>
            <a:endParaRPr lang="en-US" dirty="0"/>
          </a:p>
          <a:p>
            <a:r>
              <a:rPr lang="en-US" dirty="0"/>
              <a:t>Load factor</a:t>
            </a:r>
          </a:p>
          <a:p>
            <a:pPr marL="914400" lvl="2" indent="0">
              <a:buNone/>
            </a:pPr>
            <a:r>
              <a:rPr lang="en-US" sz="2400" i="1" dirty="0"/>
              <a:t>The ratio of lift to the weight of an aeroplane. The units in which load factor is expressed as is “g” i.e. G force.</a:t>
            </a:r>
          </a:p>
        </p:txBody>
      </p:sp>
      <p:pic>
        <p:nvPicPr>
          <p:cNvPr id="4" name="Picture 3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87D607D-21E9-A348-934C-4C4FA1ACF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4410075"/>
            <a:ext cx="30289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1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4ECE-EE9E-7E40-A159-CBE20352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E1DD4-6910-C64D-AC6A-849CF2751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Rate of turn</a:t>
            </a:r>
          </a:p>
          <a:p>
            <a:pPr marL="914400" lvl="2" indent="0">
              <a:buNone/>
            </a:pPr>
            <a:r>
              <a:rPr lang="en-US" sz="2400" i="1" dirty="0"/>
              <a:t>The number of degrees of change per second.</a:t>
            </a:r>
          </a:p>
          <a:p>
            <a:endParaRPr lang="en-US" dirty="0"/>
          </a:p>
          <a:p>
            <a:r>
              <a:rPr lang="en-US" dirty="0"/>
              <a:t>Radius of turn </a:t>
            </a:r>
          </a:p>
          <a:p>
            <a:pPr marL="914400" lvl="2" indent="0">
              <a:buNone/>
            </a:pPr>
            <a:r>
              <a:rPr lang="en-US" sz="2400" i="1" dirty="0"/>
              <a:t>The distance between the aeroplane and the centre of the turn.</a:t>
            </a:r>
          </a:p>
        </p:txBody>
      </p:sp>
    </p:spTree>
    <p:extLst>
      <p:ext uri="{BB962C8B-B14F-4D97-AF65-F5344CB8AC3E}">
        <p14:creationId xmlns:p14="http://schemas.microsoft.com/office/powerpoint/2010/main" val="167373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952</Words>
  <Application>Microsoft Macintosh PowerPoint</Application>
  <PresentationFormat>Widescreen</PresentationFormat>
  <Paragraphs>177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Office Theme</vt:lpstr>
      <vt:lpstr>Steep Turn</vt:lpstr>
      <vt:lpstr>Housekeeping</vt:lpstr>
      <vt:lpstr>Aim </vt:lpstr>
      <vt:lpstr>Motivation </vt:lpstr>
      <vt:lpstr>Overview</vt:lpstr>
      <vt:lpstr>Objectives </vt:lpstr>
      <vt:lpstr>Revision </vt:lpstr>
      <vt:lpstr>Definitions </vt:lpstr>
      <vt:lpstr>Definitions </vt:lpstr>
      <vt:lpstr>Forces acting in a steep turn</vt:lpstr>
      <vt:lpstr>Forces acting in a steep turn</vt:lpstr>
      <vt:lpstr>Forces acting in a steep turn</vt:lpstr>
      <vt:lpstr>Forces acting in a steep turn</vt:lpstr>
      <vt:lpstr>Types of steep turns</vt:lpstr>
      <vt:lpstr>Considerations </vt:lpstr>
      <vt:lpstr>Considerations </vt:lpstr>
      <vt:lpstr>Considerations </vt:lpstr>
      <vt:lpstr>Considerations </vt:lpstr>
      <vt:lpstr>Considerations </vt:lpstr>
      <vt:lpstr>Application </vt:lpstr>
      <vt:lpstr>Application </vt:lpstr>
      <vt:lpstr>Application </vt:lpstr>
      <vt:lpstr>Application </vt:lpstr>
      <vt:lpstr>Airmanship </vt:lpstr>
      <vt:lpstr>Threat and error management</vt:lpstr>
      <vt:lpstr>Summary </vt:lpstr>
      <vt:lpstr>Objectives – revisited 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Zhang</dc:creator>
  <cp:lastModifiedBy>Luke Zhang</cp:lastModifiedBy>
  <cp:revision>23</cp:revision>
  <dcterms:created xsi:type="dcterms:W3CDTF">2019-05-26T22:40:08Z</dcterms:created>
  <dcterms:modified xsi:type="dcterms:W3CDTF">2019-08-15T00:28:02Z</dcterms:modified>
</cp:coreProperties>
</file>