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3" r:id="rId3"/>
    <p:sldId id="258" r:id="rId4"/>
    <p:sldId id="259" r:id="rId5"/>
    <p:sldId id="260" r:id="rId6"/>
    <p:sldId id="261" r:id="rId7"/>
    <p:sldId id="262" r:id="rId8"/>
    <p:sldId id="263" r:id="rId9"/>
    <p:sldId id="274" r:id="rId10"/>
    <p:sldId id="275" r:id="rId11"/>
    <p:sldId id="276" r:id="rId12"/>
    <p:sldId id="281" r:id="rId13"/>
    <p:sldId id="277" r:id="rId14"/>
    <p:sldId id="264" r:id="rId15"/>
    <p:sldId id="265" r:id="rId16"/>
    <p:sldId id="278" r:id="rId17"/>
    <p:sldId id="282" r:id="rId18"/>
    <p:sldId id="266" r:id="rId19"/>
    <p:sldId id="283" r:id="rId20"/>
    <p:sldId id="284" r:id="rId21"/>
    <p:sldId id="285" r:id="rId22"/>
    <p:sldId id="286" r:id="rId23"/>
    <p:sldId id="287" r:id="rId24"/>
    <p:sldId id="288" r:id="rId25"/>
    <p:sldId id="289" r:id="rId26"/>
    <p:sldId id="267" r:id="rId27"/>
    <p:sldId id="295" r:id="rId28"/>
    <p:sldId id="296" r:id="rId29"/>
    <p:sldId id="268" r:id="rId30"/>
    <p:sldId id="269" r:id="rId31"/>
    <p:sldId id="270" r:id="rId32"/>
    <p:sldId id="271"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1"/>
    <p:restoredTop sz="91083"/>
  </p:normalViewPr>
  <p:slideViewPr>
    <p:cSldViewPr snapToGrid="0" snapToObjects="1">
      <p:cViewPr varScale="1">
        <p:scale>
          <a:sx n="98" d="100"/>
          <a:sy n="98" d="100"/>
        </p:scale>
        <p:origin x="11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6ABDC-4EC8-4D42-A0E9-3C571A5642FC}" type="datetimeFigureOut">
              <a:rPr lang="en-US" smtClean="0"/>
              <a:t>9/9/20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7FAD0-32D7-5349-9C1D-BB8EB9C64603}" type="slidenum">
              <a:rPr lang="en-US" smtClean="0"/>
              <a:t>‹#›</a:t>
            </a:fld>
            <a:endParaRPr lang="en-US"/>
          </a:p>
        </p:txBody>
      </p:sp>
    </p:spTree>
    <p:extLst>
      <p:ext uri="{BB962C8B-B14F-4D97-AF65-F5344CB8AC3E}">
        <p14:creationId xmlns:p14="http://schemas.microsoft.com/office/powerpoint/2010/main" val="133597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is one-tenth of the cardinal degree.</a:t>
            </a:r>
          </a:p>
        </p:txBody>
      </p:sp>
      <p:sp>
        <p:nvSpPr>
          <p:cNvPr id="4" name="Slide Number Placeholder 3"/>
          <p:cNvSpPr>
            <a:spLocks noGrp="1"/>
          </p:cNvSpPr>
          <p:nvPr>
            <p:ph type="sldNum" sz="quarter" idx="5"/>
          </p:nvPr>
        </p:nvSpPr>
        <p:spPr/>
        <p:txBody>
          <a:bodyPr/>
          <a:lstStyle/>
          <a:p>
            <a:fld id="{BA17FAD0-32D7-5349-9C1D-BB8EB9C64603}" type="slidenum">
              <a:rPr lang="en-US" smtClean="0"/>
              <a:t>9</a:t>
            </a:fld>
            <a:endParaRPr lang="en-US"/>
          </a:p>
        </p:txBody>
      </p:sp>
    </p:spTree>
    <p:extLst>
      <p:ext uri="{BB962C8B-B14F-4D97-AF65-F5344CB8AC3E}">
        <p14:creationId xmlns:p14="http://schemas.microsoft.com/office/powerpoint/2010/main" val="221571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23</a:t>
            </a:fld>
            <a:endParaRPr lang="en-US"/>
          </a:p>
        </p:txBody>
      </p:sp>
    </p:spTree>
    <p:extLst>
      <p:ext uri="{BB962C8B-B14F-4D97-AF65-F5344CB8AC3E}">
        <p14:creationId xmlns:p14="http://schemas.microsoft.com/office/powerpoint/2010/main" val="938408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Anticipate the roll out by 10° heading change </a:t>
            </a:r>
          </a:p>
          <a:p>
            <a:r>
              <a:rPr lang="en-AU" dirty="0"/>
              <a:t>Use coordinated rudder, aileron to return the aircraft to the straight and level attitude.</a:t>
            </a:r>
          </a:p>
          <a:p>
            <a:endParaRPr lang="en-AU" dirty="0"/>
          </a:p>
          <a:p>
            <a:r>
              <a:rPr lang="en-AU" dirty="0"/>
              <a:t>window</a:t>
            </a:r>
          </a:p>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26</a:t>
            </a:fld>
            <a:endParaRPr lang="en-US"/>
          </a:p>
        </p:txBody>
      </p:sp>
    </p:spTree>
    <p:extLst>
      <p:ext uri="{BB962C8B-B14F-4D97-AF65-F5344CB8AC3E}">
        <p14:creationId xmlns:p14="http://schemas.microsoft.com/office/powerpoint/2010/main" val="2449506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HK" dirty="0">
                <a:solidFill>
                  <a:schemeClr val="bg1"/>
                </a:solidFill>
              </a:rPr>
              <a:t>Consider rudder:</a:t>
            </a:r>
          </a:p>
          <a:p>
            <a:pPr marL="742950" lvl="1" indent="-285750">
              <a:buFont typeface="Arial" panose="020B0604020202020204" pitchFamily="34" charset="0"/>
              <a:buChar char="•"/>
            </a:pPr>
            <a:r>
              <a:rPr lang="en-AU" altLang="zh-HK" dirty="0">
                <a:solidFill>
                  <a:schemeClr val="bg1"/>
                </a:solidFill>
              </a:rPr>
              <a:t>Right rudder on climb</a:t>
            </a:r>
          </a:p>
          <a:p>
            <a:pPr marL="742950" lvl="1" indent="-285750">
              <a:buFont typeface="Arial" panose="020B0604020202020204" pitchFamily="34" charset="0"/>
              <a:buChar char="•"/>
            </a:pPr>
            <a:r>
              <a:rPr lang="en-AU" altLang="zh-HK" dirty="0">
                <a:solidFill>
                  <a:schemeClr val="bg1"/>
                </a:solidFill>
              </a:rPr>
              <a:t>Left rudder to enter left turn</a:t>
            </a:r>
          </a:p>
          <a:p>
            <a:r>
              <a:rPr lang="en-AU" altLang="zh-HK" dirty="0">
                <a:solidFill>
                  <a:schemeClr val="bg1"/>
                </a:solidFill>
              </a:rPr>
              <a:t>Overbank tendency</a:t>
            </a:r>
          </a:p>
          <a:p>
            <a:r>
              <a:rPr lang="en-AU" altLang="zh-HK" dirty="0">
                <a:solidFill>
                  <a:schemeClr val="bg1"/>
                </a:solidFill>
              </a:rPr>
              <a:t>Exit depends on which reference is reached first ( heading or </a:t>
            </a:r>
            <a:r>
              <a:rPr lang="en-AU" altLang="zh-HK">
                <a:solidFill>
                  <a:schemeClr val="bg1"/>
                </a:solidFill>
              </a:rPr>
              <a:t>height)</a:t>
            </a:r>
          </a:p>
          <a:p>
            <a:endParaRPr lang="en-AU" altLang="zh-HK">
              <a:solidFill>
                <a:schemeClr val="bg1"/>
              </a:solidFill>
            </a:endParaRPr>
          </a:p>
          <a:p>
            <a:r>
              <a:rPr lang="en-AU" altLang="zh-HK">
                <a:solidFill>
                  <a:schemeClr val="bg1"/>
                </a:solidFill>
              </a:rPr>
              <a:t>window</a:t>
            </a:r>
            <a:endParaRPr lang="zh-HK" altLang="en-US">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27</a:t>
            </a:fld>
            <a:endParaRPr lang="en-US"/>
          </a:p>
        </p:txBody>
      </p:sp>
    </p:spTree>
    <p:extLst>
      <p:ext uri="{BB962C8B-B14F-4D97-AF65-F5344CB8AC3E}">
        <p14:creationId xmlns:p14="http://schemas.microsoft.com/office/powerpoint/2010/main" val="372034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AU" altLang="zh-HK" dirty="0">
                <a:solidFill>
                  <a:schemeClr val="bg1"/>
                </a:solidFill>
              </a:rPr>
              <a:t>Underbank tendency</a:t>
            </a:r>
          </a:p>
          <a:p>
            <a:pPr>
              <a:buFont typeface="Wingdings" panose="05000000000000000000" pitchFamily="2" charset="2"/>
              <a:buChar char="Ø"/>
            </a:pPr>
            <a:r>
              <a:rPr lang="en-AU" altLang="zh-HK" dirty="0">
                <a:solidFill>
                  <a:schemeClr val="bg1"/>
                </a:solidFill>
              </a:rPr>
              <a:t>Exit depends on which reference is reached first ( heading or </a:t>
            </a:r>
            <a:r>
              <a:rPr lang="en-AU" altLang="zh-HK">
                <a:solidFill>
                  <a:schemeClr val="bg1"/>
                </a:solidFill>
              </a:rPr>
              <a:t>height)</a:t>
            </a:r>
          </a:p>
          <a:p>
            <a:pPr>
              <a:buFont typeface="Wingdings" panose="05000000000000000000" pitchFamily="2" charset="2"/>
              <a:buChar char="Ø"/>
            </a:pPr>
            <a:endParaRPr lang="en-AU" altLang="zh-HK">
              <a:solidFill>
                <a:schemeClr val="bg1"/>
              </a:solidFill>
            </a:endParaRPr>
          </a:p>
          <a:p>
            <a:pPr>
              <a:buFont typeface="Wingdings" panose="05000000000000000000" pitchFamily="2" charset="2"/>
              <a:buChar char="Ø"/>
            </a:pPr>
            <a:r>
              <a:rPr lang="en-AU" altLang="zh-HK">
                <a:solidFill>
                  <a:schemeClr val="bg1"/>
                </a:solidFill>
              </a:rPr>
              <a:t>window</a:t>
            </a:r>
          </a:p>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28</a:t>
            </a:fld>
            <a:endParaRPr lang="en-US"/>
          </a:p>
        </p:txBody>
      </p:sp>
    </p:spTree>
    <p:extLst>
      <p:ext uri="{BB962C8B-B14F-4D97-AF65-F5344CB8AC3E}">
        <p14:creationId xmlns:p14="http://schemas.microsoft.com/office/powerpoint/2010/main" val="197590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14</a:t>
            </a:fld>
            <a:endParaRPr lang="en-US"/>
          </a:p>
        </p:txBody>
      </p:sp>
    </p:spTree>
    <p:extLst>
      <p:ext uri="{BB962C8B-B14F-4D97-AF65-F5344CB8AC3E}">
        <p14:creationId xmlns:p14="http://schemas.microsoft.com/office/powerpoint/2010/main" val="626268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straight and level flight, lift balances to weight. </a:t>
            </a:r>
          </a:p>
        </p:txBody>
      </p:sp>
      <p:sp>
        <p:nvSpPr>
          <p:cNvPr id="4" name="Slide Number Placeholder 3"/>
          <p:cNvSpPr>
            <a:spLocks noGrp="1"/>
          </p:cNvSpPr>
          <p:nvPr>
            <p:ph type="sldNum" sz="quarter" idx="5"/>
          </p:nvPr>
        </p:nvSpPr>
        <p:spPr/>
        <p:txBody>
          <a:bodyPr/>
          <a:lstStyle/>
          <a:p>
            <a:fld id="{BA17FAD0-32D7-5349-9C1D-BB8EB9C64603}" type="slidenum">
              <a:rPr lang="en-US" smtClean="0"/>
              <a:t>15</a:t>
            </a:fld>
            <a:endParaRPr lang="en-US"/>
          </a:p>
        </p:txBody>
      </p:sp>
    </p:spTree>
    <p:extLst>
      <p:ext uri="{BB962C8B-B14F-4D97-AF65-F5344CB8AC3E}">
        <p14:creationId xmlns:p14="http://schemas.microsoft.com/office/powerpoint/2010/main" val="375284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During a level turn the necessary centripetal force is supplied by banking the aeroplane, thus ‘tilting’ the lift component. </a:t>
            </a:r>
          </a:p>
          <a:p>
            <a:endParaRPr lang="en-US" dirty="0"/>
          </a:p>
          <a:p>
            <a:r>
              <a:rPr lang="en-US" dirty="0"/>
              <a:t>The vertical component of lift will be too small to balance weight and the aeroplane will descend.</a:t>
            </a:r>
          </a:p>
          <a:p>
            <a:endParaRPr lang="en-US" dirty="0"/>
          </a:p>
          <a:p>
            <a:r>
              <a:rPr lang="en-US" dirty="0"/>
              <a:t>To maintain the level flight, the angle of attack must be increased in order to create more lift as the Angle of Bank increases.</a:t>
            </a:r>
          </a:p>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16</a:t>
            </a:fld>
            <a:endParaRPr lang="en-US"/>
          </a:p>
        </p:txBody>
      </p:sp>
    </p:spTree>
    <p:extLst>
      <p:ext uri="{BB962C8B-B14F-4D97-AF65-F5344CB8AC3E}">
        <p14:creationId xmlns:p14="http://schemas.microsoft.com/office/powerpoint/2010/main" val="303899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Outer wing travelling faster than inside wing ,AOA higher. thereby creating more lift on the outside wing with the result that the aircraft wants to keep rolling into turn. </a:t>
            </a:r>
          </a:p>
          <a:p>
            <a:endParaRPr lang="en-AU" dirty="0"/>
          </a:p>
          <a:p>
            <a:r>
              <a:rPr lang="en-AU" dirty="0"/>
              <a:t>Increase AoA PLUS Increase v on outside wing – greater overbanking tendency than</a:t>
            </a:r>
            <a:r>
              <a:rPr lang="en-AU" baseline="0" dirty="0"/>
              <a:t> in the level turn</a:t>
            </a:r>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18</a:t>
            </a:fld>
            <a:endParaRPr lang="en-US"/>
          </a:p>
        </p:txBody>
      </p:sp>
    </p:spTree>
    <p:extLst>
      <p:ext uri="{BB962C8B-B14F-4D97-AF65-F5344CB8AC3E}">
        <p14:creationId xmlns:p14="http://schemas.microsoft.com/office/powerpoint/2010/main" val="194283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Underbank : once in turn the wing wants to turn it back to level off. Most common in descending, we need keep roll wings to the turn </a:t>
            </a:r>
          </a:p>
          <a:p>
            <a:endParaRPr lang="en-AU" dirty="0"/>
          </a:p>
          <a:p>
            <a:r>
              <a:rPr lang="en-AU" dirty="0"/>
              <a:t>AOA HIGHER inside wing, but airspeed is lower than outside wing. Result that the aircraft tries to keep rolling out of the turn.</a:t>
            </a:r>
          </a:p>
          <a:p>
            <a:endParaRPr lang="en-AU" dirty="0"/>
          </a:p>
          <a:p>
            <a:r>
              <a:rPr lang="en-AU" dirty="0"/>
              <a:t>U might require some aileron in to the turn </a:t>
            </a:r>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19</a:t>
            </a:fld>
            <a:endParaRPr lang="en-US"/>
          </a:p>
        </p:txBody>
      </p:sp>
    </p:spTree>
    <p:extLst>
      <p:ext uri="{BB962C8B-B14F-4D97-AF65-F5344CB8AC3E}">
        <p14:creationId xmlns:p14="http://schemas.microsoft.com/office/powerpoint/2010/main" val="871858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Step on the ball</a:t>
            </a:r>
            <a:endParaRPr lang="en-AU" altLang="zh-HK" sz="1200" dirty="0"/>
          </a:p>
          <a:p>
            <a:r>
              <a:rPr lang="en-AU" altLang="zh-HK" sz="1200" dirty="0"/>
              <a:t>As with all other stages of flight, the rudder must be used to keep the aeroplane balanced.</a:t>
            </a:r>
            <a:endParaRPr lang="en-US" altLang="zh-CN" sz="1200" dirty="0"/>
          </a:p>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20</a:t>
            </a:fld>
            <a:endParaRPr lang="en-US"/>
          </a:p>
        </p:txBody>
      </p:sp>
    </p:spTree>
    <p:extLst>
      <p:ext uri="{BB962C8B-B14F-4D97-AF65-F5344CB8AC3E}">
        <p14:creationId xmlns:p14="http://schemas.microsoft.com/office/powerpoint/2010/main" val="425517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7FAD0-32D7-5349-9C1D-BB8EB9C64603}" type="slidenum">
              <a:rPr lang="en-US" smtClean="0"/>
              <a:t>21</a:t>
            </a:fld>
            <a:endParaRPr lang="en-US"/>
          </a:p>
        </p:txBody>
      </p:sp>
    </p:spTree>
    <p:extLst>
      <p:ext uri="{BB962C8B-B14F-4D97-AF65-F5344CB8AC3E}">
        <p14:creationId xmlns:p14="http://schemas.microsoft.com/office/powerpoint/2010/main" val="2743675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Difference between the lift generated by down going wing compared to up going wing. Result of the increase in lift produced by up going wing, as well as drag, this will yaw the nose of the aeroplane in the opposite direction to the turn </a:t>
            </a:r>
          </a:p>
          <a:p>
            <a:endParaRPr lang="en-US" dirty="0"/>
          </a:p>
          <a:p>
            <a:r>
              <a:rPr lang="en-US" dirty="0"/>
              <a:t>There are design feature employed that assist in counteracting this tendency to yaw away from the direction of the turn and they are:</a:t>
            </a:r>
          </a:p>
        </p:txBody>
      </p:sp>
      <p:sp>
        <p:nvSpPr>
          <p:cNvPr id="4" name="Slide Number Placeholder 3"/>
          <p:cNvSpPr>
            <a:spLocks noGrp="1"/>
          </p:cNvSpPr>
          <p:nvPr>
            <p:ph type="sldNum" sz="quarter" idx="5"/>
          </p:nvPr>
        </p:nvSpPr>
        <p:spPr/>
        <p:txBody>
          <a:bodyPr/>
          <a:lstStyle/>
          <a:p>
            <a:fld id="{BA17FAD0-32D7-5349-9C1D-BB8EB9C64603}" type="slidenum">
              <a:rPr lang="en-US" smtClean="0"/>
              <a:t>22</a:t>
            </a:fld>
            <a:endParaRPr lang="en-US"/>
          </a:p>
        </p:txBody>
      </p:sp>
    </p:spTree>
    <p:extLst>
      <p:ext uri="{BB962C8B-B14F-4D97-AF65-F5344CB8AC3E}">
        <p14:creationId xmlns:p14="http://schemas.microsoft.com/office/powerpoint/2010/main" val="26608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623AF-1F71-AC46-B04F-895635D7A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AB71C9-7971-5A4D-9C7A-0505AD43F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919745-0951-A94A-86C9-ED126799C2AD}"/>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DCDCCD0A-2267-5A4E-9B18-D812E15C7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2663C-A372-1D46-9615-F7A91216C204}"/>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855895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C108-DC57-B24B-A39B-201FC9DBFA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D30BB-FE54-5D4E-B613-D62A04679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18F36-5F7A-9347-8F9E-CCDE3F61531A}"/>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DEEE8B53-330A-C440-B9E9-CD20FF216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4B77B-512F-4F4E-AD35-B7EAA3C7BD97}"/>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362662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75C066-4C05-6D43-99B3-9F5DE6F607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7DE2FE-3A02-FB40-A5A9-CE18F1EF56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31F40-4732-6041-9AEC-E42D81C5EEEE}"/>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5A58AC0A-B02C-E245-A42F-5C6E82AE4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AEF31-4A1D-AF42-BFA8-16E0CDF2EB91}"/>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183668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0A31-249E-AF42-A831-F12071FE06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5F0EF-1737-374D-B865-82492FD99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B6F9F-0211-E649-B08A-1F5A82850954}"/>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2B2A1075-0C4F-0946-8EBC-82AC999F6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BA56E-B424-DF4E-BC3E-2AAD46058B6A}"/>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378347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D385-0275-1C49-B717-E5B462A97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6901B6-B17E-884F-B0DF-943D976A5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2470E-2226-2842-A804-A74BD360C3AD}"/>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F03E2897-9DE3-5748-928D-3F6FD1ABF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28219-C92B-4844-8397-61CC79F73112}"/>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2656169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899E-0D36-7343-8389-FCF18F65A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554EC-3643-1F49-9BC0-9BD643CA81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C42D3-65E8-4847-A773-598370FC3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F48C4-AAC2-C84C-AD92-968CB9BC4CB1}"/>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6" name="Footer Placeholder 5">
            <a:extLst>
              <a:ext uri="{FF2B5EF4-FFF2-40B4-BE49-F238E27FC236}">
                <a16:creationId xmlns:a16="http://schemas.microsoft.com/office/drawing/2014/main" id="{870D2C50-12BD-314D-8CBC-D2212A332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26D5B-9BA0-AA42-8284-36D81F6CD091}"/>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196485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8320-8B76-C842-880C-015406CF6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F3651B-BF1C-2348-9567-24C9F9216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C1B35-CBC6-314E-80E2-7353DA4DB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AA7E97-4B69-BA45-95F8-9B71B293C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5227B-21D8-A645-B0F1-69272AFBF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18CB44-30F6-EC44-AA73-58CBDB5ED870}"/>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8" name="Footer Placeholder 7">
            <a:extLst>
              <a:ext uri="{FF2B5EF4-FFF2-40B4-BE49-F238E27FC236}">
                <a16:creationId xmlns:a16="http://schemas.microsoft.com/office/drawing/2014/main" id="{4D0C0470-99E5-0245-BA6C-BE0CD52FAE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88D0FA-9A1B-F241-A9D0-8D8D6863AFD1}"/>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24460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BAFF-9A6F-8742-B4F9-08950104E0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B799E-328E-2642-B9C4-A8D9809F0850}"/>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4" name="Footer Placeholder 3">
            <a:extLst>
              <a:ext uri="{FF2B5EF4-FFF2-40B4-BE49-F238E27FC236}">
                <a16:creationId xmlns:a16="http://schemas.microsoft.com/office/drawing/2014/main" id="{40660441-B973-B54A-AE78-F5B4903D8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0A61DF-F81E-E648-B656-5BA6C3E9E533}"/>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15845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5BEA2B-0A9A-5642-947F-A3452BB18BB6}"/>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3" name="Footer Placeholder 2">
            <a:extLst>
              <a:ext uri="{FF2B5EF4-FFF2-40B4-BE49-F238E27FC236}">
                <a16:creationId xmlns:a16="http://schemas.microsoft.com/office/drawing/2014/main" id="{C54A525D-74B7-5C46-A94F-21DD723F8B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8333E-C18E-3341-B0AB-9B5BFEFC7956}"/>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323265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3B7D-E6A6-AC4E-ADBD-DBA7AE445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C84329-7D51-F24A-907E-90B331E44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3A0AF7-2FFA-664C-8F77-E82921D11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689A3-66E2-124B-9C72-41FB06EBF2FC}"/>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6" name="Footer Placeholder 5">
            <a:extLst>
              <a:ext uri="{FF2B5EF4-FFF2-40B4-BE49-F238E27FC236}">
                <a16:creationId xmlns:a16="http://schemas.microsoft.com/office/drawing/2014/main" id="{B3C99417-3F7E-F64E-BFAD-B8E4F9F724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33CD5-4749-A844-93F4-F266B63D9549}"/>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355512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FBCA-E367-0C4E-B65D-56023641A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6CECD5-577E-7440-97FF-32CA8EDEFC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1F52B0-F1A5-A640-83B8-5F02BBD59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606DC-60D1-9A4E-AF36-B46284D61529}"/>
              </a:ext>
            </a:extLst>
          </p:cNvPr>
          <p:cNvSpPr>
            <a:spLocks noGrp="1"/>
          </p:cNvSpPr>
          <p:nvPr>
            <p:ph type="dt" sz="half" idx="10"/>
          </p:nvPr>
        </p:nvSpPr>
        <p:spPr/>
        <p:txBody>
          <a:bodyPr/>
          <a:lstStyle/>
          <a:p>
            <a:fld id="{074ADF27-280D-2249-A487-C9E2F56D9B83}" type="datetimeFigureOut">
              <a:rPr lang="en-US" smtClean="0"/>
              <a:t>9/9/20</a:t>
            </a:fld>
            <a:endParaRPr lang="en-US"/>
          </a:p>
        </p:txBody>
      </p:sp>
      <p:sp>
        <p:nvSpPr>
          <p:cNvPr id="6" name="Footer Placeholder 5">
            <a:extLst>
              <a:ext uri="{FF2B5EF4-FFF2-40B4-BE49-F238E27FC236}">
                <a16:creationId xmlns:a16="http://schemas.microsoft.com/office/drawing/2014/main" id="{93254B7C-E3D7-8B43-98F2-9CC0A87EA7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B1C540-2F77-F34B-8FE2-250B1BAA958B}"/>
              </a:ext>
            </a:extLst>
          </p:cNvPr>
          <p:cNvSpPr>
            <a:spLocks noGrp="1"/>
          </p:cNvSpPr>
          <p:nvPr>
            <p:ph type="sldNum" sz="quarter" idx="12"/>
          </p:nvPr>
        </p:nvSpPr>
        <p:spPr/>
        <p:txBody>
          <a:bodyPr/>
          <a:lstStyle/>
          <a:p>
            <a:fld id="{E88C2681-308F-FD47-B15F-A91F7F9AE545}" type="slidenum">
              <a:rPr lang="en-US" smtClean="0"/>
              <a:t>‹#›</a:t>
            </a:fld>
            <a:endParaRPr lang="en-US"/>
          </a:p>
        </p:txBody>
      </p:sp>
    </p:spTree>
    <p:extLst>
      <p:ext uri="{BB962C8B-B14F-4D97-AF65-F5344CB8AC3E}">
        <p14:creationId xmlns:p14="http://schemas.microsoft.com/office/powerpoint/2010/main" val="100505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7000"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F8EF2-AA09-4742-BEBC-CE64E7BFB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04BD07-1BF0-8842-9D56-071C3D55B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4F8DB-2F75-1D49-8AB6-2E4F723AD7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ADF27-280D-2249-A487-C9E2F56D9B83}" type="datetimeFigureOut">
              <a:rPr lang="en-US" smtClean="0"/>
              <a:t>9/9/20</a:t>
            </a:fld>
            <a:endParaRPr lang="en-US"/>
          </a:p>
        </p:txBody>
      </p:sp>
      <p:sp>
        <p:nvSpPr>
          <p:cNvPr id="5" name="Footer Placeholder 4">
            <a:extLst>
              <a:ext uri="{FF2B5EF4-FFF2-40B4-BE49-F238E27FC236}">
                <a16:creationId xmlns:a16="http://schemas.microsoft.com/office/drawing/2014/main" id="{94A011BB-4424-B348-9AFF-12B05578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F9D39E-A99F-5448-A822-20172CA8C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C2681-308F-FD47-B15F-A91F7F9AE545}" type="slidenum">
              <a:rPr lang="en-US" smtClean="0"/>
              <a:t>‹#›</a:t>
            </a:fld>
            <a:endParaRPr lang="en-US"/>
          </a:p>
        </p:txBody>
      </p:sp>
    </p:spTree>
    <p:extLst>
      <p:ext uri="{BB962C8B-B14F-4D97-AF65-F5344CB8AC3E}">
        <p14:creationId xmlns:p14="http://schemas.microsoft.com/office/powerpoint/2010/main" val="429053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4E70-D764-0A4F-92FA-C30E7C932FAC}"/>
              </a:ext>
            </a:extLst>
          </p:cNvPr>
          <p:cNvSpPr>
            <a:spLocks noGrp="1"/>
          </p:cNvSpPr>
          <p:nvPr>
            <p:ph type="title"/>
          </p:nvPr>
        </p:nvSpPr>
        <p:spPr/>
        <p:txBody>
          <a:bodyPr>
            <a:normAutofit/>
          </a:bodyPr>
          <a:lstStyle/>
          <a:p>
            <a:pPr algn="ctr"/>
            <a:r>
              <a:rPr lang="en-US" sz="6000" b="1" dirty="0"/>
              <a:t>Turning</a:t>
            </a:r>
          </a:p>
        </p:txBody>
      </p:sp>
    </p:spTree>
    <p:extLst>
      <p:ext uri="{BB962C8B-B14F-4D97-AF65-F5344CB8AC3E}">
        <p14:creationId xmlns:p14="http://schemas.microsoft.com/office/powerpoint/2010/main" val="1864991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US" dirty="0"/>
              <a:t>Rate of turn</a:t>
            </a:r>
          </a:p>
          <a:p>
            <a:endParaRPr lang="en-US" i="1" dirty="0"/>
          </a:p>
          <a:p>
            <a:pPr marL="0" indent="0">
              <a:buNone/>
            </a:pPr>
            <a:r>
              <a:rPr lang="en-US" i="1" dirty="0"/>
              <a:t>The number of degrees of change in heading per second. </a:t>
            </a:r>
          </a:p>
        </p:txBody>
      </p:sp>
    </p:spTree>
    <p:extLst>
      <p:ext uri="{BB962C8B-B14F-4D97-AF65-F5344CB8AC3E}">
        <p14:creationId xmlns:p14="http://schemas.microsoft.com/office/powerpoint/2010/main" val="158789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US" dirty="0"/>
              <a:t>Radius of turn</a:t>
            </a:r>
          </a:p>
          <a:p>
            <a:endParaRPr lang="en-US" i="1" dirty="0"/>
          </a:p>
          <a:p>
            <a:pPr marL="0" indent="0">
              <a:buNone/>
            </a:pPr>
            <a:r>
              <a:rPr lang="en-US" i="1" dirty="0"/>
              <a:t>The distance between the aeroplane and the centre of the turn. </a:t>
            </a:r>
          </a:p>
        </p:txBody>
      </p:sp>
      <p:pic>
        <p:nvPicPr>
          <p:cNvPr id="5" name="Picture 4">
            <a:extLst>
              <a:ext uri="{FF2B5EF4-FFF2-40B4-BE49-F238E27FC236}">
                <a16:creationId xmlns:a16="http://schemas.microsoft.com/office/drawing/2014/main" id="{4EB38682-5BE8-D349-8873-E5F276B2E4FD}"/>
              </a:ext>
            </a:extLst>
          </p:cNvPr>
          <p:cNvPicPr>
            <a:picLocks noChangeAspect="1"/>
          </p:cNvPicPr>
          <p:nvPr/>
        </p:nvPicPr>
        <p:blipFill>
          <a:blip r:embed="rId2"/>
          <a:stretch>
            <a:fillRect/>
          </a:stretch>
        </p:blipFill>
        <p:spPr>
          <a:xfrm>
            <a:off x="4318000" y="3429000"/>
            <a:ext cx="3556000" cy="2501900"/>
          </a:xfrm>
          <a:prstGeom prst="rect">
            <a:avLst/>
          </a:prstGeom>
        </p:spPr>
      </p:pic>
    </p:spTree>
    <p:extLst>
      <p:ext uri="{BB962C8B-B14F-4D97-AF65-F5344CB8AC3E}">
        <p14:creationId xmlns:p14="http://schemas.microsoft.com/office/powerpoint/2010/main" val="367805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AU" dirty="0"/>
              <a:t>Centripetal force</a:t>
            </a:r>
          </a:p>
          <a:p>
            <a:endParaRPr lang="en-AU" sz="2800" dirty="0"/>
          </a:p>
          <a:p>
            <a:pPr marL="0" indent="0">
              <a:buNone/>
            </a:pPr>
            <a:r>
              <a:rPr lang="en-AU" sz="2800" i="1" dirty="0"/>
              <a:t>Force that causes an object to follow a circular path. </a:t>
            </a:r>
          </a:p>
          <a:p>
            <a:pPr marL="0" indent="0">
              <a:buNone/>
            </a:pPr>
            <a:r>
              <a:rPr lang="en-AU" sz="2800" i="1" dirty="0"/>
              <a:t>Centripetal means centre seeking or towards the centre. </a:t>
            </a:r>
          </a:p>
          <a:p>
            <a:endParaRPr lang="en-US" i="1" dirty="0"/>
          </a:p>
        </p:txBody>
      </p:sp>
      <p:pic>
        <p:nvPicPr>
          <p:cNvPr id="5" name="Picture 4">
            <a:extLst>
              <a:ext uri="{FF2B5EF4-FFF2-40B4-BE49-F238E27FC236}">
                <a16:creationId xmlns:a16="http://schemas.microsoft.com/office/drawing/2014/main" id="{37E4FC31-C142-A74A-80BF-55B158CD5928}"/>
              </a:ext>
            </a:extLst>
          </p:cNvPr>
          <p:cNvPicPr>
            <a:picLocks noChangeAspect="1"/>
          </p:cNvPicPr>
          <p:nvPr/>
        </p:nvPicPr>
        <p:blipFill>
          <a:blip r:embed="rId2"/>
          <a:stretch>
            <a:fillRect/>
          </a:stretch>
        </p:blipFill>
        <p:spPr>
          <a:xfrm>
            <a:off x="3549650" y="4394200"/>
            <a:ext cx="5092700" cy="2463800"/>
          </a:xfrm>
          <a:prstGeom prst="rect">
            <a:avLst/>
          </a:prstGeom>
        </p:spPr>
      </p:pic>
    </p:spTree>
    <p:extLst>
      <p:ext uri="{BB962C8B-B14F-4D97-AF65-F5344CB8AC3E}">
        <p14:creationId xmlns:p14="http://schemas.microsoft.com/office/powerpoint/2010/main" val="3214978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US" dirty="0"/>
              <a:t>Load factor</a:t>
            </a:r>
          </a:p>
          <a:p>
            <a:endParaRPr lang="en-US" i="1" dirty="0"/>
          </a:p>
          <a:p>
            <a:pPr marL="0" indent="0">
              <a:buNone/>
            </a:pPr>
            <a:r>
              <a:rPr lang="en-US" i="1" dirty="0"/>
              <a:t>The ratio of lift to the weight of an aeroplane. The units in which load factor is expressed as “g” i.e. Force.</a:t>
            </a:r>
          </a:p>
        </p:txBody>
      </p:sp>
    </p:spTree>
    <p:extLst>
      <p:ext uri="{BB962C8B-B14F-4D97-AF65-F5344CB8AC3E}">
        <p14:creationId xmlns:p14="http://schemas.microsoft.com/office/powerpoint/2010/main" val="2639570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09AC-8F1F-4144-AA1F-7327B2FDBE4C}"/>
              </a:ext>
            </a:extLst>
          </p:cNvPr>
          <p:cNvSpPr>
            <a:spLocks noGrp="1"/>
          </p:cNvSpPr>
          <p:nvPr>
            <p:ph type="title"/>
          </p:nvPr>
        </p:nvSpPr>
        <p:spPr/>
        <p:txBody>
          <a:bodyPr/>
          <a:lstStyle/>
          <a:p>
            <a:r>
              <a:rPr lang="en-US" dirty="0"/>
              <a:t>Types of turns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4D18BE-D7B5-EB43-A0F0-EE02DDCFB291}"/>
                  </a:ext>
                </a:extLst>
              </p:cNvPr>
              <p:cNvSpPr>
                <a:spLocks noGrp="1"/>
              </p:cNvSpPr>
              <p:nvPr>
                <p:ph idx="1"/>
              </p:nvPr>
            </p:nvSpPr>
            <p:spPr>
              <a:xfrm>
                <a:off x="838201" y="1825625"/>
                <a:ext cx="10515600" cy="4351338"/>
              </a:xfrm>
            </p:spPr>
            <p:txBody>
              <a:bodyPr/>
              <a:lstStyle/>
              <a:p>
                <a:pPr lvl="1"/>
                <a:r>
                  <a:rPr lang="en-US" sz="2800" dirty="0"/>
                  <a:t>Shallow turn					15</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AoB</a:t>
                </a:r>
              </a:p>
              <a:p>
                <a:pPr lvl="1"/>
                <a:endParaRPr lang="en-US" sz="2800" dirty="0"/>
              </a:p>
              <a:p>
                <a:pPr lvl="1"/>
                <a:r>
                  <a:rPr lang="en-US" sz="2800" dirty="0"/>
                  <a:t>Medium turn 					30</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AoB</a:t>
                </a:r>
              </a:p>
              <a:p>
                <a:pPr lvl="1"/>
                <a:endParaRPr lang="en-US" sz="2800" dirty="0"/>
              </a:p>
              <a:p>
                <a:pPr lvl="1"/>
                <a:r>
                  <a:rPr lang="en-US" sz="2800" dirty="0"/>
                  <a:t>Steep turn					&gt;30</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AoB</a:t>
                </a:r>
              </a:p>
              <a:p>
                <a:endParaRPr lang="en-US" dirty="0"/>
              </a:p>
            </p:txBody>
          </p:sp>
        </mc:Choice>
        <mc:Fallback xmlns="">
          <p:sp>
            <p:nvSpPr>
              <p:cNvPr id="3" name="Content Placeholder 2">
                <a:extLst>
                  <a:ext uri="{FF2B5EF4-FFF2-40B4-BE49-F238E27FC236}">
                    <a16:creationId xmlns:a16="http://schemas.microsoft.com/office/drawing/2014/main" id="{304D18BE-D7B5-EB43-A0F0-EE02DDCFB291}"/>
                  </a:ext>
                </a:extLst>
              </p:cNvPr>
              <p:cNvSpPr>
                <a:spLocks noGrp="1" noRot="1" noChangeAspect="1" noMove="1" noResize="1" noEditPoints="1" noAdjustHandles="1" noChangeArrowheads="1" noChangeShapeType="1" noTextEdit="1"/>
              </p:cNvSpPr>
              <p:nvPr>
                <p:ph idx="1"/>
              </p:nvPr>
            </p:nvSpPr>
            <p:spPr>
              <a:xfrm>
                <a:off x="838201" y="1825625"/>
                <a:ext cx="10515600" cy="4351338"/>
              </a:xfrm>
              <a:blipFill>
                <a:blip r:embed="rId3"/>
                <a:stretch>
                  <a:fillRect t="-26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45EC4CF-4AC4-FB49-9495-F3C4416D3096}"/>
              </a:ext>
            </a:extLst>
          </p:cNvPr>
          <p:cNvSpPr txBox="1"/>
          <p:nvPr/>
        </p:nvSpPr>
        <p:spPr>
          <a:xfrm>
            <a:off x="9211697" y="1890183"/>
            <a:ext cx="2509020" cy="400110"/>
          </a:xfrm>
          <a:prstGeom prst="rect">
            <a:avLst/>
          </a:prstGeom>
          <a:noFill/>
        </p:spPr>
        <p:txBody>
          <a:bodyPr wrap="none" rtlCol="0">
            <a:spAutoFit/>
          </a:bodyPr>
          <a:lstStyle/>
          <a:p>
            <a:r>
              <a:rPr lang="en-US" sz="2000" dirty="0">
                <a:solidFill>
                  <a:srgbClr val="FF0000"/>
                </a:solidFill>
              </a:rPr>
              <a:t>Used in climbing turns</a:t>
            </a:r>
          </a:p>
        </p:txBody>
      </p:sp>
      <p:sp>
        <p:nvSpPr>
          <p:cNvPr id="5" name="TextBox 4">
            <a:extLst>
              <a:ext uri="{FF2B5EF4-FFF2-40B4-BE49-F238E27FC236}">
                <a16:creationId xmlns:a16="http://schemas.microsoft.com/office/drawing/2014/main" id="{C004F79D-F990-D340-89E9-30D286936195}"/>
              </a:ext>
            </a:extLst>
          </p:cNvPr>
          <p:cNvSpPr txBox="1"/>
          <p:nvPr/>
        </p:nvSpPr>
        <p:spPr>
          <a:xfrm>
            <a:off x="9060213" y="2756958"/>
            <a:ext cx="2811988" cy="400110"/>
          </a:xfrm>
          <a:prstGeom prst="rect">
            <a:avLst/>
          </a:prstGeom>
          <a:noFill/>
        </p:spPr>
        <p:txBody>
          <a:bodyPr wrap="none" rtlCol="0">
            <a:spAutoFit/>
          </a:bodyPr>
          <a:lstStyle/>
          <a:p>
            <a:r>
              <a:rPr lang="en-US" sz="2000" dirty="0">
                <a:solidFill>
                  <a:srgbClr val="FF0000"/>
                </a:solidFill>
              </a:rPr>
              <a:t>Used in descending turns</a:t>
            </a:r>
          </a:p>
        </p:txBody>
      </p:sp>
      <p:pic>
        <p:nvPicPr>
          <p:cNvPr id="6" name="Picture 5" descr="A picture containing object&#10;&#10;Description generated with high confidence">
            <a:extLst>
              <a:ext uri="{FF2B5EF4-FFF2-40B4-BE49-F238E27FC236}">
                <a16:creationId xmlns:a16="http://schemas.microsoft.com/office/drawing/2014/main" id="{79E837AC-20AE-2741-A5AE-D04071961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1525" y="4410075"/>
            <a:ext cx="3028950" cy="2447925"/>
          </a:xfrm>
          <a:prstGeom prst="rect">
            <a:avLst/>
          </a:prstGeom>
        </p:spPr>
      </p:pic>
    </p:spTree>
    <p:extLst>
      <p:ext uri="{BB962C8B-B14F-4D97-AF65-F5344CB8AC3E}">
        <p14:creationId xmlns:p14="http://schemas.microsoft.com/office/powerpoint/2010/main" val="36313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63D5-70A8-6F49-8DF4-D79A9ED1440D}"/>
              </a:ext>
            </a:extLst>
          </p:cNvPr>
          <p:cNvSpPr>
            <a:spLocks noGrp="1"/>
          </p:cNvSpPr>
          <p:nvPr>
            <p:ph type="title"/>
          </p:nvPr>
        </p:nvSpPr>
        <p:spPr/>
        <p:txBody>
          <a:bodyPr/>
          <a:lstStyle/>
          <a:p>
            <a:r>
              <a:rPr lang="en-US" dirty="0"/>
              <a:t>Forces acting in a turn</a:t>
            </a:r>
          </a:p>
        </p:txBody>
      </p:sp>
      <p:pic>
        <p:nvPicPr>
          <p:cNvPr id="4" name="Picture 3">
            <a:extLst>
              <a:ext uri="{FF2B5EF4-FFF2-40B4-BE49-F238E27FC236}">
                <a16:creationId xmlns:a16="http://schemas.microsoft.com/office/drawing/2014/main" id="{9B0842B1-D9CB-4C42-A333-E0F6E906A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711" y="3333751"/>
            <a:ext cx="4829552" cy="2052559"/>
          </a:xfrm>
          <a:prstGeom prst="rect">
            <a:avLst/>
          </a:prstGeom>
        </p:spPr>
      </p:pic>
      <p:cxnSp>
        <p:nvCxnSpPr>
          <p:cNvPr id="5" name="Straight Arrow Connector 4">
            <a:extLst>
              <a:ext uri="{FF2B5EF4-FFF2-40B4-BE49-F238E27FC236}">
                <a16:creationId xmlns:a16="http://schemas.microsoft.com/office/drawing/2014/main" id="{C4B27BB4-6D2A-6D40-AF50-F2360CDE4DBC}"/>
              </a:ext>
            </a:extLst>
          </p:cNvPr>
          <p:cNvCxnSpPr>
            <a:cxnSpLocks/>
          </p:cNvCxnSpPr>
          <p:nvPr/>
        </p:nvCxnSpPr>
        <p:spPr>
          <a:xfrm flipV="1">
            <a:off x="6117487" y="2752725"/>
            <a:ext cx="0" cy="185207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6" name="Straight Arrow Connector 5">
            <a:extLst>
              <a:ext uri="{FF2B5EF4-FFF2-40B4-BE49-F238E27FC236}">
                <a16:creationId xmlns:a16="http://schemas.microsoft.com/office/drawing/2014/main" id="{5A51281E-2990-A841-88F1-674F2FB37C5F}"/>
              </a:ext>
            </a:extLst>
          </p:cNvPr>
          <p:cNvCxnSpPr>
            <a:cxnSpLocks/>
          </p:cNvCxnSpPr>
          <p:nvPr/>
        </p:nvCxnSpPr>
        <p:spPr>
          <a:xfrm>
            <a:off x="6117487" y="4562474"/>
            <a:ext cx="0" cy="1890313"/>
          </a:xfrm>
          <a:prstGeom prst="straightConnector1">
            <a:avLst/>
          </a:prstGeom>
          <a:ln>
            <a:solidFill>
              <a:srgbClr val="002060"/>
            </a:solidFill>
            <a:tailEnd type="triangle"/>
          </a:ln>
        </p:spPr>
        <p:style>
          <a:lnRef idx="2">
            <a:schemeClr val="accent5"/>
          </a:lnRef>
          <a:fillRef idx="0">
            <a:schemeClr val="accent5"/>
          </a:fillRef>
          <a:effectRef idx="1">
            <a:schemeClr val="accent5"/>
          </a:effectRef>
          <a:fontRef idx="minor">
            <a:schemeClr val="tx1"/>
          </a:fontRef>
        </p:style>
      </p:cxnSp>
      <p:cxnSp>
        <p:nvCxnSpPr>
          <p:cNvPr id="7" name="Straight Connector 6">
            <a:extLst>
              <a:ext uri="{FF2B5EF4-FFF2-40B4-BE49-F238E27FC236}">
                <a16:creationId xmlns:a16="http://schemas.microsoft.com/office/drawing/2014/main" id="{20F14210-7318-894B-BCCA-571283689AE0}"/>
              </a:ext>
            </a:extLst>
          </p:cNvPr>
          <p:cNvCxnSpPr>
            <a:cxnSpLocks/>
          </p:cNvCxnSpPr>
          <p:nvPr/>
        </p:nvCxnSpPr>
        <p:spPr>
          <a:xfrm>
            <a:off x="689907" y="2752725"/>
            <a:ext cx="11542246" cy="0"/>
          </a:xfrm>
          <a:prstGeom prst="line">
            <a:avLst/>
          </a:prstGeom>
          <a:ln>
            <a:solidFill>
              <a:srgbClr val="00B0F0"/>
            </a:solidFill>
          </a:ln>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0B288BD5-6D7C-7C4E-AA7C-8ADB7C08D85A}"/>
              </a:ext>
            </a:extLst>
          </p:cNvPr>
          <p:cNvCxnSpPr>
            <a:cxnSpLocks/>
          </p:cNvCxnSpPr>
          <p:nvPr/>
        </p:nvCxnSpPr>
        <p:spPr>
          <a:xfrm>
            <a:off x="651578" y="6452787"/>
            <a:ext cx="11580575" cy="0"/>
          </a:xfrm>
          <a:prstGeom prst="line">
            <a:avLst/>
          </a:prstGeom>
          <a:ln>
            <a:solidFill>
              <a:srgbClr val="00B0F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50AF6EDA-4DA4-DF40-A75B-8999596D5E72}"/>
              </a:ext>
            </a:extLst>
          </p:cNvPr>
          <p:cNvSpPr txBox="1"/>
          <p:nvPr/>
        </p:nvSpPr>
        <p:spPr>
          <a:xfrm>
            <a:off x="6420595" y="3238261"/>
            <a:ext cx="298480" cy="923330"/>
          </a:xfrm>
          <a:prstGeom prst="rect">
            <a:avLst/>
          </a:prstGeom>
          <a:noFill/>
        </p:spPr>
        <p:txBody>
          <a:bodyPr wrap="none" rtlCol="0">
            <a:spAutoFit/>
          </a:bodyPr>
          <a:lstStyle/>
          <a:p>
            <a:r>
              <a:rPr lang="en-AU" dirty="0"/>
              <a:t>L</a:t>
            </a:r>
          </a:p>
          <a:p>
            <a:endParaRPr lang="en-AU" dirty="0"/>
          </a:p>
          <a:p>
            <a:endParaRPr lang="en-AU" dirty="0"/>
          </a:p>
        </p:txBody>
      </p:sp>
      <p:sp>
        <p:nvSpPr>
          <p:cNvPr id="10" name="TextBox 9">
            <a:extLst>
              <a:ext uri="{FF2B5EF4-FFF2-40B4-BE49-F238E27FC236}">
                <a16:creationId xmlns:a16="http://schemas.microsoft.com/office/drawing/2014/main" id="{60128C66-973A-4145-B969-95A1731136F9}"/>
              </a:ext>
            </a:extLst>
          </p:cNvPr>
          <p:cNvSpPr txBox="1"/>
          <p:nvPr/>
        </p:nvSpPr>
        <p:spPr>
          <a:xfrm>
            <a:off x="6569835" y="5644001"/>
            <a:ext cx="373820" cy="646331"/>
          </a:xfrm>
          <a:prstGeom prst="rect">
            <a:avLst/>
          </a:prstGeom>
          <a:noFill/>
        </p:spPr>
        <p:txBody>
          <a:bodyPr wrap="none" rtlCol="0">
            <a:spAutoFit/>
          </a:bodyPr>
          <a:lstStyle/>
          <a:p>
            <a:r>
              <a:rPr lang="en-AU" dirty="0"/>
              <a:t>W</a:t>
            </a:r>
          </a:p>
          <a:p>
            <a:endParaRPr lang="en-AU" dirty="0"/>
          </a:p>
        </p:txBody>
      </p:sp>
    </p:spTree>
    <p:extLst>
      <p:ext uri="{BB962C8B-B14F-4D97-AF65-F5344CB8AC3E}">
        <p14:creationId xmlns:p14="http://schemas.microsoft.com/office/powerpoint/2010/main" val="1595337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63D5-70A8-6F49-8DF4-D79A9ED1440D}"/>
              </a:ext>
            </a:extLst>
          </p:cNvPr>
          <p:cNvSpPr>
            <a:spLocks noGrp="1"/>
          </p:cNvSpPr>
          <p:nvPr>
            <p:ph type="title"/>
          </p:nvPr>
        </p:nvSpPr>
        <p:spPr/>
        <p:txBody>
          <a:bodyPr/>
          <a:lstStyle/>
          <a:p>
            <a:r>
              <a:rPr lang="en-US" dirty="0"/>
              <a:t>Forces acting in a turn</a:t>
            </a:r>
          </a:p>
        </p:txBody>
      </p:sp>
      <p:pic>
        <p:nvPicPr>
          <p:cNvPr id="11" name="Picture 10">
            <a:extLst>
              <a:ext uri="{FF2B5EF4-FFF2-40B4-BE49-F238E27FC236}">
                <a16:creationId xmlns:a16="http://schemas.microsoft.com/office/drawing/2014/main" id="{15813E14-5622-6C4D-A903-D0CCC7CE4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37894">
            <a:off x="3743070" y="3359185"/>
            <a:ext cx="4829552" cy="2052559"/>
          </a:xfrm>
          <a:prstGeom prst="rect">
            <a:avLst/>
          </a:prstGeom>
        </p:spPr>
      </p:pic>
      <p:cxnSp>
        <p:nvCxnSpPr>
          <p:cNvPr id="12" name="Straight Arrow Connector 11">
            <a:extLst>
              <a:ext uri="{FF2B5EF4-FFF2-40B4-BE49-F238E27FC236}">
                <a16:creationId xmlns:a16="http://schemas.microsoft.com/office/drawing/2014/main" id="{E1EE8BBE-1C2E-2D4B-AE9E-5BA97B7FBDF2}"/>
              </a:ext>
            </a:extLst>
          </p:cNvPr>
          <p:cNvCxnSpPr>
            <a:cxnSpLocks/>
          </p:cNvCxnSpPr>
          <p:nvPr/>
        </p:nvCxnSpPr>
        <p:spPr>
          <a:xfrm>
            <a:off x="6062474" y="4562475"/>
            <a:ext cx="0" cy="1890313"/>
          </a:xfrm>
          <a:prstGeom prst="straightConnector1">
            <a:avLst/>
          </a:prstGeom>
          <a:ln>
            <a:solidFill>
              <a:srgbClr val="002060"/>
            </a:solidFill>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4429D423-A97F-DE42-861D-CDA10CF19F45}"/>
              </a:ext>
            </a:extLst>
          </p:cNvPr>
          <p:cNvCxnSpPr>
            <a:cxnSpLocks/>
          </p:cNvCxnSpPr>
          <p:nvPr/>
        </p:nvCxnSpPr>
        <p:spPr>
          <a:xfrm flipV="1">
            <a:off x="6062474" y="3051544"/>
            <a:ext cx="901852" cy="1522638"/>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14" name="Straight Connector 13">
            <a:extLst>
              <a:ext uri="{FF2B5EF4-FFF2-40B4-BE49-F238E27FC236}">
                <a16:creationId xmlns:a16="http://schemas.microsoft.com/office/drawing/2014/main" id="{B5B9666F-63C4-384C-8833-F9B0E674A5BE}"/>
              </a:ext>
            </a:extLst>
          </p:cNvPr>
          <p:cNvCxnSpPr>
            <a:cxnSpLocks/>
          </p:cNvCxnSpPr>
          <p:nvPr/>
        </p:nvCxnSpPr>
        <p:spPr>
          <a:xfrm>
            <a:off x="1538221" y="2752725"/>
            <a:ext cx="10063229" cy="0"/>
          </a:xfrm>
          <a:prstGeom prst="line">
            <a:avLst/>
          </a:prstGeom>
          <a:ln>
            <a:solidFill>
              <a:srgbClr val="00B0F0"/>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48260665-F690-4B4A-ACB4-D4AB6D149540}"/>
              </a:ext>
            </a:extLst>
          </p:cNvPr>
          <p:cNvCxnSpPr>
            <a:cxnSpLocks/>
          </p:cNvCxnSpPr>
          <p:nvPr/>
        </p:nvCxnSpPr>
        <p:spPr>
          <a:xfrm>
            <a:off x="1242946" y="6452787"/>
            <a:ext cx="9429750" cy="1"/>
          </a:xfrm>
          <a:prstGeom prst="line">
            <a:avLst/>
          </a:prstGeom>
          <a:ln>
            <a:solidFill>
              <a:srgbClr val="00B0F0"/>
            </a:solidFill>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E2DA1DF0-E557-9C47-8567-FDDD80BF941F}"/>
              </a:ext>
            </a:extLst>
          </p:cNvPr>
          <p:cNvCxnSpPr>
            <a:cxnSpLocks/>
          </p:cNvCxnSpPr>
          <p:nvPr/>
        </p:nvCxnSpPr>
        <p:spPr>
          <a:xfrm>
            <a:off x="6964326" y="3051544"/>
            <a:ext cx="0" cy="1554424"/>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F78462E-2BEF-E84B-BFD5-562DED138A3E}"/>
              </a:ext>
            </a:extLst>
          </p:cNvPr>
          <p:cNvCxnSpPr>
            <a:cxnSpLocks/>
          </p:cNvCxnSpPr>
          <p:nvPr/>
        </p:nvCxnSpPr>
        <p:spPr>
          <a:xfrm flipV="1">
            <a:off x="6062474" y="3051544"/>
            <a:ext cx="0" cy="1510931"/>
          </a:xfrm>
          <a:prstGeom prst="straightConnector1">
            <a:avLst/>
          </a:prstGeom>
          <a:ln>
            <a:solidFill>
              <a:srgbClr val="92D050"/>
            </a:solidFill>
            <a:tailEnd type="triangle"/>
          </a:ln>
        </p:spPr>
        <p:style>
          <a:lnRef idx="2">
            <a:schemeClr val="accent5"/>
          </a:lnRef>
          <a:fillRef idx="0">
            <a:schemeClr val="accent5"/>
          </a:fillRef>
          <a:effectRef idx="1">
            <a:schemeClr val="accent5"/>
          </a:effectRef>
          <a:fontRef idx="minor">
            <a:schemeClr val="tx1"/>
          </a:fontRef>
        </p:style>
      </p:cxnSp>
      <p:cxnSp>
        <p:nvCxnSpPr>
          <p:cNvPr id="18" name="Straight Arrow Connector 17">
            <a:extLst>
              <a:ext uri="{FF2B5EF4-FFF2-40B4-BE49-F238E27FC236}">
                <a16:creationId xmlns:a16="http://schemas.microsoft.com/office/drawing/2014/main" id="{31CC1A74-E8B7-7545-AD3B-2A0F074DDE89}"/>
              </a:ext>
            </a:extLst>
          </p:cNvPr>
          <p:cNvCxnSpPr>
            <a:cxnSpLocks/>
          </p:cNvCxnSpPr>
          <p:nvPr/>
        </p:nvCxnSpPr>
        <p:spPr>
          <a:xfrm flipV="1">
            <a:off x="6062474" y="4574182"/>
            <a:ext cx="901852" cy="1"/>
          </a:xfrm>
          <a:prstGeom prst="straightConnector1">
            <a:avLst/>
          </a:prstGeom>
          <a:ln>
            <a:solidFill>
              <a:srgbClr val="92D050"/>
            </a:solidFill>
            <a:tailEnd type="triangle"/>
          </a:ln>
        </p:spPr>
        <p:style>
          <a:lnRef idx="2">
            <a:schemeClr val="accent5"/>
          </a:lnRef>
          <a:fillRef idx="0">
            <a:schemeClr val="accent5"/>
          </a:fillRef>
          <a:effectRef idx="1">
            <a:schemeClr val="accent5"/>
          </a:effectRef>
          <a:fontRef idx="minor">
            <a:schemeClr val="tx1"/>
          </a:fontRef>
        </p:style>
      </p:cxnSp>
      <p:cxnSp>
        <p:nvCxnSpPr>
          <p:cNvPr id="19" name="Straight Arrow Connector 18">
            <a:extLst>
              <a:ext uri="{FF2B5EF4-FFF2-40B4-BE49-F238E27FC236}">
                <a16:creationId xmlns:a16="http://schemas.microsoft.com/office/drawing/2014/main" id="{6976E986-7B72-7D41-A2D0-F1D47BAE3CDA}"/>
              </a:ext>
            </a:extLst>
          </p:cNvPr>
          <p:cNvCxnSpPr>
            <a:cxnSpLocks/>
          </p:cNvCxnSpPr>
          <p:nvPr/>
        </p:nvCxnSpPr>
        <p:spPr>
          <a:xfrm flipV="1">
            <a:off x="6050672" y="3076574"/>
            <a:ext cx="913654" cy="1"/>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3A816FAD-FC0D-0343-B012-342B00FCA42F}"/>
              </a:ext>
            </a:extLst>
          </p:cNvPr>
          <p:cNvSpPr txBox="1"/>
          <p:nvPr/>
        </p:nvSpPr>
        <p:spPr>
          <a:xfrm>
            <a:off x="6062473" y="5806456"/>
            <a:ext cx="373820" cy="646331"/>
          </a:xfrm>
          <a:prstGeom prst="rect">
            <a:avLst/>
          </a:prstGeom>
          <a:noFill/>
        </p:spPr>
        <p:txBody>
          <a:bodyPr wrap="none" rtlCol="0">
            <a:spAutoFit/>
          </a:bodyPr>
          <a:lstStyle/>
          <a:p>
            <a:r>
              <a:rPr lang="en-AU" dirty="0"/>
              <a:t>W</a:t>
            </a:r>
          </a:p>
          <a:p>
            <a:endParaRPr lang="en-AU" dirty="0"/>
          </a:p>
        </p:txBody>
      </p:sp>
      <p:sp>
        <p:nvSpPr>
          <p:cNvPr id="21" name="TextBox 20">
            <a:extLst>
              <a:ext uri="{FF2B5EF4-FFF2-40B4-BE49-F238E27FC236}">
                <a16:creationId xmlns:a16="http://schemas.microsoft.com/office/drawing/2014/main" id="{6D2855E7-D63F-9242-87AF-CE9EA34A9EAE}"/>
              </a:ext>
            </a:extLst>
          </p:cNvPr>
          <p:cNvSpPr txBox="1"/>
          <p:nvPr/>
        </p:nvSpPr>
        <p:spPr>
          <a:xfrm>
            <a:off x="7230090" y="3239428"/>
            <a:ext cx="298480" cy="923330"/>
          </a:xfrm>
          <a:prstGeom prst="rect">
            <a:avLst/>
          </a:prstGeom>
          <a:noFill/>
        </p:spPr>
        <p:txBody>
          <a:bodyPr wrap="none" rtlCol="0">
            <a:spAutoFit/>
          </a:bodyPr>
          <a:lstStyle/>
          <a:p>
            <a:r>
              <a:rPr lang="en-AU" dirty="0"/>
              <a:t>L</a:t>
            </a:r>
          </a:p>
          <a:p>
            <a:endParaRPr lang="en-AU" dirty="0"/>
          </a:p>
          <a:p>
            <a:endParaRPr lang="en-AU" dirty="0"/>
          </a:p>
        </p:txBody>
      </p:sp>
      <p:sp>
        <p:nvSpPr>
          <p:cNvPr id="22" name="TextBox 21">
            <a:extLst>
              <a:ext uri="{FF2B5EF4-FFF2-40B4-BE49-F238E27FC236}">
                <a16:creationId xmlns:a16="http://schemas.microsoft.com/office/drawing/2014/main" id="{014650D8-B104-CB49-A2F1-3C165097D78B}"/>
              </a:ext>
            </a:extLst>
          </p:cNvPr>
          <p:cNvSpPr txBox="1"/>
          <p:nvPr/>
        </p:nvSpPr>
        <p:spPr>
          <a:xfrm>
            <a:off x="3548118" y="2765242"/>
            <a:ext cx="2433936" cy="369332"/>
          </a:xfrm>
          <a:prstGeom prst="rect">
            <a:avLst/>
          </a:prstGeom>
          <a:noFill/>
        </p:spPr>
        <p:txBody>
          <a:bodyPr wrap="none" rtlCol="0">
            <a:spAutoFit/>
          </a:bodyPr>
          <a:lstStyle/>
          <a:p>
            <a:r>
              <a:rPr lang="en-AU" dirty="0"/>
              <a:t>Vertical component Lift</a:t>
            </a:r>
          </a:p>
        </p:txBody>
      </p:sp>
      <p:sp>
        <p:nvSpPr>
          <p:cNvPr id="23" name="TextBox 22">
            <a:extLst>
              <a:ext uri="{FF2B5EF4-FFF2-40B4-BE49-F238E27FC236}">
                <a16:creationId xmlns:a16="http://schemas.microsoft.com/office/drawing/2014/main" id="{F162E7B0-F87E-0246-9505-11AC0C6E066E}"/>
              </a:ext>
            </a:extLst>
          </p:cNvPr>
          <p:cNvSpPr txBox="1"/>
          <p:nvPr/>
        </p:nvSpPr>
        <p:spPr>
          <a:xfrm>
            <a:off x="7153274" y="4613632"/>
            <a:ext cx="2635209" cy="369332"/>
          </a:xfrm>
          <a:prstGeom prst="rect">
            <a:avLst/>
          </a:prstGeom>
          <a:noFill/>
        </p:spPr>
        <p:txBody>
          <a:bodyPr wrap="none" rtlCol="0">
            <a:spAutoFit/>
          </a:bodyPr>
          <a:lstStyle/>
          <a:p>
            <a:r>
              <a:rPr lang="en-AU" dirty="0"/>
              <a:t>Horizontal component Lift</a:t>
            </a:r>
          </a:p>
        </p:txBody>
      </p:sp>
      <p:sp>
        <p:nvSpPr>
          <p:cNvPr id="24" name="TextBox 23">
            <a:extLst>
              <a:ext uri="{FF2B5EF4-FFF2-40B4-BE49-F238E27FC236}">
                <a16:creationId xmlns:a16="http://schemas.microsoft.com/office/drawing/2014/main" id="{2329F756-67D5-BB4D-9502-04534E9C0338}"/>
              </a:ext>
            </a:extLst>
          </p:cNvPr>
          <p:cNvSpPr txBox="1"/>
          <p:nvPr/>
        </p:nvSpPr>
        <p:spPr>
          <a:xfrm>
            <a:off x="5745502" y="6414565"/>
            <a:ext cx="588623" cy="369332"/>
          </a:xfrm>
          <a:prstGeom prst="rect">
            <a:avLst/>
          </a:prstGeom>
          <a:noFill/>
        </p:spPr>
        <p:txBody>
          <a:bodyPr wrap="none" rtlCol="0">
            <a:spAutoFit/>
          </a:bodyPr>
          <a:lstStyle/>
          <a:p>
            <a:r>
              <a:rPr lang="en-AU" dirty="0"/>
              <a:t>30°</a:t>
            </a:r>
          </a:p>
        </p:txBody>
      </p:sp>
      <p:cxnSp>
        <p:nvCxnSpPr>
          <p:cNvPr id="25" name="Straight Arrow Connector 24">
            <a:extLst>
              <a:ext uri="{FF2B5EF4-FFF2-40B4-BE49-F238E27FC236}">
                <a16:creationId xmlns:a16="http://schemas.microsoft.com/office/drawing/2014/main" id="{7FA823DC-EE53-3940-AAEC-1BC731A8125D}"/>
              </a:ext>
            </a:extLst>
          </p:cNvPr>
          <p:cNvCxnSpPr/>
          <p:nvPr/>
        </p:nvCxnSpPr>
        <p:spPr>
          <a:xfrm flipV="1">
            <a:off x="6964326" y="2765242"/>
            <a:ext cx="188948" cy="286302"/>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26" name="Straight Arrow Connector 25">
            <a:extLst>
              <a:ext uri="{FF2B5EF4-FFF2-40B4-BE49-F238E27FC236}">
                <a16:creationId xmlns:a16="http://schemas.microsoft.com/office/drawing/2014/main" id="{510D8634-3C92-9D4E-9C5E-8E115A870D11}"/>
              </a:ext>
            </a:extLst>
          </p:cNvPr>
          <p:cNvCxnSpPr/>
          <p:nvPr/>
        </p:nvCxnSpPr>
        <p:spPr>
          <a:xfrm flipV="1">
            <a:off x="6050672" y="2765242"/>
            <a:ext cx="11801" cy="286302"/>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27" name="Straight Arrow Connector 26">
            <a:extLst>
              <a:ext uri="{FF2B5EF4-FFF2-40B4-BE49-F238E27FC236}">
                <a16:creationId xmlns:a16="http://schemas.microsoft.com/office/drawing/2014/main" id="{17D94517-8EF6-7E45-B1EB-4C497BA2A5DB}"/>
              </a:ext>
            </a:extLst>
          </p:cNvPr>
          <p:cNvCxnSpPr>
            <a:cxnSpLocks/>
          </p:cNvCxnSpPr>
          <p:nvPr/>
        </p:nvCxnSpPr>
        <p:spPr>
          <a:xfrm>
            <a:off x="6911864" y="4552385"/>
            <a:ext cx="265764" cy="12515"/>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28" name="Straight Connector 27">
            <a:extLst>
              <a:ext uri="{FF2B5EF4-FFF2-40B4-BE49-F238E27FC236}">
                <a16:creationId xmlns:a16="http://schemas.microsoft.com/office/drawing/2014/main" id="{01A1E5ED-855D-6E41-AD81-48A1B7E10B6B}"/>
              </a:ext>
            </a:extLst>
          </p:cNvPr>
          <p:cNvCxnSpPr>
            <a:cxnSpLocks/>
          </p:cNvCxnSpPr>
          <p:nvPr/>
        </p:nvCxnSpPr>
        <p:spPr>
          <a:xfrm>
            <a:off x="7153274" y="2765242"/>
            <a:ext cx="0" cy="184839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4CEBC677-FF7A-694F-8B43-E3FA2F119E08}"/>
              </a:ext>
            </a:extLst>
          </p:cNvPr>
          <p:cNvCxnSpPr/>
          <p:nvPr/>
        </p:nvCxnSpPr>
        <p:spPr>
          <a:xfrm>
            <a:off x="6050672" y="2752725"/>
            <a:ext cx="1102602" cy="1251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3609ABA5-9837-5A48-B1CD-A525B7607007}"/>
              </a:ext>
            </a:extLst>
          </p:cNvPr>
          <p:cNvCxnSpPr>
            <a:cxnSpLocks/>
          </p:cNvCxnSpPr>
          <p:nvPr/>
        </p:nvCxnSpPr>
        <p:spPr>
          <a:xfrm flipV="1">
            <a:off x="4891434" y="6459511"/>
            <a:ext cx="1138448" cy="12384"/>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Rectangle 30">
            <a:extLst>
              <a:ext uri="{FF2B5EF4-FFF2-40B4-BE49-F238E27FC236}">
                <a16:creationId xmlns:a16="http://schemas.microsoft.com/office/drawing/2014/main" id="{93AB30CA-80D1-C142-AB7F-AE4B37A42E00}"/>
              </a:ext>
            </a:extLst>
          </p:cNvPr>
          <p:cNvSpPr/>
          <p:nvPr/>
        </p:nvSpPr>
        <p:spPr>
          <a:xfrm>
            <a:off x="3048000" y="1429660"/>
            <a:ext cx="6096000" cy="923330"/>
          </a:xfrm>
          <a:prstGeom prst="rect">
            <a:avLst/>
          </a:prstGeom>
        </p:spPr>
        <p:txBody>
          <a:bodyPr>
            <a:spAutoFit/>
          </a:bodyPr>
          <a:lstStyle/>
          <a:p>
            <a:r>
              <a:rPr lang="en-AU" dirty="0"/>
              <a:t>Weight = Vertical component Lift</a:t>
            </a:r>
          </a:p>
          <a:p>
            <a:r>
              <a:rPr lang="en-AU" dirty="0"/>
              <a:t>Horizontal component lift:  Centripetal Force</a:t>
            </a:r>
          </a:p>
          <a:p>
            <a:endParaRPr lang="en-AU" dirty="0"/>
          </a:p>
        </p:txBody>
      </p:sp>
    </p:spTree>
    <p:extLst>
      <p:ext uri="{BB962C8B-B14F-4D97-AF65-F5344CB8AC3E}">
        <p14:creationId xmlns:p14="http://schemas.microsoft.com/office/powerpoint/2010/main" val="1070937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500" fill="hold"/>
                                        <p:tgtEl>
                                          <p:spTgt spid="31"/>
                                        </p:tgtEl>
                                        <p:attrNameLst>
                                          <p:attrName>ppt_x</p:attrName>
                                        </p:attrNameLst>
                                      </p:cBhvr>
                                      <p:tavLst>
                                        <p:tav tm="0">
                                          <p:val>
                                            <p:strVal val="#ppt_x"/>
                                          </p:val>
                                        </p:tav>
                                        <p:tav tm="100000">
                                          <p:val>
                                            <p:strVal val="#ppt_x"/>
                                          </p:val>
                                        </p:tav>
                                      </p:tavLst>
                                    </p:anim>
                                    <p:anim calcmode="lin" valueType="num">
                                      <p:cBhvr additive="base">
                                        <p:cTn id="5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47FA-0F4E-8240-8678-4F676347E7CF}"/>
              </a:ext>
            </a:extLst>
          </p:cNvPr>
          <p:cNvSpPr>
            <a:spLocks noGrp="1"/>
          </p:cNvSpPr>
          <p:nvPr>
            <p:ph type="title"/>
          </p:nvPr>
        </p:nvSpPr>
        <p:spPr/>
        <p:txBody>
          <a:bodyPr/>
          <a:lstStyle/>
          <a:p>
            <a:r>
              <a:rPr lang="en-US" dirty="0"/>
              <a:t>Factors affecting a turn</a:t>
            </a:r>
          </a:p>
        </p:txBody>
      </p:sp>
      <p:sp>
        <p:nvSpPr>
          <p:cNvPr id="3" name="Content Placeholder 2">
            <a:extLst>
              <a:ext uri="{FF2B5EF4-FFF2-40B4-BE49-F238E27FC236}">
                <a16:creationId xmlns:a16="http://schemas.microsoft.com/office/drawing/2014/main" id="{F939A799-6F30-7940-B094-3952E705C478}"/>
              </a:ext>
            </a:extLst>
          </p:cNvPr>
          <p:cNvSpPr>
            <a:spLocks noGrp="1"/>
          </p:cNvSpPr>
          <p:nvPr>
            <p:ph idx="1"/>
          </p:nvPr>
        </p:nvSpPr>
        <p:spPr>
          <a:xfrm>
            <a:off x="1500188" y="1825625"/>
            <a:ext cx="9853612" cy="4351338"/>
          </a:xfrm>
        </p:spPr>
        <p:txBody>
          <a:bodyPr/>
          <a:lstStyle/>
          <a:p>
            <a:r>
              <a:rPr lang="en-US" dirty="0"/>
              <a:t>Overbank / Underbank</a:t>
            </a:r>
          </a:p>
          <a:p>
            <a:r>
              <a:rPr lang="en-US" dirty="0"/>
              <a:t>Balance</a:t>
            </a:r>
          </a:p>
          <a:p>
            <a:r>
              <a:rPr lang="en-US" dirty="0"/>
              <a:t>Adverse yaw</a:t>
            </a:r>
          </a:p>
          <a:p>
            <a:r>
              <a:rPr lang="en-US" dirty="0"/>
              <a:t>Load factor</a:t>
            </a:r>
          </a:p>
          <a:p>
            <a:endParaRPr lang="en-US" dirty="0"/>
          </a:p>
        </p:txBody>
      </p:sp>
    </p:spTree>
    <p:extLst>
      <p:ext uri="{BB962C8B-B14F-4D97-AF65-F5344CB8AC3E}">
        <p14:creationId xmlns:p14="http://schemas.microsoft.com/office/powerpoint/2010/main" val="337326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BDD4-3EC1-7140-9779-AEB1362CC0FA}"/>
              </a:ext>
            </a:extLst>
          </p:cNvPr>
          <p:cNvSpPr>
            <a:spLocks noGrp="1"/>
          </p:cNvSpPr>
          <p:nvPr>
            <p:ph type="title"/>
          </p:nvPr>
        </p:nvSpPr>
        <p:spPr/>
        <p:txBody>
          <a:bodyPr/>
          <a:lstStyle/>
          <a:p>
            <a:r>
              <a:rPr lang="en-US" dirty="0"/>
              <a:t>Factors affecting a turn – Overbank  </a:t>
            </a:r>
          </a:p>
        </p:txBody>
      </p:sp>
      <p:sp>
        <p:nvSpPr>
          <p:cNvPr id="3" name="Content Placeholder 2">
            <a:extLst>
              <a:ext uri="{FF2B5EF4-FFF2-40B4-BE49-F238E27FC236}">
                <a16:creationId xmlns:a16="http://schemas.microsoft.com/office/drawing/2014/main" id="{0A2D6F45-F83F-CE47-8374-84E2F321FEFF}"/>
              </a:ext>
            </a:extLst>
          </p:cNvPr>
          <p:cNvSpPr>
            <a:spLocks noGrp="1"/>
          </p:cNvSpPr>
          <p:nvPr>
            <p:ph idx="1"/>
          </p:nvPr>
        </p:nvSpPr>
        <p:spPr>
          <a:xfrm>
            <a:off x="838200" y="1825625"/>
            <a:ext cx="10515600" cy="4351338"/>
          </a:xfrm>
        </p:spPr>
        <p:txBody>
          <a:bodyPr/>
          <a:lstStyle/>
          <a:p>
            <a:r>
              <a:rPr lang="en-US" dirty="0"/>
              <a:t>The tendency to overbank is sometimes evident during level and climbing turns due to outer wing travelling faster than the inner wing.</a:t>
            </a:r>
          </a:p>
          <a:p>
            <a:endParaRPr lang="en-US" dirty="0"/>
          </a:p>
        </p:txBody>
      </p:sp>
      <p:pic>
        <p:nvPicPr>
          <p:cNvPr id="5" name="Picture 4">
            <a:extLst>
              <a:ext uri="{FF2B5EF4-FFF2-40B4-BE49-F238E27FC236}">
                <a16:creationId xmlns:a16="http://schemas.microsoft.com/office/drawing/2014/main" id="{7B70CED5-5A77-3741-9293-D4F09E60D7B7}"/>
              </a:ext>
            </a:extLst>
          </p:cNvPr>
          <p:cNvPicPr>
            <a:picLocks noChangeAspect="1"/>
          </p:cNvPicPr>
          <p:nvPr/>
        </p:nvPicPr>
        <p:blipFill>
          <a:blip r:embed="rId3"/>
          <a:stretch>
            <a:fillRect/>
          </a:stretch>
        </p:blipFill>
        <p:spPr>
          <a:xfrm>
            <a:off x="2241550" y="3300046"/>
            <a:ext cx="7708900" cy="3557954"/>
          </a:xfrm>
          <a:prstGeom prst="rect">
            <a:avLst/>
          </a:prstGeom>
        </p:spPr>
      </p:pic>
    </p:spTree>
    <p:extLst>
      <p:ext uri="{BB962C8B-B14F-4D97-AF65-F5344CB8AC3E}">
        <p14:creationId xmlns:p14="http://schemas.microsoft.com/office/powerpoint/2010/main" val="828499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032D-5337-B043-AB4D-4F56B85A1020}"/>
              </a:ext>
            </a:extLst>
          </p:cNvPr>
          <p:cNvSpPr>
            <a:spLocks noGrp="1"/>
          </p:cNvSpPr>
          <p:nvPr>
            <p:ph type="title"/>
          </p:nvPr>
        </p:nvSpPr>
        <p:spPr/>
        <p:txBody>
          <a:bodyPr/>
          <a:lstStyle/>
          <a:p>
            <a:r>
              <a:rPr lang="en-US" dirty="0"/>
              <a:t>Factors affecting a turn – Underbank</a:t>
            </a:r>
          </a:p>
        </p:txBody>
      </p:sp>
      <p:sp>
        <p:nvSpPr>
          <p:cNvPr id="3" name="Content Placeholder 2">
            <a:extLst>
              <a:ext uri="{FF2B5EF4-FFF2-40B4-BE49-F238E27FC236}">
                <a16:creationId xmlns:a16="http://schemas.microsoft.com/office/drawing/2014/main" id="{3118A1B8-12AE-2940-8FEF-FB6F43C8A815}"/>
              </a:ext>
            </a:extLst>
          </p:cNvPr>
          <p:cNvSpPr>
            <a:spLocks noGrp="1"/>
          </p:cNvSpPr>
          <p:nvPr>
            <p:ph idx="1"/>
          </p:nvPr>
        </p:nvSpPr>
        <p:spPr/>
        <p:txBody>
          <a:bodyPr/>
          <a:lstStyle/>
          <a:p>
            <a:r>
              <a:rPr lang="en-US" dirty="0"/>
              <a:t>The tendency to Underbank is sometimes evident during descending turns where the angle of attack of the outer wing is lower than the inner wing.</a:t>
            </a:r>
          </a:p>
        </p:txBody>
      </p:sp>
      <p:pic>
        <p:nvPicPr>
          <p:cNvPr id="4" name="Picture 3">
            <a:extLst>
              <a:ext uri="{FF2B5EF4-FFF2-40B4-BE49-F238E27FC236}">
                <a16:creationId xmlns:a16="http://schemas.microsoft.com/office/drawing/2014/main" id="{2DB6C693-BB5B-8D4A-9AC4-0C2431188F7D}"/>
              </a:ext>
            </a:extLst>
          </p:cNvPr>
          <p:cNvPicPr>
            <a:picLocks noChangeAspect="1"/>
          </p:cNvPicPr>
          <p:nvPr/>
        </p:nvPicPr>
        <p:blipFill>
          <a:blip r:embed="rId3"/>
          <a:stretch>
            <a:fillRect/>
          </a:stretch>
        </p:blipFill>
        <p:spPr>
          <a:xfrm>
            <a:off x="2763044" y="2711739"/>
            <a:ext cx="6665912" cy="4146261"/>
          </a:xfrm>
          <a:prstGeom prst="rect">
            <a:avLst/>
          </a:prstGeom>
        </p:spPr>
      </p:pic>
    </p:spTree>
    <p:extLst>
      <p:ext uri="{BB962C8B-B14F-4D97-AF65-F5344CB8AC3E}">
        <p14:creationId xmlns:p14="http://schemas.microsoft.com/office/powerpoint/2010/main" val="2480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7FE3-CF12-0547-A41C-3440AF2BDB14}"/>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AE6C41FC-AB3C-554B-BC08-4B561BF170C4}"/>
              </a:ext>
            </a:extLst>
          </p:cNvPr>
          <p:cNvSpPr>
            <a:spLocks noGrp="1"/>
          </p:cNvSpPr>
          <p:nvPr>
            <p:ph idx="1"/>
          </p:nvPr>
        </p:nvSpPr>
        <p:spPr/>
        <p:txBody>
          <a:bodyPr/>
          <a:lstStyle/>
          <a:p>
            <a:r>
              <a:rPr lang="en-US" dirty="0"/>
              <a:t>60 minutes</a:t>
            </a:r>
          </a:p>
          <a:p>
            <a:endParaRPr lang="en-US" dirty="0"/>
          </a:p>
          <a:p>
            <a:r>
              <a:rPr lang="en-US"/>
              <a:t>Emergency exit, toilet, kitchen</a:t>
            </a:r>
            <a:endParaRPr lang="en-US" dirty="0"/>
          </a:p>
        </p:txBody>
      </p:sp>
    </p:spTree>
    <p:extLst>
      <p:ext uri="{BB962C8B-B14F-4D97-AF65-F5344CB8AC3E}">
        <p14:creationId xmlns:p14="http://schemas.microsoft.com/office/powerpoint/2010/main" val="144996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0DF5-0030-8443-894F-7387D74B41E8}"/>
              </a:ext>
            </a:extLst>
          </p:cNvPr>
          <p:cNvSpPr>
            <a:spLocks noGrp="1"/>
          </p:cNvSpPr>
          <p:nvPr>
            <p:ph type="title"/>
          </p:nvPr>
        </p:nvSpPr>
        <p:spPr/>
        <p:txBody>
          <a:bodyPr/>
          <a:lstStyle/>
          <a:p>
            <a:r>
              <a:rPr lang="en-US" dirty="0"/>
              <a:t>Factors affecting a turn – Balance</a:t>
            </a:r>
          </a:p>
        </p:txBody>
      </p:sp>
      <p:pic>
        <p:nvPicPr>
          <p:cNvPr id="4" name="Picture 3">
            <a:extLst>
              <a:ext uri="{FF2B5EF4-FFF2-40B4-BE49-F238E27FC236}">
                <a16:creationId xmlns:a16="http://schemas.microsoft.com/office/drawing/2014/main" id="{7E42B366-709C-9C4D-BA0D-E6171CD320DB}"/>
              </a:ext>
            </a:extLst>
          </p:cNvPr>
          <p:cNvPicPr>
            <a:picLocks noChangeAspect="1"/>
          </p:cNvPicPr>
          <p:nvPr/>
        </p:nvPicPr>
        <p:blipFill>
          <a:blip r:embed="rId3"/>
          <a:stretch>
            <a:fillRect/>
          </a:stretch>
        </p:blipFill>
        <p:spPr>
          <a:xfrm>
            <a:off x="838199" y="1690688"/>
            <a:ext cx="6720257" cy="5167312"/>
          </a:xfrm>
          <a:prstGeom prst="rect">
            <a:avLst/>
          </a:prstGeom>
        </p:spPr>
      </p:pic>
      <p:sp>
        <p:nvSpPr>
          <p:cNvPr id="7" name="TextBox 6">
            <a:extLst>
              <a:ext uri="{FF2B5EF4-FFF2-40B4-BE49-F238E27FC236}">
                <a16:creationId xmlns:a16="http://schemas.microsoft.com/office/drawing/2014/main" id="{E998DDE0-735E-A94C-89E5-A502FA159FA6}"/>
              </a:ext>
            </a:extLst>
          </p:cNvPr>
          <p:cNvSpPr txBox="1"/>
          <p:nvPr/>
        </p:nvSpPr>
        <p:spPr>
          <a:xfrm>
            <a:off x="7558456" y="2531031"/>
            <a:ext cx="3068661" cy="369332"/>
          </a:xfrm>
          <a:prstGeom prst="rect">
            <a:avLst/>
          </a:prstGeom>
          <a:noFill/>
        </p:spPr>
        <p:txBody>
          <a:bodyPr wrap="none" rtlCol="0">
            <a:spAutoFit/>
          </a:bodyPr>
          <a:lstStyle/>
          <a:p>
            <a:r>
              <a:rPr lang="en-US" dirty="0"/>
              <a:t>Nose pointed outside the turn</a:t>
            </a:r>
          </a:p>
        </p:txBody>
      </p:sp>
      <p:sp>
        <p:nvSpPr>
          <p:cNvPr id="8" name="TextBox 7">
            <a:extLst>
              <a:ext uri="{FF2B5EF4-FFF2-40B4-BE49-F238E27FC236}">
                <a16:creationId xmlns:a16="http://schemas.microsoft.com/office/drawing/2014/main" id="{1A002D74-062D-7E43-A397-C993A0943068}"/>
              </a:ext>
            </a:extLst>
          </p:cNvPr>
          <p:cNvSpPr txBox="1"/>
          <p:nvPr/>
        </p:nvSpPr>
        <p:spPr>
          <a:xfrm>
            <a:off x="7558456" y="5167312"/>
            <a:ext cx="2869888" cy="369332"/>
          </a:xfrm>
          <a:prstGeom prst="rect">
            <a:avLst/>
          </a:prstGeom>
          <a:noFill/>
        </p:spPr>
        <p:txBody>
          <a:bodyPr wrap="none" rtlCol="0">
            <a:spAutoFit/>
          </a:bodyPr>
          <a:lstStyle/>
          <a:p>
            <a:r>
              <a:rPr lang="en-US" dirty="0"/>
              <a:t>Nose pointed inside the turn</a:t>
            </a:r>
          </a:p>
        </p:txBody>
      </p:sp>
    </p:spTree>
    <p:extLst>
      <p:ext uri="{BB962C8B-B14F-4D97-AF65-F5344CB8AC3E}">
        <p14:creationId xmlns:p14="http://schemas.microsoft.com/office/powerpoint/2010/main" val="277080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BD59-34EE-9B49-95CB-AF94B8426D57}"/>
              </a:ext>
            </a:extLst>
          </p:cNvPr>
          <p:cNvSpPr>
            <a:spLocks noGrp="1"/>
          </p:cNvSpPr>
          <p:nvPr>
            <p:ph type="title"/>
          </p:nvPr>
        </p:nvSpPr>
        <p:spPr/>
        <p:txBody>
          <a:bodyPr/>
          <a:lstStyle/>
          <a:p>
            <a:r>
              <a:rPr lang="en-US" dirty="0"/>
              <a:t>Factors affecting a turn – Balance</a:t>
            </a:r>
          </a:p>
        </p:txBody>
      </p:sp>
      <p:pic>
        <p:nvPicPr>
          <p:cNvPr id="4" name="Content Placeholder 3">
            <a:extLst>
              <a:ext uri="{FF2B5EF4-FFF2-40B4-BE49-F238E27FC236}">
                <a16:creationId xmlns:a16="http://schemas.microsoft.com/office/drawing/2014/main" id="{EE73C247-8101-D842-A07C-5B7D9047D0E6}"/>
              </a:ext>
            </a:extLst>
          </p:cNvPr>
          <p:cNvPicPr>
            <a:picLocks noGrp="1" noChangeAspect="1"/>
          </p:cNvPicPr>
          <p:nvPr>
            <p:ph idx="1"/>
          </p:nvPr>
        </p:nvPicPr>
        <p:blipFill>
          <a:blip r:embed="rId3"/>
          <a:stretch>
            <a:fillRect/>
          </a:stretch>
        </p:blipFill>
        <p:spPr>
          <a:xfrm>
            <a:off x="2730767" y="2025253"/>
            <a:ext cx="6730466" cy="2807494"/>
          </a:xfrm>
          <a:prstGeom prst="rect">
            <a:avLst/>
          </a:prstGeom>
        </p:spPr>
      </p:pic>
      <p:sp>
        <p:nvSpPr>
          <p:cNvPr id="6" name="TextBox 5">
            <a:extLst>
              <a:ext uri="{FF2B5EF4-FFF2-40B4-BE49-F238E27FC236}">
                <a16:creationId xmlns:a16="http://schemas.microsoft.com/office/drawing/2014/main" id="{5C03266E-CB6B-9444-B8B3-09BA30AAFB05}"/>
              </a:ext>
            </a:extLst>
          </p:cNvPr>
          <p:cNvSpPr txBox="1"/>
          <p:nvPr/>
        </p:nvSpPr>
        <p:spPr>
          <a:xfrm>
            <a:off x="4282651" y="5167312"/>
            <a:ext cx="3626698" cy="369332"/>
          </a:xfrm>
          <a:prstGeom prst="rect">
            <a:avLst/>
          </a:prstGeom>
          <a:noFill/>
        </p:spPr>
        <p:txBody>
          <a:bodyPr wrap="none" rtlCol="0">
            <a:spAutoFit/>
          </a:bodyPr>
          <a:lstStyle/>
          <a:p>
            <a:r>
              <a:rPr lang="en-US" dirty="0"/>
              <a:t>Nose pointed in the direction of turn</a:t>
            </a:r>
          </a:p>
        </p:txBody>
      </p:sp>
    </p:spTree>
    <p:extLst>
      <p:ext uri="{BB962C8B-B14F-4D97-AF65-F5344CB8AC3E}">
        <p14:creationId xmlns:p14="http://schemas.microsoft.com/office/powerpoint/2010/main" val="409014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867F-3F2D-774A-96AF-51C55947E6AB}"/>
              </a:ext>
            </a:extLst>
          </p:cNvPr>
          <p:cNvSpPr>
            <a:spLocks noGrp="1"/>
          </p:cNvSpPr>
          <p:nvPr>
            <p:ph type="title"/>
          </p:nvPr>
        </p:nvSpPr>
        <p:spPr/>
        <p:txBody>
          <a:bodyPr/>
          <a:lstStyle/>
          <a:p>
            <a:r>
              <a:rPr lang="en-US" dirty="0"/>
              <a:t>Factors affecting a turn – Adverse yaw</a:t>
            </a:r>
          </a:p>
        </p:txBody>
      </p:sp>
      <p:pic>
        <p:nvPicPr>
          <p:cNvPr id="4" name="Content Placeholder 3" descr="A picture containing sky&#10;&#10;Description generated with very high confidence">
            <a:extLst>
              <a:ext uri="{FF2B5EF4-FFF2-40B4-BE49-F238E27FC236}">
                <a16:creationId xmlns:a16="http://schemas.microsoft.com/office/drawing/2014/main" id="{F59DAA18-75B8-5544-9A73-5D3A8A69464C}"/>
              </a:ext>
            </a:extLst>
          </p:cNvPr>
          <p:cNvPicPr>
            <a:picLocks noGrp="1" noChangeAspect="1"/>
          </p:cNvPicPr>
          <p:nvPr>
            <p:ph idx="1"/>
          </p:nvPr>
        </p:nvPicPr>
        <p:blipFill>
          <a:blip r:embed="rId3"/>
          <a:stretch>
            <a:fillRect/>
          </a:stretch>
        </p:blipFill>
        <p:spPr>
          <a:xfrm>
            <a:off x="2997200" y="1931194"/>
            <a:ext cx="6197600" cy="4140200"/>
          </a:xfrm>
          <a:prstGeom prst="rect">
            <a:avLst/>
          </a:prstGeom>
        </p:spPr>
      </p:pic>
    </p:spTree>
    <p:extLst>
      <p:ext uri="{BB962C8B-B14F-4D97-AF65-F5344CB8AC3E}">
        <p14:creationId xmlns:p14="http://schemas.microsoft.com/office/powerpoint/2010/main" val="2691297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285EB-6BE5-0A48-A91B-6E92200228B6}"/>
              </a:ext>
            </a:extLst>
          </p:cNvPr>
          <p:cNvSpPr>
            <a:spLocks noGrp="1"/>
          </p:cNvSpPr>
          <p:nvPr>
            <p:ph type="title"/>
          </p:nvPr>
        </p:nvSpPr>
        <p:spPr/>
        <p:txBody>
          <a:bodyPr/>
          <a:lstStyle/>
          <a:p>
            <a:r>
              <a:rPr lang="en-US" dirty="0"/>
              <a:t>Factors affecting a turn – Adverse yaw</a:t>
            </a:r>
          </a:p>
        </p:txBody>
      </p:sp>
      <p:pic>
        <p:nvPicPr>
          <p:cNvPr id="4" name="Content Placeholder 7" descr="A picture containing text&#10;&#10;Description generated with very high confidence">
            <a:extLst>
              <a:ext uri="{FF2B5EF4-FFF2-40B4-BE49-F238E27FC236}">
                <a16:creationId xmlns:a16="http://schemas.microsoft.com/office/drawing/2014/main" id="{2F917A4E-062D-EA41-A679-3C6657EF9CBF}"/>
              </a:ext>
            </a:extLst>
          </p:cNvPr>
          <p:cNvPicPr>
            <a:picLocks noChangeAspect="1"/>
          </p:cNvPicPr>
          <p:nvPr/>
        </p:nvPicPr>
        <p:blipFill>
          <a:blip r:embed="rId3"/>
          <a:stretch>
            <a:fillRect/>
          </a:stretch>
        </p:blipFill>
        <p:spPr>
          <a:xfrm>
            <a:off x="6844133" y="1690687"/>
            <a:ext cx="3671467" cy="4447129"/>
          </a:xfrm>
          <a:prstGeom prst="rect">
            <a:avLst/>
          </a:prstGeom>
        </p:spPr>
      </p:pic>
      <p:pic>
        <p:nvPicPr>
          <p:cNvPr id="5" name="Content Placeholder 12" descr="A close up of text on a white background&#10;&#10;Description generated with high confidence">
            <a:extLst>
              <a:ext uri="{FF2B5EF4-FFF2-40B4-BE49-F238E27FC236}">
                <a16:creationId xmlns:a16="http://schemas.microsoft.com/office/drawing/2014/main" id="{656F2162-223E-1944-BC86-E5922BF72F9B}"/>
              </a:ext>
            </a:extLst>
          </p:cNvPr>
          <p:cNvPicPr>
            <a:picLocks noChangeAspect="1"/>
          </p:cNvPicPr>
          <p:nvPr/>
        </p:nvPicPr>
        <p:blipFill>
          <a:blip r:embed="rId4"/>
          <a:stretch>
            <a:fillRect/>
          </a:stretch>
        </p:blipFill>
        <p:spPr>
          <a:xfrm>
            <a:off x="1676402" y="1690689"/>
            <a:ext cx="3671466" cy="4447127"/>
          </a:xfrm>
          <a:prstGeom prst="rect">
            <a:avLst/>
          </a:prstGeom>
        </p:spPr>
      </p:pic>
    </p:spTree>
    <p:extLst>
      <p:ext uri="{BB962C8B-B14F-4D97-AF65-F5344CB8AC3E}">
        <p14:creationId xmlns:p14="http://schemas.microsoft.com/office/powerpoint/2010/main" val="25409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1CFD-DDBD-2B4E-B3E4-1696887D6273}"/>
              </a:ext>
            </a:extLst>
          </p:cNvPr>
          <p:cNvSpPr>
            <a:spLocks noGrp="1"/>
          </p:cNvSpPr>
          <p:nvPr>
            <p:ph type="title"/>
          </p:nvPr>
        </p:nvSpPr>
        <p:spPr/>
        <p:txBody>
          <a:bodyPr/>
          <a:lstStyle/>
          <a:p>
            <a:r>
              <a:rPr lang="en-US" dirty="0"/>
              <a:t>Factors affecting a turn – Load factor</a:t>
            </a:r>
          </a:p>
        </p:txBody>
      </p:sp>
      <p:pic>
        <p:nvPicPr>
          <p:cNvPr id="4" name="Content Placeholder 3">
            <a:extLst>
              <a:ext uri="{FF2B5EF4-FFF2-40B4-BE49-F238E27FC236}">
                <a16:creationId xmlns:a16="http://schemas.microsoft.com/office/drawing/2014/main" id="{3ACBE709-510F-1644-A8C3-9762A6D068AD}"/>
              </a:ext>
            </a:extLst>
          </p:cNvPr>
          <p:cNvPicPr>
            <a:picLocks noGrp="1" noChangeAspect="1"/>
          </p:cNvPicPr>
          <p:nvPr>
            <p:ph idx="1"/>
          </p:nvPr>
        </p:nvPicPr>
        <p:blipFill>
          <a:blip r:embed="rId2"/>
          <a:stretch>
            <a:fillRect/>
          </a:stretch>
        </p:blipFill>
        <p:spPr>
          <a:xfrm>
            <a:off x="3679751" y="1825625"/>
            <a:ext cx="4832495" cy="4351338"/>
          </a:xfrm>
          <a:prstGeom prst="rect">
            <a:avLst/>
          </a:prstGeom>
        </p:spPr>
      </p:pic>
      <p:sp>
        <p:nvSpPr>
          <p:cNvPr id="5" name="TextBox 4">
            <a:extLst>
              <a:ext uri="{FF2B5EF4-FFF2-40B4-BE49-F238E27FC236}">
                <a16:creationId xmlns:a16="http://schemas.microsoft.com/office/drawing/2014/main" id="{A613B994-F7A1-C146-BA17-2C858CB3DFF8}"/>
              </a:ext>
            </a:extLst>
          </p:cNvPr>
          <p:cNvSpPr txBox="1"/>
          <p:nvPr/>
        </p:nvSpPr>
        <p:spPr>
          <a:xfrm>
            <a:off x="4644071" y="6176963"/>
            <a:ext cx="2903856" cy="369332"/>
          </a:xfrm>
          <a:prstGeom prst="rect">
            <a:avLst/>
          </a:prstGeom>
          <a:noFill/>
        </p:spPr>
        <p:txBody>
          <a:bodyPr wrap="square" rtlCol="0">
            <a:spAutoFit/>
          </a:bodyPr>
          <a:lstStyle/>
          <a:p>
            <a:r>
              <a:rPr lang="en-US" dirty="0"/>
              <a:t>Load factor = Lift / Weight</a:t>
            </a:r>
          </a:p>
        </p:txBody>
      </p:sp>
    </p:spTree>
    <p:extLst>
      <p:ext uri="{BB962C8B-B14F-4D97-AF65-F5344CB8AC3E}">
        <p14:creationId xmlns:p14="http://schemas.microsoft.com/office/powerpoint/2010/main" val="71160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227E-7AAF-AD46-B1D9-BC65CF14444B}"/>
              </a:ext>
            </a:extLst>
          </p:cNvPr>
          <p:cNvSpPr>
            <a:spLocks noGrp="1"/>
          </p:cNvSpPr>
          <p:nvPr>
            <p:ph type="title"/>
          </p:nvPr>
        </p:nvSpPr>
        <p:spPr/>
        <p:txBody>
          <a:bodyPr/>
          <a:lstStyle/>
          <a:p>
            <a:r>
              <a:rPr lang="en-US" dirty="0"/>
              <a:t>Factors affecting a turn – Load factor</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7084165D-D3AE-F04E-AC30-2242DF79B505}"/>
                  </a:ext>
                </a:extLst>
              </p:cNvPr>
              <p:cNvSpPr>
                <a:spLocks noGrp="1"/>
              </p:cNvSpPr>
              <p:nvPr>
                <p:ph idx="1"/>
              </p:nvPr>
            </p:nvSpPr>
            <p:spPr>
              <a:xfrm>
                <a:off x="1500188" y="1825625"/>
                <a:ext cx="9853612" cy="4351338"/>
              </a:xfrm>
            </p:spPr>
            <p:txBody>
              <a:bodyPr/>
              <a:lstStyle/>
              <a:p>
                <a:endParaRPr lang="en-US" dirty="0"/>
              </a:p>
              <a:p>
                <a:endParaRPr lang="en-US" dirty="0"/>
              </a:p>
              <a:p>
                <a:pPr marL="0" indent="0">
                  <a:buNone/>
                </a:pPr>
                <a:endParaRPr lang="en-US" dirty="0"/>
              </a:p>
              <a:p>
                <a:r>
                  <a:rPr lang="en-US" dirty="0"/>
                  <a:t>Example</a:t>
                </a:r>
              </a:p>
              <a:p>
                <a:pPr marL="0" indent="0">
                  <a:buNone/>
                </a:pPr>
                <a:r>
                  <a:rPr lang="en-US" dirty="0"/>
                  <a:t>	Normal stall speed is 50 KIAS in clean configuration, the 	stalling speed IAS in a 60</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AoB level turn, which has a 	normal ‘g’ load of 2, will be:</a:t>
                </a:r>
              </a:p>
              <a:p>
                <a:pPr marL="0" indent="0" algn="ctr">
                  <a:buNone/>
                </a:pPr>
                <a:r>
                  <a:rPr lang="en-US" dirty="0"/>
                  <a:t>50 </a:t>
                </a:r>
                <a14:m>
                  <m:oMath xmlns:m="http://schemas.openxmlformats.org/officeDocument/2006/math">
                    <m:r>
                      <a:rPr lang="en-US" i="1" smtClean="0">
                        <a:latin typeface="Cambria Math" panose="02040503050406030204" pitchFamily="18" charset="0"/>
                        <a:ea typeface="Cambria Math" panose="02040503050406030204" pitchFamily="18" charset="0"/>
                      </a:rPr>
                      <m:t>×</m:t>
                    </m:r>
                    <m:rad>
                      <m:radPr>
                        <m:degHide m:val="on"/>
                        <m:ctrlPr>
                          <a:rPr lang="en-US" i="1" smtClean="0">
                            <a:latin typeface="Cambria Math" panose="02040503050406030204" pitchFamily="18" charset="0"/>
                            <a:ea typeface="Cambria Math" panose="02040503050406030204" pitchFamily="18" charset="0"/>
                          </a:rPr>
                        </m:ctrlPr>
                      </m:radPr>
                      <m:deg/>
                      <m:e>
                        <m:r>
                          <a:rPr lang="en-AU" b="0" i="1" smtClean="0">
                            <a:latin typeface="Cambria Math" panose="02040503050406030204" pitchFamily="18" charset="0"/>
                            <a:ea typeface="Cambria Math" panose="02040503050406030204" pitchFamily="18" charset="0"/>
                          </a:rPr>
                          <m:t>2</m:t>
                        </m:r>
                      </m:e>
                    </m:rad>
                  </m:oMath>
                </a14:m>
                <a:r>
                  <a:rPr lang="en-US" dirty="0"/>
                  <a:t> = 50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1.414 = 70 KIAS</a:t>
                </a:r>
              </a:p>
            </p:txBody>
          </p:sp>
        </mc:Choice>
        <mc:Fallback xmlns="">
          <p:sp>
            <p:nvSpPr>
              <p:cNvPr id="12" name="Content Placeholder 11">
                <a:extLst>
                  <a:ext uri="{FF2B5EF4-FFF2-40B4-BE49-F238E27FC236}">
                    <a16:creationId xmlns:a16="http://schemas.microsoft.com/office/drawing/2014/main" id="{7084165D-D3AE-F04E-AC30-2242DF79B505}"/>
                  </a:ext>
                </a:extLst>
              </p:cNvPr>
              <p:cNvSpPr>
                <a:spLocks noGrp="1" noRot="1" noChangeAspect="1" noMove="1" noResize="1" noEditPoints="1" noAdjustHandles="1" noChangeArrowheads="1" noChangeShapeType="1" noTextEdit="1"/>
              </p:cNvSpPr>
              <p:nvPr>
                <p:ph idx="1"/>
              </p:nvPr>
            </p:nvSpPr>
            <p:spPr>
              <a:xfrm>
                <a:off x="1500188" y="1825625"/>
                <a:ext cx="9853612" cy="4351338"/>
              </a:xfrm>
              <a:blipFill>
                <a:blip r:embed="rId2"/>
                <a:stretch>
                  <a:fillRect l="-103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2B705D8-6DC0-764E-99F8-2FD91ACF3D95}"/>
              </a:ext>
            </a:extLst>
          </p:cNvPr>
          <p:cNvPicPr>
            <a:picLocks noChangeAspect="1"/>
          </p:cNvPicPr>
          <p:nvPr/>
        </p:nvPicPr>
        <p:blipFill>
          <a:blip r:embed="rId3"/>
          <a:stretch>
            <a:fillRect/>
          </a:stretch>
        </p:blipFill>
        <p:spPr>
          <a:xfrm>
            <a:off x="3619500" y="1825625"/>
            <a:ext cx="4953000" cy="1054100"/>
          </a:xfrm>
          <a:prstGeom prst="rect">
            <a:avLst/>
          </a:prstGeom>
        </p:spPr>
      </p:pic>
    </p:spTree>
    <p:extLst>
      <p:ext uri="{BB962C8B-B14F-4D97-AF65-F5344CB8AC3E}">
        <p14:creationId xmlns:p14="http://schemas.microsoft.com/office/powerpoint/2010/main" val="16194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dissolve">
                                      <p:cBhvr>
                                        <p:cTn id="7" dur="500"/>
                                        <p:tgtEl>
                                          <p:spTgt spid="12">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
                                            <p:txEl>
                                              <p:pRg st="4" end="4"/>
                                            </p:txEl>
                                          </p:spTgt>
                                        </p:tgtEl>
                                        <p:attrNameLst>
                                          <p:attrName>style.visibility</p:attrName>
                                        </p:attrNameLst>
                                      </p:cBhvr>
                                      <p:to>
                                        <p:strVal val="visible"/>
                                      </p:to>
                                    </p:set>
                                    <p:animEffect transition="in" filter="dissolve">
                                      <p:cBhvr>
                                        <p:cTn id="10" dur="500"/>
                                        <p:tgtEl>
                                          <p:spTgt spid="1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anim calcmode="lin" valueType="num">
                                      <p:cBhvr additive="base">
                                        <p:cTn id="15"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B894-8451-614D-970C-59DC397B0A41}"/>
              </a:ext>
            </a:extLst>
          </p:cNvPr>
          <p:cNvSpPr>
            <a:spLocks noGrp="1"/>
          </p:cNvSpPr>
          <p:nvPr>
            <p:ph type="title"/>
          </p:nvPr>
        </p:nvSpPr>
        <p:spPr/>
        <p:txBody>
          <a:bodyPr/>
          <a:lstStyle/>
          <a:p>
            <a:r>
              <a:rPr lang="en-US" dirty="0"/>
              <a:t>Application – Level turn </a:t>
            </a:r>
          </a:p>
        </p:txBody>
      </p:sp>
      <p:pic>
        <p:nvPicPr>
          <p:cNvPr id="4" name="Picture 3">
            <a:extLst>
              <a:ext uri="{FF2B5EF4-FFF2-40B4-BE49-F238E27FC236}">
                <a16:creationId xmlns:a16="http://schemas.microsoft.com/office/drawing/2014/main" id="{7B352BDE-BDCE-4246-A370-75AB114D6545}"/>
              </a:ext>
            </a:extLst>
          </p:cNvPr>
          <p:cNvPicPr>
            <a:picLocks noChangeAspect="1"/>
          </p:cNvPicPr>
          <p:nvPr/>
        </p:nvPicPr>
        <p:blipFill>
          <a:blip r:embed="rId3"/>
          <a:stretch>
            <a:fillRect/>
          </a:stretch>
        </p:blipFill>
        <p:spPr>
          <a:xfrm>
            <a:off x="4258806" y="1579218"/>
            <a:ext cx="6840999" cy="4213914"/>
          </a:xfrm>
          <a:prstGeom prst="rect">
            <a:avLst/>
          </a:prstGeom>
        </p:spPr>
      </p:pic>
      <p:pic>
        <p:nvPicPr>
          <p:cNvPr id="5" name="Picture 4">
            <a:extLst>
              <a:ext uri="{FF2B5EF4-FFF2-40B4-BE49-F238E27FC236}">
                <a16:creationId xmlns:a16="http://schemas.microsoft.com/office/drawing/2014/main" id="{CAEC4900-4ACB-784F-B808-FAE21E37F2F8}"/>
              </a:ext>
            </a:extLst>
          </p:cNvPr>
          <p:cNvPicPr>
            <a:picLocks noChangeAspect="1"/>
          </p:cNvPicPr>
          <p:nvPr/>
        </p:nvPicPr>
        <p:blipFill>
          <a:blip r:embed="rId4"/>
          <a:stretch>
            <a:fillRect/>
          </a:stretch>
        </p:blipFill>
        <p:spPr>
          <a:xfrm>
            <a:off x="3919085" y="3665225"/>
            <a:ext cx="1091045" cy="889000"/>
          </a:xfrm>
          <a:prstGeom prst="rect">
            <a:avLst/>
          </a:prstGeom>
        </p:spPr>
      </p:pic>
      <p:pic>
        <p:nvPicPr>
          <p:cNvPr id="6" name="Picture 5">
            <a:extLst>
              <a:ext uri="{FF2B5EF4-FFF2-40B4-BE49-F238E27FC236}">
                <a16:creationId xmlns:a16="http://schemas.microsoft.com/office/drawing/2014/main" id="{0F5D5FB6-5815-1246-952B-7C9F56BB32A6}"/>
              </a:ext>
            </a:extLst>
          </p:cNvPr>
          <p:cNvPicPr>
            <a:picLocks noChangeAspect="1"/>
          </p:cNvPicPr>
          <p:nvPr/>
        </p:nvPicPr>
        <p:blipFill>
          <a:blip r:embed="rId4"/>
          <a:stretch>
            <a:fillRect/>
          </a:stretch>
        </p:blipFill>
        <p:spPr>
          <a:xfrm rot="5400000">
            <a:off x="6877562" y="1167695"/>
            <a:ext cx="1371600" cy="1117600"/>
          </a:xfrm>
          <a:prstGeom prst="rect">
            <a:avLst/>
          </a:prstGeom>
        </p:spPr>
      </p:pic>
      <p:pic>
        <p:nvPicPr>
          <p:cNvPr id="7" name="Picture 6">
            <a:extLst>
              <a:ext uri="{FF2B5EF4-FFF2-40B4-BE49-F238E27FC236}">
                <a16:creationId xmlns:a16="http://schemas.microsoft.com/office/drawing/2014/main" id="{90AA399A-C886-AF4C-8F3E-F213ABFB9360}"/>
              </a:ext>
            </a:extLst>
          </p:cNvPr>
          <p:cNvPicPr>
            <a:picLocks noChangeAspect="1"/>
          </p:cNvPicPr>
          <p:nvPr/>
        </p:nvPicPr>
        <p:blipFill>
          <a:blip r:embed="rId4"/>
          <a:stretch>
            <a:fillRect/>
          </a:stretch>
        </p:blipFill>
        <p:spPr>
          <a:xfrm rot="10800000">
            <a:off x="10294576" y="3644323"/>
            <a:ext cx="1059224" cy="863071"/>
          </a:xfrm>
          <a:prstGeom prst="rect">
            <a:avLst/>
          </a:prstGeom>
        </p:spPr>
      </p:pic>
      <p:sp>
        <p:nvSpPr>
          <p:cNvPr id="8" name="TextBox 7">
            <a:extLst>
              <a:ext uri="{FF2B5EF4-FFF2-40B4-BE49-F238E27FC236}">
                <a16:creationId xmlns:a16="http://schemas.microsoft.com/office/drawing/2014/main" id="{44B4071D-99E5-4444-ADCA-7186207126AC}"/>
              </a:ext>
            </a:extLst>
          </p:cNvPr>
          <p:cNvSpPr txBox="1"/>
          <p:nvPr/>
        </p:nvSpPr>
        <p:spPr>
          <a:xfrm>
            <a:off x="2128336" y="3353896"/>
            <a:ext cx="1879604" cy="1200329"/>
          </a:xfrm>
          <a:prstGeom prst="rect">
            <a:avLst/>
          </a:prstGeom>
          <a:noFill/>
        </p:spPr>
        <p:txBody>
          <a:bodyPr wrap="square" rtlCol="0">
            <a:spAutoFit/>
          </a:bodyPr>
          <a:lstStyle/>
          <a:p>
            <a:pPr algn="ctr"/>
            <a:r>
              <a:rPr lang="en-US" b="1" dirty="0"/>
              <a:t>Entry</a:t>
            </a:r>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p:txBody>
      </p:sp>
      <p:sp>
        <p:nvSpPr>
          <p:cNvPr id="9" name="TextBox 8">
            <a:extLst>
              <a:ext uri="{FF2B5EF4-FFF2-40B4-BE49-F238E27FC236}">
                <a16:creationId xmlns:a16="http://schemas.microsoft.com/office/drawing/2014/main" id="{A6080CC2-69D2-E046-AF22-0DD6BD427BB9}"/>
              </a:ext>
            </a:extLst>
          </p:cNvPr>
          <p:cNvSpPr txBox="1"/>
          <p:nvPr/>
        </p:nvSpPr>
        <p:spPr>
          <a:xfrm>
            <a:off x="6934231" y="2547732"/>
            <a:ext cx="1803374" cy="1754326"/>
          </a:xfrm>
          <a:prstGeom prst="rect">
            <a:avLst/>
          </a:prstGeom>
          <a:noFill/>
        </p:spPr>
        <p:txBody>
          <a:bodyPr wrap="square" rtlCol="0">
            <a:spAutoFit/>
          </a:bodyPr>
          <a:lstStyle/>
          <a:p>
            <a:pPr algn="ctr"/>
            <a:r>
              <a:rPr lang="en-US" b="1" dirty="0"/>
              <a:t>Maintain</a:t>
            </a:r>
          </a:p>
          <a:p>
            <a:pPr marL="285750" indent="-285750">
              <a:buFont typeface="Wingdings" pitchFamily="2" charset="2"/>
              <a:buChar char="Ø"/>
            </a:pPr>
            <a:r>
              <a:rPr lang="en-US" dirty="0"/>
              <a:t>Attitude</a:t>
            </a:r>
          </a:p>
          <a:p>
            <a:pPr marL="285750" indent="-285750">
              <a:buFont typeface="Wingdings" pitchFamily="2" charset="2"/>
              <a:buChar char="Ø"/>
            </a:pPr>
            <a:r>
              <a:rPr lang="en-US" dirty="0"/>
              <a:t>Lookout</a:t>
            </a:r>
          </a:p>
          <a:p>
            <a:pPr marL="285750" indent="-285750">
              <a:buFont typeface="Wingdings" pitchFamily="2" charset="2"/>
              <a:buChar char="Ø"/>
            </a:pPr>
            <a:r>
              <a:rPr lang="en-US" dirty="0"/>
              <a:t>Attitude</a:t>
            </a:r>
          </a:p>
          <a:p>
            <a:pPr marL="285750" indent="-285750">
              <a:buFont typeface="Wingdings" pitchFamily="2" charset="2"/>
              <a:buChar char="Ø"/>
            </a:pPr>
            <a:r>
              <a:rPr lang="en-US" dirty="0"/>
              <a:t>Performance</a:t>
            </a:r>
          </a:p>
          <a:p>
            <a:pPr algn="ctr"/>
            <a:r>
              <a:rPr lang="en-US" b="1" dirty="0"/>
              <a:t>CCHAT</a:t>
            </a:r>
          </a:p>
        </p:txBody>
      </p:sp>
      <p:sp>
        <p:nvSpPr>
          <p:cNvPr id="10" name="TextBox 9">
            <a:extLst>
              <a:ext uri="{FF2B5EF4-FFF2-40B4-BE49-F238E27FC236}">
                <a16:creationId xmlns:a16="http://schemas.microsoft.com/office/drawing/2014/main" id="{A7EE4D28-8D65-F949-B9E1-86C858AE0F28}"/>
              </a:ext>
            </a:extLst>
          </p:cNvPr>
          <p:cNvSpPr txBox="1"/>
          <p:nvPr/>
        </p:nvSpPr>
        <p:spPr>
          <a:xfrm>
            <a:off x="8737605" y="4315804"/>
            <a:ext cx="2131019" cy="1477328"/>
          </a:xfrm>
          <a:prstGeom prst="rect">
            <a:avLst/>
          </a:prstGeom>
          <a:noFill/>
        </p:spPr>
        <p:txBody>
          <a:bodyPr wrap="square" rtlCol="0">
            <a:spAutoFit/>
          </a:bodyPr>
          <a:lstStyle/>
          <a:p>
            <a:pPr algn="ctr"/>
            <a:r>
              <a:rPr lang="en-US" b="1" dirty="0"/>
              <a:t>Exit</a:t>
            </a:r>
          </a:p>
          <a:p>
            <a:pPr marL="285750" indent="-285750">
              <a:buFont typeface="Wingdings" pitchFamily="2" charset="2"/>
              <a:buChar char="Ø"/>
            </a:pPr>
            <a:r>
              <a:rPr lang="en-US" dirty="0"/>
              <a:t>Anticipate</a:t>
            </a:r>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p:txBody>
      </p:sp>
      <p:sp>
        <p:nvSpPr>
          <p:cNvPr id="12" name="TextBox 11">
            <a:extLst>
              <a:ext uri="{FF2B5EF4-FFF2-40B4-BE49-F238E27FC236}">
                <a16:creationId xmlns:a16="http://schemas.microsoft.com/office/drawing/2014/main" id="{A342FF76-3CC4-7B49-B8A0-C9386DC15A99}"/>
              </a:ext>
            </a:extLst>
          </p:cNvPr>
          <p:cNvSpPr txBox="1"/>
          <p:nvPr/>
        </p:nvSpPr>
        <p:spPr>
          <a:xfrm>
            <a:off x="4004811" y="4915969"/>
            <a:ext cx="1971309" cy="1754326"/>
          </a:xfrm>
          <a:prstGeom prst="rect">
            <a:avLst/>
          </a:prstGeom>
          <a:noFill/>
        </p:spPr>
        <p:txBody>
          <a:bodyPr wrap="none" rtlCol="0">
            <a:spAutoFit/>
          </a:bodyPr>
          <a:lstStyle/>
          <a:p>
            <a:pPr algn="ctr"/>
            <a:r>
              <a:rPr lang="en-US" b="1" dirty="0"/>
              <a:t>Pre-Entry</a:t>
            </a:r>
          </a:p>
          <a:p>
            <a:pPr marL="285750" indent="-285750">
              <a:buFont typeface="Wingdings" pitchFamily="2" charset="2"/>
              <a:buChar char="Ø"/>
            </a:pPr>
            <a:r>
              <a:rPr lang="en-US" dirty="0"/>
              <a:t>Reference point</a:t>
            </a:r>
          </a:p>
          <a:p>
            <a:pPr marL="285750" indent="-285750">
              <a:buFont typeface="Wingdings" pitchFamily="2" charset="2"/>
              <a:buChar char="Ø"/>
            </a:pPr>
            <a:r>
              <a:rPr lang="en-US" dirty="0"/>
              <a:t>Carby heat off</a:t>
            </a:r>
          </a:p>
          <a:p>
            <a:pPr marL="285750" indent="-285750">
              <a:buFont typeface="Wingdings" pitchFamily="2" charset="2"/>
              <a:buChar char="Ø"/>
            </a:pPr>
            <a:r>
              <a:rPr lang="en-US" dirty="0"/>
              <a:t>Mixture full rich</a:t>
            </a:r>
          </a:p>
          <a:p>
            <a:pPr marL="285750" indent="-285750">
              <a:buFont typeface="Wingdings" pitchFamily="2" charset="2"/>
              <a:buChar char="Ø"/>
            </a:pPr>
            <a:r>
              <a:rPr lang="en-US" dirty="0"/>
              <a:t>T and P</a:t>
            </a:r>
          </a:p>
          <a:p>
            <a:pPr marL="285750" indent="-285750">
              <a:buFont typeface="Wingdings" pitchFamily="2" charset="2"/>
              <a:buChar char="Ø"/>
            </a:pPr>
            <a:r>
              <a:rPr lang="en-US" dirty="0"/>
              <a:t>Lookout</a:t>
            </a:r>
          </a:p>
        </p:txBody>
      </p:sp>
    </p:spTree>
    <p:extLst>
      <p:ext uri="{BB962C8B-B14F-4D97-AF65-F5344CB8AC3E}">
        <p14:creationId xmlns:p14="http://schemas.microsoft.com/office/powerpoint/2010/main" val="3150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BA17-B76A-B447-9BAC-DFC33998048A}"/>
              </a:ext>
            </a:extLst>
          </p:cNvPr>
          <p:cNvSpPr>
            <a:spLocks noGrp="1"/>
          </p:cNvSpPr>
          <p:nvPr>
            <p:ph type="title"/>
          </p:nvPr>
        </p:nvSpPr>
        <p:spPr/>
        <p:txBody>
          <a:bodyPr/>
          <a:lstStyle/>
          <a:p>
            <a:r>
              <a:rPr lang="en-US" dirty="0"/>
              <a:t>Application – Climbing turn </a:t>
            </a:r>
          </a:p>
        </p:txBody>
      </p:sp>
      <p:pic>
        <p:nvPicPr>
          <p:cNvPr id="4" name="Picture 3">
            <a:extLst>
              <a:ext uri="{FF2B5EF4-FFF2-40B4-BE49-F238E27FC236}">
                <a16:creationId xmlns:a16="http://schemas.microsoft.com/office/drawing/2014/main" id="{949302CB-11C6-AB45-8213-C59703308A2A}"/>
              </a:ext>
            </a:extLst>
          </p:cNvPr>
          <p:cNvPicPr>
            <a:picLocks noChangeAspect="1"/>
          </p:cNvPicPr>
          <p:nvPr/>
        </p:nvPicPr>
        <p:blipFill>
          <a:blip r:embed="rId3"/>
          <a:stretch>
            <a:fillRect/>
          </a:stretch>
        </p:blipFill>
        <p:spPr>
          <a:xfrm>
            <a:off x="4258806" y="1579218"/>
            <a:ext cx="6840999" cy="4213914"/>
          </a:xfrm>
          <a:prstGeom prst="rect">
            <a:avLst/>
          </a:prstGeom>
        </p:spPr>
      </p:pic>
      <p:pic>
        <p:nvPicPr>
          <p:cNvPr id="5" name="Picture 4">
            <a:extLst>
              <a:ext uri="{FF2B5EF4-FFF2-40B4-BE49-F238E27FC236}">
                <a16:creationId xmlns:a16="http://schemas.microsoft.com/office/drawing/2014/main" id="{0C1E93D1-251A-FC48-83DC-3FCFC3566AF0}"/>
              </a:ext>
            </a:extLst>
          </p:cNvPr>
          <p:cNvPicPr>
            <a:picLocks noChangeAspect="1"/>
          </p:cNvPicPr>
          <p:nvPr/>
        </p:nvPicPr>
        <p:blipFill>
          <a:blip r:embed="rId4"/>
          <a:stretch>
            <a:fillRect/>
          </a:stretch>
        </p:blipFill>
        <p:spPr>
          <a:xfrm>
            <a:off x="3919085" y="3665225"/>
            <a:ext cx="1091045" cy="889000"/>
          </a:xfrm>
          <a:prstGeom prst="rect">
            <a:avLst/>
          </a:prstGeom>
        </p:spPr>
      </p:pic>
      <p:pic>
        <p:nvPicPr>
          <p:cNvPr id="6" name="Picture 5">
            <a:extLst>
              <a:ext uri="{FF2B5EF4-FFF2-40B4-BE49-F238E27FC236}">
                <a16:creationId xmlns:a16="http://schemas.microsoft.com/office/drawing/2014/main" id="{29C1CB87-3C3A-6747-9849-6C5E03418756}"/>
              </a:ext>
            </a:extLst>
          </p:cNvPr>
          <p:cNvPicPr>
            <a:picLocks noChangeAspect="1"/>
          </p:cNvPicPr>
          <p:nvPr/>
        </p:nvPicPr>
        <p:blipFill>
          <a:blip r:embed="rId4"/>
          <a:stretch>
            <a:fillRect/>
          </a:stretch>
        </p:blipFill>
        <p:spPr>
          <a:xfrm rot="5400000">
            <a:off x="6877562" y="1167695"/>
            <a:ext cx="1371600" cy="1117600"/>
          </a:xfrm>
          <a:prstGeom prst="rect">
            <a:avLst/>
          </a:prstGeom>
        </p:spPr>
      </p:pic>
      <p:pic>
        <p:nvPicPr>
          <p:cNvPr id="7" name="Picture 6">
            <a:extLst>
              <a:ext uri="{FF2B5EF4-FFF2-40B4-BE49-F238E27FC236}">
                <a16:creationId xmlns:a16="http://schemas.microsoft.com/office/drawing/2014/main" id="{B88D757E-F363-974B-B274-236DA93182CF}"/>
              </a:ext>
            </a:extLst>
          </p:cNvPr>
          <p:cNvPicPr>
            <a:picLocks noChangeAspect="1"/>
          </p:cNvPicPr>
          <p:nvPr/>
        </p:nvPicPr>
        <p:blipFill>
          <a:blip r:embed="rId4"/>
          <a:stretch>
            <a:fillRect/>
          </a:stretch>
        </p:blipFill>
        <p:spPr>
          <a:xfrm rot="10800000">
            <a:off x="10294576" y="3644323"/>
            <a:ext cx="1059224" cy="863071"/>
          </a:xfrm>
          <a:prstGeom prst="rect">
            <a:avLst/>
          </a:prstGeom>
        </p:spPr>
      </p:pic>
      <p:sp>
        <p:nvSpPr>
          <p:cNvPr id="8" name="TextBox 7">
            <a:extLst>
              <a:ext uri="{FF2B5EF4-FFF2-40B4-BE49-F238E27FC236}">
                <a16:creationId xmlns:a16="http://schemas.microsoft.com/office/drawing/2014/main" id="{148FDCEF-C1A2-0748-836E-3135C7C9CD91}"/>
              </a:ext>
            </a:extLst>
          </p:cNvPr>
          <p:cNvSpPr txBox="1"/>
          <p:nvPr/>
        </p:nvSpPr>
        <p:spPr>
          <a:xfrm>
            <a:off x="2200798" y="2469445"/>
            <a:ext cx="1879604" cy="2585323"/>
          </a:xfrm>
          <a:prstGeom prst="rect">
            <a:avLst/>
          </a:prstGeom>
          <a:noFill/>
        </p:spPr>
        <p:txBody>
          <a:bodyPr wrap="square" rtlCol="0">
            <a:spAutoFit/>
          </a:bodyPr>
          <a:lstStyle/>
          <a:p>
            <a:pPr algn="ctr"/>
            <a:r>
              <a:rPr lang="en-US" b="1" dirty="0"/>
              <a:t>Entry</a:t>
            </a:r>
          </a:p>
          <a:p>
            <a:pPr marL="285750" indent="-285750">
              <a:buFont typeface="Wingdings" pitchFamily="2" charset="2"/>
              <a:buChar char="Ø"/>
            </a:pPr>
            <a:r>
              <a:rPr lang="en-US" dirty="0"/>
              <a:t>Power</a:t>
            </a:r>
          </a:p>
          <a:p>
            <a:pPr marL="285750" indent="-285750">
              <a:buFont typeface="Wingdings" pitchFamily="2" charset="2"/>
              <a:buChar char="Ø"/>
            </a:pPr>
            <a:r>
              <a:rPr lang="en-US" dirty="0"/>
              <a:t>Attitude</a:t>
            </a:r>
          </a:p>
          <a:p>
            <a:pPr marL="285750" indent="-285750">
              <a:buFont typeface="Wingdings" pitchFamily="2" charset="2"/>
              <a:buChar char="Ø"/>
            </a:pPr>
            <a:r>
              <a:rPr lang="en-US" dirty="0"/>
              <a:t>Speed</a:t>
            </a:r>
          </a:p>
          <a:p>
            <a:pPr marL="285750" indent="-285750">
              <a:buFont typeface="Wingdings" pitchFamily="2" charset="2"/>
              <a:buChar char="Ø"/>
            </a:pPr>
            <a:r>
              <a:rPr lang="en-US" dirty="0"/>
              <a:t>Trim </a:t>
            </a:r>
          </a:p>
          <a:p>
            <a:pPr marL="285750" indent="-285750">
              <a:buFont typeface="Wingdings" pitchFamily="2" charset="2"/>
              <a:buChar char="Ø"/>
            </a:pPr>
            <a:endParaRPr lang="en-US" dirty="0"/>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p:txBody>
      </p:sp>
      <p:sp>
        <p:nvSpPr>
          <p:cNvPr id="9" name="TextBox 8">
            <a:extLst>
              <a:ext uri="{FF2B5EF4-FFF2-40B4-BE49-F238E27FC236}">
                <a16:creationId xmlns:a16="http://schemas.microsoft.com/office/drawing/2014/main" id="{73E55F53-C5E5-AB4F-AAA6-6BD9B2A1D0BD}"/>
              </a:ext>
            </a:extLst>
          </p:cNvPr>
          <p:cNvSpPr txBox="1"/>
          <p:nvPr/>
        </p:nvSpPr>
        <p:spPr>
          <a:xfrm>
            <a:off x="6934231" y="2547732"/>
            <a:ext cx="1803374" cy="1754326"/>
          </a:xfrm>
          <a:prstGeom prst="rect">
            <a:avLst/>
          </a:prstGeom>
          <a:noFill/>
        </p:spPr>
        <p:txBody>
          <a:bodyPr wrap="square" rtlCol="0">
            <a:spAutoFit/>
          </a:bodyPr>
          <a:lstStyle/>
          <a:p>
            <a:pPr algn="ctr"/>
            <a:r>
              <a:rPr lang="en-US" b="1" dirty="0"/>
              <a:t>Maintain</a:t>
            </a:r>
          </a:p>
          <a:p>
            <a:pPr marL="285750" indent="-285750">
              <a:buFont typeface="Wingdings" pitchFamily="2" charset="2"/>
              <a:buChar char="Ø"/>
            </a:pPr>
            <a:r>
              <a:rPr lang="en-US" dirty="0"/>
              <a:t>Attitude</a:t>
            </a:r>
          </a:p>
          <a:p>
            <a:pPr marL="285750" indent="-285750">
              <a:buFont typeface="Wingdings" pitchFamily="2" charset="2"/>
              <a:buChar char="Ø"/>
            </a:pPr>
            <a:r>
              <a:rPr lang="en-US" dirty="0"/>
              <a:t>Lookout</a:t>
            </a:r>
          </a:p>
          <a:p>
            <a:pPr marL="285750" indent="-285750">
              <a:buFont typeface="Wingdings" pitchFamily="2" charset="2"/>
              <a:buChar char="Ø"/>
            </a:pPr>
            <a:r>
              <a:rPr lang="en-US" dirty="0"/>
              <a:t>Attitude</a:t>
            </a:r>
          </a:p>
          <a:p>
            <a:pPr marL="285750" indent="-285750">
              <a:buFont typeface="Wingdings" pitchFamily="2" charset="2"/>
              <a:buChar char="Ø"/>
            </a:pPr>
            <a:r>
              <a:rPr lang="en-US" dirty="0"/>
              <a:t>Performance</a:t>
            </a:r>
          </a:p>
          <a:p>
            <a:pPr algn="ctr"/>
            <a:r>
              <a:rPr lang="en-US" b="1" dirty="0"/>
              <a:t>CCHAT</a:t>
            </a:r>
          </a:p>
        </p:txBody>
      </p:sp>
      <p:sp>
        <p:nvSpPr>
          <p:cNvPr id="10" name="TextBox 9">
            <a:extLst>
              <a:ext uri="{FF2B5EF4-FFF2-40B4-BE49-F238E27FC236}">
                <a16:creationId xmlns:a16="http://schemas.microsoft.com/office/drawing/2014/main" id="{948260C4-2EE5-8A47-BD12-BC7068D900CD}"/>
              </a:ext>
            </a:extLst>
          </p:cNvPr>
          <p:cNvSpPr txBox="1"/>
          <p:nvPr/>
        </p:nvSpPr>
        <p:spPr>
          <a:xfrm>
            <a:off x="8737605" y="3644322"/>
            <a:ext cx="2131019" cy="3139321"/>
          </a:xfrm>
          <a:prstGeom prst="rect">
            <a:avLst/>
          </a:prstGeom>
          <a:noFill/>
        </p:spPr>
        <p:txBody>
          <a:bodyPr wrap="square" rtlCol="0">
            <a:spAutoFit/>
          </a:bodyPr>
          <a:lstStyle/>
          <a:p>
            <a:pPr algn="ctr"/>
            <a:r>
              <a:rPr lang="en-US" b="1" dirty="0"/>
              <a:t>Exit</a:t>
            </a:r>
          </a:p>
          <a:p>
            <a:pPr marL="285750" indent="-285750">
              <a:buFont typeface="Wingdings" pitchFamily="2" charset="2"/>
              <a:buChar char="Ø"/>
            </a:pPr>
            <a:r>
              <a:rPr lang="en-US" dirty="0"/>
              <a:t>Anticipate</a:t>
            </a:r>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a:p>
            <a:pPr marL="285750" indent="-285750">
              <a:buFont typeface="Wingdings" pitchFamily="2" charset="2"/>
              <a:buChar char="Ø"/>
            </a:pPr>
            <a:endParaRPr lang="en-US" dirty="0"/>
          </a:p>
          <a:p>
            <a:pPr marL="285750" indent="-285750">
              <a:buFont typeface="Wingdings" pitchFamily="2" charset="2"/>
              <a:buChar char="Ø"/>
            </a:pPr>
            <a:r>
              <a:rPr lang="en-US" dirty="0"/>
              <a:t>Anticipate</a:t>
            </a:r>
          </a:p>
          <a:p>
            <a:pPr marL="285750" indent="-285750">
              <a:buFont typeface="Wingdings" pitchFamily="2" charset="2"/>
              <a:buChar char="Ø"/>
            </a:pPr>
            <a:r>
              <a:rPr lang="en-US" dirty="0"/>
              <a:t>Attitude</a:t>
            </a:r>
          </a:p>
          <a:p>
            <a:pPr marL="285750" indent="-285750">
              <a:buFont typeface="Wingdings" pitchFamily="2" charset="2"/>
              <a:buChar char="Ø"/>
            </a:pPr>
            <a:r>
              <a:rPr lang="en-US" dirty="0"/>
              <a:t>Speed</a:t>
            </a:r>
          </a:p>
          <a:p>
            <a:pPr marL="285750" indent="-285750">
              <a:buFont typeface="Wingdings" pitchFamily="2" charset="2"/>
              <a:buChar char="Ø"/>
            </a:pPr>
            <a:r>
              <a:rPr lang="en-US" dirty="0"/>
              <a:t>Power</a:t>
            </a:r>
          </a:p>
          <a:p>
            <a:pPr marL="285750" indent="-285750">
              <a:buFont typeface="Wingdings" pitchFamily="2" charset="2"/>
              <a:buChar char="Ø"/>
            </a:pPr>
            <a:r>
              <a:rPr lang="en-US" dirty="0"/>
              <a:t>Trim</a:t>
            </a:r>
          </a:p>
        </p:txBody>
      </p:sp>
      <p:sp>
        <p:nvSpPr>
          <p:cNvPr id="11" name="TextBox 10">
            <a:extLst>
              <a:ext uri="{FF2B5EF4-FFF2-40B4-BE49-F238E27FC236}">
                <a16:creationId xmlns:a16="http://schemas.microsoft.com/office/drawing/2014/main" id="{90290C44-FD3A-9C4B-B087-F6FF7F26F7F3}"/>
              </a:ext>
            </a:extLst>
          </p:cNvPr>
          <p:cNvSpPr txBox="1"/>
          <p:nvPr/>
        </p:nvSpPr>
        <p:spPr>
          <a:xfrm>
            <a:off x="4004811" y="4915969"/>
            <a:ext cx="1971309" cy="1754326"/>
          </a:xfrm>
          <a:prstGeom prst="rect">
            <a:avLst/>
          </a:prstGeom>
          <a:noFill/>
        </p:spPr>
        <p:txBody>
          <a:bodyPr wrap="none" rtlCol="0">
            <a:spAutoFit/>
          </a:bodyPr>
          <a:lstStyle/>
          <a:p>
            <a:pPr algn="ctr"/>
            <a:r>
              <a:rPr lang="en-US" b="1" dirty="0"/>
              <a:t>Pre-Entry</a:t>
            </a:r>
          </a:p>
          <a:p>
            <a:pPr marL="285750" indent="-285750">
              <a:buFont typeface="Wingdings" pitchFamily="2" charset="2"/>
              <a:buChar char="Ø"/>
            </a:pPr>
            <a:r>
              <a:rPr lang="en-US" dirty="0"/>
              <a:t>Reference point</a:t>
            </a:r>
          </a:p>
          <a:p>
            <a:pPr marL="285750" indent="-285750">
              <a:buFont typeface="Wingdings" pitchFamily="2" charset="2"/>
              <a:buChar char="Ø"/>
            </a:pPr>
            <a:r>
              <a:rPr lang="en-US" dirty="0"/>
              <a:t>Carby heat off</a:t>
            </a:r>
          </a:p>
          <a:p>
            <a:pPr marL="285750" indent="-285750">
              <a:buFont typeface="Wingdings" pitchFamily="2" charset="2"/>
              <a:buChar char="Ø"/>
            </a:pPr>
            <a:r>
              <a:rPr lang="en-US" dirty="0"/>
              <a:t>Mixture full rich</a:t>
            </a:r>
          </a:p>
          <a:p>
            <a:pPr marL="285750" indent="-285750">
              <a:buFont typeface="Wingdings" pitchFamily="2" charset="2"/>
              <a:buChar char="Ø"/>
            </a:pPr>
            <a:r>
              <a:rPr lang="en-US" dirty="0"/>
              <a:t>T and P</a:t>
            </a:r>
          </a:p>
          <a:p>
            <a:pPr marL="285750" indent="-285750">
              <a:buFont typeface="Wingdings" pitchFamily="2" charset="2"/>
              <a:buChar char="Ø"/>
            </a:pPr>
            <a:r>
              <a:rPr lang="en-US" dirty="0"/>
              <a:t>Lookout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772712-2619-C645-B12E-36544B7D9E27}"/>
                  </a:ext>
                </a:extLst>
              </p:cNvPr>
              <p:cNvSpPr txBox="1"/>
              <p:nvPr/>
            </p:nvSpPr>
            <p:spPr>
              <a:xfrm>
                <a:off x="1585913" y="1914525"/>
                <a:ext cx="1436099" cy="369332"/>
              </a:xfrm>
              <a:prstGeom prst="rect">
                <a:avLst/>
              </a:prstGeom>
              <a:noFill/>
            </p:spPr>
            <p:txBody>
              <a:bodyPr wrap="none" rtlCol="0">
                <a:spAutoFit/>
              </a:bodyPr>
              <a:lstStyle/>
              <a:p>
                <a:r>
                  <a:rPr lang="en-US" dirty="0">
                    <a:solidFill>
                      <a:srgbClr val="FF0000"/>
                    </a:solidFill>
                  </a:rPr>
                  <a:t>AoB max 15</a:t>
                </a:r>
                <a:r>
                  <a:rPr lang="en-US" dirty="0">
                    <a:solidFill>
                      <a:srgbClr val="FF0000"/>
                    </a:solidFill>
                    <a:ea typeface="Cambria Math" panose="02040503050406030204" pitchFamily="18" charset="0"/>
                  </a:rPr>
                  <a:t>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m:t>
                    </m:r>
                  </m:oMath>
                </a14:m>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3F772712-2619-C645-B12E-36544B7D9E27}"/>
                  </a:ext>
                </a:extLst>
              </p:cNvPr>
              <p:cNvSpPr txBox="1">
                <a:spLocks noRot="1" noChangeAspect="1" noMove="1" noResize="1" noEditPoints="1" noAdjustHandles="1" noChangeArrowheads="1" noChangeShapeType="1" noTextEdit="1"/>
              </p:cNvSpPr>
              <p:nvPr/>
            </p:nvSpPr>
            <p:spPr>
              <a:xfrm>
                <a:off x="1585913" y="1914525"/>
                <a:ext cx="1436099" cy="369332"/>
              </a:xfrm>
              <a:prstGeom prst="rect">
                <a:avLst/>
              </a:prstGeom>
              <a:blipFill>
                <a:blip r:embed="rId5"/>
                <a:stretch>
                  <a:fillRect l="-3509"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3747584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1309-1396-354C-9F4F-AE4E9A318CC5}"/>
              </a:ext>
            </a:extLst>
          </p:cNvPr>
          <p:cNvSpPr>
            <a:spLocks noGrp="1"/>
          </p:cNvSpPr>
          <p:nvPr>
            <p:ph type="title"/>
          </p:nvPr>
        </p:nvSpPr>
        <p:spPr/>
        <p:txBody>
          <a:bodyPr/>
          <a:lstStyle/>
          <a:p>
            <a:r>
              <a:rPr lang="en-US" dirty="0"/>
              <a:t>Application – Descending turn </a:t>
            </a:r>
          </a:p>
        </p:txBody>
      </p:sp>
      <p:pic>
        <p:nvPicPr>
          <p:cNvPr id="4" name="Picture 3">
            <a:extLst>
              <a:ext uri="{FF2B5EF4-FFF2-40B4-BE49-F238E27FC236}">
                <a16:creationId xmlns:a16="http://schemas.microsoft.com/office/drawing/2014/main" id="{FE66AC0C-B915-2A48-AB17-90A1C5989AF0}"/>
              </a:ext>
            </a:extLst>
          </p:cNvPr>
          <p:cNvPicPr>
            <a:picLocks noChangeAspect="1"/>
          </p:cNvPicPr>
          <p:nvPr/>
        </p:nvPicPr>
        <p:blipFill>
          <a:blip r:embed="rId3"/>
          <a:stretch>
            <a:fillRect/>
          </a:stretch>
        </p:blipFill>
        <p:spPr>
          <a:xfrm>
            <a:off x="4258806" y="1766923"/>
            <a:ext cx="6840999" cy="4213914"/>
          </a:xfrm>
          <a:prstGeom prst="rect">
            <a:avLst/>
          </a:prstGeom>
        </p:spPr>
      </p:pic>
      <p:pic>
        <p:nvPicPr>
          <p:cNvPr id="5" name="Picture 4">
            <a:extLst>
              <a:ext uri="{FF2B5EF4-FFF2-40B4-BE49-F238E27FC236}">
                <a16:creationId xmlns:a16="http://schemas.microsoft.com/office/drawing/2014/main" id="{99EE3703-2567-254B-B0D6-5BAB81D798AF}"/>
              </a:ext>
            </a:extLst>
          </p:cNvPr>
          <p:cNvPicPr>
            <a:picLocks noChangeAspect="1"/>
          </p:cNvPicPr>
          <p:nvPr/>
        </p:nvPicPr>
        <p:blipFill>
          <a:blip r:embed="rId4"/>
          <a:stretch>
            <a:fillRect/>
          </a:stretch>
        </p:blipFill>
        <p:spPr>
          <a:xfrm>
            <a:off x="3919085" y="3852930"/>
            <a:ext cx="1091045" cy="889000"/>
          </a:xfrm>
          <a:prstGeom prst="rect">
            <a:avLst/>
          </a:prstGeom>
        </p:spPr>
      </p:pic>
      <p:pic>
        <p:nvPicPr>
          <p:cNvPr id="6" name="Picture 5">
            <a:extLst>
              <a:ext uri="{FF2B5EF4-FFF2-40B4-BE49-F238E27FC236}">
                <a16:creationId xmlns:a16="http://schemas.microsoft.com/office/drawing/2014/main" id="{1EBD03E3-0DD6-4547-95F3-22675422D648}"/>
              </a:ext>
            </a:extLst>
          </p:cNvPr>
          <p:cNvPicPr>
            <a:picLocks noChangeAspect="1"/>
          </p:cNvPicPr>
          <p:nvPr/>
        </p:nvPicPr>
        <p:blipFill>
          <a:blip r:embed="rId4"/>
          <a:stretch>
            <a:fillRect/>
          </a:stretch>
        </p:blipFill>
        <p:spPr>
          <a:xfrm rot="5400000">
            <a:off x="6877562" y="1355400"/>
            <a:ext cx="1371600" cy="1117600"/>
          </a:xfrm>
          <a:prstGeom prst="rect">
            <a:avLst/>
          </a:prstGeom>
        </p:spPr>
      </p:pic>
      <p:pic>
        <p:nvPicPr>
          <p:cNvPr id="7" name="Picture 6">
            <a:extLst>
              <a:ext uri="{FF2B5EF4-FFF2-40B4-BE49-F238E27FC236}">
                <a16:creationId xmlns:a16="http://schemas.microsoft.com/office/drawing/2014/main" id="{EF9C5742-AA4F-EE41-93AA-145F623734C6}"/>
              </a:ext>
            </a:extLst>
          </p:cNvPr>
          <p:cNvPicPr>
            <a:picLocks noChangeAspect="1"/>
          </p:cNvPicPr>
          <p:nvPr/>
        </p:nvPicPr>
        <p:blipFill>
          <a:blip r:embed="rId4"/>
          <a:stretch>
            <a:fillRect/>
          </a:stretch>
        </p:blipFill>
        <p:spPr>
          <a:xfrm rot="10800000">
            <a:off x="10294576" y="3832028"/>
            <a:ext cx="1059224" cy="863071"/>
          </a:xfrm>
          <a:prstGeom prst="rect">
            <a:avLst/>
          </a:prstGeom>
        </p:spPr>
      </p:pic>
      <p:sp>
        <p:nvSpPr>
          <p:cNvPr id="8" name="TextBox 7">
            <a:extLst>
              <a:ext uri="{FF2B5EF4-FFF2-40B4-BE49-F238E27FC236}">
                <a16:creationId xmlns:a16="http://schemas.microsoft.com/office/drawing/2014/main" id="{F88E591E-0BE7-2447-B0CA-EA24DD6F4D7D}"/>
              </a:ext>
            </a:extLst>
          </p:cNvPr>
          <p:cNvSpPr txBox="1"/>
          <p:nvPr/>
        </p:nvSpPr>
        <p:spPr>
          <a:xfrm>
            <a:off x="2200798" y="2657150"/>
            <a:ext cx="1879604" cy="2585323"/>
          </a:xfrm>
          <a:prstGeom prst="rect">
            <a:avLst/>
          </a:prstGeom>
          <a:noFill/>
        </p:spPr>
        <p:txBody>
          <a:bodyPr wrap="square" rtlCol="0">
            <a:spAutoFit/>
          </a:bodyPr>
          <a:lstStyle/>
          <a:p>
            <a:pPr algn="ctr"/>
            <a:r>
              <a:rPr lang="en-US" b="1" dirty="0"/>
              <a:t>Entry</a:t>
            </a:r>
          </a:p>
          <a:p>
            <a:pPr marL="285750" indent="-285750">
              <a:buFont typeface="Wingdings" pitchFamily="2" charset="2"/>
              <a:buChar char="Ø"/>
            </a:pPr>
            <a:r>
              <a:rPr lang="en-US" dirty="0"/>
              <a:t>Power</a:t>
            </a:r>
          </a:p>
          <a:p>
            <a:pPr marL="285750" indent="-285750">
              <a:buFont typeface="Wingdings" pitchFamily="2" charset="2"/>
              <a:buChar char="Ø"/>
            </a:pPr>
            <a:r>
              <a:rPr lang="en-US" dirty="0"/>
              <a:t>Attitude</a:t>
            </a:r>
          </a:p>
          <a:p>
            <a:pPr marL="285750" indent="-285750">
              <a:buFont typeface="Wingdings" pitchFamily="2" charset="2"/>
              <a:buChar char="Ø"/>
            </a:pPr>
            <a:r>
              <a:rPr lang="en-US" dirty="0"/>
              <a:t>Speed</a:t>
            </a:r>
          </a:p>
          <a:p>
            <a:pPr marL="285750" indent="-285750">
              <a:buFont typeface="Wingdings" pitchFamily="2" charset="2"/>
              <a:buChar char="Ø"/>
            </a:pPr>
            <a:r>
              <a:rPr lang="en-US" dirty="0"/>
              <a:t>Trim </a:t>
            </a:r>
          </a:p>
          <a:p>
            <a:pPr marL="285750" indent="-285750">
              <a:buFont typeface="Wingdings" pitchFamily="2" charset="2"/>
              <a:buChar char="Ø"/>
            </a:pPr>
            <a:endParaRPr lang="en-US" dirty="0"/>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p:txBody>
      </p:sp>
      <p:sp>
        <p:nvSpPr>
          <p:cNvPr id="9" name="TextBox 8">
            <a:extLst>
              <a:ext uri="{FF2B5EF4-FFF2-40B4-BE49-F238E27FC236}">
                <a16:creationId xmlns:a16="http://schemas.microsoft.com/office/drawing/2014/main" id="{61469B61-0699-D446-AA4C-57DA22D35E9A}"/>
              </a:ext>
            </a:extLst>
          </p:cNvPr>
          <p:cNvSpPr txBox="1"/>
          <p:nvPr/>
        </p:nvSpPr>
        <p:spPr>
          <a:xfrm>
            <a:off x="6934231" y="2735437"/>
            <a:ext cx="1803374" cy="1754326"/>
          </a:xfrm>
          <a:prstGeom prst="rect">
            <a:avLst/>
          </a:prstGeom>
          <a:noFill/>
        </p:spPr>
        <p:txBody>
          <a:bodyPr wrap="square" rtlCol="0">
            <a:spAutoFit/>
          </a:bodyPr>
          <a:lstStyle/>
          <a:p>
            <a:pPr algn="ctr"/>
            <a:r>
              <a:rPr lang="en-US" b="1" dirty="0"/>
              <a:t>Maintain</a:t>
            </a:r>
          </a:p>
          <a:p>
            <a:pPr marL="285750" indent="-285750">
              <a:buFont typeface="Wingdings" pitchFamily="2" charset="2"/>
              <a:buChar char="Ø"/>
            </a:pPr>
            <a:r>
              <a:rPr lang="en-US" dirty="0"/>
              <a:t>Attitude</a:t>
            </a:r>
          </a:p>
          <a:p>
            <a:pPr marL="285750" indent="-285750">
              <a:buFont typeface="Wingdings" pitchFamily="2" charset="2"/>
              <a:buChar char="Ø"/>
            </a:pPr>
            <a:r>
              <a:rPr lang="en-US" dirty="0"/>
              <a:t>Lookout</a:t>
            </a:r>
          </a:p>
          <a:p>
            <a:pPr marL="285750" indent="-285750">
              <a:buFont typeface="Wingdings" pitchFamily="2" charset="2"/>
              <a:buChar char="Ø"/>
            </a:pPr>
            <a:r>
              <a:rPr lang="en-US" dirty="0"/>
              <a:t>Attitude</a:t>
            </a:r>
          </a:p>
          <a:p>
            <a:pPr marL="285750" indent="-285750">
              <a:buFont typeface="Wingdings" pitchFamily="2" charset="2"/>
              <a:buChar char="Ø"/>
            </a:pPr>
            <a:r>
              <a:rPr lang="en-US" dirty="0"/>
              <a:t>Performance</a:t>
            </a:r>
          </a:p>
          <a:p>
            <a:pPr algn="ctr"/>
            <a:r>
              <a:rPr lang="en-US" b="1" dirty="0"/>
              <a:t>CCHAT</a:t>
            </a:r>
          </a:p>
        </p:txBody>
      </p:sp>
      <p:sp>
        <p:nvSpPr>
          <p:cNvPr id="10" name="TextBox 9">
            <a:extLst>
              <a:ext uri="{FF2B5EF4-FFF2-40B4-BE49-F238E27FC236}">
                <a16:creationId xmlns:a16="http://schemas.microsoft.com/office/drawing/2014/main" id="{F43143EA-286B-734B-BD91-FCB5BDF30E4F}"/>
              </a:ext>
            </a:extLst>
          </p:cNvPr>
          <p:cNvSpPr txBox="1"/>
          <p:nvPr/>
        </p:nvSpPr>
        <p:spPr>
          <a:xfrm>
            <a:off x="8737605" y="3949811"/>
            <a:ext cx="2131019" cy="2862322"/>
          </a:xfrm>
          <a:prstGeom prst="rect">
            <a:avLst/>
          </a:prstGeom>
          <a:noFill/>
        </p:spPr>
        <p:txBody>
          <a:bodyPr wrap="square" rtlCol="0">
            <a:spAutoFit/>
          </a:bodyPr>
          <a:lstStyle/>
          <a:p>
            <a:pPr algn="ctr"/>
            <a:r>
              <a:rPr lang="en-US" b="1" dirty="0"/>
              <a:t>Exit</a:t>
            </a:r>
          </a:p>
          <a:p>
            <a:pPr marL="285750" indent="-285750">
              <a:buFont typeface="Wingdings" pitchFamily="2" charset="2"/>
              <a:buChar char="Ø"/>
            </a:pPr>
            <a:r>
              <a:rPr lang="en-US" dirty="0"/>
              <a:t>Anticipate</a:t>
            </a:r>
          </a:p>
          <a:p>
            <a:pPr marL="285750" indent="-285750">
              <a:buFont typeface="Wingdings" pitchFamily="2" charset="2"/>
              <a:buChar char="Ø"/>
            </a:pPr>
            <a:r>
              <a:rPr lang="en-US" dirty="0"/>
              <a:t>Bank</a:t>
            </a:r>
          </a:p>
          <a:p>
            <a:pPr marL="285750" indent="-285750">
              <a:buFont typeface="Wingdings" pitchFamily="2" charset="2"/>
              <a:buChar char="Ø"/>
            </a:pPr>
            <a:r>
              <a:rPr lang="en-US" dirty="0"/>
              <a:t>Balance</a:t>
            </a:r>
          </a:p>
          <a:p>
            <a:pPr marL="285750" indent="-285750">
              <a:buFont typeface="Wingdings" pitchFamily="2" charset="2"/>
              <a:buChar char="Ø"/>
            </a:pPr>
            <a:r>
              <a:rPr lang="en-US" dirty="0"/>
              <a:t>Back Pressure</a:t>
            </a:r>
          </a:p>
          <a:p>
            <a:pPr marL="285750" indent="-285750">
              <a:buFont typeface="Wingdings" pitchFamily="2" charset="2"/>
              <a:buChar char="Ø"/>
            </a:pPr>
            <a:endParaRPr lang="en-US" dirty="0"/>
          </a:p>
          <a:p>
            <a:pPr marL="285750" indent="-285750">
              <a:buFont typeface="Wingdings" pitchFamily="2" charset="2"/>
              <a:buChar char="Ø"/>
            </a:pPr>
            <a:r>
              <a:rPr lang="en-US" dirty="0"/>
              <a:t>Power</a:t>
            </a:r>
          </a:p>
          <a:p>
            <a:pPr marL="285750" indent="-285750">
              <a:buFont typeface="Wingdings" pitchFamily="2" charset="2"/>
              <a:buChar char="Ø"/>
            </a:pPr>
            <a:r>
              <a:rPr lang="en-US" dirty="0"/>
              <a:t>Attitude</a:t>
            </a:r>
          </a:p>
          <a:p>
            <a:pPr marL="285750" indent="-285750">
              <a:buFont typeface="Wingdings" pitchFamily="2" charset="2"/>
              <a:buChar char="Ø"/>
            </a:pPr>
            <a:r>
              <a:rPr lang="en-US" dirty="0"/>
              <a:t>Speed</a:t>
            </a:r>
          </a:p>
          <a:p>
            <a:pPr marL="285750" indent="-285750">
              <a:buFont typeface="Wingdings" pitchFamily="2" charset="2"/>
              <a:buChar char="Ø"/>
            </a:pPr>
            <a:r>
              <a:rPr lang="en-US" dirty="0"/>
              <a:t>Trim </a:t>
            </a:r>
          </a:p>
        </p:txBody>
      </p:sp>
      <p:sp>
        <p:nvSpPr>
          <p:cNvPr id="11" name="TextBox 10">
            <a:extLst>
              <a:ext uri="{FF2B5EF4-FFF2-40B4-BE49-F238E27FC236}">
                <a16:creationId xmlns:a16="http://schemas.microsoft.com/office/drawing/2014/main" id="{0B6A2F5C-8062-174D-8516-A60F811F0748}"/>
              </a:ext>
            </a:extLst>
          </p:cNvPr>
          <p:cNvSpPr txBox="1"/>
          <p:nvPr/>
        </p:nvSpPr>
        <p:spPr>
          <a:xfrm>
            <a:off x="4004811" y="5103674"/>
            <a:ext cx="1971309" cy="1754326"/>
          </a:xfrm>
          <a:prstGeom prst="rect">
            <a:avLst/>
          </a:prstGeom>
          <a:noFill/>
        </p:spPr>
        <p:txBody>
          <a:bodyPr wrap="none" rtlCol="0">
            <a:spAutoFit/>
          </a:bodyPr>
          <a:lstStyle/>
          <a:p>
            <a:pPr algn="ctr"/>
            <a:r>
              <a:rPr lang="en-US" b="1" dirty="0"/>
              <a:t>Pre-Entry</a:t>
            </a:r>
          </a:p>
          <a:p>
            <a:pPr marL="285750" indent="-285750">
              <a:buFont typeface="Wingdings" pitchFamily="2" charset="2"/>
              <a:buChar char="Ø"/>
            </a:pPr>
            <a:r>
              <a:rPr lang="en-US" dirty="0"/>
              <a:t>Reference point</a:t>
            </a:r>
          </a:p>
          <a:p>
            <a:pPr marL="285750" indent="-285750">
              <a:buFont typeface="Wingdings" pitchFamily="2" charset="2"/>
              <a:buChar char="Ø"/>
            </a:pPr>
            <a:r>
              <a:rPr lang="en-US" dirty="0"/>
              <a:t>Carby heat off</a:t>
            </a:r>
          </a:p>
          <a:p>
            <a:pPr marL="285750" indent="-285750">
              <a:buFont typeface="Wingdings" pitchFamily="2" charset="2"/>
              <a:buChar char="Ø"/>
            </a:pPr>
            <a:r>
              <a:rPr lang="en-US" dirty="0"/>
              <a:t>Mixture full rich</a:t>
            </a:r>
          </a:p>
          <a:p>
            <a:pPr marL="285750" indent="-285750">
              <a:buFont typeface="Wingdings" pitchFamily="2" charset="2"/>
              <a:buChar char="Ø"/>
            </a:pPr>
            <a:r>
              <a:rPr lang="en-US" dirty="0"/>
              <a:t>T and P</a:t>
            </a:r>
          </a:p>
          <a:p>
            <a:pPr marL="285750" indent="-285750">
              <a:buFont typeface="Wingdings" pitchFamily="2" charset="2"/>
              <a:buChar char="Ø"/>
            </a:pPr>
            <a:r>
              <a:rPr lang="en-US" dirty="0"/>
              <a:t>Lookout</a:t>
            </a:r>
          </a:p>
        </p:txBody>
      </p:sp>
    </p:spTree>
    <p:extLst>
      <p:ext uri="{BB962C8B-B14F-4D97-AF65-F5344CB8AC3E}">
        <p14:creationId xmlns:p14="http://schemas.microsoft.com/office/powerpoint/2010/main" val="77742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E1E9-3694-8040-BCB5-97CAB7E9115C}"/>
              </a:ext>
            </a:extLst>
          </p:cNvPr>
          <p:cNvSpPr>
            <a:spLocks noGrp="1"/>
          </p:cNvSpPr>
          <p:nvPr>
            <p:ph type="title"/>
          </p:nvPr>
        </p:nvSpPr>
        <p:spPr/>
        <p:txBody>
          <a:bodyPr/>
          <a:lstStyle/>
          <a:p>
            <a:r>
              <a:rPr lang="en-US" dirty="0"/>
              <a:t>Airmanship </a:t>
            </a:r>
          </a:p>
        </p:txBody>
      </p:sp>
      <p:sp>
        <p:nvSpPr>
          <p:cNvPr id="3" name="Content Placeholder 2">
            <a:extLst>
              <a:ext uri="{FF2B5EF4-FFF2-40B4-BE49-F238E27FC236}">
                <a16:creationId xmlns:a16="http://schemas.microsoft.com/office/drawing/2014/main" id="{DB803A8A-7357-CB41-8BA2-6D725A48B5A4}"/>
              </a:ext>
            </a:extLst>
          </p:cNvPr>
          <p:cNvSpPr>
            <a:spLocks noGrp="1"/>
          </p:cNvSpPr>
          <p:nvPr>
            <p:ph idx="1"/>
          </p:nvPr>
        </p:nvSpPr>
        <p:spPr>
          <a:xfrm>
            <a:off x="838200" y="1825625"/>
            <a:ext cx="10515600" cy="4351338"/>
          </a:xfrm>
        </p:spPr>
        <p:txBody>
          <a:bodyPr/>
          <a:lstStyle/>
          <a:p>
            <a:pPr lvl="2"/>
            <a:r>
              <a:rPr lang="en-AU" sz="2800" dirty="0"/>
              <a:t>Clearing the turn from opposite direction</a:t>
            </a:r>
          </a:p>
          <a:p>
            <a:pPr lvl="2"/>
            <a:endParaRPr lang="en-AU" sz="2800" dirty="0"/>
          </a:p>
          <a:p>
            <a:pPr lvl="2"/>
            <a:r>
              <a:rPr lang="en-AU" sz="2800" dirty="0"/>
              <a:t>Limit bank angle – Overbank &amp; Underbank  </a:t>
            </a:r>
          </a:p>
          <a:p>
            <a:pPr lvl="2"/>
            <a:endParaRPr lang="en-AU" sz="2800" dirty="0"/>
          </a:p>
          <a:p>
            <a:pPr lvl="2"/>
            <a:r>
              <a:rPr lang="en-AU" sz="2800" dirty="0"/>
              <a:t>Smooth control inputs  </a:t>
            </a:r>
          </a:p>
          <a:p>
            <a:endParaRPr lang="en-US" dirty="0"/>
          </a:p>
        </p:txBody>
      </p:sp>
    </p:spTree>
    <p:extLst>
      <p:ext uri="{BB962C8B-B14F-4D97-AF65-F5344CB8AC3E}">
        <p14:creationId xmlns:p14="http://schemas.microsoft.com/office/powerpoint/2010/main" val="164895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9F1F-7256-0A44-A331-E011EE4A5A3C}"/>
              </a:ext>
            </a:extLst>
          </p:cNvPr>
          <p:cNvSpPr>
            <a:spLocks noGrp="1"/>
          </p:cNvSpPr>
          <p:nvPr>
            <p:ph type="title"/>
          </p:nvPr>
        </p:nvSpPr>
        <p:spPr/>
        <p:txBody>
          <a:bodyPr/>
          <a:lstStyle/>
          <a:p>
            <a:r>
              <a:rPr lang="en-US" dirty="0"/>
              <a:t>Aim </a:t>
            </a:r>
          </a:p>
        </p:txBody>
      </p:sp>
      <p:sp>
        <p:nvSpPr>
          <p:cNvPr id="4" name="Content Placeholder 3">
            <a:extLst>
              <a:ext uri="{FF2B5EF4-FFF2-40B4-BE49-F238E27FC236}">
                <a16:creationId xmlns:a16="http://schemas.microsoft.com/office/drawing/2014/main" id="{E23A741B-C8EC-0348-8EAE-8FA48CD7D91F}"/>
              </a:ext>
            </a:extLst>
          </p:cNvPr>
          <p:cNvSpPr>
            <a:spLocks noGrp="1"/>
          </p:cNvSpPr>
          <p:nvPr>
            <p:ph idx="1"/>
          </p:nvPr>
        </p:nvSpPr>
        <p:spPr/>
        <p:txBody>
          <a:bodyPr/>
          <a:lstStyle/>
          <a:p>
            <a:r>
              <a:rPr lang="en-US" dirty="0"/>
              <a:t>The aim of this briefing is to teach you how to conduct turns during level flight, climbing and descending at a varying angle of bank.</a:t>
            </a:r>
          </a:p>
        </p:txBody>
      </p:sp>
    </p:spTree>
    <p:extLst>
      <p:ext uri="{BB962C8B-B14F-4D97-AF65-F5344CB8AC3E}">
        <p14:creationId xmlns:p14="http://schemas.microsoft.com/office/powerpoint/2010/main" val="500015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1858-D21C-0D4E-9BFD-39A3BA436E88}"/>
              </a:ext>
            </a:extLst>
          </p:cNvPr>
          <p:cNvSpPr>
            <a:spLocks noGrp="1"/>
          </p:cNvSpPr>
          <p:nvPr>
            <p:ph type="title"/>
          </p:nvPr>
        </p:nvSpPr>
        <p:spPr/>
        <p:txBody>
          <a:bodyPr/>
          <a:lstStyle/>
          <a:p>
            <a:r>
              <a:rPr lang="en-US" dirty="0"/>
              <a:t>Threat and error management </a:t>
            </a:r>
          </a:p>
        </p:txBody>
      </p:sp>
      <p:graphicFrame>
        <p:nvGraphicFramePr>
          <p:cNvPr id="4" name="Content Placeholder 3">
            <a:extLst>
              <a:ext uri="{FF2B5EF4-FFF2-40B4-BE49-F238E27FC236}">
                <a16:creationId xmlns:a16="http://schemas.microsoft.com/office/drawing/2014/main" id="{2A9DCF2F-2D47-F84C-9EA8-ACACD79D9895}"/>
              </a:ext>
            </a:extLst>
          </p:cNvPr>
          <p:cNvGraphicFramePr>
            <a:graphicFrameLocks noGrp="1"/>
          </p:cNvGraphicFramePr>
          <p:nvPr>
            <p:ph idx="1"/>
            <p:extLst>
              <p:ext uri="{D42A27DB-BD31-4B8C-83A1-F6EECF244321}">
                <p14:modId xmlns:p14="http://schemas.microsoft.com/office/powerpoint/2010/main" val="4003855854"/>
              </p:ext>
            </p:extLst>
          </p:nvPr>
        </p:nvGraphicFramePr>
        <p:xfrm>
          <a:off x="838200" y="1825625"/>
          <a:ext cx="10515600" cy="269010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34006998"/>
                    </a:ext>
                  </a:extLst>
                </a:gridCol>
                <a:gridCol w="2628900">
                  <a:extLst>
                    <a:ext uri="{9D8B030D-6E8A-4147-A177-3AD203B41FA5}">
                      <a16:colId xmlns:a16="http://schemas.microsoft.com/office/drawing/2014/main" val="4186048531"/>
                    </a:ext>
                  </a:extLst>
                </a:gridCol>
                <a:gridCol w="2628900">
                  <a:extLst>
                    <a:ext uri="{9D8B030D-6E8A-4147-A177-3AD203B41FA5}">
                      <a16:colId xmlns:a16="http://schemas.microsoft.com/office/drawing/2014/main" val="2705022521"/>
                    </a:ext>
                  </a:extLst>
                </a:gridCol>
                <a:gridCol w="2628900">
                  <a:extLst>
                    <a:ext uri="{9D8B030D-6E8A-4147-A177-3AD203B41FA5}">
                      <a16:colId xmlns:a16="http://schemas.microsoft.com/office/drawing/2014/main" val="2469941678"/>
                    </a:ext>
                  </a:extLst>
                </a:gridCol>
              </a:tblGrid>
              <a:tr h="370840">
                <a:tc>
                  <a:txBody>
                    <a:bodyPr/>
                    <a:lstStyle/>
                    <a:p>
                      <a:pPr algn="ctr"/>
                      <a:r>
                        <a:rPr lang="en-US" dirty="0"/>
                        <a:t>Threat</a:t>
                      </a:r>
                    </a:p>
                  </a:txBody>
                  <a:tcPr/>
                </a:tc>
                <a:tc>
                  <a:txBody>
                    <a:bodyPr/>
                    <a:lstStyle/>
                    <a:p>
                      <a:pPr algn="ctr"/>
                      <a:r>
                        <a:rPr lang="en-US" dirty="0"/>
                        <a:t>Error</a:t>
                      </a:r>
                    </a:p>
                  </a:txBody>
                  <a:tcPr/>
                </a:tc>
                <a:tc>
                  <a:txBody>
                    <a:bodyPr/>
                    <a:lstStyle/>
                    <a:p>
                      <a:pPr algn="ctr"/>
                      <a:r>
                        <a:rPr lang="en-US" dirty="0"/>
                        <a:t>Management</a:t>
                      </a:r>
                    </a:p>
                  </a:txBody>
                  <a:tcPr/>
                </a:tc>
                <a:tc>
                  <a:txBody>
                    <a:bodyPr/>
                    <a:lstStyle/>
                    <a:p>
                      <a:pPr algn="ctr"/>
                      <a:r>
                        <a:rPr lang="en-US" dirty="0"/>
                        <a:t>UAS</a:t>
                      </a:r>
                    </a:p>
                  </a:txBody>
                  <a:tcPr/>
                </a:tc>
                <a:extLst>
                  <a:ext uri="{0D108BD9-81ED-4DB2-BD59-A6C34878D82A}">
                    <a16:rowId xmlns:a16="http://schemas.microsoft.com/office/drawing/2014/main" val="202611395"/>
                  </a:ext>
                </a:extLst>
              </a:tr>
              <a:tr h="370840">
                <a:tc>
                  <a:txBody>
                    <a:bodyPr/>
                    <a:lstStyle/>
                    <a:p>
                      <a:pPr algn="ctr"/>
                      <a:r>
                        <a:rPr lang="en-US" dirty="0"/>
                        <a:t>Traffic</a:t>
                      </a:r>
                    </a:p>
                  </a:txBody>
                  <a:tcPr/>
                </a:tc>
                <a:tc>
                  <a:txBody>
                    <a:bodyPr/>
                    <a:lstStyle/>
                    <a:p>
                      <a:pPr algn="ctr"/>
                      <a:endParaRPr lang="en-US" dirty="0"/>
                    </a:p>
                  </a:txBody>
                  <a:tcPr/>
                </a:tc>
                <a:tc>
                  <a:txBody>
                    <a:bodyPr/>
                    <a:lstStyle/>
                    <a:p>
                      <a:pPr algn="ctr"/>
                      <a:r>
                        <a:rPr lang="en-US" dirty="0"/>
                        <a:t>Check outside to inside </a:t>
                      </a:r>
                    </a:p>
                    <a:p>
                      <a:pPr algn="ctr"/>
                      <a:r>
                        <a:rPr lang="en-US" dirty="0"/>
                        <a:t>Use ALAP</a:t>
                      </a:r>
                    </a:p>
                  </a:txBody>
                  <a:tcPr/>
                </a:tc>
                <a:tc>
                  <a:txBody>
                    <a:bodyPr/>
                    <a:lstStyle/>
                    <a:p>
                      <a:pPr algn="ctr"/>
                      <a:r>
                        <a:rPr lang="en-US" dirty="0"/>
                        <a:t>Air proximity event</a:t>
                      </a:r>
                    </a:p>
                  </a:txBody>
                  <a:tcPr/>
                </a:tc>
                <a:extLst>
                  <a:ext uri="{0D108BD9-81ED-4DB2-BD59-A6C34878D82A}">
                    <a16:rowId xmlns:a16="http://schemas.microsoft.com/office/drawing/2014/main" val="2054818532"/>
                  </a:ext>
                </a:extLst>
              </a:tr>
              <a:tr h="764784">
                <a:tc>
                  <a:txBody>
                    <a:bodyPr/>
                    <a:lstStyle/>
                    <a:p>
                      <a:pPr algn="ctr"/>
                      <a:r>
                        <a:rPr lang="en-US" dirty="0"/>
                        <a:t>Stall</a:t>
                      </a:r>
                    </a:p>
                  </a:txBody>
                  <a:tcPr/>
                </a:tc>
                <a:tc>
                  <a:txBody>
                    <a:bodyPr/>
                    <a:lstStyle/>
                    <a:p>
                      <a:pPr algn="ctr"/>
                      <a:r>
                        <a:rPr lang="en-US" dirty="0"/>
                        <a:t>Excessive AoB</a:t>
                      </a:r>
                    </a:p>
                  </a:txBody>
                  <a:tcPr/>
                </a:tc>
                <a:tc>
                  <a:txBody>
                    <a:bodyPr/>
                    <a:lstStyle/>
                    <a:p>
                      <a:pPr algn="ctr"/>
                      <a:endParaRPr lang="en-US" dirty="0"/>
                    </a:p>
                  </a:txBody>
                  <a:tcPr/>
                </a:tc>
                <a:tc>
                  <a:txBody>
                    <a:bodyPr/>
                    <a:lstStyle/>
                    <a:p>
                      <a:pPr algn="ctr"/>
                      <a:r>
                        <a:rPr lang="en-US" dirty="0"/>
                        <a:t>Loss of control</a:t>
                      </a:r>
                    </a:p>
                  </a:txBody>
                  <a:tcPr/>
                </a:tc>
                <a:extLst>
                  <a:ext uri="{0D108BD9-81ED-4DB2-BD59-A6C34878D82A}">
                    <a16:rowId xmlns:a16="http://schemas.microsoft.com/office/drawing/2014/main" val="586096992"/>
                  </a:ext>
                </a:extLst>
              </a:tr>
              <a:tr h="370840">
                <a:tc>
                  <a:txBody>
                    <a:bodyPr/>
                    <a:lstStyle/>
                    <a:p>
                      <a:pPr algn="ctr"/>
                      <a:r>
                        <a:rPr lang="en-US" dirty="0"/>
                        <a:t>Loss of SA</a:t>
                      </a:r>
                    </a:p>
                  </a:txBody>
                  <a:tcPr/>
                </a:tc>
                <a:tc>
                  <a:txBody>
                    <a:bodyPr/>
                    <a:lstStyle/>
                    <a:p>
                      <a:pPr algn="ctr"/>
                      <a:r>
                        <a:rPr lang="en-US" dirty="0"/>
                        <a:t>Losing reference point</a:t>
                      </a:r>
                    </a:p>
                  </a:txBody>
                  <a:tcPr/>
                </a:tc>
                <a:tc>
                  <a:txBody>
                    <a:bodyPr/>
                    <a:lstStyle/>
                    <a:p>
                      <a:pPr algn="ctr"/>
                      <a:r>
                        <a:rPr lang="en-US" dirty="0"/>
                        <a:t>Choose prominent reference point </a:t>
                      </a:r>
                    </a:p>
                    <a:p>
                      <a:pPr algn="ctr"/>
                      <a:r>
                        <a:rPr lang="en-US" dirty="0"/>
                        <a:t>Anticipate the roll out</a:t>
                      </a:r>
                    </a:p>
                  </a:txBody>
                  <a:tcPr/>
                </a:tc>
                <a:tc>
                  <a:txBody>
                    <a:bodyPr/>
                    <a:lstStyle/>
                    <a:p>
                      <a:pPr algn="ctr"/>
                      <a:endParaRPr lang="en-US" dirty="0"/>
                    </a:p>
                  </a:txBody>
                  <a:tcPr/>
                </a:tc>
                <a:extLst>
                  <a:ext uri="{0D108BD9-81ED-4DB2-BD59-A6C34878D82A}">
                    <a16:rowId xmlns:a16="http://schemas.microsoft.com/office/drawing/2014/main" val="1582330105"/>
                  </a:ext>
                </a:extLst>
              </a:tr>
            </a:tbl>
          </a:graphicData>
        </a:graphic>
      </p:graphicFrame>
      <p:sp>
        <p:nvSpPr>
          <p:cNvPr id="5" name="TextBox 4">
            <a:extLst>
              <a:ext uri="{FF2B5EF4-FFF2-40B4-BE49-F238E27FC236}">
                <a16:creationId xmlns:a16="http://schemas.microsoft.com/office/drawing/2014/main" id="{AADEFA22-190A-154B-B0D8-89526E00D1CD}"/>
              </a:ext>
            </a:extLst>
          </p:cNvPr>
          <p:cNvSpPr txBox="1"/>
          <p:nvPr/>
        </p:nvSpPr>
        <p:spPr>
          <a:xfrm>
            <a:off x="3787726" y="2274173"/>
            <a:ext cx="2027863" cy="369332"/>
          </a:xfrm>
          <a:prstGeom prst="rect">
            <a:avLst/>
          </a:prstGeom>
          <a:noFill/>
        </p:spPr>
        <p:txBody>
          <a:bodyPr wrap="none" rtlCol="0">
            <a:spAutoFit/>
          </a:bodyPr>
          <a:lstStyle/>
          <a:p>
            <a:r>
              <a:rPr lang="en-US" dirty="0"/>
              <a:t>Failure to clear turn</a:t>
            </a:r>
          </a:p>
        </p:txBody>
      </p:sp>
      <p:sp>
        <p:nvSpPr>
          <p:cNvPr id="6" name="TextBox 5">
            <a:extLst>
              <a:ext uri="{FF2B5EF4-FFF2-40B4-BE49-F238E27FC236}">
                <a16:creationId xmlns:a16="http://schemas.microsoft.com/office/drawing/2014/main" id="{67BB0A83-1DA6-114C-9880-1AC45A4EAF0A}"/>
              </a:ext>
            </a:extLst>
          </p:cNvPr>
          <p:cNvSpPr txBox="1"/>
          <p:nvPr/>
        </p:nvSpPr>
        <p:spPr>
          <a:xfrm>
            <a:off x="6489895" y="2847511"/>
            <a:ext cx="1945341" cy="646331"/>
          </a:xfrm>
          <a:prstGeom prst="rect">
            <a:avLst/>
          </a:prstGeom>
          <a:noFill/>
        </p:spPr>
        <p:txBody>
          <a:bodyPr wrap="none" rtlCol="0">
            <a:spAutoFit/>
          </a:bodyPr>
          <a:lstStyle/>
          <a:p>
            <a:r>
              <a:rPr lang="en-US" dirty="0"/>
              <a:t>Make turns within </a:t>
            </a:r>
          </a:p>
          <a:p>
            <a:r>
              <a:rPr lang="en-US" dirty="0"/>
              <a:t>AoB limits</a:t>
            </a:r>
          </a:p>
        </p:txBody>
      </p:sp>
      <p:sp>
        <p:nvSpPr>
          <p:cNvPr id="3" name="TextBox 2">
            <a:extLst>
              <a:ext uri="{FF2B5EF4-FFF2-40B4-BE49-F238E27FC236}">
                <a16:creationId xmlns:a16="http://schemas.microsoft.com/office/drawing/2014/main" id="{62C442BD-D921-C44B-8E88-CDB07BC355C7}"/>
              </a:ext>
            </a:extLst>
          </p:cNvPr>
          <p:cNvSpPr txBox="1"/>
          <p:nvPr/>
        </p:nvSpPr>
        <p:spPr>
          <a:xfrm>
            <a:off x="9320536" y="3688080"/>
            <a:ext cx="1569019" cy="369332"/>
          </a:xfrm>
          <a:prstGeom prst="rect">
            <a:avLst/>
          </a:prstGeom>
          <a:noFill/>
        </p:spPr>
        <p:txBody>
          <a:bodyPr wrap="none" rtlCol="0">
            <a:spAutoFit/>
          </a:bodyPr>
          <a:lstStyle/>
          <a:p>
            <a:r>
              <a:rPr lang="en-US" dirty="0"/>
              <a:t>Disorientation </a:t>
            </a:r>
          </a:p>
        </p:txBody>
      </p:sp>
    </p:spTree>
    <p:extLst>
      <p:ext uri="{BB962C8B-B14F-4D97-AF65-F5344CB8AC3E}">
        <p14:creationId xmlns:p14="http://schemas.microsoft.com/office/powerpoint/2010/main" val="21324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2CE8-5EDB-AD44-BAF4-C075BB587CF4}"/>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91B6D188-B485-3C46-88DE-D79FC6BC3B92}"/>
              </a:ext>
            </a:extLst>
          </p:cNvPr>
          <p:cNvSpPr>
            <a:spLocks noGrp="1"/>
          </p:cNvSpPr>
          <p:nvPr>
            <p:ph idx="1"/>
          </p:nvPr>
        </p:nvSpPr>
        <p:spPr>
          <a:xfrm>
            <a:off x="838200" y="1825625"/>
            <a:ext cx="10515599" cy="4351338"/>
          </a:xfrm>
        </p:spPr>
        <p:txBody>
          <a:bodyPr/>
          <a:lstStyle/>
          <a:p>
            <a:pPr lvl="2"/>
            <a:r>
              <a:rPr lang="en-US" sz="2800" dirty="0"/>
              <a:t>Types of turns</a:t>
            </a:r>
          </a:p>
          <a:p>
            <a:pPr lvl="2"/>
            <a:endParaRPr lang="en-US" sz="2800" dirty="0"/>
          </a:p>
          <a:p>
            <a:pPr lvl="2"/>
            <a:r>
              <a:rPr lang="en-US" sz="2800" dirty="0"/>
              <a:t>Forces acting in a turn</a:t>
            </a:r>
          </a:p>
          <a:p>
            <a:pPr lvl="2"/>
            <a:endParaRPr lang="en-US" sz="2800" dirty="0"/>
          </a:p>
          <a:p>
            <a:pPr lvl="2"/>
            <a:r>
              <a:rPr lang="en-US" sz="2800" dirty="0"/>
              <a:t>Factors affecting a turn</a:t>
            </a:r>
            <a:endParaRPr lang="en-US" dirty="0"/>
          </a:p>
          <a:p>
            <a:endParaRPr lang="en-US" dirty="0"/>
          </a:p>
        </p:txBody>
      </p:sp>
    </p:spTree>
    <p:extLst>
      <p:ext uri="{BB962C8B-B14F-4D97-AF65-F5344CB8AC3E}">
        <p14:creationId xmlns:p14="http://schemas.microsoft.com/office/powerpoint/2010/main" val="3963798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1FEC5-6466-8345-9CCC-DFBBD48173D3}"/>
              </a:ext>
            </a:extLst>
          </p:cNvPr>
          <p:cNvSpPr>
            <a:spLocks noGrp="1"/>
          </p:cNvSpPr>
          <p:nvPr>
            <p:ph type="title"/>
          </p:nvPr>
        </p:nvSpPr>
        <p:spPr/>
        <p:txBody>
          <a:bodyPr/>
          <a:lstStyle/>
          <a:p>
            <a:r>
              <a:rPr lang="en-US" dirty="0"/>
              <a:t>Objectives – revisited </a:t>
            </a:r>
          </a:p>
        </p:txBody>
      </p:sp>
      <p:sp>
        <p:nvSpPr>
          <p:cNvPr id="3" name="Content Placeholder 2">
            <a:extLst>
              <a:ext uri="{FF2B5EF4-FFF2-40B4-BE49-F238E27FC236}">
                <a16:creationId xmlns:a16="http://schemas.microsoft.com/office/drawing/2014/main" id="{C5C30BD0-6531-564F-BD78-99B52D6A76EA}"/>
              </a:ext>
            </a:extLst>
          </p:cNvPr>
          <p:cNvSpPr>
            <a:spLocks noGrp="1"/>
          </p:cNvSpPr>
          <p:nvPr>
            <p:ph idx="1"/>
          </p:nvPr>
        </p:nvSpPr>
        <p:spPr>
          <a:xfrm>
            <a:off x="838200" y="1690688"/>
            <a:ext cx="10515600" cy="4351338"/>
          </a:xfrm>
        </p:spPr>
        <p:txBody>
          <a:bodyPr>
            <a:normAutofit/>
          </a:bodyPr>
          <a:lstStyle/>
          <a:p>
            <a:pPr lvl="3">
              <a:buFont typeface="Wingdings" pitchFamily="2" charset="2"/>
              <a:buChar char="Ø"/>
            </a:pPr>
            <a:r>
              <a:rPr lang="en-AU" sz="2800" dirty="0"/>
              <a:t>State what component of lift provides the Centripetal force in a level turn.</a:t>
            </a:r>
          </a:p>
          <a:p>
            <a:pPr lvl="3">
              <a:buFont typeface="Wingdings" pitchFamily="2" charset="2"/>
              <a:buChar char="Ø"/>
            </a:pPr>
            <a:endParaRPr lang="en-AU" sz="2800" dirty="0"/>
          </a:p>
          <a:p>
            <a:pPr lvl="3">
              <a:buFont typeface="Wingdings" pitchFamily="2" charset="2"/>
              <a:buChar char="Ø"/>
            </a:pPr>
            <a:r>
              <a:rPr lang="en-AU" sz="2800" dirty="0"/>
              <a:t>State in what type of turn would you experience the tendency to overbank.</a:t>
            </a:r>
          </a:p>
          <a:p>
            <a:pPr lvl="3">
              <a:buFont typeface="Wingdings" pitchFamily="2" charset="2"/>
              <a:buChar char="Ø"/>
            </a:pPr>
            <a:endParaRPr lang="en-AU" sz="2800" dirty="0"/>
          </a:p>
          <a:p>
            <a:pPr lvl="3">
              <a:buFont typeface="Wingdings" pitchFamily="2" charset="2"/>
              <a:buChar char="Ø"/>
            </a:pPr>
            <a:r>
              <a:rPr lang="en-AU" sz="2800" dirty="0"/>
              <a:t>State what the effect would be on the stall speed with an increase in angle of bank.</a:t>
            </a:r>
          </a:p>
        </p:txBody>
      </p:sp>
    </p:spTree>
    <p:extLst>
      <p:ext uri="{BB962C8B-B14F-4D97-AF65-F5344CB8AC3E}">
        <p14:creationId xmlns:p14="http://schemas.microsoft.com/office/powerpoint/2010/main" val="276736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AD78C8-358A-394A-A812-CF5B4BAC2B99}"/>
              </a:ext>
            </a:extLst>
          </p:cNvPr>
          <p:cNvSpPr>
            <a:spLocks noGrp="1"/>
          </p:cNvSpPr>
          <p:nvPr>
            <p:ph type="title"/>
          </p:nvPr>
        </p:nvSpPr>
        <p:spPr/>
        <p:txBody>
          <a:bodyPr>
            <a:normAutofit/>
          </a:bodyPr>
          <a:lstStyle/>
          <a:p>
            <a:pPr algn="ctr"/>
            <a:r>
              <a:rPr lang="en-US" b="1" dirty="0"/>
              <a:t>The End</a:t>
            </a:r>
          </a:p>
        </p:txBody>
      </p:sp>
    </p:spTree>
    <p:extLst>
      <p:ext uri="{BB962C8B-B14F-4D97-AF65-F5344CB8AC3E}">
        <p14:creationId xmlns:p14="http://schemas.microsoft.com/office/powerpoint/2010/main" val="223098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F686-DF0F-644D-A21A-ED9F8B50B806}"/>
              </a:ext>
            </a:extLst>
          </p:cNvPr>
          <p:cNvSpPr>
            <a:spLocks noGrp="1"/>
          </p:cNvSpPr>
          <p:nvPr>
            <p:ph type="title"/>
          </p:nvPr>
        </p:nvSpPr>
        <p:spPr/>
        <p:txBody>
          <a:bodyPr/>
          <a:lstStyle/>
          <a:p>
            <a:r>
              <a:rPr lang="en-US" dirty="0"/>
              <a:t>Motivation </a:t>
            </a:r>
          </a:p>
        </p:txBody>
      </p:sp>
      <p:sp>
        <p:nvSpPr>
          <p:cNvPr id="5" name="Content Placeholder 4">
            <a:extLst>
              <a:ext uri="{FF2B5EF4-FFF2-40B4-BE49-F238E27FC236}">
                <a16:creationId xmlns:a16="http://schemas.microsoft.com/office/drawing/2014/main" id="{2084B5F3-0205-2643-8090-098DC3846353}"/>
              </a:ext>
            </a:extLst>
          </p:cNvPr>
          <p:cNvSpPr>
            <a:spLocks noGrp="1"/>
          </p:cNvSpPr>
          <p:nvPr>
            <p:ph idx="1"/>
          </p:nvPr>
        </p:nvSpPr>
        <p:spPr/>
        <p:txBody>
          <a:bodyPr>
            <a:normAutofit/>
          </a:bodyPr>
          <a:lstStyle/>
          <a:p>
            <a:pPr lvl="1"/>
            <a:r>
              <a:rPr lang="en-US" sz="2800" dirty="0"/>
              <a:t>Maintain the aeroplane in a balanced and safe attitude.</a:t>
            </a:r>
          </a:p>
          <a:p>
            <a:pPr lvl="1"/>
            <a:endParaRPr lang="en-US" sz="2800" dirty="0"/>
          </a:p>
          <a:p>
            <a:pPr lvl="1"/>
            <a:r>
              <a:rPr lang="en-US" sz="2800" dirty="0"/>
              <a:t>Advance your ability to coordinate the aeroplane’s directional situation. </a:t>
            </a:r>
          </a:p>
          <a:p>
            <a:pPr lvl="1"/>
            <a:endParaRPr lang="en-US" sz="2800" dirty="0"/>
          </a:p>
          <a:p>
            <a:pPr lvl="1"/>
            <a:r>
              <a:rPr lang="en-US" sz="2800" dirty="0"/>
              <a:t>Ultimately navigate to a destination efficiently. </a:t>
            </a:r>
          </a:p>
          <a:p>
            <a:endParaRPr lang="en-US" dirty="0"/>
          </a:p>
        </p:txBody>
      </p:sp>
    </p:spTree>
    <p:extLst>
      <p:ext uri="{BB962C8B-B14F-4D97-AF65-F5344CB8AC3E}">
        <p14:creationId xmlns:p14="http://schemas.microsoft.com/office/powerpoint/2010/main" val="333585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BF0C-A7DC-BA4D-B42E-4319075593A3}"/>
              </a:ext>
            </a:extLst>
          </p:cNvPr>
          <p:cNvSpPr>
            <a:spLocks noGrp="1"/>
          </p:cNvSpPr>
          <p:nvPr>
            <p:ph type="title"/>
          </p:nvPr>
        </p:nvSpPr>
        <p:spPr/>
        <p:txBody>
          <a:bodyPr/>
          <a:lstStyle/>
          <a:p>
            <a:r>
              <a:rPr lang="en-US" dirty="0"/>
              <a:t>Overview </a:t>
            </a:r>
          </a:p>
        </p:txBody>
      </p:sp>
      <p:sp>
        <p:nvSpPr>
          <p:cNvPr id="4" name="Content Placeholder 3">
            <a:extLst>
              <a:ext uri="{FF2B5EF4-FFF2-40B4-BE49-F238E27FC236}">
                <a16:creationId xmlns:a16="http://schemas.microsoft.com/office/drawing/2014/main" id="{17AEF54D-B494-8A48-ADD0-AE4B13464576}"/>
              </a:ext>
            </a:extLst>
          </p:cNvPr>
          <p:cNvSpPr>
            <a:spLocks noGrp="1"/>
          </p:cNvSpPr>
          <p:nvPr>
            <p:ph sz="half" idx="1"/>
          </p:nvPr>
        </p:nvSpPr>
        <p:spPr>
          <a:xfrm>
            <a:off x="2442574" y="1825625"/>
            <a:ext cx="3729625" cy="4351338"/>
          </a:xfrm>
        </p:spPr>
        <p:txBody>
          <a:bodyPr>
            <a:normAutofit lnSpcReduction="10000"/>
          </a:bodyPr>
          <a:lstStyle/>
          <a:p>
            <a:r>
              <a:rPr lang="en-US" dirty="0"/>
              <a:t>Objectives</a:t>
            </a:r>
          </a:p>
          <a:p>
            <a:endParaRPr lang="en-US" dirty="0"/>
          </a:p>
          <a:p>
            <a:r>
              <a:rPr lang="en-US" dirty="0"/>
              <a:t>Revision</a:t>
            </a:r>
          </a:p>
          <a:p>
            <a:endParaRPr lang="en-US" dirty="0"/>
          </a:p>
          <a:p>
            <a:r>
              <a:rPr lang="en-US" dirty="0"/>
              <a:t>Definitions</a:t>
            </a:r>
          </a:p>
          <a:p>
            <a:endParaRPr lang="en-US" dirty="0"/>
          </a:p>
          <a:p>
            <a:r>
              <a:rPr lang="en-US" dirty="0"/>
              <a:t>Types of turns</a:t>
            </a:r>
          </a:p>
          <a:p>
            <a:endParaRPr lang="en-US" dirty="0"/>
          </a:p>
          <a:p>
            <a:r>
              <a:rPr lang="en-US" dirty="0"/>
              <a:t>Forces acting in a turn</a:t>
            </a:r>
          </a:p>
        </p:txBody>
      </p:sp>
      <p:sp>
        <p:nvSpPr>
          <p:cNvPr id="5" name="Content Placeholder 4">
            <a:extLst>
              <a:ext uri="{FF2B5EF4-FFF2-40B4-BE49-F238E27FC236}">
                <a16:creationId xmlns:a16="http://schemas.microsoft.com/office/drawing/2014/main" id="{E7AB6309-4ED6-EE4F-85B8-12FB2045A103}"/>
              </a:ext>
            </a:extLst>
          </p:cNvPr>
          <p:cNvSpPr>
            <a:spLocks noGrp="1"/>
          </p:cNvSpPr>
          <p:nvPr>
            <p:ph sz="half" idx="2"/>
          </p:nvPr>
        </p:nvSpPr>
        <p:spPr/>
        <p:txBody>
          <a:bodyPr>
            <a:normAutofit lnSpcReduction="10000"/>
          </a:bodyPr>
          <a:lstStyle/>
          <a:p>
            <a:r>
              <a:rPr lang="en-US" dirty="0"/>
              <a:t>Factors affecting a turn</a:t>
            </a:r>
          </a:p>
          <a:p>
            <a:pPr marL="0" indent="0">
              <a:buNone/>
            </a:pPr>
            <a:endParaRPr lang="en-US" dirty="0"/>
          </a:p>
          <a:p>
            <a:r>
              <a:rPr lang="en-US" dirty="0"/>
              <a:t>Application</a:t>
            </a:r>
          </a:p>
          <a:p>
            <a:endParaRPr lang="en-US" dirty="0"/>
          </a:p>
          <a:p>
            <a:r>
              <a:rPr lang="en-US" dirty="0"/>
              <a:t>Airmanship &amp; TEM</a:t>
            </a:r>
          </a:p>
          <a:p>
            <a:endParaRPr lang="en-US" dirty="0"/>
          </a:p>
          <a:p>
            <a:r>
              <a:rPr lang="en-US" dirty="0"/>
              <a:t>Summary</a:t>
            </a:r>
          </a:p>
          <a:p>
            <a:endParaRPr lang="en-US" dirty="0"/>
          </a:p>
          <a:p>
            <a:r>
              <a:rPr lang="en-US" dirty="0"/>
              <a:t>Objectives – revisited </a:t>
            </a:r>
          </a:p>
        </p:txBody>
      </p:sp>
    </p:spTree>
    <p:extLst>
      <p:ext uri="{BB962C8B-B14F-4D97-AF65-F5344CB8AC3E}">
        <p14:creationId xmlns:p14="http://schemas.microsoft.com/office/powerpoint/2010/main" val="193932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additive="base">
                                        <p:cTn id="4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28A9-E242-9A46-A752-661BB764AACD}"/>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0D9C7B86-32C0-EB42-B475-04D893577A8C}"/>
              </a:ext>
            </a:extLst>
          </p:cNvPr>
          <p:cNvSpPr>
            <a:spLocks noGrp="1"/>
          </p:cNvSpPr>
          <p:nvPr>
            <p:ph idx="1"/>
          </p:nvPr>
        </p:nvSpPr>
        <p:spPr/>
        <p:txBody>
          <a:bodyPr>
            <a:normAutofit fontScale="85000" lnSpcReduction="20000"/>
          </a:bodyPr>
          <a:lstStyle/>
          <a:p>
            <a:r>
              <a:rPr lang="en-AU" sz="4000" dirty="0"/>
              <a:t>At the end of the briefing, </a:t>
            </a:r>
            <a:r>
              <a:rPr lang="en-US" sz="4000" dirty="0"/>
              <a:t>you will be able to, from memory and without mistake:</a:t>
            </a:r>
          </a:p>
          <a:p>
            <a:endParaRPr lang="en-AU" dirty="0"/>
          </a:p>
          <a:p>
            <a:pPr lvl="3">
              <a:buFont typeface="Wingdings" pitchFamily="2" charset="2"/>
              <a:buChar char="Ø"/>
            </a:pPr>
            <a:r>
              <a:rPr lang="en-AU" sz="3300" dirty="0"/>
              <a:t>State what component of lift provides the Centripetal force in a level turn.</a:t>
            </a:r>
          </a:p>
          <a:p>
            <a:pPr lvl="3">
              <a:buFont typeface="Wingdings" pitchFamily="2" charset="2"/>
              <a:buChar char="Ø"/>
            </a:pPr>
            <a:endParaRPr lang="en-AU" sz="3300" dirty="0"/>
          </a:p>
          <a:p>
            <a:pPr lvl="3">
              <a:buFont typeface="Wingdings" pitchFamily="2" charset="2"/>
              <a:buChar char="Ø"/>
            </a:pPr>
            <a:r>
              <a:rPr lang="en-AU" sz="3300" dirty="0"/>
              <a:t>State in what type of turn would you experience the tendency to overbank.</a:t>
            </a:r>
          </a:p>
          <a:p>
            <a:pPr lvl="3">
              <a:buFont typeface="Wingdings" pitchFamily="2" charset="2"/>
              <a:buChar char="Ø"/>
            </a:pPr>
            <a:endParaRPr lang="en-AU" sz="3300" dirty="0"/>
          </a:p>
          <a:p>
            <a:pPr lvl="3">
              <a:buFont typeface="Wingdings" pitchFamily="2" charset="2"/>
              <a:buChar char="Ø"/>
            </a:pPr>
            <a:r>
              <a:rPr lang="en-AU" sz="3300" dirty="0"/>
              <a:t>State what the effect would be on the stall speed with an increase in angle of bank.</a:t>
            </a:r>
          </a:p>
          <a:p>
            <a:endParaRPr lang="en-US" dirty="0"/>
          </a:p>
        </p:txBody>
      </p:sp>
    </p:spTree>
    <p:extLst>
      <p:ext uri="{BB962C8B-B14F-4D97-AF65-F5344CB8AC3E}">
        <p14:creationId xmlns:p14="http://schemas.microsoft.com/office/powerpoint/2010/main" val="383485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2C28-6627-7B4B-B61F-C426DC5DBC27}"/>
              </a:ext>
            </a:extLst>
          </p:cNvPr>
          <p:cNvSpPr>
            <a:spLocks noGrp="1"/>
          </p:cNvSpPr>
          <p:nvPr>
            <p:ph type="title"/>
          </p:nvPr>
        </p:nvSpPr>
        <p:spPr/>
        <p:txBody>
          <a:bodyPr/>
          <a:lstStyle/>
          <a:p>
            <a:r>
              <a:rPr lang="en-US" dirty="0"/>
              <a:t>Revision </a:t>
            </a:r>
          </a:p>
        </p:txBody>
      </p:sp>
      <p:sp>
        <p:nvSpPr>
          <p:cNvPr id="3" name="Content Placeholder 2">
            <a:extLst>
              <a:ext uri="{FF2B5EF4-FFF2-40B4-BE49-F238E27FC236}">
                <a16:creationId xmlns:a16="http://schemas.microsoft.com/office/drawing/2014/main" id="{C3E3C2D2-76E3-034C-AEB2-B316FAE44E90}"/>
              </a:ext>
            </a:extLst>
          </p:cNvPr>
          <p:cNvSpPr>
            <a:spLocks noGrp="1"/>
          </p:cNvSpPr>
          <p:nvPr>
            <p:ph idx="1"/>
          </p:nvPr>
        </p:nvSpPr>
        <p:spPr>
          <a:xfrm>
            <a:off x="1500188" y="1825625"/>
            <a:ext cx="9853612" cy="4351338"/>
          </a:xfrm>
        </p:spPr>
        <p:txBody>
          <a:bodyPr/>
          <a:lstStyle/>
          <a:p>
            <a:r>
              <a:rPr lang="en-US" dirty="0"/>
              <a:t>Types of descent</a:t>
            </a:r>
          </a:p>
          <a:p>
            <a:endParaRPr lang="en-US" dirty="0"/>
          </a:p>
          <a:p>
            <a:r>
              <a:rPr lang="en-US" dirty="0"/>
              <a:t>Forces acting in a descent</a:t>
            </a:r>
          </a:p>
          <a:p>
            <a:endParaRPr lang="en-US" dirty="0"/>
          </a:p>
          <a:p>
            <a:r>
              <a:rPr lang="en-US" dirty="0"/>
              <a:t>Factors affecting the descent</a:t>
            </a:r>
          </a:p>
          <a:p>
            <a:endParaRPr lang="en-US" dirty="0"/>
          </a:p>
        </p:txBody>
      </p:sp>
    </p:spTree>
    <p:extLst>
      <p:ext uri="{BB962C8B-B14F-4D97-AF65-F5344CB8AC3E}">
        <p14:creationId xmlns:p14="http://schemas.microsoft.com/office/powerpoint/2010/main" val="418505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US" dirty="0"/>
              <a:t>Bank angle </a:t>
            </a:r>
          </a:p>
          <a:p>
            <a:endParaRPr lang="en-US" dirty="0"/>
          </a:p>
          <a:p>
            <a:pPr marL="0" indent="0">
              <a:buNone/>
            </a:pPr>
            <a:r>
              <a:rPr lang="en-US" i="1" dirty="0"/>
              <a:t>The angle between an aeroplane’s lateral axis and the horizon.</a:t>
            </a:r>
          </a:p>
        </p:txBody>
      </p:sp>
    </p:spTree>
    <p:extLst>
      <p:ext uri="{BB962C8B-B14F-4D97-AF65-F5344CB8AC3E}">
        <p14:creationId xmlns:p14="http://schemas.microsoft.com/office/powerpoint/2010/main" val="197930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244A5-91E8-3C45-8635-D2C2094E74AA}"/>
              </a:ext>
            </a:extLst>
          </p:cNvPr>
          <p:cNvSpPr>
            <a:spLocks noGrp="1"/>
          </p:cNvSpPr>
          <p:nvPr>
            <p:ph type="title"/>
          </p:nvPr>
        </p:nvSpPr>
        <p:spPr/>
        <p:txBody>
          <a:bodyPr/>
          <a:lstStyle/>
          <a:p>
            <a:r>
              <a:rPr lang="en-US" dirty="0"/>
              <a:t>Definitions </a:t>
            </a:r>
          </a:p>
        </p:txBody>
      </p:sp>
      <p:sp>
        <p:nvSpPr>
          <p:cNvPr id="3" name="Content Placeholder 2">
            <a:extLst>
              <a:ext uri="{FF2B5EF4-FFF2-40B4-BE49-F238E27FC236}">
                <a16:creationId xmlns:a16="http://schemas.microsoft.com/office/drawing/2014/main" id="{81F30EBF-1740-804E-A96D-B3F19539D956}"/>
              </a:ext>
            </a:extLst>
          </p:cNvPr>
          <p:cNvSpPr>
            <a:spLocks noGrp="1"/>
          </p:cNvSpPr>
          <p:nvPr>
            <p:ph idx="1"/>
          </p:nvPr>
        </p:nvSpPr>
        <p:spPr>
          <a:xfrm>
            <a:off x="838200" y="1825625"/>
            <a:ext cx="10515600" cy="4351338"/>
          </a:xfrm>
        </p:spPr>
        <p:txBody>
          <a:bodyPr/>
          <a:lstStyle/>
          <a:p>
            <a:r>
              <a:rPr lang="en-US" dirty="0"/>
              <a:t>Heading </a:t>
            </a:r>
          </a:p>
          <a:p>
            <a:endParaRPr lang="en-US" i="1" dirty="0"/>
          </a:p>
          <a:p>
            <a:pPr marL="0" indent="0">
              <a:buNone/>
            </a:pPr>
            <a:r>
              <a:rPr lang="en-US" i="1" dirty="0"/>
              <a:t>Direction of the aeroplane’s nose in relation to north in a clockwise direction as indicated on the compass.</a:t>
            </a:r>
          </a:p>
        </p:txBody>
      </p:sp>
      <p:pic>
        <p:nvPicPr>
          <p:cNvPr id="6" name="Picture 5" descr="A large clock mounted to the side&#10;&#10;Description generated with very high confidence">
            <a:extLst>
              <a:ext uri="{FF2B5EF4-FFF2-40B4-BE49-F238E27FC236}">
                <a16:creationId xmlns:a16="http://schemas.microsoft.com/office/drawing/2014/main" id="{630A489A-D60B-2E41-9AC5-94DD82BD1B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750" y="3776841"/>
            <a:ext cx="3474499" cy="3081159"/>
          </a:xfrm>
          <a:prstGeom prst="rect">
            <a:avLst/>
          </a:prstGeom>
        </p:spPr>
      </p:pic>
    </p:spTree>
    <p:extLst>
      <p:ext uri="{BB962C8B-B14F-4D97-AF65-F5344CB8AC3E}">
        <p14:creationId xmlns:p14="http://schemas.microsoft.com/office/powerpoint/2010/main" val="10276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3395</TotalTime>
  <Words>1103</Words>
  <Application>Microsoft Macintosh PowerPoint</Application>
  <PresentationFormat>Widescreen</PresentationFormat>
  <Paragraphs>290</Paragraphs>
  <Slides>33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Office Theme</vt:lpstr>
      <vt:lpstr>Turning</vt:lpstr>
      <vt:lpstr>Housekeeping</vt:lpstr>
      <vt:lpstr>Aim </vt:lpstr>
      <vt:lpstr>Motivation </vt:lpstr>
      <vt:lpstr>Overview </vt:lpstr>
      <vt:lpstr>Objectives </vt:lpstr>
      <vt:lpstr>Revision </vt:lpstr>
      <vt:lpstr>Definitions </vt:lpstr>
      <vt:lpstr>Definitions </vt:lpstr>
      <vt:lpstr>Definitions </vt:lpstr>
      <vt:lpstr>Definitions </vt:lpstr>
      <vt:lpstr>Definitions </vt:lpstr>
      <vt:lpstr>Definitions </vt:lpstr>
      <vt:lpstr>Types of turns </vt:lpstr>
      <vt:lpstr>Forces acting in a turn</vt:lpstr>
      <vt:lpstr>Forces acting in a turn</vt:lpstr>
      <vt:lpstr>Factors affecting a turn</vt:lpstr>
      <vt:lpstr>Factors affecting a turn – Overbank  </vt:lpstr>
      <vt:lpstr>Factors affecting a turn – Underbank</vt:lpstr>
      <vt:lpstr>Factors affecting a turn – Balance</vt:lpstr>
      <vt:lpstr>Factors affecting a turn – Balance</vt:lpstr>
      <vt:lpstr>Factors affecting a turn – Adverse yaw</vt:lpstr>
      <vt:lpstr>Factors affecting a turn – Adverse yaw</vt:lpstr>
      <vt:lpstr>Factors affecting a turn – Load factor</vt:lpstr>
      <vt:lpstr>Factors affecting a turn – Load factor</vt:lpstr>
      <vt:lpstr>Application – Level turn </vt:lpstr>
      <vt:lpstr>Application – Climbing turn </vt:lpstr>
      <vt:lpstr>Application – Descending turn </vt:lpstr>
      <vt:lpstr>Airmanship </vt:lpstr>
      <vt:lpstr>Threat and error management </vt:lpstr>
      <vt:lpstr>Summary </vt:lpstr>
      <vt:lpstr>Objectives – revisited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Turning</dc:title>
  <dc:creator>Microsoft Office User</dc:creator>
  <cp:lastModifiedBy>Diying Li</cp:lastModifiedBy>
  <cp:revision>60</cp:revision>
  <dcterms:created xsi:type="dcterms:W3CDTF">2019-04-27T03:44:26Z</dcterms:created>
  <dcterms:modified xsi:type="dcterms:W3CDTF">2020-09-09T02:36:47Z</dcterms:modified>
</cp:coreProperties>
</file>