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70" r:id="rId10"/>
    <p:sldId id="371" r:id="rId11"/>
    <p:sldId id="372" r:id="rId12"/>
    <p:sldId id="373" r:id="rId13"/>
    <p:sldId id="267" r:id="rId14"/>
    <p:sldId id="374" r:id="rId15"/>
    <p:sldId id="375" r:id="rId16"/>
    <p:sldId id="266" r:id="rId17"/>
    <p:sldId id="376" r:id="rId18"/>
    <p:sldId id="378" r:id="rId19"/>
    <p:sldId id="379" r:id="rId20"/>
    <p:sldId id="387" r:id="rId21"/>
    <p:sldId id="385" r:id="rId22"/>
    <p:sldId id="386" r:id="rId23"/>
    <p:sldId id="270" r:id="rId24"/>
    <p:sldId id="271" r:id="rId25"/>
    <p:sldId id="272" r:id="rId26"/>
    <p:sldId id="273" r:id="rId27"/>
    <p:sldId id="3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84713"/>
  </p:normalViewPr>
  <p:slideViewPr>
    <p:cSldViewPr snapToGrid="0" snapToObjects="1">
      <p:cViewPr varScale="1">
        <p:scale>
          <a:sx n="91" d="100"/>
          <a:sy n="91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7296-5C67-244B-B114-BD5AB20AB1D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DE8F-8849-7442-9EC4-9AF12811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very important that you understand and are able to apply the correct techniques at all phase of flight, especially during landing when it is most critical.</a:t>
            </a:r>
          </a:p>
          <a:p>
            <a:r>
              <a:rPr lang="en-US" dirty="0"/>
              <a:t>It is especially important to stay ahead of the aeroplane.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Impractical in flight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demonstrated crosswind is the most crosswind component of which a test pilot has landed the aeroplane safely during test flight. It is not design limit of the aeroplane.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Fuselage blocks part of the airflow over the downwind wing. The upwind wing will experience a faster relative airflow thus generating more lift.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 slightly left of original  reference point to crab and allow for the crosswind.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experience headwind on crosswind, if maintain 15 AOB, turn radius decreasing and downwind will be too close to runway. Delay the turn.</a:t>
            </a:r>
          </a:p>
          <a:p>
            <a:r>
              <a:rPr lang="en-US" dirty="0"/>
              <a:t>We experience tailwind on crosswind, if maintain 15 AOB, turn radius increasing and downwind will be too far from runway. Turn earlier or increase AOB.</a:t>
            </a:r>
          </a:p>
          <a:p>
            <a:endParaRPr lang="en-US" dirty="0"/>
          </a:p>
          <a:p>
            <a:r>
              <a:rPr lang="en-US" dirty="0"/>
              <a:t>Overshoot, undershoot.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overshoot the runway, do not use rudder to increase the rate of turn. Already at low airspeed and large AOB will increase stall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Landing sideways will overstress the tyre and landing gear, causing a flat tyre, as well as causing a skid tyre and subsequent loss of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1DE8F-8849-7442-9EC4-9AF1281117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0A0-F8D8-F248-8C27-29DEA4B19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F3224-91F6-2046-BF4B-9EE3AE30D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D070-92CC-CF45-A651-2DBDAE34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AC1B-3D80-6C4D-AE7E-892D9E70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B885-50F4-6B4C-B880-56F58A6C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4D4C-18CC-A24F-BCDD-0C2EC9FC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85EB2-9F80-A44F-BAE2-14BEFBDD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5B9B-099C-1D41-A990-95CBCDF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4B2A-2090-8E48-80F5-E8B0EFB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D163-03C2-5642-9D24-B0E9AC55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91D1-69E3-6B4A-833A-3774D9B7D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741A-9F98-5948-8597-21F4C8E0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4E10-04F4-F140-9695-A12026AB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9710-6967-BE46-A53C-CFE6AC5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5EBA-1E10-4C45-8EDE-D1E2C8A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C47-8C45-5340-897D-DC870950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E8F1-1EBA-2548-9011-6E018354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CB00-6278-404D-8EBF-AA390D1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A1AA-223D-5949-A658-BFD923FF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9F85-AB04-F34E-A9F8-EF4F2E0F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251D-4FB3-A745-A064-CF007437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AB68E-B028-8143-B980-88BC0BF3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1887-8894-4641-A17A-C7B1A826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BB7F-A858-384B-8F51-E2A4123B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49A-9153-DC4F-A4DC-FF757F87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1241-46A4-EC45-AE38-19E8B133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9CEF-0EDE-8345-B16F-D66E4BC61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D12D-98B2-B848-8594-9F2A6A78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1456-4AB6-A44E-82C7-C22358EF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EFAF4-8562-EB4F-AAA6-12E94C77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E2FF8-F4A0-C74B-81C7-074EA4D0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1C6-6ADC-3B40-A6E5-96500337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B94A-F1B9-1348-8F70-29D216E9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35DE-F40F-9A46-B039-13DD77DF2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D592-8726-AA47-8E78-61DB23E8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9D2EF-ED52-CC48-BF31-670F50951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9F851-0A42-A24C-AE4D-C3A4770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5BB33-8E4B-2045-BFF7-93A873B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220FB-CFF3-6A46-868D-C750653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D8E-636F-B54E-A9AF-7CB928FE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FDC2E-DF1E-CE4C-9756-95FE2BAA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558E-5317-2746-9E92-32B95533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C02F5-DB93-E142-99F8-7DF242E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9509C-74CC-5E42-8011-12817C90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578C-C93D-1645-890C-31DD260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0EAFF-BAA4-7844-A9F8-03BEBB9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2B0B-9E1F-354B-B52A-E89E1EF0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D4ED-1B94-4447-AE5B-B741C5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9F96-6A51-AE4D-95B0-A05930FD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8FC3-F12D-C64D-BA63-01C7FFD9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9B055-9B8E-2C42-9D1C-7C858D3D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910F-BBCE-2D47-983D-29E5B38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634-378C-C941-A067-E1E9B5D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B94B-0157-AC40-B309-D2B5B06C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44CE0-9885-DE43-ADE0-8BF7EDEC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F454-09D8-C242-A500-17689DB1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E473B-AE32-6C40-B234-9AA7AA10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FDD7C-18CB-D744-B3EC-F42BE72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B004-3523-DD4F-B811-608088DE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47B6B-E5FE-9F4A-A8E8-880A02A1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A04D-BFF1-4A4D-8CAD-EF887A422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159E-1690-F94A-8B02-FBBA797CA0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CE52-2398-AB45-A0CD-6E7AF518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DAC0-99AC-6143-94CC-907312572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ECDD-ADF7-EB4A-B23C-173CA447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05A4-FE82-7841-B9EC-86DE6614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Crosswind Circuits</a:t>
            </a:r>
          </a:p>
        </p:txBody>
      </p:sp>
    </p:spTree>
    <p:extLst>
      <p:ext uri="{BB962C8B-B14F-4D97-AF65-F5344CB8AC3E}">
        <p14:creationId xmlns:p14="http://schemas.microsoft.com/office/powerpoint/2010/main" val="87241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FFA-F822-0A48-9BDE-9EFD31F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621-EA4A-FA4C-982D-DC04D9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angle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The angular difference between the aeroplane’s heading and the wind.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FFA-F822-0A48-9BDE-9EFD31F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621-EA4A-FA4C-982D-DC04D9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crosswind component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Is the highest crosswind component in which it has been shown that is possible to safely land an aeroplane by a test pilot. </a:t>
            </a:r>
          </a:p>
        </p:txBody>
      </p:sp>
    </p:spTree>
    <p:extLst>
      <p:ext uri="{BB962C8B-B14F-4D97-AF65-F5344CB8AC3E}">
        <p14:creationId xmlns:p14="http://schemas.microsoft.com/office/powerpoint/2010/main" val="8253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FFA-F822-0A48-9BDE-9EFD31F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621-EA4A-FA4C-982D-DC04D9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Weathercock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The tendency of an aeroplane’s nose to turn in the direction of the wind.</a:t>
            </a:r>
          </a:p>
        </p:txBody>
      </p:sp>
    </p:spTree>
    <p:extLst>
      <p:ext uri="{BB962C8B-B14F-4D97-AF65-F5344CB8AC3E}">
        <p14:creationId xmlns:p14="http://schemas.microsoft.com/office/powerpoint/2010/main" val="27641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777D-658B-D741-838C-581B5EFB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crosswind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6986-2865-3D4C-B44F-3FBFD7A6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sources to obtain the wind direction and velocity, which include:</a:t>
            </a:r>
          </a:p>
          <a:p>
            <a:endParaRPr lang="en-US" dirty="0"/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TAF		Terminal Aerodrome Forecast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TTF		Trend Type Forecast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METAR		Aviation routine report, issued at fixed times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ATIS		Automatic Terminal Information Service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AWIS		Aerodrome Weather Information Service</a:t>
            </a:r>
          </a:p>
          <a:p>
            <a:pPr lvl="3">
              <a:buFont typeface="Wingdings" pitchFamily="2" charset="2"/>
              <a:buChar char="Ø"/>
            </a:pPr>
            <a:r>
              <a:rPr lang="en-US" sz="2200" dirty="0"/>
              <a:t>Windsock Visible Indicator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77972-A282-4A40-BBFE-F85B1849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72" y="5334253"/>
            <a:ext cx="6285456" cy="15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8F55-B2A6-6041-A32C-36AA3FB2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crosswind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BB6A1-E700-B74D-BBB1-05758EB4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ERSA wind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E9963-AC6E-C848-A20F-816F8003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92" y="2239723"/>
            <a:ext cx="6927415" cy="4618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F463D-7049-F548-8D25-7A43A5C99293}"/>
              </a:ext>
            </a:extLst>
          </p:cNvPr>
          <p:cNvSpPr txBox="1"/>
          <p:nvPr/>
        </p:nvSpPr>
        <p:spPr>
          <a:xfrm>
            <a:off x="10129591" y="2707105"/>
            <a:ext cx="14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320/20</a:t>
            </a:r>
          </a:p>
          <a:p>
            <a:r>
              <a:rPr lang="en-US" dirty="0"/>
              <a:t>RWY29 in 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15D2B-9863-3243-B63C-FEB5523B123B}"/>
              </a:ext>
            </a:extLst>
          </p:cNvPr>
          <p:cNvSpPr/>
          <p:nvPr/>
        </p:nvSpPr>
        <p:spPr>
          <a:xfrm>
            <a:off x="5245768" y="2803358"/>
            <a:ext cx="613610" cy="368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8F25F-B446-FD4F-95C4-E630A70BE033}"/>
              </a:ext>
            </a:extLst>
          </p:cNvPr>
          <p:cNvSpPr/>
          <p:nvPr/>
        </p:nvSpPr>
        <p:spPr>
          <a:xfrm>
            <a:off x="3320715" y="3621504"/>
            <a:ext cx="6238991" cy="20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BCAD0-5F1A-3842-BB4D-61E5739679F4}"/>
              </a:ext>
            </a:extLst>
          </p:cNvPr>
          <p:cNvSpPr txBox="1"/>
          <p:nvPr/>
        </p:nvSpPr>
        <p:spPr>
          <a:xfrm>
            <a:off x="10129591" y="3576302"/>
            <a:ext cx="14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230/35</a:t>
            </a:r>
          </a:p>
          <a:p>
            <a:r>
              <a:rPr lang="en-US" dirty="0"/>
              <a:t>RWY29 in use</a:t>
            </a:r>
          </a:p>
        </p:txBody>
      </p:sp>
    </p:spTree>
    <p:extLst>
      <p:ext uri="{BB962C8B-B14F-4D97-AF65-F5344CB8AC3E}">
        <p14:creationId xmlns:p14="http://schemas.microsoft.com/office/powerpoint/2010/main" val="24831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CDAD-ED01-034F-B492-0E47A618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crosswind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465C-277D-274E-A445-4F68F77E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of thumb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3A13B-38D0-5847-8C8D-D4F3A143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74" y="2558171"/>
            <a:ext cx="7215652" cy="3618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5913F-CD43-E94B-A99B-40527B9246FC}"/>
              </a:ext>
            </a:extLst>
          </p:cNvPr>
          <p:cNvSpPr txBox="1"/>
          <p:nvPr/>
        </p:nvSpPr>
        <p:spPr>
          <a:xfrm>
            <a:off x="10129591" y="2707105"/>
            <a:ext cx="14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310/20</a:t>
            </a:r>
          </a:p>
          <a:p>
            <a:r>
              <a:rPr lang="en-US" dirty="0"/>
              <a:t>RWY29 in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1E532-F2EB-F249-8095-7FDCBA1B6A47}"/>
              </a:ext>
            </a:extLst>
          </p:cNvPr>
          <p:cNvSpPr txBox="1"/>
          <p:nvPr/>
        </p:nvSpPr>
        <p:spPr>
          <a:xfrm>
            <a:off x="10129591" y="3576302"/>
            <a:ext cx="146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 230/35</a:t>
            </a:r>
          </a:p>
          <a:p>
            <a:r>
              <a:rPr lang="en-US" dirty="0"/>
              <a:t>RWY29 in use</a:t>
            </a:r>
          </a:p>
        </p:txBody>
      </p:sp>
    </p:spTree>
    <p:extLst>
      <p:ext uri="{BB962C8B-B14F-4D97-AF65-F5344CB8AC3E}">
        <p14:creationId xmlns:p14="http://schemas.microsoft.com/office/powerpoint/2010/main" val="38195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B85A-DFCA-F94B-A629-438AE906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Crosswind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871E-E590-DE42-81C1-5FE0DC54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 the aeroplane’s QRH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section.</a:t>
            </a:r>
          </a:p>
          <a:p>
            <a:endParaRPr lang="en-US" dirty="0"/>
          </a:p>
          <a:p>
            <a:r>
              <a:rPr lang="en-US" dirty="0"/>
              <a:t>17 kts for both Warrior and Archer.</a:t>
            </a:r>
          </a:p>
          <a:p>
            <a:endParaRPr lang="en-US" dirty="0"/>
          </a:p>
          <a:p>
            <a:r>
              <a:rPr lang="en-US" dirty="0"/>
              <a:t>Consider your own limitation</a:t>
            </a:r>
          </a:p>
        </p:txBody>
      </p:sp>
    </p:spTree>
    <p:extLst>
      <p:ext uri="{BB962C8B-B14F-4D97-AF65-F5344CB8AC3E}">
        <p14:creationId xmlns:p14="http://schemas.microsoft.com/office/powerpoint/2010/main" val="378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3F10-6BF3-9B4C-8EC4-A1807B0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Taxi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4245-E92A-F44C-89DB-FACD20DA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D22A8-B98F-F249-A092-0F6D796D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0" y="1689894"/>
            <a:ext cx="4406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F7E-9B59-2F4C-AF89-9D15E2D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Take-off roll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498E2-5C75-4B42-9E5A-0AABA328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aileron to keep wings level. Full deflection into wind from stationary, slowly towards neutral position at V</a:t>
            </a:r>
            <a:r>
              <a:rPr lang="en-AU" baseline="-25000" dirty="0"/>
              <a:t>R.</a:t>
            </a:r>
            <a:endParaRPr lang="en-AU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E84194C-0818-6549-9C9D-E2186483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978150"/>
            <a:ext cx="3263900" cy="307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98ECF-4AFA-144F-BC35-ADCCB9B7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978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2343-51C0-ED40-9374-CE7F4B5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Upwind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D78A-6F5C-AD43-9CDD-9BF8B942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Compensate the drift </a:t>
            </a:r>
          </a:p>
          <a:p>
            <a:endParaRPr lang="en-US" dirty="0"/>
          </a:p>
          <a:p>
            <a:r>
              <a:rPr lang="en-US" dirty="0"/>
              <a:t>Maintain extended centreline</a:t>
            </a:r>
          </a:p>
        </p:txBody>
      </p:sp>
      <p:pic>
        <p:nvPicPr>
          <p:cNvPr id="5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2B6877E-5FAF-8540-8E58-8834ADDE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15" y="1705807"/>
            <a:ext cx="2156292" cy="4445963"/>
          </a:xfrm>
          <a:prstGeom prst="rect">
            <a:avLst/>
          </a:prstGeom>
        </p:spPr>
      </p:pic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E04B38B2-6E96-864B-BFF8-EB6D3F7C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15" y="1696762"/>
            <a:ext cx="1629378" cy="4464050"/>
          </a:xfrm>
          <a:prstGeom prst="rect">
            <a:avLst/>
          </a:prstGeom>
        </p:spPr>
      </p:pic>
      <p:sp>
        <p:nvSpPr>
          <p:cNvPr id="7" name="Multiplication Sign 8">
            <a:extLst>
              <a:ext uri="{FF2B5EF4-FFF2-40B4-BE49-F238E27FC236}">
                <a16:creationId xmlns:a16="http://schemas.microsoft.com/office/drawing/2014/main" id="{9A5F3E08-11E2-0945-8BBF-849A610249DD}"/>
              </a:ext>
            </a:extLst>
          </p:cNvPr>
          <p:cNvSpPr/>
          <p:nvPr/>
        </p:nvSpPr>
        <p:spPr>
          <a:xfrm>
            <a:off x="8259301" y="3144055"/>
            <a:ext cx="1273806" cy="15694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13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7FA1-B22D-EB41-8286-C03585BF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FA59-7B0E-E747-BF21-EAEE1C81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minutes</a:t>
            </a:r>
          </a:p>
          <a:p>
            <a:endParaRPr lang="en-US" dirty="0"/>
          </a:p>
          <a:p>
            <a:r>
              <a:rPr lang="en-US"/>
              <a:t>Emergency exit, toilet, kitchen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38BB-A8B6-304E-AA10-618419BF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Crosswind circuits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31C07-8C1C-0447-B83E-FF09CB99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8825" y="1690688"/>
            <a:ext cx="9324975" cy="36992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5309B-5684-364D-B134-4677881010F0}"/>
              </a:ext>
            </a:extLst>
          </p:cNvPr>
          <p:cNvSpPr/>
          <p:nvPr/>
        </p:nvSpPr>
        <p:spPr>
          <a:xfrm>
            <a:off x="2113046" y="3212432"/>
            <a:ext cx="858754" cy="84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87BED-F747-0648-8481-1C5712909F2E}"/>
              </a:ext>
            </a:extLst>
          </p:cNvPr>
          <p:cNvSpPr/>
          <p:nvPr/>
        </p:nvSpPr>
        <p:spPr>
          <a:xfrm>
            <a:off x="6885573" y="3212431"/>
            <a:ext cx="858754" cy="84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533-5EF4-5748-9840-2B85395D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Turn onto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81C7E-7F07-A241-B17D-F7199864D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312" y="1690688"/>
            <a:ext cx="8555376" cy="39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13EA-048C-0944-AF57-8C221763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Final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CDC3-B590-8940-8B81-28C7F140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AU" sz="2400" dirty="0"/>
              <a:t>Initially crab the aircraft to maintain extended centreline</a:t>
            </a:r>
          </a:p>
          <a:p>
            <a:pPr lvl="2"/>
            <a:endParaRPr lang="en-AU" sz="2400" dirty="0"/>
          </a:p>
          <a:p>
            <a:pPr lvl="2"/>
            <a:r>
              <a:rPr lang="en-AU" sz="2400" dirty="0"/>
              <a:t>At flare height over the threshold, apply aileron into wind, use  opposite rudder to keep aircraft straight.</a:t>
            </a:r>
          </a:p>
          <a:p>
            <a:pPr lvl="2"/>
            <a:endParaRPr lang="en-AU" sz="2400" dirty="0"/>
          </a:p>
          <a:p>
            <a:pPr lvl="2"/>
            <a:r>
              <a:rPr lang="en-AU" sz="2400" dirty="0"/>
              <a:t>We will be landing with the upwind gear first. Exercise caution as a wing strike may be possible.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435D-8AF2-9642-8B41-5804794D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4403271"/>
            <a:ext cx="8591550" cy="2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1EF7-C35F-BA4E-AFAA-8C872FF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Airmanship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21E4-A23E-254E-B1C3-6BDD511D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 dirty="0"/>
              <a:t>Know your aeroplane’s limitation and your personal limitation.</a:t>
            </a:r>
          </a:p>
          <a:p>
            <a:pPr lvl="2"/>
            <a:endParaRPr lang="en-US" sz="2800" dirty="0"/>
          </a:p>
          <a:p>
            <a:pPr lvl="2"/>
            <a:r>
              <a:rPr lang="en-AU" sz="2800" dirty="0"/>
              <a:t>Anticipate turns and adjust for wind effects</a:t>
            </a:r>
          </a:p>
          <a:p>
            <a:pPr lvl="2"/>
            <a:endParaRPr lang="en-AU" sz="2800" dirty="0"/>
          </a:p>
          <a:p>
            <a:pPr lvl="2"/>
            <a:r>
              <a:rPr lang="en-AU" sz="2800" dirty="0"/>
              <a:t>Use of flaps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9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8DDA-4A17-7E40-B019-F91B4D8F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and error management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3EA4E-73B4-2041-89AA-F27B7FF0E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17843"/>
              </p:ext>
            </p:extLst>
          </p:nvPr>
        </p:nvGraphicFramePr>
        <p:xfrm>
          <a:off x="838200" y="1825624"/>
          <a:ext cx="10515600" cy="247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259395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8934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1185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5509286"/>
                    </a:ext>
                  </a:extLst>
                </a:gridCol>
              </a:tblGrid>
              <a:tr h="82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28584"/>
                  </a:ext>
                </a:extLst>
              </a:tr>
              <a:tr h="82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Traffic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lookout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 proximity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83186"/>
                  </a:ext>
                </a:extLst>
              </a:tr>
              <a:tr h="824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Gusty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 control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93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FA42B6-D0E4-CF4C-9784-7637014374A0}"/>
              </a:ext>
            </a:extLst>
          </p:cNvPr>
          <p:cNvSpPr txBox="1"/>
          <p:nvPr/>
        </p:nvSpPr>
        <p:spPr>
          <a:xfrm>
            <a:off x="4086225" y="269374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lookout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6B8BF-F18E-D941-A484-E4F3CC4D75DC}"/>
              </a:ext>
            </a:extLst>
          </p:cNvPr>
          <p:cNvSpPr txBox="1"/>
          <p:nvPr/>
        </p:nvSpPr>
        <p:spPr>
          <a:xfrm>
            <a:off x="9229725" y="3429000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of control</a:t>
            </a:r>
          </a:p>
        </p:txBody>
      </p:sp>
    </p:spTree>
    <p:extLst>
      <p:ext uri="{BB962C8B-B14F-4D97-AF65-F5344CB8AC3E}">
        <p14:creationId xmlns:p14="http://schemas.microsoft.com/office/powerpoint/2010/main" val="42260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1F8-9ED6-1B44-BD62-2421292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A1D1-EE93-FC48-A921-10EE83FD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crosswind</a:t>
            </a:r>
          </a:p>
          <a:p>
            <a:endParaRPr lang="en-US" dirty="0"/>
          </a:p>
          <a:p>
            <a:r>
              <a:rPr lang="en-US" dirty="0"/>
              <a:t>How to deal with crosswind </a:t>
            </a:r>
          </a:p>
        </p:txBody>
      </p:sp>
    </p:spTree>
    <p:extLst>
      <p:ext uri="{BB962C8B-B14F-4D97-AF65-F5344CB8AC3E}">
        <p14:creationId xmlns:p14="http://schemas.microsoft.com/office/powerpoint/2010/main" val="209156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8D7C-76C0-E746-AA9F-AECC9E73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revisited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5CB5-6415-EA4E-A11F-C13E8070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>
              <a:buFont typeface="Wingdings" pitchFamily="2" charset="2"/>
              <a:buChar char="Ø"/>
            </a:pPr>
            <a:r>
              <a:rPr lang="en-US" sz="2600" dirty="0"/>
              <a:t>State the maximum demonstrated crosswind component for the PA28.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the procedure, including the control column position, for a crosswind take-off.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how would you adjust the turn onto final if you were experiencing a tailwind on base.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the cross-control technique when landing in a right crosswind.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D78C8-358A-394A-A812-CF5B4BAC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555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0B1A-9F5E-8E4F-BCA7-019E363D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2AA5-0931-F440-A2F6-3652A93A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correct techniques for taxiing, take-off, flying a circuit pattern and landing the aeroplane in crosswind conditions.</a:t>
            </a:r>
          </a:p>
        </p:txBody>
      </p:sp>
    </p:spTree>
    <p:extLst>
      <p:ext uri="{BB962C8B-B14F-4D97-AF65-F5344CB8AC3E}">
        <p14:creationId xmlns:p14="http://schemas.microsoft.com/office/powerpoint/2010/main" val="40400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617A-4F33-1043-8BC0-F5916A0A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E84E-16FB-6845-9491-EDADC8C2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does not always exactly align with the runway direction, which means there will be a crosswind component.</a:t>
            </a:r>
          </a:p>
          <a:p>
            <a:endParaRPr lang="en-US" dirty="0"/>
          </a:p>
          <a:p>
            <a:r>
              <a:rPr lang="en-US" dirty="0"/>
              <a:t>Incorrect technique can damage the aeroplane as well as its occupants and cargo. </a:t>
            </a:r>
          </a:p>
        </p:txBody>
      </p:sp>
    </p:spTree>
    <p:extLst>
      <p:ext uri="{BB962C8B-B14F-4D97-AF65-F5344CB8AC3E}">
        <p14:creationId xmlns:p14="http://schemas.microsoft.com/office/powerpoint/2010/main" val="23603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03F3-BB6B-0A43-8393-33508750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C25F8-0E88-9E44-97D5-5CC7C189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7414" y="1825625"/>
            <a:ext cx="38623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endParaRPr lang="en-US" dirty="0"/>
          </a:p>
          <a:p>
            <a:r>
              <a:rPr lang="en-US" dirty="0"/>
              <a:t>Revision</a:t>
            </a:r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endParaRPr lang="en-US" dirty="0"/>
          </a:p>
          <a:p>
            <a:r>
              <a:rPr lang="en-US" dirty="0"/>
              <a:t>Determining the crosswind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198CC-6BE5-234C-B58B-1B9F2D2CF5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Crosswind limitations</a:t>
            </a:r>
          </a:p>
          <a:p>
            <a:endParaRPr lang="en-US" dirty="0"/>
          </a:p>
          <a:p>
            <a:r>
              <a:rPr lang="en-US" dirty="0"/>
              <a:t>Application</a:t>
            </a:r>
          </a:p>
          <a:p>
            <a:endParaRPr lang="en-US" dirty="0"/>
          </a:p>
          <a:p>
            <a:r>
              <a:rPr lang="en-US" dirty="0"/>
              <a:t>Airmanship &amp; TEM</a:t>
            </a:r>
          </a:p>
          <a:p>
            <a:endParaRPr lang="en-US" dirty="0"/>
          </a:p>
          <a:p>
            <a:r>
              <a:rPr lang="en-US" dirty="0"/>
              <a:t>Summary </a:t>
            </a:r>
          </a:p>
          <a:p>
            <a:endParaRPr lang="en-US" dirty="0"/>
          </a:p>
          <a:p>
            <a:r>
              <a:rPr lang="en-US" dirty="0"/>
              <a:t>Objectives- revisited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5E43-EA69-534A-8F47-8C7E7171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7865-7592-9D4C-8AA8-4D85BFDE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At the end of the briefing, </a:t>
            </a:r>
            <a:r>
              <a:rPr lang="en-US" dirty="0"/>
              <a:t>you will be able to, from memory and without mistake:</a:t>
            </a:r>
          </a:p>
          <a:p>
            <a:pPr marL="0" indent="0">
              <a:buNone/>
            </a:pPr>
            <a:endParaRPr lang="en-AU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State the maximum demonstrated crosswind component for the PA28.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the procedure, including the control column position, for a crosswind take-off.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how would you adjust the turn onto final if you were experiencing a tailwind on base.</a:t>
            </a:r>
          </a:p>
          <a:p>
            <a:pPr lvl="3">
              <a:buFont typeface="Wingdings" pitchFamily="2" charset="2"/>
              <a:buChar char="Ø"/>
            </a:pPr>
            <a:endParaRPr lang="en-US" sz="2600" dirty="0"/>
          </a:p>
          <a:p>
            <a:pPr lvl="3">
              <a:buFont typeface="Wingdings" pitchFamily="2" charset="2"/>
              <a:buChar char="Ø"/>
            </a:pPr>
            <a:r>
              <a:rPr lang="en-US" sz="2600" dirty="0"/>
              <a:t>Describe the cross-control technique when landing in a right crosswind.</a:t>
            </a:r>
          </a:p>
        </p:txBody>
      </p:sp>
    </p:spTree>
    <p:extLst>
      <p:ext uri="{BB962C8B-B14F-4D97-AF65-F5344CB8AC3E}">
        <p14:creationId xmlns:p14="http://schemas.microsoft.com/office/powerpoint/2010/main" val="31869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8706-D2A0-9F49-97CE-371F25A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F0C-0B2F-6F43-9CE3-451B2B31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wind affect turn radius</a:t>
            </a:r>
          </a:p>
          <a:p>
            <a:endParaRPr lang="en-US" dirty="0"/>
          </a:p>
          <a:p>
            <a:r>
              <a:rPr lang="en-US" dirty="0"/>
              <a:t>When should we go around</a:t>
            </a:r>
          </a:p>
          <a:p>
            <a:endParaRPr lang="en-US" dirty="0"/>
          </a:p>
          <a:p>
            <a:r>
              <a:rPr lang="en-US" dirty="0"/>
              <a:t>Flapless 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5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FFA-F822-0A48-9BDE-9EFD31F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621-EA4A-FA4C-982D-DC04D9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  <a:p>
            <a:pPr marL="457200" lvl="1" indent="0">
              <a:buNone/>
            </a:pPr>
            <a:r>
              <a:rPr lang="en-US" i="1" dirty="0"/>
              <a:t>The direction in which the nose of the aeroplane is pointing with reference to the magnetic compass.</a:t>
            </a:r>
          </a:p>
          <a:p>
            <a:endParaRPr lang="en-US" dirty="0"/>
          </a:p>
          <a:p>
            <a:r>
              <a:rPr lang="en-US" dirty="0"/>
              <a:t>Track </a:t>
            </a:r>
          </a:p>
          <a:p>
            <a:pPr marL="457200" lvl="1" indent="0">
              <a:buNone/>
            </a:pPr>
            <a:r>
              <a:rPr lang="en-US" dirty="0"/>
              <a:t>The path which the aeroplane actually travels over the ground.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4B97-3D93-F549-B851-E5702E27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08" y="4669488"/>
            <a:ext cx="4680984" cy="21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4FFA-F822-0A48-9BDE-9EFD31F1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A621-EA4A-FA4C-982D-DC04D9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Drift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The angular difference between the aeroplane’s heading and track. Also known as the crab angle.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2C905-0854-184D-950B-3B1798E3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08" y="3988451"/>
            <a:ext cx="4680984" cy="2188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DF00C-7C5E-A842-ADC2-F478C57A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08" y="3737344"/>
            <a:ext cx="4680984" cy="3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811</Words>
  <Application>Microsoft Macintosh PowerPoint</Application>
  <PresentationFormat>Widescreen</PresentationFormat>
  <Paragraphs>160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Crosswind Circuits</vt:lpstr>
      <vt:lpstr>Housekeeping </vt:lpstr>
      <vt:lpstr>Aim </vt:lpstr>
      <vt:lpstr>Motivation </vt:lpstr>
      <vt:lpstr>Overview </vt:lpstr>
      <vt:lpstr>Objectives </vt:lpstr>
      <vt:lpstr>Revision </vt:lpstr>
      <vt:lpstr>Definitions </vt:lpstr>
      <vt:lpstr>Definitions </vt:lpstr>
      <vt:lpstr>Definitions </vt:lpstr>
      <vt:lpstr>Definitions </vt:lpstr>
      <vt:lpstr>Definitions </vt:lpstr>
      <vt:lpstr>Determining the crosswind </vt:lpstr>
      <vt:lpstr>Determining the crosswind </vt:lpstr>
      <vt:lpstr>Determining the crosswind </vt:lpstr>
      <vt:lpstr>Crosswind limitations </vt:lpstr>
      <vt:lpstr>Application – Taxi </vt:lpstr>
      <vt:lpstr>Application – Take-off roll</vt:lpstr>
      <vt:lpstr>Application – Upwind </vt:lpstr>
      <vt:lpstr>Application – Crosswind circuits</vt:lpstr>
      <vt:lpstr>Application – Turn onto final</vt:lpstr>
      <vt:lpstr>Application – Final approach</vt:lpstr>
      <vt:lpstr>Airmanship  </vt:lpstr>
      <vt:lpstr>Threat and error management </vt:lpstr>
      <vt:lpstr>Summary </vt:lpstr>
      <vt:lpstr>Objectives – revisited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Zhang</dc:creator>
  <cp:lastModifiedBy>Diying Li</cp:lastModifiedBy>
  <cp:revision>40</cp:revision>
  <dcterms:created xsi:type="dcterms:W3CDTF">2019-05-26T22:38:39Z</dcterms:created>
  <dcterms:modified xsi:type="dcterms:W3CDTF">2020-09-20T01:53:51Z</dcterms:modified>
</cp:coreProperties>
</file>