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89" r:id="rId10"/>
    <p:sldId id="377" r:id="rId11"/>
    <p:sldId id="381" r:id="rId12"/>
    <p:sldId id="386" r:id="rId13"/>
    <p:sldId id="387" r:id="rId14"/>
    <p:sldId id="379" r:id="rId15"/>
    <p:sldId id="380" r:id="rId16"/>
    <p:sldId id="388" r:id="rId17"/>
    <p:sldId id="382" r:id="rId18"/>
    <p:sldId id="383" r:id="rId19"/>
    <p:sldId id="384" r:id="rId20"/>
    <p:sldId id="385" r:id="rId21"/>
    <p:sldId id="3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C9D9-7A6D-1947-B501-97823CB716D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D51FC-001D-564E-B857-D4653EE18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PFL &amp; PSL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light, deteriorating weather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difficulties that u encountered are usually compounded.</a:t>
            </a:r>
          </a:p>
          <a:p>
            <a:endParaRPr lang="en-US" dirty="0"/>
          </a:p>
          <a:p>
            <a:r>
              <a:rPr lang="en-US" dirty="0"/>
              <a:t>Weather is deteriorating and need to divert, likelihood of becoming lost increases, which in turn leads to a shortage of fuel and closer to the end of daylight.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157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wind blows over the ground it is forced to change direction causing it to become turbulent </a:t>
            </a:r>
            <a:endParaRPr lang="en-AU" dirty="0"/>
          </a:p>
          <a:p>
            <a:endParaRPr lang="en-US" dirty="0"/>
          </a:p>
          <a:p>
            <a:r>
              <a:rPr lang="en-US" dirty="0"/>
              <a:t>Hard to see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choice will obviously be an active aerodrome, the second could be an unused one, and finally, if neither are available, you must choose a field using the same selection criteria as you use for a forced landing.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RAF. Don't turn away from the field.</a:t>
            </a:r>
          </a:p>
          <a:p>
            <a:endParaRPr lang="en-US" dirty="0"/>
          </a:p>
          <a:p>
            <a:r>
              <a:rPr lang="en-US" dirty="0"/>
              <a:t>Start timing as the start of the field reaches the leading edge of the wing and finish when the end of the field is reached.</a:t>
            </a:r>
          </a:p>
          <a:p>
            <a:r>
              <a:rPr lang="en-US" dirty="0"/>
              <a:t>(drawing on board)</a:t>
            </a:r>
          </a:p>
          <a:p>
            <a:endParaRPr lang="en-US" dirty="0"/>
          </a:p>
          <a:p>
            <a:r>
              <a:rPr lang="en-US" dirty="0"/>
              <a:t>Access the field during the first circuit</a:t>
            </a:r>
          </a:p>
          <a:p>
            <a:endParaRPr lang="en-US" dirty="0"/>
          </a:p>
          <a:p>
            <a:r>
              <a:rPr lang="en-US" dirty="0"/>
              <a:t>Slip and skid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yes, continue</a:t>
            </a:r>
          </a:p>
          <a:p>
            <a:endParaRPr lang="en-US" dirty="0"/>
          </a:p>
          <a:p>
            <a:r>
              <a:rPr lang="en-US" dirty="0"/>
              <a:t>If no select a new field</a:t>
            </a:r>
          </a:p>
          <a:p>
            <a:endParaRPr lang="en-US" dirty="0"/>
          </a:p>
          <a:p>
            <a:r>
              <a:rPr lang="en-US" dirty="0"/>
              <a:t>PAX brief : pull out QRH, involve the </a:t>
            </a:r>
            <a:r>
              <a:rPr lang="en-US" dirty="0" err="1"/>
              <a:t>pax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51FC-001D-564E-B857-D4653EE185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6966-BCA2-C742-A663-E35AA487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6BB67-D425-6446-B67C-01BC29F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931A-88E0-D84B-B349-217B387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08D6-50A3-6844-A1A2-D24D86B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AFC1-0687-E54D-B39F-3725F9C5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6E09-26EA-B24C-9BF9-5B679F7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C395-238A-B54E-B893-750997D47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2A30-DC3C-284D-B831-C88EEE68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0274-14C0-824C-95D2-8734E4F8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8851-7AAC-3A44-A52E-BB173334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3E34B-2056-AC4B-B53E-8CF2C249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3D909-E4CF-B44A-8C72-D7590F71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662D-54EE-484C-ACAF-282A68B0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80CE-5667-1947-9E89-678314B2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2660-CE81-8C43-8B91-38FFFEE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E909-472D-3A47-A67E-F77B4DCE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C3DC-E025-234A-BFFC-A6F675C0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6B1-577C-2C4C-B51D-A8593DD5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FE4E-8ED8-4A4E-800E-491934E9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8EAB-B52A-204B-AF29-2DC4BA03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C111-E354-F249-B160-843B38D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F7AB-C902-B74A-9877-B77512BB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2BA6-1323-E641-84E9-88159262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B258-9A8C-064D-8582-331E62FE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F5DA-46EF-2F4A-B281-18D5BC8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C946-BC49-FD44-9CAA-E75B2031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43DE-2686-E749-B25E-26E77339A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19F65-B9A7-AD48-9906-2EA22515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11AB-DAFE-DA47-A75C-F128B8EA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0F6C-5982-504E-AFCD-6AF34FD9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6291-CC9B-F246-9C5D-A3FE9AD4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90DE-034F-884C-A037-A5D6CAA3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E2F6-9DC4-BF45-ACE6-F6A898CB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DF50-C2FC-0443-AB0D-1286385B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B5EC6-C69B-F745-B865-F19A07A0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DBF4F-DEB1-CE4E-8ECF-455473617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BA101-69C6-804F-9B1C-513AF4BA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1A1F5-CA52-7847-93E7-C1D1580D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3E049-2E5A-044B-804C-02B17A59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E69D-7C5A-9343-9E5D-9C1B88AA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AC8D5-F3A1-3447-AB41-90BDFDB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A213A-C0AE-8645-9687-A3E195C0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EF40F-58C3-FF4B-B53A-0E23A0E5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09C6C-ED09-6942-9204-B28DD13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5A0A9-87A3-9F45-8381-01900016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365D-C2FD-AE48-A4CB-3E3189C8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3A0-E169-6343-A913-D4BEB758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7D01-F39B-9246-8BE8-647563A12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DF467-BB56-8F4C-B7DC-3236D4F2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109F8-5DD5-DB49-AE7F-1B2956E4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C6A0-5910-E344-9316-73833B4E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B072-5D46-8D40-8E3C-C760B9D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B4B2-6CBC-FF42-B41A-DEB7B89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3745-6381-8147-A274-8101294DF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8480D-042E-6244-8D60-A47DE83D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76AA-FF88-F243-983B-B9AE91C1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5940-1E1C-C24A-ABFF-2DC01B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0F33-9FA1-9F45-B87C-63F9731B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73085-5D19-B24F-AD42-2F6A5DFD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72160-3E3F-7E44-A02E-53B6EBE5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B19A-9247-BB40-B108-F1059F2FE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4592-D41E-0F47-85CD-06EDD8B7343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1175-85F5-544C-B6CC-CE981CF7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D8CA-300E-AA4C-AEBB-8487FA5DD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A3C6-826B-B84D-B69C-7B6C718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05A4-FE82-7841-B9EC-86DE6614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Precautionary Search &amp; Landing</a:t>
            </a:r>
          </a:p>
        </p:txBody>
      </p:sp>
    </p:spTree>
    <p:extLst>
      <p:ext uri="{BB962C8B-B14F-4D97-AF65-F5344CB8AC3E}">
        <p14:creationId xmlns:p14="http://schemas.microsoft.com/office/powerpoint/2010/main" val="28232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5509-4167-7F46-8701-D9DA556A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5BD7-6B28-5648-9DD1-6A70F7E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conduct a precautionary search and landing?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Running out of the daylight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Deteriorating weather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Becoming lost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Engine or airframe problems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A low fuel state</a:t>
            </a:r>
          </a:p>
        </p:txBody>
      </p:sp>
    </p:spTree>
    <p:extLst>
      <p:ext uri="{BB962C8B-B14F-4D97-AF65-F5344CB8AC3E}">
        <p14:creationId xmlns:p14="http://schemas.microsoft.com/office/powerpoint/2010/main" val="9678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A1C0-7514-364B-8DDD-30E21172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BF72-BA26-8348-BEB5-27FE516B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 with low level flying?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Turbulence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Power line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Illusion (wind)</a:t>
            </a:r>
          </a:p>
        </p:txBody>
      </p:sp>
    </p:spTree>
    <p:extLst>
      <p:ext uri="{BB962C8B-B14F-4D97-AF65-F5344CB8AC3E}">
        <p14:creationId xmlns:p14="http://schemas.microsoft.com/office/powerpoint/2010/main" val="67858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877A-108D-7541-9710-BF74CA7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– Field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AB7B-D94C-3C4D-9A0F-8FCD60DD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aerodrome</a:t>
            </a:r>
          </a:p>
          <a:p>
            <a:r>
              <a:rPr lang="en-US" dirty="0"/>
              <a:t>Unused aerodrome / ALA</a:t>
            </a:r>
          </a:p>
          <a:p>
            <a:r>
              <a:rPr lang="en-US" dirty="0"/>
              <a:t>A suitable field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B26E6-143D-064B-8254-A30FC01D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8" y="3912394"/>
            <a:ext cx="3657600" cy="204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4BCB7-86C2-6E44-9C14-97E0AD6D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3912394"/>
            <a:ext cx="3479800" cy="204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D201A-567A-4F42-B002-B5FC70D12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72" y="3912394"/>
            <a:ext cx="3365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AB57-3F93-F24A-B4B1-EF61B3E5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68F6-8E67-FD4A-9702-2262EE4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9426" cy="4351338"/>
          </a:xfrm>
        </p:spPr>
        <p:txBody>
          <a:bodyPr/>
          <a:lstStyle/>
          <a:p>
            <a:r>
              <a:rPr lang="en-US" dirty="0"/>
              <a:t>Conduct 2 circuits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 pass – 1000 ft AGL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Low pass – 500 ft AGL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Final approach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8601F-EB00-3B44-A76F-5C19D2BD3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474"/>
          <a:stretch/>
        </p:blipFill>
        <p:spPr>
          <a:xfrm>
            <a:off x="7077204" y="0"/>
            <a:ext cx="5114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877A-108D-7541-9710-BF74CA7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The First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DAB7B-D94C-3C4D-9A0F-8FCD60DDC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Use safe slow cruise configuration.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stages of flap,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2100</a:t>
                </a:r>
                <a:r>
                  <a:rPr lang="en-US" sz="2400" dirty="0"/>
                  <a:t> RPM, airspeed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75-80</a:t>
                </a:r>
                <a:r>
                  <a:rPr lang="en-US" sz="2400" dirty="0"/>
                  <a:t> KIAS.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dirty="0"/>
                  <a:t>Fly at 1000 ft AGL, RHS of the field.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</a:t>
                </a:r>
                <a:r>
                  <a:rPr lang="en-US" sz="2400" dirty="0">
                    <a:solidFill>
                      <a:srgbClr val="FF0000"/>
                    </a:solidFill>
                  </a:rPr>
                  <a:t>R</a:t>
                </a:r>
                <a:r>
                  <a:rPr lang="en-US" sz="2400" dirty="0"/>
                  <a:t>eference point –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/>
                  <a:t>irspeed –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</a:t>
                </a:r>
                <a:r>
                  <a:rPr lang="en-US" sz="2400" dirty="0"/>
                  <a:t>ield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dirty="0"/>
                  <a:t>Calculate the landing distance available.</a:t>
                </a:r>
              </a:p>
              <a:p>
                <a:pPr marL="0" indent="0">
                  <a:buNone/>
                </a:pPr>
                <a:r>
                  <a:rPr lang="en-US" dirty="0"/>
                  <a:t> 		</a:t>
                </a:r>
                <a:r>
                  <a:rPr lang="en-US" sz="2400" dirty="0">
                    <a:solidFill>
                      <a:srgbClr val="FF0000"/>
                    </a:solidFill>
                  </a:rPr>
                  <a:t>½ GS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Time(sec) = Distance (m)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DAB7B-D94C-3C4D-9A0F-8FCD60DDC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3260962-0F25-8945-AD89-761AD038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693" y="1493361"/>
            <a:ext cx="4314307" cy="2507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DC8AC-58FF-E04B-A9C2-4FFB2F0CD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692" y="4001294"/>
            <a:ext cx="4314307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91FA-536D-C84D-B5A9-91C8443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The Second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683-7B1F-0E42-BF2B-38F1FC68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 to 500 ft AGL. Fly a tighter pattern to proposed landing area.</a:t>
            </a:r>
          </a:p>
          <a:p>
            <a:endParaRPr lang="en-US" dirty="0"/>
          </a:p>
          <a:p>
            <a:r>
              <a:rPr lang="en-US" dirty="0"/>
              <a:t>Thorough inspection using </a:t>
            </a:r>
            <a:r>
              <a:rPr lang="en-US" dirty="0">
                <a:solidFill>
                  <a:srgbClr val="FF0000"/>
                </a:solidFill>
              </a:rPr>
              <a:t>WOSSSSS</a:t>
            </a:r>
            <a:r>
              <a:rPr lang="en-US" dirty="0"/>
              <a:t>. Decision</a:t>
            </a:r>
            <a:r>
              <a:rPr lang="en-US" dirty="0">
                <a:solidFill>
                  <a:srgbClr val="92D050"/>
                </a:solidFill>
              </a:rPr>
              <a:t> Yes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/>
              <a:t>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Climb back up to 1000 ft AGL if safe to do so. PAN PAN, PAX brief.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E92FF-ED86-5341-A276-C6DB435A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4483100"/>
            <a:ext cx="4279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74B-55B2-BA4A-8481-B58BB331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Final Approach &amp; 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93D6-2594-8442-9700-B2BADAD5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Downwind – BUMFISH</a:t>
            </a:r>
          </a:p>
          <a:p>
            <a:endParaRPr lang="en-US" dirty="0"/>
          </a:p>
          <a:p>
            <a:r>
              <a:rPr lang="en-US" dirty="0"/>
              <a:t>The landing will be a short field landing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99D5D-5BBF-8D44-8618-99CCE972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4076700"/>
            <a:ext cx="4203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6DC2-F1FB-094F-878F-5C4086BF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Airmanship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8E8D-4109-A149-8E28-EA614F16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Aviate – Navigate – Communicate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Lookout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Fixation </a:t>
            </a:r>
          </a:p>
        </p:txBody>
      </p:sp>
    </p:spTree>
    <p:extLst>
      <p:ext uri="{BB962C8B-B14F-4D97-AF65-F5344CB8AC3E}">
        <p14:creationId xmlns:p14="http://schemas.microsoft.com/office/powerpoint/2010/main" val="21987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9AB6-BA9E-F14C-A8B3-A0D5714C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and error management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DC2B29-B1E7-FE4B-A1F2-308419177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19141"/>
              </p:ext>
            </p:extLst>
          </p:nvPr>
        </p:nvGraphicFramePr>
        <p:xfrm>
          <a:off x="838200" y="1825625"/>
          <a:ext cx="10515600" cy="343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1908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56076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84468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4642038"/>
                    </a:ext>
                  </a:extLst>
                </a:gridCol>
              </a:tblGrid>
              <a:tr h="859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8544"/>
                  </a:ext>
                </a:extLst>
              </a:tr>
              <a:tr h="859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Low 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Losing sight of the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Disorientation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5737"/>
                  </a:ext>
                </a:extLst>
              </a:tr>
              <a:tr h="8590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Low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Poor lookout</a:t>
                      </a:r>
                    </a:p>
                    <a:p>
                      <a:pPr algn="ctr"/>
                      <a:r>
                        <a:rPr lang="en-US" sz="2000" dirty="0"/>
                        <a:t>Not maintaining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 scan</a:t>
                      </a:r>
                    </a:p>
                    <a:p>
                      <a:pPr algn="ctr"/>
                      <a:r>
                        <a:rPr lang="en-US" sz="2000" dirty="0"/>
                        <a:t>Inspect for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5848"/>
                  </a:ext>
                </a:extLst>
              </a:tr>
              <a:tr h="85904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Poor field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WOSSSSS</a:t>
                      </a:r>
                    </a:p>
                    <a:p>
                      <a:pPr algn="ctr"/>
                      <a:r>
                        <a:rPr lang="en-US" sz="2000" dirty="0"/>
                        <a:t>Select another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Landing on unsuitable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85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40D551-85D3-B84A-9868-8C5525EC3F09}"/>
              </a:ext>
            </a:extLst>
          </p:cNvPr>
          <p:cNvSpPr txBox="1"/>
          <p:nvPr/>
        </p:nvSpPr>
        <p:spPr>
          <a:xfrm>
            <a:off x="6095999" y="2582778"/>
            <a:ext cx="2630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RAF</a:t>
            </a:r>
          </a:p>
          <a:p>
            <a:r>
              <a:rPr lang="en-US" sz="2000" dirty="0"/>
              <a:t>Don’t turn away from </a:t>
            </a:r>
          </a:p>
          <a:p>
            <a:r>
              <a:rPr lang="en-US" sz="2000" dirty="0"/>
              <a:t>the 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C5C0E-26B9-3241-B285-3D373AE35987}"/>
              </a:ext>
            </a:extLst>
          </p:cNvPr>
          <p:cNvSpPr txBox="1"/>
          <p:nvPr/>
        </p:nvSpPr>
        <p:spPr>
          <a:xfrm>
            <a:off x="8726904" y="3598441"/>
            <a:ext cx="2569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Collision with obstacle </a:t>
            </a:r>
          </a:p>
          <a:p>
            <a:r>
              <a:rPr lang="en-US" sz="2000" dirty="0"/>
              <a:t>or terrain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23F65-5FA9-0F45-9BAA-B3D70C42E184}"/>
              </a:ext>
            </a:extLst>
          </p:cNvPr>
          <p:cNvSpPr txBox="1"/>
          <p:nvPr/>
        </p:nvSpPr>
        <p:spPr>
          <a:xfrm>
            <a:off x="1331495" y="4491789"/>
            <a:ext cx="182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Unsuitable field</a:t>
            </a:r>
          </a:p>
        </p:txBody>
      </p:sp>
    </p:spTree>
    <p:extLst>
      <p:ext uri="{BB962C8B-B14F-4D97-AF65-F5344CB8AC3E}">
        <p14:creationId xmlns:p14="http://schemas.microsoft.com/office/powerpoint/2010/main" val="2772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139-CE44-6240-9ED6-4F283A3C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BBD2-51D7-FB4A-92F1-0B1F49A8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Considerations about PSL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Field selection and application  </a:t>
            </a:r>
          </a:p>
        </p:txBody>
      </p:sp>
    </p:spTree>
    <p:extLst>
      <p:ext uri="{BB962C8B-B14F-4D97-AF65-F5344CB8AC3E}">
        <p14:creationId xmlns:p14="http://schemas.microsoft.com/office/powerpoint/2010/main" val="9609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6D5D-5287-0447-807A-FD77BF78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0F6F-11FB-214A-8439-51CA9A7D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minutes</a:t>
            </a:r>
          </a:p>
          <a:p>
            <a:endParaRPr lang="en-US" dirty="0"/>
          </a:p>
          <a:p>
            <a:r>
              <a:rPr lang="en-US" dirty="0"/>
              <a:t>Emergency exit, toilet, kitchen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0DBB-F458-0340-9C8A-03E909F6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revisited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D2DE-F54D-1441-9C49-21DE08A8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400" dirty="0"/>
              <a:t>State two reasons why it would be necessary to conduct a precautionary search and landing.</a:t>
            </a:r>
          </a:p>
          <a:p>
            <a:pPr lvl="2">
              <a:buFont typeface="Wingdings" pitchFamily="2" charset="2"/>
              <a:buChar char="Ø"/>
            </a:pPr>
            <a:endParaRPr lang="en-US" sz="2400" dirty="0"/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State the procedure to follow for the first inspection run.</a:t>
            </a:r>
          </a:p>
          <a:p>
            <a:pPr lvl="2">
              <a:buFont typeface="Wingdings" pitchFamily="2" charset="2"/>
              <a:buChar char="Ø"/>
            </a:pPr>
            <a:endParaRPr lang="en-US" sz="2400" dirty="0"/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State the mathematical method for estimating the strip length.</a:t>
            </a:r>
          </a:p>
          <a:p>
            <a:pPr lvl="2">
              <a:buFont typeface="Wingdings" pitchFamily="2" charset="2"/>
              <a:buChar char="Ø"/>
            </a:pPr>
            <a:endParaRPr lang="en-US" sz="2400" dirty="0"/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Identify and management 2 airborne threats.</a:t>
            </a:r>
          </a:p>
          <a:p>
            <a:pPr lvl="2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004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D78C8-358A-394A-A812-CF5B4BAC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25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129D-C990-2144-A3B1-FB7B34D3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977A-9624-7D4D-BD37-EE2B790B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safely locate, correctly inspect and carry out a power assisted landing into a suitable field.</a:t>
            </a:r>
          </a:p>
        </p:txBody>
      </p:sp>
    </p:spTree>
    <p:extLst>
      <p:ext uri="{BB962C8B-B14F-4D97-AF65-F5344CB8AC3E}">
        <p14:creationId xmlns:p14="http://schemas.microsoft.com/office/powerpoint/2010/main" val="33284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F0F-92D2-214A-A3CB-8B033A69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45A0-16EE-B84F-8624-CA38A739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precautionary search and landing is one of the most valuable tools that a pilot has at his or her disposal to prevent an urgent situation turning into an emergency.</a:t>
            </a:r>
          </a:p>
        </p:txBody>
      </p:sp>
    </p:spTree>
    <p:extLst>
      <p:ext uri="{BB962C8B-B14F-4D97-AF65-F5344CB8AC3E}">
        <p14:creationId xmlns:p14="http://schemas.microsoft.com/office/powerpoint/2010/main" val="10725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74BC-3DE9-494B-BEE9-D4B63631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EE0B-AC9B-0846-9714-CA2C1061F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0152" y="1825625"/>
            <a:ext cx="3539647" cy="4351338"/>
          </a:xfrm>
        </p:spPr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dirty="0"/>
              <a:t>Revision</a:t>
            </a:r>
          </a:p>
          <a:p>
            <a:endParaRPr lang="en-US" dirty="0"/>
          </a:p>
          <a:p>
            <a:r>
              <a:rPr lang="en-US" dirty="0"/>
              <a:t>Considerations</a:t>
            </a:r>
          </a:p>
          <a:p>
            <a:endParaRPr lang="en-US" dirty="0"/>
          </a:p>
          <a:p>
            <a:r>
              <a:rPr lang="en-US" dirty="0"/>
              <a:t>Application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8E0E69-35CE-B74B-8DD8-4C015418A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Airmanship </a:t>
            </a:r>
          </a:p>
          <a:p>
            <a:endParaRPr lang="en-US" dirty="0"/>
          </a:p>
          <a:p>
            <a:r>
              <a:rPr lang="en-US" dirty="0"/>
              <a:t>TEM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Objectives – revisited </a:t>
            </a:r>
          </a:p>
        </p:txBody>
      </p:sp>
    </p:spTree>
    <p:extLst>
      <p:ext uri="{BB962C8B-B14F-4D97-AF65-F5344CB8AC3E}">
        <p14:creationId xmlns:p14="http://schemas.microsoft.com/office/powerpoint/2010/main" val="246856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7672-7FA4-BC40-8703-71D1F22A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E71C-C1F4-634C-BE30-92A53FF9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 the end of the briefing, </a:t>
            </a:r>
            <a:r>
              <a:rPr lang="en-US" dirty="0"/>
              <a:t>you will be able to, from memory and without mistake: 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/>
              <a:t>State two reasons why it would be necessary to conduct a precautionary search and landing.</a:t>
            </a:r>
          </a:p>
          <a:p>
            <a:pPr lvl="3">
              <a:buFont typeface="Wingdings" pitchFamily="2" charset="2"/>
              <a:buChar char="Ø"/>
            </a:pPr>
            <a:endParaRPr lang="en-US" sz="2400" dirty="0"/>
          </a:p>
          <a:p>
            <a:pPr lvl="3">
              <a:buFont typeface="Wingdings" pitchFamily="2" charset="2"/>
              <a:buChar char="Ø"/>
            </a:pPr>
            <a:r>
              <a:rPr lang="en-US" sz="2400" dirty="0"/>
              <a:t>State the procedure to follow for the first inspection run.</a:t>
            </a:r>
          </a:p>
          <a:p>
            <a:pPr lvl="3">
              <a:buFont typeface="Wingdings" pitchFamily="2" charset="2"/>
              <a:buChar char="Ø"/>
            </a:pPr>
            <a:endParaRPr lang="en-US" sz="2400" dirty="0"/>
          </a:p>
          <a:p>
            <a:pPr lvl="3">
              <a:buFont typeface="Wingdings" pitchFamily="2" charset="2"/>
              <a:buChar char="Ø"/>
            </a:pPr>
            <a:r>
              <a:rPr lang="en-US" sz="2400" dirty="0"/>
              <a:t>State the mathematical method for estimating the strip length.</a:t>
            </a:r>
          </a:p>
          <a:p>
            <a:pPr lvl="3">
              <a:buFont typeface="Wingdings" pitchFamily="2" charset="2"/>
              <a:buChar char="Ø"/>
            </a:pPr>
            <a:endParaRPr lang="en-US" sz="2400" dirty="0"/>
          </a:p>
          <a:p>
            <a:pPr lvl="3">
              <a:buFont typeface="Wingdings" pitchFamily="2" charset="2"/>
              <a:buChar char="Ø"/>
            </a:pPr>
            <a:r>
              <a:rPr lang="en-US" sz="2400" dirty="0"/>
              <a:t>Identify and management 2 airborne threats.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B0B5-73EC-F84B-BEB4-FC8A7AC3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8CFC-BD47-4749-BB22-59B9A117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altLang="zh-HK" sz="2800" dirty="0"/>
              <a:t>Describe an appropriate field for forced landing </a:t>
            </a:r>
          </a:p>
          <a:p>
            <a:pPr marL="914400" lvl="2" indent="0">
              <a:buNone/>
            </a:pPr>
            <a:r>
              <a:rPr lang="en-AU" altLang="zh-HK" sz="2400" dirty="0"/>
              <a:t>	</a:t>
            </a:r>
            <a:r>
              <a:rPr lang="en-AU" altLang="zh-HK" sz="2800" dirty="0"/>
              <a:t>WOSSSSS</a:t>
            </a:r>
          </a:p>
          <a:p>
            <a:pPr marL="914400" lvl="2" indent="0">
              <a:buNone/>
            </a:pPr>
            <a:endParaRPr lang="en-AU" altLang="zh-HK" sz="2800" dirty="0"/>
          </a:p>
          <a:p>
            <a:pPr lvl="1"/>
            <a:r>
              <a:rPr lang="en-AU" altLang="zh-HK" sz="2800" dirty="0"/>
              <a:t>State the configuration for safe slow cruise</a:t>
            </a:r>
          </a:p>
          <a:p>
            <a:pPr marL="914400" lvl="2" indent="0">
              <a:buNone/>
            </a:pPr>
            <a:r>
              <a:rPr lang="en-AU" altLang="zh-HK" sz="2400" dirty="0"/>
              <a:t>	</a:t>
            </a:r>
            <a:r>
              <a:rPr lang="en-AU" altLang="zh-HK" sz="2800" dirty="0"/>
              <a:t>2 stages of flap, 2100 RPM, airspeed 75-80 KIAS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5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593C-BCC4-F249-B029-77A0577B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B97D-B1BF-AA43-8106-111E44DC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Landing Area (ALA):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2400" i="1" dirty="0"/>
              <a:t>An area of land suitable for use for the landing or take-off of aircraft. This typically, is an unlicensed or unregistered aerodrome such as one found in the country on private properties or could be a paddock or clearing as also found in the outback.</a:t>
            </a:r>
          </a:p>
        </p:txBody>
      </p:sp>
    </p:spTree>
    <p:extLst>
      <p:ext uri="{BB962C8B-B14F-4D97-AF65-F5344CB8AC3E}">
        <p14:creationId xmlns:p14="http://schemas.microsoft.com/office/powerpoint/2010/main" val="37451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3AAC-0FA5-A540-82E6-E9D2701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68D8-1922-3A4E-998D-464533AC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RAF</a:t>
            </a:r>
          </a:p>
          <a:p>
            <a:pPr lvl="3"/>
            <a:r>
              <a:rPr lang="en-US" sz="3000" i="1" dirty="0">
                <a:solidFill>
                  <a:srgbClr val="FF0000"/>
                </a:solidFill>
              </a:rPr>
              <a:t>R</a:t>
            </a:r>
            <a:r>
              <a:rPr lang="en-US" sz="2600" i="1" dirty="0"/>
              <a:t>eference Point: A point in the distance to assist with directional guidance</a:t>
            </a:r>
          </a:p>
          <a:p>
            <a:pPr lvl="3"/>
            <a:endParaRPr lang="en-US" sz="2600" i="1" dirty="0"/>
          </a:p>
          <a:p>
            <a:pPr lvl="3"/>
            <a:r>
              <a:rPr lang="en-US" sz="3000" i="1" dirty="0">
                <a:solidFill>
                  <a:srgbClr val="FF0000"/>
                </a:solidFill>
              </a:rPr>
              <a:t>A</a:t>
            </a:r>
            <a:r>
              <a:rPr lang="en-US" sz="2600" i="1" dirty="0"/>
              <a:t>irspeed: To be monitored closely due to close proximity of the terrain</a:t>
            </a:r>
          </a:p>
          <a:p>
            <a:pPr lvl="3"/>
            <a:endParaRPr lang="en-US" sz="2600" i="1" dirty="0"/>
          </a:p>
          <a:p>
            <a:pPr lvl="3"/>
            <a:r>
              <a:rPr lang="en-US" sz="3000" i="1" dirty="0">
                <a:solidFill>
                  <a:srgbClr val="FF0000"/>
                </a:solidFill>
              </a:rPr>
              <a:t>F</a:t>
            </a:r>
            <a:r>
              <a:rPr lang="en-US" sz="2600" i="1" dirty="0"/>
              <a:t>ield: The proposed landing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696</Words>
  <Application>Microsoft Macintosh PowerPoint</Application>
  <PresentationFormat>Widescreen</PresentationFormat>
  <Paragraphs>165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Precautionary Search &amp; Landing</vt:lpstr>
      <vt:lpstr>Housekeeping</vt:lpstr>
      <vt:lpstr>Aim </vt:lpstr>
      <vt:lpstr>Motivation </vt:lpstr>
      <vt:lpstr>Overview </vt:lpstr>
      <vt:lpstr>Objectives </vt:lpstr>
      <vt:lpstr>Revision </vt:lpstr>
      <vt:lpstr>Definitions </vt:lpstr>
      <vt:lpstr>Definitions </vt:lpstr>
      <vt:lpstr>Considerations </vt:lpstr>
      <vt:lpstr>Considerations</vt:lpstr>
      <vt:lpstr>Considerations – Field selection </vt:lpstr>
      <vt:lpstr>Application </vt:lpstr>
      <vt:lpstr>Application – The First Circuit</vt:lpstr>
      <vt:lpstr>Application – The Second Circuit</vt:lpstr>
      <vt:lpstr>Application – Final Approach &amp; Landing</vt:lpstr>
      <vt:lpstr>Airmanship </vt:lpstr>
      <vt:lpstr>Threat and error management </vt:lpstr>
      <vt:lpstr>Summary </vt:lpstr>
      <vt:lpstr>Objectives – revisited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Zhang</dc:creator>
  <cp:lastModifiedBy>Luke Zhang</cp:lastModifiedBy>
  <cp:revision>47</cp:revision>
  <dcterms:created xsi:type="dcterms:W3CDTF">2019-05-26T22:36:09Z</dcterms:created>
  <dcterms:modified xsi:type="dcterms:W3CDTF">2019-07-10T12:23:45Z</dcterms:modified>
</cp:coreProperties>
</file>