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8" r:id="rId3"/>
    <p:sldMasterId id="2147483710" r:id="rId4"/>
    <p:sldMasterId id="2147483722" r:id="rId5"/>
    <p:sldMasterId id="2147483734" r:id="rId6"/>
    <p:sldMasterId id="2147483748" r:id="rId7"/>
    <p:sldMasterId id="2147483760" r:id="rId8"/>
  </p:sldMasterIdLst>
  <p:notesMasterIdLst>
    <p:notesMasterId r:id="rId42"/>
  </p:notesMasterIdLst>
  <p:sldIdLst>
    <p:sldId id="257" r:id="rId9"/>
    <p:sldId id="259" r:id="rId10"/>
    <p:sldId id="282" r:id="rId11"/>
    <p:sldId id="283" r:id="rId12"/>
    <p:sldId id="284" r:id="rId13"/>
    <p:sldId id="290" r:id="rId14"/>
    <p:sldId id="291" r:id="rId15"/>
    <p:sldId id="292" r:id="rId16"/>
    <p:sldId id="293" r:id="rId17"/>
    <p:sldId id="299" r:id="rId18"/>
    <p:sldId id="304" r:id="rId19"/>
    <p:sldId id="305" r:id="rId20"/>
    <p:sldId id="306" r:id="rId21"/>
    <p:sldId id="307" r:id="rId22"/>
    <p:sldId id="308" r:id="rId23"/>
    <p:sldId id="309" r:id="rId24"/>
    <p:sldId id="310" r:id="rId25"/>
    <p:sldId id="311" r:id="rId26"/>
    <p:sldId id="312" r:id="rId27"/>
    <p:sldId id="313" r:id="rId28"/>
    <p:sldId id="314" r:id="rId29"/>
    <p:sldId id="260" r:id="rId30"/>
    <p:sldId id="315" r:id="rId31"/>
    <p:sldId id="316" r:id="rId32"/>
    <p:sldId id="317" r:id="rId33"/>
    <p:sldId id="318" r:id="rId34"/>
    <p:sldId id="319" r:id="rId35"/>
    <p:sldId id="324" r:id="rId36"/>
    <p:sldId id="320" r:id="rId37"/>
    <p:sldId id="321" r:id="rId38"/>
    <p:sldId id="322" r:id="rId39"/>
    <p:sldId id="323" r:id="rId40"/>
    <p:sldId id="32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a:srgbClr val="A20012"/>
    <a:srgbClr val="1C4885"/>
    <a:srgbClr val="488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5" autoAdjust="0"/>
    <p:restoredTop sz="94690"/>
  </p:normalViewPr>
  <p:slideViewPr>
    <p:cSldViewPr snapToGrid="0">
      <p:cViewPr varScale="1">
        <p:scale>
          <a:sx n="63" d="100"/>
          <a:sy n="63" d="100"/>
        </p:scale>
        <p:origin x="7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ableStyles" Target="tableStyles.xml"/><Relationship Id="rId20" Type="http://schemas.openxmlformats.org/officeDocument/2006/relationships/slide" Target="slides/slide12.xml"/><Relationship Id="rId41"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A46FB-DBDC-4998-A3B8-E2D7290CE818}"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01D2AB-D8F6-4361-80F7-BCE9DDD1A5C7}" type="slidenum">
              <a:rPr lang="zh-CN" altLang="en-US" smtClean="0"/>
              <a:t>‹#›</a:t>
            </a:fld>
            <a:endParaRPr lang="zh-CN" altLang="en-US"/>
          </a:p>
        </p:txBody>
      </p:sp>
    </p:spTree>
    <p:extLst>
      <p:ext uri="{BB962C8B-B14F-4D97-AF65-F5344CB8AC3E}">
        <p14:creationId xmlns:p14="http://schemas.microsoft.com/office/powerpoint/2010/main" val="2111885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Amdahl </a:t>
            </a:r>
            <a:r>
              <a:rPr kumimoji="1" lang="zh-CN" altLang="en-US" dirty="0"/>
              <a:t>定律告诉我们，</a:t>
            </a:r>
            <a:r>
              <a:rPr kumimoji="1" lang="en-US" altLang="zh-CN" dirty="0"/>
              <a:t>1 </a:t>
            </a:r>
            <a:r>
              <a:rPr kumimoji="1" lang="zh-CN" altLang="en-US" dirty="0"/>
              <a:t>个司机不能通过增加 </a:t>
            </a:r>
            <a:r>
              <a:rPr kumimoji="1" lang="en-US" altLang="zh-CN" dirty="0"/>
              <a:t>99 </a:t>
            </a:r>
            <a:r>
              <a:rPr kumimoji="1" lang="zh-CN" altLang="en-US" dirty="0"/>
              <a:t>个司机，用 </a:t>
            </a:r>
            <a:r>
              <a:rPr kumimoji="1" lang="en-US" altLang="zh-CN" dirty="0"/>
              <a:t>1 </a:t>
            </a:r>
            <a:r>
              <a:rPr kumimoji="1" lang="zh-CN" altLang="en-US" dirty="0"/>
              <a:t>辆卡车更快地递送 </a:t>
            </a:r>
            <a:r>
              <a:rPr kumimoji="1" lang="en-US" altLang="zh-CN" dirty="0"/>
              <a:t>1 </a:t>
            </a:r>
            <a:r>
              <a:rPr kumimoji="1" lang="zh-CN" altLang="en-US" dirty="0"/>
              <a:t>个包裹。而</a:t>
            </a:r>
            <a:r>
              <a:rPr kumimoji="1" lang="en" altLang="zh-CN" dirty="0"/>
              <a:t>Gustafson </a:t>
            </a:r>
            <a:r>
              <a:rPr kumimoji="1" lang="zh-CN" altLang="en-US" dirty="0"/>
              <a:t>注意到，有了这些额外的司机和卡车，可以更快地递送 </a:t>
            </a:r>
            <a:r>
              <a:rPr kumimoji="1" lang="en-US" altLang="zh-CN" dirty="0"/>
              <a:t>100 </a:t>
            </a:r>
            <a:r>
              <a:rPr kumimoji="1" lang="zh-CN" altLang="en-US" dirty="0"/>
              <a:t>个包裹。</a:t>
            </a:r>
          </a:p>
        </p:txBody>
      </p:sp>
      <p:sp>
        <p:nvSpPr>
          <p:cNvPr id="4" name="灯片编号占位符 3"/>
          <p:cNvSpPr>
            <a:spLocks noGrp="1"/>
          </p:cNvSpPr>
          <p:nvPr>
            <p:ph type="sldNum" sz="quarter" idx="5"/>
          </p:nvPr>
        </p:nvSpPr>
        <p:spPr/>
        <p:txBody>
          <a:bodyPr/>
          <a:lstStyle/>
          <a:p>
            <a:fld id="{AE01D2AB-D8F6-4361-80F7-BCE9DDD1A5C7}" type="slidenum">
              <a:rPr lang="zh-CN" altLang="en-US" smtClean="0"/>
              <a:t>14</a:t>
            </a:fld>
            <a:endParaRPr lang="zh-CN" altLang="en-US"/>
          </a:p>
        </p:txBody>
      </p:sp>
    </p:spTree>
    <p:extLst>
      <p:ext uri="{BB962C8B-B14F-4D97-AF65-F5344CB8AC3E}">
        <p14:creationId xmlns:p14="http://schemas.microsoft.com/office/powerpoint/2010/main" val="26316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a:defRPr/>
            </a:pPr>
            <a:fld id="{1F8D314E-D00A-4C6E-A00B-846B09FBD27F}" type="datetime1">
              <a:rPr lang="zh-CN" altLang="en-US" smtClean="0"/>
              <a:t>2022/3/14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13F9A37A-BB94-4596-930E-4FE40B9D5EAC}" type="slidenum">
              <a:rPr lang="zh-CN" altLang="en-US" smtClean="0"/>
              <a:pPr/>
              <a:t>‹#›</a:t>
            </a:fld>
            <a:endParaRPr lang="zh-CN" altLang="en-US"/>
          </a:p>
        </p:txBody>
      </p:sp>
    </p:spTree>
    <p:extLst>
      <p:ext uri="{BB962C8B-B14F-4D97-AF65-F5344CB8AC3E}">
        <p14:creationId xmlns:p14="http://schemas.microsoft.com/office/powerpoint/2010/main" val="402750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E6E158B5-598E-47F9-BD93-615B7303F63E}" type="datetime1">
              <a:rPr lang="zh-CN" altLang="en-US" smtClean="0"/>
              <a:t>2022/3/14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9E316925-8EF8-4770-AA56-F99B2AF507BE}" type="slidenum">
              <a:rPr lang="zh-CN" altLang="en-US" smtClean="0"/>
              <a:pPr/>
              <a:t>‹#›</a:t>
            </a:fld>
            <a:endParaRPr lang="zh-CN" altLang="en-US"/>
          </a:p>
        </p:txBody>
      </p:sp>
    </p:spTree>
    <p:extLst>
      <p:ext uri="{BB962C8B-B14F-4D97-AF65-F5344CB8AC3E}">
        <p14:creationId xmlns:p14="http://schemas.microsoft.com/office/powerpoint/2010/main" val="36255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DCDA3588-EBCF-4D62-811C-B562E2951D89}" type="datetime1">
              <a:rPr lang="zh-CN" altLang="en-US" smtClean="0"/>
              <a:t>2022/3/14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F205F109-EF71-431C-AD3A-28C87A55BB43}" type="slidenum">
              <a:rPr lang="zh-CN" altLang="en-US" smtClean="0"/>
              <a:pPr/>
              <a:t>‹#›</a:t>
            </a:fld>
            <a:endParaRPr lang="zh-CN" altLang="en-US" dirty="0"/>
          </a:p>
        </p:txBody>
      </p:sp>
    </p:spTree>
    <p:extLst>
      <p:ext uri="{BB962C8B-B14F-4D97-AF65-F5344CB8AC3E}">
        <p14:creationId xmlns:p14="http://schemas.microsoft.com/office/powerpoint/2010/main" val="2228906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20978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a:latin typeface="KaiTi" panose="02010609060101010101" pitchFamily="49" charset="-122"/>
                <a:ea typeface="KaiTi" panose="02010609060101010101" pitchFamily="49" charset="-122"/>
              </a:defRPr>
            </a:lvl1pPr>
            <a:lvl2pPr>
              <a:defRPr>
                <a:latin typeface="KaiTi" panose="02010609060101010101" pitchFamily="49" charset="-122"/>
                <a:ea typeface="KaiTi" panose="02010609060101010101" pitchFamily="49" charset="-122"/>
              </a:defRPr>
            </a:lvl2pPr>
            <a:lvl3pPr>
              <a:defRPr>
                <a:latin typeface="KaiTi" panose="02010609060101010101" pitchFamily="49" charset="-122"/>
                <a:ea typeface="KaiTi" panose="02010609060101010101" pitchFamily="49" charset="-122"/>
              </a:defRPr>
            </a:lvl3pPr>
            <a:lvl4pPr>
              <a:defRPr>
                <a:latin typeface="KaiTi" panose="02010609060101010101" pitchFamily="49" charset="-122"/>
                <a:ea typeface="KaiTi" panose="02010609060101010101" pitchFamily="49" charset="-122"/>
              </a:defRPr>
            </a:lvl4pPr>
            <a:lvl5pPr>
              <a:defRPr>
                <a:latin typeface="KaiTi" panose="02010609060101010101" pitchFamily="49" charset="-122"/>
                <a:ea typeface="KaiTi" panose="02010609060101010101" pitchFamily="49"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558859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2515619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2111090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579644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493380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2486490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6206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a:defRPr/>
            </a:pPr>
            <a:fld id="{6E29202F-D98B-40CC-90F7-0485E9F23421}" type="datetime1">
              <a:rPr lang="zh-CN" altLang="en-US" smtClean="0"/>
              <a:t>2022/3/14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4329C799-A8CE-409E-9B24-85FBC622CAD4}" type="slidenum">
              <a:rPr lang="zh-CN" altLang="en-US" smtClean="0"/>
              <a:pPr/>
              <a:t>‹#›</a:t>
            </a:fld>
            <a:endParaRPr lang="zh-CN" altLang="en-US"/>
          </a:p>
        </p:txBody>
      </p:sp>
    </p:spTree>
    <p:extLst>
      <p:ext uri="{BB962C8B-B14F-4D97-AF65-F5344CB8AC3E}">
        <p14:creationId xmlns:p14="http://schemas.microsoft.com/office/powerpoint/2010/main" val="3834393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27434959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0502702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8273263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884238"/>
            <a:ext cx="2743200" cy="5364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884238"/>
            <a:ext cx="8026400" cy="53641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33282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a:extLst>
              <a:ext uri="{FF2B5EF4-FFF2-40B4-BE49-F238E27FC236}">
                <a16:creationId xmlns:a16="http://schemas.microsoft.com/office/drawing/2014/main" id="{F6A4C906-F9F5-4755-8E37-3D9CEB0D7252}"/>
              </a:ext>
            </a:extLst>
          </p:cNvPr>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C00000"/>
              </a:solidFill>
            </a:endParaRPr>
          </a:p>
        </p:txBody>
      </p:sp>
    </p:spTree>
    <p:extLst>
      <p:ext uri="{BB962C8B-B14F-4D97-AF65-F5344CB8AC3E}">
        <p14:creationId xmlns:p14="http://schemas.microsoft.com/office/powerpoint/2010/main" val="3047678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988741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48237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479586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1814177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16030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a:defRPr/>
            </a:pPr>
            <a:fld id="{0E927179-2044-49D6-A4B9-D78D77B4825D}" type="datetime1">
              <a:rPr lang="zh-CN" altLang="en-US" smtClean="0"/>
              <a:t>2022/3/14</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64644A01-BCE5-42BF-9F3E-0A743B7956BC}" type="slidenum">
              <a:rPr lang="zh-CN" altLang="en-US" smtClean="0"/>
              <a:pPr/>
              <a:t>‹#›</a:t>
            </a:fld>
            <a:endParaRPr lang="zh-CN" altLang="en-US"/>
          </a:p>
        </p:txBody>
      </p:sp>
    </p:spTree>
    <p:extLst>
      <p:ext uri="{BB962C8B-B14F-4D97-AF65-F5344CB8AC3E}">
        <p14:creationId xmlns:p14="http://schemas.microsoft.com/office/powerpoint/2010/main" val="1575951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3960604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0777459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635823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6316953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2984387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5861938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2849800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683000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0331650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13262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a:defRPr/>
            </a:pPr>
            <a:fld id="{478352A4-FACB-4922-91E1-B30B3AEFC9E1}" type="datetime1">
              <a:rPr lang="zh-CN" altLang="en-US" smtClean="0"/>
              <a:t>2022/3/14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2C82D18D-45C7-4CF7-8F35-DD36172847E7}" type="slidenum">
              <a:rPr lang="zh-CN" altLang="en-US" smtClean="0"/>
              <a:pPr/>
              <a:t>‹#›</a:t>
            </a:fld>
            <a:endParaRPr lang="zh-CN" altLang="en-US"/>
          </a:p>
        </p:txBody>
      </p:sp>
    </p:spTree>
    <p:extLst>
      <p:ext uri="{BB962C8B-B14F-4D97-AF65-F5344CB8AC3E}">
        <p14:creationId xmlns:p14="http://schemas.microsoft.com/office/powerpoint/2010/main" val="14627385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7225421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5503885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69749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9176313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776734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8057160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4703474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5579911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3405036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0315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a:defRPr/>
            </a:pPr>
            <a:fld id="{19A8A27E-BBC5-4B41-A445-1F4A9D8925B5}" type="datetime1">
              <a:rPr lang="zh-CN" altLang="en-US" smtClean="0"/>
              <a:t>2022/3/14</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fld id="{DD6ADE76-6116-4D50-A096-0086DE6E1EB4}" type="slidenum">
              <a:rPr lang="zh-CN" altLang="en-US" smtClean="0"/>
              <a:pPr/>
              <a:t>‹#›</a:t>
            </a:fld>
            <a:endParaRPr lang="zh-CN" altLang="en-US"/>
          </a:p>
        </p:txBody>
      </p:sp>
    </p:spTree>
    <p:extLst>
      <p:ext uri="{BB962C8B-B14F-4D97-AF65-F5344CB8AC3E}">
        <p14:creationId xmlns:p14="http://schemas.microsoft.com/office/powerpoint/2010/main" val="38252713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1687073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3740061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0933613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1925920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57323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1292855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5223103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8973203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2872560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a:latin typeface="KaiTi" panose="02010609060101010101" pitchFamily="49" charset="-122"/>
                <a:ea typeface="KaiTi" panose="02010609060101010101" pitchFamily="49" charset="-122"/>
              </a:defRPr>
            </a:lvl1pPr>
            <a:lvl2pPr>
              <a:defRPr>
                <a:latin typeface="KaiTi" panose="02010609060101010101" pitchFamily="49" charset="-122"/>
                <a:ea typeface="KaiTi" panose="02010609060101010101" pitchFamily="49" charset="-122"/>
              </a:defRPr>
            </a:lvl2pPr>
            <a:lvl3pPr>
              <a:defRPr>
                <a:latin typeface="KaiTi" panose="02010609060101010101" pitchFamily="49" charset="-122"/>
                <a:ea typeface="KaiTi" panose="02010609060101010101" pitchFamily="49" charset="-122"/>
              </a:defRPr>
            </a:lvl3pPr>
            <a:lvl4pPr>
              <a:defRPr>
                <a:latin typeface="KaiTi" panose="02010609060101010101" pitchFamily="49" charset="-122"/>
                <a:ea typeface="KaiTi" panose="02010609060101010101" pitchFamily="49" charset="-122"/>
              </a:defRPr>
            </a:lvl4pPr>
            <a:lvl5pPr>
              <a:defRPr>
                <a:latin typeface="KaiTi" panose="02010609060101010101" pitchFamily="49" charset="-122"/>
                <a:ea typeface="KaiTi" panose="02010609060101010101" pitchFamily="49"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31336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fld id="{1471F022-4C64-4C0F-BCD9-6A1F3E8806ED}" type="datetime1">
              <a:rPr lang="zh-CN" altLang="en-US" smtClean="0"/>
              <a:t>2022/3/14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6E06208D-24CB-4B6A-8760-62BD73CA338E}" type="slidenum">
              <a:rPr lang="zh-CN" altLang="en-US" smtClean="0"/>
              <a:pPr/>
              <a:t>‹#›</a:t>
            </a:fld>
            <a:endParaRPr lang="zh-CN" altLang="en-US"/>
          </a:p>
        </p:txBody>
      </p:sp>
    </p:spTree>
    <p:extLst>
      <p:ext uri="{BB962C8B-B14F-4D97-AF65-F5344CB8AC3E}">
        <p14:creationId xmlns:p14="http://schemas.microsoft.com/office/powerpoint/2010/main" val="180655948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25699849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4422150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2250119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23282245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0932331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2546302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41580534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23741175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2912508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884238"/>
            <a:ext cx="2743200" cy="5364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884238"/>
            <a:ext cx="8026400" cy="53641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70269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5977F83-991E-4607-86D0-094FC5DD0A21}" type="datetime1">
              <a:rPr lang="zh-CN" altLang="en-US" smtClean="0"/>
              <a:t>2022/3/14</a:t>
            </a:fld>
            <a:endParaRPr lang="zh-CN" altLang="en-US"/>
          </a:p>
        </p:txBody>
      </p:sp>
      <p:sp>
        <p:nvSpPr>
          <p:cNvPr id="3" name="页脚占位符 2"/>
          <p:cNvSpPr>
            <a:spLocks noGrp="1"/>
          </p:cNvSpPr>
          <p:nvPr>
            <p:ph type="ftr" sz="quarter" idx="11"/>
          </p:nvPr>
        </p:nvSpPr>
        <p:spPr/>
        <p:txBody>
          <a:bodyPr/>
          <a:lstStyle/>
          <a:p>
            <a:pPr>
              <a:defRPr/>
            </a:pPr>
            <a:endParaRPr lang="zh-CN" altLang="en-US"/>
          </a:p>
        </p:txBody>
      </p:sp>
      <p:sp>
        <p:nvSpPr>
          <p:cNvPr id="4" name="灯片编号占位符 3"/>
          <p:cNvSpPr>
            <a:spLocks noGrp="1"/>
          </p:cNvSpPr>
          <p:nvPr>
            <p:ph type="sldNum" sz="quarter" idx="12"/>
          </p:nvPr>
        </p:nvSpPr>
        <p:spPr/>
        <p:txBody>
          <a:bodyPr/>
          <a:lstStyle/>
          <a:p>
            <a:fld id="{ABB8F404-4D68-4CF1-A1D1-4545FFCFAAD6}" type="slidenum">
              <a:rPr lang="zh-CN" altLang="en-US" smtClean="0"/>
              <a:pPr/>
              <a:t>‹#›</a:t>
            </a:fld>
            <a:endParaRPr lang="zh-CN" altLang="en-US" dirty="0"/>
          </a:p>
        </p:txBody>
      </p:sp>
    </p:spTree>
    <p:extLst>
      <p:ext uri="{BB962C8B-B14F-4D97-AF65-F5344CB8AC3E}">
        <p14:creationId xmlns:p14="http://schemas.microsoft.com/office/powerpoint/2010/main" val="38006044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a:extLst>
              <a:ext uri="{FF2B5EF4-FFF2-40B4-BE49-F238E27FC236}">
                <a16:creationId xmlns:a16="http://schemas.microsoft.com/office/drawing/2014/main" id="{F6A4C906-F9F5-4755-8E37-3D9CEB0D7252}"/>
              </a:ext>
            </a:extLst>
          </p:cNvPr>
          <p:cNvSpPr/>
          <p:nvPr/>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C00000"/>
              </a:solidFill>
            </a:endParaRPr>
          </a:p>
        </p:txBody>
      </p:sp>
      <p:sp>
        <p:nvSpPr>
          <p:cNvPr id="7" name="矩形 6">
            <a:extLst>
              <a:ext uri="{FF2B5EF4-FFF2-40B4-BE49-F238E27FC236}">
                <a16:creationId xmlns:a16="http://schemas.microsoft.com/office/drawing/2014/main" id="{D6015746-04A4-46C3-903A-6F8248905F9E}"/>
              </a:ext>
            </a:extLst>
          </p:cNvPr>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C00000"/>
              </a:solidFill>
            </a:endParaRPr>
          </a:p>
        </p:txBody>
      </p:sp>
    </p:spTree>
    <p:extLst>
      <p:ext uri="{BB962C8B-B14F-4D97-AF65-F5344CB8AC3E}">
        <p14:creationId xmlns:p14="http://schemas.microsoft.com/office/powerpoint/2010/main" val="195675703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9558124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8288038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61605022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1351028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4948260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40389751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4522048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418316814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1432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5B154934-AE2D-44F7-B3AC-62AA80DE831E}" type="datetime1">
              <a:rPr lang="zh-CN" altLang="en-US" smtClean="0"/>
              <a:t>2022/3/14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7C547B9B-1766-479B-AA23-B506E2AC1262}" type="slidenum">
              <a:rPr lang="zh-CN" altLang="en-US" smtClean="0"/>
              <a:pPr/>
              <a:t>‹#›</a:t>
            </a:fld>
            <a:endParaRPr lang="zh-CN" altLang="en-US"/>
          </a:p>
        </p:txBody>
      </p:sp>
    </p:spTree>
    <p:extLst>
      <p:ext uri="{BB962C8B-B14F-4D97-AF65-F5344CB8AC3E}">
        <p14:creationId xmlns:p14="http://schemas.microsoft.com/office/powerpoint/2010/main" val="32156751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90698329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16424947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6779082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5034844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5598736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71077420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8373415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10281062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65697681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81044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pPr>
              <a:defRPr/>
            </a:pPr>
            <a:fld id="{588EAD06-351C-4B25-815A-F9556AF54762}" type="datetime1">
              <a:rPr lang="zh-CN" altLang="en-US" smtClean="0"/>
              <a:t>2022/3/14</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3FF7BFB-756C-47A5-9D16-E669BBFD99C2}" type="slidenum">
              <a:rPr lang="zh-CN" altLang="en-US" smtClean="0"/>
              <a:pPr/>
              <a:t>‹#›</a:t>
            </a:fld>
            <a:endParaRPr lang="zh-CN" altLang="en-US"/>
          </a:p>
        </p:txBody>
      </p:sp>
    </p:spTree>
    <p:extLst>
      <p:ext uri="{BB962C8B-B14F-4D97-AF65-F5344CB8AC3E}">
        <p14:creationId xmlns:p14="http://schemas.microsoft.com/office/powerpoint/2010/main" val="416469356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4960521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52592555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99498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2.jpe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9.xml"/><Relationship Id="rId3" Type="http://schemas.openxmlformats.org/officeDocument/2006/relationships/slideLayout" Target="../slideLayouts/slideLayout84.xml"/><Relationship Id="rId7" Type="http://schemas.openxmlformats.org/officeDocument/2006/relationships/slideLayout" Target="../slideLayouts/slideLayout88.xml"/><Relationship Id="rId12" Type="http://schemas.openxmlformats.org/officeDocument/2006/relationships/theme" Target="../theme/theme8.xml"/><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5" Type="http://schemas.openxmlformats.org/officeDocument/2006/relationships/slideLayout" Target="../slideLayouts/slideLayout86.xml"/><Relationship Id="rId10" Type="http://schemas.openxmlformats.org/officeDocument/2006/relationships/slideLayout" Target="../slideLayouts/slideLayout91.xml"/><Relationship Id="rId4" Type="http://schemas.openxmlformats.org/officeDocument/2006/relationships/slideLayout" Target="../slideLayouts/slideLayout85.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CDA3588-EBCF-4D62-811C-B562E2951D89}" type="datetime1">
              <a:rPr lang="zh-CN" altLang="en-US" smtClean="0"/>
              <a:t>2022/3/14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5F109-EF71-431C-AD3A-28C87A55BB43}" type="slidenum">
              <a:rPr lang="zh-CN" altLang="en-US" smtClean="0"/>
              <a:pPr/>
              <a:t>‹#›</a:t>
            </a:fld>
            <a:endParaRPr lang="zh-CN" altLang="en-US" dirty="0"/>
          </a:p>
        </p:txBody>
      </p:sp>
      <p:sp>
        <p:nvSpPr>
          <p:cNvPr id="7" name="矩形 6">
            <a:extLst>
              <a:ext uri="{FF2B5EF4-FFF2-40B4-BE49-F238E27FC236}">
                <a16:creationId xmlns:a16="http://schemas.microsoft.com/office/drawing/2014/main" id="{FB4D29D7-D081-4914-A0B8-65D1FCCD0565}"/>
              </a:ext>
            </a:extLst>
          </p:cNvPr>
          <p:cNvSpPr/>
          <p:nvPr userDrawn="1"/>
        </p:nvSpPr>
        <p:spPr bwMode="auto">
          <a:xfrm>
            <a:off x="10873921" y="6248401"/>
            <a:ext cx="493485" cy="609600"/>
          </a:xfrm>
          <a:prstGeom prst="rect">
            <a:avLst/>
          </a:prstGeom>
          <a:solidFill>
            <a:srgbClr val="9A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8" name="图片 7">
            <a:extLst>
              <a:ext uri="{FF2B5EF4-FFF2-40B4-BE49-F238E27FC236}">
                <a16:creationId xmlns:a16="http://schemas.microsoft.com/office/drawing/2014/main" id="{3520C9E2-D5FE-4967-92F0-D0B719ECDDA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922556" y="6311899"/>
            <a:ext cx="415374" cy="409575"/>
          </a:xfrm>
          <a:prstGeom prst="rect">
            <a:avLst/>
          </a:prstGeom>
        </p:spPr>
      </p:pic>
    </p:spTree>
    <p:extLst>
      <p:ext uri="{BB962C8B-B14F-4D97-AF65-F5344CB8AC3E}">
        <p14:creationId xmlns:p14="http://schemas.microsoft.com/office/powerpoint/2010/main" val="63290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09600" y="884238"/>
            <a:ext cx="1097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5" name="Rectangle 3"/>
          <p:cNvSpPr>
            <a:spLocks noGrp="1" noChangeArrowheads="1"/>
          </p:cNvSpPr>
          <p:nvPr>
            <p:ph type="body" idx="1"/>
          </p:nvPr>
        </p:nvSpPr>
        <p:spPr bwMode="auto">
          <a:xfrm>
            <a:off x="609600" y="1722438"/>
            <a:ext cx="109728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43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264AF711-FFA5-4AF9-B0BD-8C75773296E9}" type="datetimeFigureOut">
              <a:rPr lang="zh-CN" altLang="en-US" smtClean="0"/>
              <a:t>2022/3/14</a:t>
            </a:fld>
            <a:endParaRPr lang="zh-CN" altLang="en-US"/>
          </a:p>
        </p:txBody>
      </p:sp>
      <p:sp>
        <p:nvSpPr>
          <p:cNvPr id="1843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843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5C45B5D-74D1-47A8-A715-6F526F4D812A}" type="slidenum">
              <a:rPr lang="zh-CN" altLang="en-US" smtClean="0"/>
              <a:t>‹#›</a:t>
            </a:fld>
            <a:endParaRPr lang="zh-CN" altLang="en-US"/>
          </a:p>
        </p:txBody>
      </p:sp>
      <p:pic>
        <p:nvPicPr>
          <p:cNvPr id="18439" name="Picture 10" descr="Pictur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4288"/>
            <a:ext cx="121920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6084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10872449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83047008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28206677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09600" y="884238"/>
            <a:ext cx="1097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5" name="Rectangle 3"/>
          <p:cNvSpPr>
            <a:spLocks noGrp="1" noChangeArrowheads="1"/>
          </p:cNvSpPr>
          <p:nvPr>
            <p:ph type="body" idx="1"/>
          </p:nvPr>
        </p:nvSpPr>
        <p:spPr bwMode="auto">
          <a:xfrm>
            <a:off x="609600" y="1722438"/>
            <a:ext cx="109728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43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fld id="{DCDA3588-EBCF-4D62-811C-B562E2951D89}" type="datetime1">
              <a:rPr lang="zh-CN" altLang="en-US" smtClean="0"/>
              <a:t>2022/3/14</a:t>
            </a:fld>
            <a:endParaRPr lang="zh-CN" altLang="en-US"/>
          </a:p>
        </p:txBody>
      </p:sp>
      <p:sp>
        <p:nvSpPr>
          <p:cNvPr id="1843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zh-CN" altLang="en-US"/>
          </a:p>
        </p:txBody>
      </p:sp>
      <p:sp>
        <p:nvSpPr>
          <p:cNvPr id="1843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205F109-EF71-431C-AD3A-28C87A55BB43}" type="slidenum">
              <a:rPr lang="zh-CN" altLang="en-US" smtClean="0"/>
              <a:pPr/>
              <a:t>‹#›</a:t>
            </a:fld>
            <a:endParaRPr lang="zh-CN" altLang="en-US" dirty="0"/>
          </a:p>
        </p:txBody>
      </p:sp>
      <p:pic>
        <p:nvPicPr>
          <p:cNvPr id="18439" name="Picture 10" descr="Pictur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4288"/>
            <a:ext cx="121920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1230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9B2A-D60C-4829-86CE-3BFEA56B94AC}" type="datetimeFigureOut">
              <a:rPr lang="zh-CN" altLang="en-US" smtClean="0"/>
              <a:t>2022/3/14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91330455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08024-CEC6-4C6D-83B3-3D7F8B3E38F6}" type="datetimeFigureOut">
              <a:rPr lang="zh-CN" altLang="en-US" smtClean="0"/>
              <a:t>2022/3/14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54462620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4.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nvGrpSpPr>
          <p:cNvPr id="3" name="组合 16"/>
          <p:cNvGrpSpPr>
            <a:grpSpLocks/>
          </p:cNvGrpSpPr>
          <p:nvPr/>
        </p:nvGrpSpPr>
        <p:grpSpPr bwMode="auto">
          <a:xfrm>
            <a:off x="573088" y="6202363"/>
            <a:ext cx="585787" cy="338137"/>
            <a:chOff x="1234" y="0"/>
            <a:chExt cx="586088" cy="338555"/>
          </a:xfrm>
        </p:grpSpPr>
        <p:sp>
          <p:nvSpPr>
            <p:cNvPr id="2062" name="矩形 45"/>
            <p:cNvSpPr>
              <a:spLocks noChangeArrowheads="1"/>
            </p:cNvSpPr>
            <p:nvPr/>
          </p:nvSpPr>
          <p:spPr bwMode="auto">
            <a:xfrm>
              <a:off x="402646" y="0"/>
              <a:ext cx="184676"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pic>
          <p:nvPicPr>
            <p:cNvPr id="2063" name="组合 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 y="21724"/>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22"/>
          <p:cNvGrpSpPr>
            <a:grpSpLocks/>
          </p:cNvGrpSpPr>
          <p:nvPr/>
        </p:nvGrpSpPr>
        <p:grpSpPr bwMode="auto">
          <a:xfrm>
            <a:off x="571500" y="5786438"/>
            <a:ext cx="587375" cy="338137"/>
            <a:chOff x="0" y="0"/>
            <a:chExt cx="587956" cy="338555"/>
          </a:xfrm>
        </p:grpSpPr>
        <p:sp>
          <p:nvSpPr>
            <p:cNvPr id="2060" name="矩形 40"/>
            <p:cNvSpPr>
              <a:spLocks noChangeArrowheads="1"/>
            </p:cNvSpPr>
            <p:nvPr/>
          </p:nvSpPr>
          <p:spPr bwMode="auto">
            <a:xfrm>
              <a:off x="403225" y="0"/>
              <a:ext cx="184731"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sp>
          <p:nvSpPr>
            <p:cNvPr id="2061" name="Freeform 102"/>
            <p:cNvSpPr>
              <a:spLocks noEditPoints="1"/>
            </p:cNvSpPr>
            <p:nvPr/>
          </p:nvSpPr>
          <p:spPr bwMode="auto">
            <a:xfrm>
              <a:off x="0" y="19050"/>
              <a:ext cx="300038" cy="298450"/>
            </a:xfrm>
            <a:custGeom>
              <a:avLst/>
              <a:gdLst>
                <a:gd name="T0" fmla="*/ 2147483647 w 837"/>
                <a:gd name="T1" fmla="*/ 0 h 837"/>
                <a:gd name="T2" fmla="*/ 0 w 837"/>
                <a:gd name="T3" fmla="*/ 2147483647 h 837"/>
                <a:gd name="T4" fmla="*/ 2147483647 w 837"/>
                <a:gd name="T5" fmla="*/ 2147483647 h 837"/>
                <a:gd name="T6" fmla="*/ 2147483647 w 837"/>
                <a:gd name="T7" fmla="*/ 2147483647 h 837"/>
                <a:gd name="T8" fmla="*/ 2147483647 w 837"/>
                <a:gd name="T9" fmla="*/ 0 h 837"/>
                <a:gd name="T10" fmla="*/ 2147483647 w 837"/>
                <a:gd name="T11" fmla="*/ 2147483647 h 837"/>
                <a:gd name="T12" fmla="*/ 2147483647 w 837"/>
                <a:gd name="T13" fmla="*/ 2147483647 h 837"/>
                <a:gd name="T14" fmla="*/ 2147483647 w 837"/>
                <a:gd name="T15" fmla="*/ 2147483647 h 837"/>
                <a:gd name="T16" fmla="*/ 2147483647 w 837"/>
                <a:gd name="T17" fmla="*/ 2147483647 h 837"/>
                <a:gd name="T18" fmla="*/ 2147483647 w 837"/>
                <a:gd name="T19" fmla="*/ 2147483647 h 837"/>
                <a:gd name="T20" fmla="*/ 2147483647 w 837"/>
                <a:gd name="T21" fmla="*/ 2147483647 h 837"/>
                <a:gd name="T22" fmla="*/ 2147483647 w 837"/>
                <a:gd name="T23" fmla="*/ 2147483647 h 837"/>
                <a:gd name="T24" fmla="*/ 2147483647 w 837"/>
                <a:gd name="T25" fmla="*/ 2147483647 h 837"/>
                <a:gd name="T26" fmla="*/ 2147483647 w 837"/>
                <a:gd name="T27" fmla="*/ 2147483647 h 837"/>
                <a:gd name="T28" fmla="*/ 2147483647 w 837"/>
                <a:gd name="T29" fmla="*/ 2147483647 h 837"/>
                <a:gd name="T30" fmla="*/ 2147483647 w 837"/>
                <a:gd name="T31" fmla="*/ 2147483647 h 837"/>
                <a:gd name="T32" fmla="*/ 2147483647 w 837"/>
                <a:gd name="T33" fmla="*/ 2147483647 h 837"/>
                <a:gd name="T34" fmla="*/ 2147483647 w 837"/>
                <a:gd name="T35" fmla="*/ 2147483647 h 837"/>
                <a:gd name="T36" fmla="*/ 2147483647 w 837"/>
                <a:gd name="T37" fmla="*/ 2147483647 h 837"/>
                <a:gd name="T38" fmla="*/ 2147483647 w 837"/>
                <a:gd name="T39" fmla="*/ 2147483647 h 837"/>
                <a:gd name="T40" fmla="*/ 2147483647 w 837"/>
                <a:gd name="T41" fmla="*/ 2147483647 h 8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37"/>
                <a:gd name="T64" fmla="*/ 0 h 837"/>
                <a:gd name="T65" fmla="*/ 837 w 837"/>
                <a:gd name="T66" fmla="*/ 837 h 83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37" h="837">
                  <a:moveTo>
                    <a:pt x="418" y="0"/>
                  </a:moveTo>
                  <a:cubicBezTo>
                    <a:pt x="187" y="0"/>
                    <a:pt x="0" y="187"/>
                    <a:pt x="0" y="419"/>
                  </a:cubicBezTo>
                  <a:cubicBezTo>
                    <a:pt x="0" y="650"/>
                    <a:pt x="187" y="837"/>
                    <a:pt x="418" y="837"/>
                  </a:cubicBezTo>
                  <a:cubicBezTo>
                    <a:pt x="650" y="837"/>
                    <a:pt x="837" y="650"/>
                    <a:pt x="837" y="419"/>
                  </a:cubicBezTo>
                  <a:cubicBezTo>
                    <a:pt x="837" y="187"/>
                    <a:pt x="650" y="0"/>
                    <a:pt x="418" y="0"/>
                  </a:cubicBezTo>
                  <a:close/>
                  <a:moveTo>
                    <a:pt x="173" y="583"/>
                  </a:moveTo>
                  <a:cubicBezTo>
                    <a:pt x="121" y="583"/>
                    <a:pt x="121" y="583"/>
                    <a:pt x="121" y="583"/>
                  </a:cubicBezTo>
                  <a:cubicBezTo>
                    <a:pt x="121" y="251"/>
                    <a:pt x="121" y="251"/>
                    <a:pt x="121" y="251"/>
                  </a:cubicBezTo>
                  <a:cubicBezTo>
                    <a:pt x="440" y="251"/>
                    <a:pt x="440" y="251"/>
                    <a:pt x="440" y="251"/>
                  </a:cubicBezTo>
                  <a:cubicBezTo>
                    <a:pt x="490" y="177"/>
                    <a:pt x="490" y="177"/>
                    <a:pt x="490" y="177"/>
                  </a:cubicBezTo>
                  <a:cubicBezTo>
                    <a:pt x="631" y="177"/>
                    <a:pt x="631" y="177"/>
                    <a:pt x="631" y="177"/>
                  </a:cubicBezTo>
                  <a:cubicBezTo>
                    <a:pt x="631" y="251"/>
                    <a:pt x="631" y="251"/>
                    <a:pt x="631" y="251"/>
                  </a:cubicBezTo>
                  <a:cubicBezTo>
                    <a:pt x="631" y="269"/>
                    <a:pt x="631" y="269"/>
                    <a:pt x="631" y="269"/>
                  </a:cubicBezTo>
                  <a:cubicBezTo>
                    <a:pt x="631" y="300"/>
                    <a:pt x="631" y="300"/>
                    <a:pt x="631" y="300"/>
                  </a:cubicBezTo>
                  <a:cubicBezTo>
                    <a:pt x="173" y="300"/>
                    <a:pt x="173" y="300"/>
                    <a:pt x="173" y="300"/>
                  </a:cubicBezTo>
                  <a:lnTo>
                    <a:pt x="173" y="583"/>
                  </a:lnTo>
                  <a:close/>
                  <a:moveTo>
                    <a:pt x="716" y="660"/>
                  </a:moveTo>
                  <a:cubicBezTo>
                    <a:pt x="205" y="660"/>
                    <a:pt x="205" y="660"/>
                    <a:pt x="205" y="660"/>
                  </a:cubicBezTo>
                  <a:cubicBezTo>
                    <a:pt x="205" y="328"/>
                    <a:pt x="205" y="328"/>
                    <a:pt x="205" y="328"/>
                  </a:cubicBezTo>
                  <a:cubicBezTo>
                    <a:pt x="716" y="328"/>
                    <a:pt x="716" y="328"/>
                    <a:pt x="716" y="328"/>
                  </a:cubicBezTo>
                  <a:lnTo>
                    <a:pt x="716" y="6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grpSp>
      <p:grpSp>
        <p:nvGrpSpPr>
          <p:cNvPr id="5" name="组合 25"/>
          <p:cNvGrpSpPr>
            <a:grpSpLocks/>
          </p:cNvGrpSpPr>
          <p:nvPr/>
        </p:nvGrpSpPr>
        <p:grpSpPr bwMode="auto">
          <a:xfrm>
            <a:off x="573088" y="5387975"/>
            <a:ext cx="585787" cy="338138"/>
            <a:chOff x="1234" y="0"/>
            <a:chExt cx="586092" cy="338553"/>
          </a:xfrm>
        </p:grpSpPr>
        <p:sp>
          <p:nvSpPr>
            <p:cNvPr id="2058" name="矩形 37"/>
            <p:cNvSpPr>
              <a:spLocks noChangeArrowheads="1"/>
            </p:cNvSpPr>
            <p:nvPr/>
          </p:nvSpPr>
          <p:spPr bwMode="auto">
            <a:xfrm>
              <a:off x="402646" y="0"/>
              <a:ext cx="184680" cy="338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1600">
                <a:solidFill>
                  <a:srgbClr val="FFFFFF"/>
                </a:solidFill>
              </a:endParaRPr>
            </a:p>
          </p:txBody>
        </p:sp>
        <p:pic>
          <p:nvPicPr>
            <p:cNvPr id="2059" name="组合 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 y="19247"/>
              <a:ext cx="298704" cy="29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6" name="文本框 58"/>
          <p:cNvSpPr txBox="1">
            <a:spLocks noChangeArrowheads="1"/>
          </p:cNvSpPr>
          <p:nvPr/>
        </p:nvSpPr>
        <p:spPr bwMode="auto">
          <a:xfrm>
            <a:off x="350838" y="3581400"/>
            <a:ext cx="62928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4800" b="1" dirty="0">
                <a:solidFill>
                  <a:srgbClr val="9A0000"/>
                </a:solidFill>
                <a:latin typeface="微软雅黑" panose="020B0503020204020204" pitchFamily="34" charset="-122"/>
                <a:ea typeface="微软雅黑" panose="020B0503020204020204" pitchFamily="34" charset="-122"/>
              </a:rPr>
              <a:t>DPC++</a:t>
            </a:r>
            <a:endParaRPr lang="zh-CN" altLang="en-US" sz="4800" b="1" dirty="0">
              <a:solidFill>
                <a:srgbClr val="9A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086" y="384017"/>
            <a:ext cx="2921778" cy="820669"/>
          </a:xfrm>
          <a:prstGeom prst="rect">
            <a:avLst/>
          </a:prstGeom>
        </p:spPr>
      </p:pic>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12" name="灯片编号占位符 11"/>
          <p:cNvSpPr>
            <a:spLocks noGrp="1"/>
          </p:cNvSpPr>
          <p:nvPr>
            <p:ph type="sldNum" sz="quarter" idx="12"/>
          </p:nvPr>
        </p:nvSpPr>
        <p:spPr/>
        <p:txBody>
          <a:bodyPr/>
          <a:lstStyle/>
          <a:p>
            <a:fld id="{ABB8F404-4D68-4CF1-A1D1-4545FFCFAAD6}"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10</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当在规定的时间内完成更多的工作时，吞吐量就会增加。但是像流水线这样的技术实际上可能会延长完成单个工作项目所需的时间。</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449436"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吞吐量</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当在规定的时间内完成更多的工作时，吞吐量就会增加。但是像流水线这样的技术实际上可能会延长完成单个工作项目所需的时间。</a:t>
            </a:r>
          </a:p>
        </p:txBody>
      </p:sp>
    </p:spTree>
    <p:extLst>
      <p:ext uri="{BB962C8B-B14F-4D97-AF65-F5344CB8AC3E}">
        <p14:creationId xmlns:p14="http://schemas.microsoft.com/office/powerpoint/2010/main" val="4238480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11</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如果只关心吞吐量，那么响应时间可能会增加到无法忍受的程度。减少延迟要求我们将一项工作分解成可以并行处理的模式。</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005403"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延迟</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1938992"/>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对于吞吐量，图像处理可能会将整个图像分配给不同的处理单元</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这种情况下，目标可能是优化每秒的图像数。对于延迟，图像处理可能会将图像中的每个像素分配给不同的处理核芯</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目标是最大化处理单个图像的每秒像素。</a:t>
            </a:r>
          </a:p>
        </p:txBody>
      </p:sp>
    </p:spTree>
    <p:extLst>
      <p:ext uri="{BB962C8B-B14F-4D97-AF65-F5344CB8AC3E}">
        <p14:creationId xmlns:p14="http://schemas.microsoft.com/office/powerpoint/2010/main" val="1036307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12</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569660"/>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想要调整思维，首先思考在算法和应用中，并行在哪里可行。还要考虑表达并行性的不同方式，以及如何影响最终性能。这么多东西需要去理解，所以并行思维是并行开发者一生的追求。</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826141"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并行思维</a:t>
            </a:r>
          </a:p>
        </p:txBody>
      </p:sp>
    </p:spTree>
    <p:extLst>
      <p:ext uri="{BB962C8B-B14F-4D97-AF65-F5344CB8AC3E}">
        <p14:creationId xmlns:p14="http://schemas.microsoft.com/office/powerpoint/2010/main" val="3775299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13</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在 </a:t>
            </a:r>
            <a:r>
              <a:rPr kumimoji="1" lang="en-US" altLang="zh-CN" sz="2400" dirty="0">
                <a:latin typeface="SimHei" panose="02010609060101010101" pitchFamily="49" charset="-122"/>
                <a:ea typeface="SimHei" panose="02010609060101010101" pitchFamily="49" charset="-122"/>
              </a:rPr>
              <a:t>1967 </a:t>
            </a:r>
            <a:r>
              <a:rPr kumimoji="1" lang="zh-CN" altLang="en-US" sz="2400" dirty="0">
                <a:latin typeface="SimHei" panose="02010609060101010101" pitchFamily="49" charset="-122"/>
                <a:ea typeface="SimHei" panose="02010609060101010101" pitchFamily="49" charset="-122"/>
              </a:rPr>
              <a:t>年，由超级计算机先驱</a:t>
            </a:r>
            <a:r>
              <a:rPr kumimoji="1" lang="en" altLang="zh-CN" sz="2400" dirty="0">
                <a:latin typeface="SimHei" panose="02010609060101010101" pitchFamily="49" charset="-122"/>
                <a:ea typeface="SimHei" panose="02010609060101010101" pitchFamily="49" charset="-122"/>
              </a:rPr>
              <a:t>Gene Amdahl</a:t>
            </a:r>
            <a:r>
              <a:rPr kumimoji="1" lang="zh-CN" altLang="en-US" sz="2400" dirty="0">
                <a:latin typeface="SimHei" panose="02010609060101010101" pitchFamily="49" charset="-122"/>
                <a:ea typeface="SimHei" panose="02010609060101010101" pitchFamily="49" charset="-122"/>
              </a:rPr>
              <a:t>提出了</a:t>
            </a:r>
            <a:r>
              <a:rPr kumimoji="1" lang="en" altLang="zh-CN" sz="2400" dirty="0">
                <a:latin typeface="SimHei" panose="02010609060101010101" pitchFamily="49" charset="-122"/>
                <a:ea typeface="SimHei" panose="02010609060101010101" pitchFamily="49" charset="-122"/>
              </a:rPr>
              <a:t>Amdahl’s Law</a:t>
            </a:r>
            <a:r>
              <a:rPr kumimoji="1" lang="zh-CN" altLang="en-US" sz="2400" dirty="0">
                <a:latin typeface="SimHei" panose="02010609060101010101" pitchFamily="49" charset="-122"/>
                <a:ea typeface="SimHei" panose="02010609060101010101" pitchFamily="49" charset="-122"/>
              </a:rPr>
              <a:t>，用来预测使用多处理器时理论上的最大速度。</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3926075" cy="584775"/>
          </a:xfrm>
          <a:prstGeom prst="rect">
            <a:avLst/>
          </a:prstGeom>
          <a:noFill/>
        </p:spPr>
        <p:txBody>
          <a:bodyPr wrap="none" rtlCol="0">
            <a:spAutoFit/>
          </a:bodyPr>
          <a:lstStyle/>
          <a:p>
            <a:r>
              <a:rPr kumimoji="1" lang="en" altLang="zh-CN" sz="3200" b="1" dirty="0">
                <a:latin typeface="STHupo" panose="02010800040101010101" pitchFamily="2" charset="-122"/>
                <a:ea typeface="STHupo" panose="02010800040101010101" pitchFamily="2" charset="-122"/>
              </a:rPr>
              <a:t>Amdahl </a:t>
            </a:r>
            <a:r>
              <a:rPr kumimoji="1" lang="zh-CN" altLang="en-US" sz="3200" b="1" dirty="0">
                <a:latin typeface="STHupo" panose="02010800040101010101" pitchFamily="2" charset="-122"/>
                <a:ea typeface="STHupo" panose="02010800040101010101" pitchFamily="2" charset="-122"/>
              </a:rPr>
              <a:t>和 </a:t>
            </a:r>
            <a:r>
              <a:rPr kumimoji="1" lang="en" altLang="zh-CN" sz="3200" b="1" dirty="0">
                <a:latin typeface="STHupo" panose="02010800040101010101" pitchFamily="2" charset="-122"/>
                <a:ea typeface="STHupo" panose="02010800040101010101" pitchFamily="2" charset="-122"/>
              </a:rPr>
              <a:t>Gustafson</a:t>
            </a:r>
            <a:endParaRPr kumimoji="1" lang="zh-CN" altLang="en-US" sz="3200" b="1" dirty="0">
              <a:latin typeface="STHupo" panose="02010800040101010101" pitchFamily="2" charset="-122"/>
              <a:ea typeface="STHupo" panose="02010800040101010101" pitchFamily="2" charset="-122"/>
            </a:endParaRP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830997"/>
          </a:xfrm>
          <a:prstGeom prst="rect">
            <a:avLst/>
          </a:prstGeom>
          <a:noFill/>
        </p:spPr>
        <p:txBody>
          <a:bodyPr wrap="square" rtlCol="0">
            <a:spAutoFit/>
          </a:bodyPr>
          <a:lstStyle/>
          <a:p>
            <a:pPr marL="342900" indent="-342900">
              <a:buFont typeface="Wingdings" pitchFamily="2" charset="2"/>
              <a:buChar char="l"/>
            </a:pPr>
            <a:r>
              <a:rPr kumimoji="1" lang="en" altLang="zh-CN" sz="2400" dirty="0">
                <a:latin typeface="SimHei" panose="02010609060101010101" pitchFamily="49" charset="-122"/>
                <a:ea typeface="SimHei" panose="02010609060101010101" pitchFamily="49" charset="-122"/>
              </a:rPr>
              <a:t>Amdahl </a:t>
            </a:r>
            <a:r>
              <a:rPr kumimoji="1" lang="zh-CN" altLang="en-US" sz="2400" dirty="0">
                <a:latin typeface="SimHei" panose="02010609060101010101" pitchFamily="49" charset="-122"/>
                <a:ea typeface="SimHei" panose="02010609060101010101" pitchFamily="49" charset="-122"/>
              </a:rPr>
              <a:t>遗憾地说，并行的最大收益被限制在</a:t>
            </a:r>
            <a:r>
              <a:rPr kumimoji="1" lang="en" altLang="zh-CN" sz="2400" dirty="0">
                <a:latin typeface="SimHei" panose="02010609060101010101" pitchFamily="49" charset="-122"/>
                <a:ea typeface="SimHei" panose="02010609060101010101" pitchFamily="49" charset="-122"/>
              </a:rPr>
              <a:t>(1/(1-p)) </a:t>
            </a:r>
            <a:r>
              <a:rPr kumimoji="1" lang="zh-CN" altLang="en-US" sz="2400" dirty="0">
                <a:latin typeface="SimHei" panose="02010609060101010101" pitchFamily="49" charset="-122"/>
                <a:ea typeface="SimHei" panose="02010609060101010101" pitchFamily="49" charset="-122"/>
              </a:rPr>
              <a:t>，其中</a:t>
            </a:r>
            <a:r>
              <a:rPr kumimoji="1" lang="en" altLang="zh-CN" sz="2400" dirty="0">
                <a:latin typeface="SimHei" panose="02010609060101010101" pitchFamily="49" charset="-122"/>
                <a:ea typeface="SimHei" panose="02010609060101010101" pitchFamily="49" charset="-122"/>
              </a:rPr>
              <a:t>p</a:t>
            </a:r>
            <a:r>
              <a:rPr kumimoji="1" lang="zh-CN" altLang="en-US" sz="2400" dirty="0">
                <a:latin typeface="SimHei" panose="02010609060101010101" pitchFamily="49" charset="-122"/>
                <a:ea typeface="SimHei" panose="02010609060101010101" pitchFamily="49" charset="-122"/>
              </a:rPr>
              <a:t>是并行运行的程序的部分。</a:t>
            </a:r>
          </a:p>
        </p:txBody>
      </p:sp>
    </p:spTree>
    <p:extLst>
      <p:ext uri="{BB962C8B-B14F-4D97-AF65-F5344CB8AC3E}">
        <p14:creationId xmlns:p14="http://schemas.microsoft.com/office/powerpoint/2010/main" val="241723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14</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200329"/>
          </a:xfrm>
          <a:prstGeom prst="rect">
            <a:avLst/>
          </a:prstGeom>
          <a:noFill/>
        </p:spPr>
        <p:txBody>
          <a:bodyPr wrap="square" rtlCol="0">
            <a:spAutoFit/>
          </a:bodyPr>
          <a:lstStyle/>
          <a:p>
            <a:pPr marL="342900" indent="-342900">
              <a:buFont typeface="Wingdings" pitchFamily="2" charset="2"/>
              <a:buChar char="l"/>
            </a:pPr>
            <a:r>
              <a:rPr kumimoji="1" lang="en-US" altLang="zh-CN" sz="2400" dirty="0">
                <a:latin typeface="SimHei" panose="02010609060101010101" pitchFamily="49" charset="-122"/>
                <a:ea typeface="SimHei" panose="02010609060101010101" pitchFamily="49" charset="-122"/>
              </a:rPr>
              <a:t>1988 </a:t>
            </a:r>
            <a:r>
              <a:rPr kumimoji="1" lang="zh-CN" altLang="en-US" sz="2400" dirty="0">
                <a:latin typeface="SimHei" panose="02010609060101010101" pitchFamily="49" charset="-122"/>
                <a:ea typeface="SimHei" panose="02010609060101010101" pitchFamily="49" charset="-122"/>
              </a:rPr>
              <a:t>年，</a:t>
            </a:r>
            <a:r>
              <a:rPr kumimoji="1" lang="en" altLang="zh-CN" sz="2400" dirty="0">
                <a:latin typeface="SimHei" panose="02010609060101010101" pitchFamily="49" charset="-122"/>
                <a:ea typeface="SimHei" panose="02010609060101010101" pitchFamily="49" charset="-122"/>
              </a:rPr>
              <a:t>John Gustafson </a:t>
            </a:r>
            <a:r>
              <a:rPr kumimoji="1" lang="zh-CN" altLang="en-US" sz="2400" dirty="0">
                <a:latin typeface="SimHei" panose="02010609060101010101" pitchFamily="49" charset="-122"/>
                <a:ea typeface="SimHei" panose="02010609060101010101" pitchFamily="49" charset="-122"/>
              </a:rPr>
              <a:t>发表了一篇题为“重新评估 </a:t>
            </a:r>
            <a:r>
              <a:rPr kumimoji="1" lang="en" altLang="zh-CN" sz="2400" dirty="0">
                <a:latin typeface="SimHei" panose="02010609060101010101" pitchFamily="49" charset="-122"/>
                <a:ea typeface="SimHei" panose="02010609060101010101" pitchFamily="49" charset="-122"/>
              </a:rPr>
              <a:t>Amdahl </a:t>
            </a:r>
            <a:r>
              <a:rPr kumimoji="1" lang="zh-CN" altLang="en-US" sz="2400" dirty="0">
                <a:latin typeface="SimHei" panose="02010609060101010101" pitchFamily="49" charset="-122"/>
                <a:ea typeface="SimHei" panose="02010609060101010101" pitchFamily="49" charset="-122"/>
              </a:rPr>
              <a:t>定律”的文章。他注意到并行不是用来加速定量的工作，而是用来扩展的。</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3926075" cy="584775"/>
          </a:xfrm>
          <a:prstGeom prst="rect">
            <a:avLst/>
          </a:prstGeom>
          <a:noFill/>
        </p:spPr>
        <p:txBody>
          <a:bodyPr wrap="none" rtlCol="0">
            <a:spAutoFit/>
          </a:bodyPr>
          <a:lstStyle/>
          <a:p>
            <a:r>
              <a:rPr kumimoji="1" lang="en" altLang="zh-CN" sz="3200" b="1" dirty="0">
                <a:latin typeface="STHupo" panose="02010800040101010101" pitchFamily="2" charset="-122"/>
                <a:ea typeface="STHupo" panose="02010800040101010101" pitchFamily="2" charset="-122"/>
              </a:rPr>
              <a:t>Amdahl </a:t>
            </a:r>
            <a:r>
              <a:rPr kumimoji="1" lang="zh-CN" altLang="en-US" sz="3200" b="1" dirty="0">
                <a:latin typeface="STHupo" panose="02010800040101010101" pitchFamily="2" charset="-122"/>
                <a:ea typeface="STHupo" panose="02010800040101010101" pitchFamily="2" charset="-122"/>
              </a:rPr>
              <a:t>和 </a:t>
            </a:r>
            <a:r>
              <a:rPr kumimoji="1" lang="en" altLang="zh-CN" sz="3200" b="1" dirty="0">
                <a:latin typeface="STHupo" panose="02010800040101010101" pitchFamily="2" charset="-122"/>
                <a:ea typeface="STHupo" panose="02010800040101010101" pitchFamily="2" charset="-122"/>
              </a:rPr>
              <a:t>Gustafson</a:t>
            </a:r>
            <a:endParaRPr kumimoji="1" lang="zh-CN" altLang="en-US" sz="3200" b="1" dirty="0">
              <a:latin typeface="STHupo" panose="02010800040101010101" pitchFamily="2" charset="-122"/>
              <a:ea typeface="STHupo" panose="02010800040101010101" pitchFamily="2" charset="-122"/>
            </a:endParaRP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1938992"/>
          </a:xfrm>
          <a:prstGeom prst="rect">
            <a:avLst/>
          </a:prstGeom>
          <a:noFill/>
        </p:spPr>
        <p:txBody>
          <a:bodyPr wrap="square" rtlCol="0">
            <a:spAutoFit/>
          </a:bodyPr>
          <a:lstStyle/>
          <a:p>
            <a:pPr marL="342900" indent="-342900">
              <a:buFont typeface="Wingdings" pitchFamily="2" charset="2"/>
              <a:buChar char="l"/>
            </a:pPr>
            <a:r>
              <a:rPr kumimoji="1" lang="en-US" altLang="zh-CN" sz="2400" dirty="0">
                <a:latin typeface="SimHei" panose="02010609060101010101" pitchFamily="49" charset="-122"/>
                <a:ea typeface="SimHei" panose="02010609060101010101" pitchFamily="49" charset="-122"/>
              </a:rPr>
              <a:t>1 </a:t>
            </a:r>
            <a:r>
              <a:rPr kumimoji="1" lang="zh-CN" altLang="en-US" sz="2400" dirty="0">
                <a:latin typeface="SimHei" panose="02010609060101010101" pitchFamily="49" charset="-122"/>
                <a:ea typeface="SimHei" panose="02010609060101010101" pitchFamily="49" charset="-122"/>
              </a:rPr>
              <a:t>个快递员无法在更多的人和卡车的帮助下更快地递送 </a:t>
            </a:r>
            <a:r>
              <a:rPr kumimoji="1" lang="en-US" altLang="zh-CN" sz="2400" dirty="0">
                <a:latin typeface="SimHei" panose="02010609060101010101" pitchFamily="49" charset="-122"/>
                <a:ea typeface="SimHei" panose="02010609060101010101" pitchFamily="49" charset="-122"/>
              </a:rPr>
              <a:t>1 </a:t>
            </a:r>
            <a:r>
              <a:rPr kumimoji="1" lang="zh-CN" altLang="en-US" sz="2400" dirty="0">
                <a:latin typeface="SimHei" panose="02010609060101010101" pitchFamily="49" charset="-122"/>
                <a:ea typeface="SimHei" panose="02010609060101010101" pitchFamily="49" charset="-122"/>
              </a:rPr>
              <a:t>个包裹。然而，</a:t>
            </a:r>
            <a:r>
              <a:rPr kumimoji="1" lang="en-US" altLang="zh-CN" sz="2400" dirty="0">
                <a:latin typeface="SimHei" panose="02010609060101010101" pitchFamily="49" charset="-122"/>
                <a:ea typeface="SimHei" panose="02010609060101010101" pitchFamily="49" charset="-122"/>
              </a:rPr>
              <a:t>100 </a:t>
            </a:r>
            <a:r>
              <a:rPr kumimoji="1" lang="zh-CN" altLang="en-US" sz="2400" dirty="0">
                <a:latin typeface="SimHei" panose="02010609060101010101" pitchFamily="49" charset="-122"/>
                <a:ea typeface="SimHei" panose="02010609060101010101" pitchFamily="49" charset="-122"/>
              </a:rPr>
              <a:t>个人和 </a:t>
            </a:r>
            <a:r>
              <a:rPr kumimoji="1" lang="en-US" altLang="zh-CN" sz="2400" dirty="0">
                <a:latin typeface="SimHei" panose="02010609060101010101" pitchFamily="49" charset="-122"/>
                <a:ea typeface="SimHei" panose="02010609060101010101" pitchFamily="49" charset="-122"/>
              </a:rPr>
              <a:t>100 </a:t>
            </a:r>
            <a:r>
              <a:rPr kumimoji="1" lang="zh-CN" altLang="en-US" sz="2400" dirty="0">
                <a:latin typeface="SimHei" panose="02010609060101010101" pitchFamily="49" charset="-122"/>
                <a:ea typeface="SimHei" panose="02010609060101010101" pitchFamily="49" charset="-122"/>
              </a:rPr>
              <a:t>辆卡车运送 </a:t>
            </a:r>
            <a:r>
              <a:rPr kumimoji="1" lang="en-US" altLang="zh-CN" sz="2400" dirty="0">
                <a:latin typeface="SimHei" panose="02010609060101010101" pitchFamily="49" charset="-122"/>
                <a:ea typeface="SimHei" panose="02010609060101010101" pitchFamily="49" charset="-122"/>
              </a:rPr>
              <a:t>100 </a:t>
            </a:r>
            <a:r>
              <a:rPr kumimoji="1" lang="zh-CN" altLang="en-US" sz="2400" dirty="0">
                <a:latin typeface="SimHei" panose="02010609060101010101" pitchFamily="49" charset="-122"/>
                <a:ea typeface="SimHei" panose="02010609060101010101" pitchFamily="49" charset="-122"/>
              </a:rPr>
              <a:t>件包裹比 </a:t>
            </a:r>
            <a:r>
              <a:rPr kumimoji="1" lang="en-US" altLang="zh-CN" sz="2400" dirty="0">
                <a:latin typeface="SimHei" panose="02010609060101010101" pitchFamily="49" charset="-122"/>
                <a:ea typeface="SimHei" panose="02010609060101010101" pitchFamily="49" charset="-122"/>
              </a:rPr>
              <a:t>1 </a:t>
            </a:r>
            <a:r>
              <a:rPr kumimoji="1" lang="zh-CN" altLang="en-US" sz="2400" dirty="0">
                <a:latin typeface="SimHei" panose="02010609060101010101" pitchFamily="49" charset="-122"/>
                <a:ea typeface="SimHei" panose="02010609060101010101" pitchFamily="49" charset="-122"/>
              </a:rPr>
              <a:t>个司机开着 </a:t>
            </a:r>
            <a:r>
              <a:rPr kumimoji="1" lang="en-US" altLang="zh-CN" sz="2400" dirty="0">
                <a:latin typeface="SimHei" panose="02010609060101010101" pitchFamily="49" charset="-122"/>
                <a:ea typeface="SimHei" panose="02010609060101010101" pitchFamily="49" charset="-122"/>
              </a:rPr>
              <a:t>1 </a:t>
            </a:r>
            <a:r>
              <a:rPr kumimoji="1" lang="zh-CN" altLang="en-US" sz="2400" dirty="0">
                <a:latin typeface="SimHei" panose="02010609060101010101" pitchFamily="49" charset="-122"/>
                <a:ea typeface="SimHei" panose="02010609060101010101" pitchFamily="49" charset="-122"/>
              </a:rPr>
              <a:t>辆卡车要快得多。多个司机肯定会增加吞吐量，通常也会减少交付的延迟。</a:t>
            </a:r>
          </a:p>
        </p:txBody>
      </p:sp>
    </p:spTree>
    <p:extLst>
      <p:ext uri="{BB962C8B-B14F-4D97-AF65-F5344CB8AC3E}">
        <p14:creationId xmlns:p14="http://schemas.microsoft.com/office/powerpoint/2010/main" val="655848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15</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830997"/>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可扩展性是衡量附加计算可用时程序加速的程度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简 单地称为“加速”</a:t>
            </a:r>
            <a:r>
              <a:rPr kumimoji="1" lang="en-US" altLang="zh-CN" sz="2400" dirty="0">
                <a:latin typeface="SimHei" panose="02010609060101010101" pitchFamily="49" charset="-122"/>
                <a:ea typeface="SimHei" panose="02010609060101010101" pitchFamily="49" charset="-122"/>
              </a:rPr>
              <a:t>)</a:t>
            </a:r>
            <a:endParaRPr kumimoji="1" lang="zh-CN" altLang="en-US" sz="2400" dirty="0">
              <a:latin typeface="SimHei" panose="02010609060101010101" pitchFamily="49" charset="-122"/>
              <a:ea typeface="SimHei" panose="02010609060101010101" pitchFamily="49" charset="-122"/>
            </a:endParaRP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826141"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可扩展性</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1569660"/>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当然，存在限制加速的瓶颈。在上一页的例子中，配送中心可能没有足够的地方可以让</a:t>
            </a:r>
            <a:r>
              <a:rPr kumimoji="1" lang="en-US" altLang="zh-CN" sz="2400" dirty="0">
                <a:latin typeface="SimHei" panose="02010609060101010101" pitchFamily="49" charset="-122"/>
                <a:ea typeface="SimHei" panose="02010609060101010101" pitchFamily="49" charset="-122"/>
              </a:rPr>
              <a:t>100</a:t>
            </a:r>
            <a:r>
              <a:rPr kumimoji="1" lang="zh-CN" altLang="en-US" sz="2400" dirty="0">
                <a:latin typeface="SimHei" panose="02010609060101010101" pitchFamily="49" charset="-122"/>
                <a:ea typeface="SimHei" panose="02010609060101010101" pitchFamily="49" charset="-122"/>
              </a:rPr>
              <a:t>辆卡车停靠。而在计算机程序中，瓶颈经常涉及到将数据移到将要处理的地方。</a:t>
            </a:r>
          </a:p>
        </p:txBody>
      </p:sp>
    </p:spTree>
    <p:extLst>
      <p:ext uri="{BB962C8B-B14F-4D97-AF65-F5344CB8AC3E}">
        <p14:creationId xmlns:p14="http://schemas.microsoft.com/office/powerpoint/2010/main" val="3280197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16</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就我们的目的而言，异构系统是指包含多种类型计算设备的系统。例如</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同时具有中央处理单元 </a:t>
            </a:r>
            <a:r>
              <a:rPr kumimoji="1" lang="en-US" altLang="zh-C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CPU) </a:t>
            </a:r>
            <a:r>
              <a:rPr kumimoji="1" lang="zh-CN" altLang="en-US" sz="2400" dirty="0">
                <a:latin typeface="SimHei" panose="02010609060101010101" pitchFamily="49" charset="-122"/>
                <a:ea typeface="SimHei" panose="02010609060101010101" pitchFamily="49" charset="-122"/>
              </a:rPr>
              <a:t>和图形处理单元 </a:t>
            </a:r>
            <a:r>
              <a:rPr kumimoji="1" lang="en-US" altLang="zh-C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GPU) </a:t>
            </a:r>
            <a:r>
              <a:rPr kumimoji="1" lang="zh-CN" altLang="en-US" sz="2400" dirty="0">
                <a:latin typeface="SimHei" panose="02010609060101010101" pitchFamily="49" charset="-122"/>
                <a:ea typeface="SimHei" panose="02010609060101010101" pitchFamily="49" charset="-122"/>
              </a:rPr>
              <a:t>的系统是一个异构系统。</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826141"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异构系统</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1569660"/>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现在，异构系统中的设备集合可以包括 </a:t>
            </a:r>
            <a:r>
              <a:rPr kumimoji="1" lang="en" altLang="zh-CN" sz="2400" dirty="0">
                <a:latin typeface="SimHei" panose="02010609060101010101" pitchFamily="49" charset="-122"/>
                <a:ea typeface="SimHei" panose="02010609060101010101" pitchFamily="49" charset="-122"/>
              </a:rPr>
              <a:t>CPU</a:t>
            </a:r>
            <a:r>
              <a:rPr kumimoji="1" lang="zh-CN" altLang="e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GPU</a:t>
            </a:r>
            <a:r>
              <a:rPr kumimoji="1" lang="zh-CN" altLang="e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FPGA(</a:t>
            </a:r>
            <a:r>
              <a:rPr kumimoji="1" lang="zh-CN" altLang="en-US" sz="2400" dirty="0">
                <a:latin typeface="SimHei" panose="02010609060101010101" pitchFamily="49" charset="-122"/>
                <a:ea typeface="SimHei" panose="02010609060101010101" pitchFamily="49" charset="-122"/>
              </a:rPr>
              <a:t>现场可编程门阵列</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DSP(</a:t>
            </a:r>
            <a:r>
              <a:rPr kumimoji="1" lang="zh-CN" altLang="en-US" sz="2400" dirty="0">
                <a:latin typeface="SimHei" panose="02010609060101010101" pitchFamily="49" charset="-122"/>
                <a:ea typeface="SimHei" panose="02010609060101010101" pitchFamily="49" charset="-122"/>
              </a:rPr>
              <a:t>数字 信号处理器</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ASIC(</a:t>
            </a:r>
            <a:r>
              <a:rPr kumimoji="1" lang="zh-CN" altLang="en-US" sz="2400" dirty="0">
                <a:latin typeface="SimHei" panose="02010609060101010101" pitchFamily="49" charset="-122"/>
                <a:ea typeface="SimHei" panose="02010609060101010101" pitchFamily="49" charset="-122"/>
              </a:rPr>
              <a:t>应用专用集成电路</a:t>
            </a:r>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和 </a:t>
            </a:r>
            <a:r>
              <a:rPr kumimoji="1" lang="en" altLang="zh-CN" sz="2400" dirty="0">
                <a:latin typeface="SimHei" panose="02010609060101010101" pitchFamily="49" charset="-122"/>
                <a:ea typeface="SimHei" panose="02010609060101010101" pitchFamily="49" charset="-122"/>
              </a:rPr>
              <a:t>AI </a:t>
            </a:r>
            <a:r>
              <a:rPr kumimoji="1" lang="zh-CN" altLang="en-US" sz="2400" dirty="0">
                <a:latin typeface="SimHei" panose="02010609060101010101" pitchFamily="49" charset="-122"/>
                <a:ea typeface="SimHei" panose="02010609060101010101" pitchFamily="49" charset="-122"/>
              </a:rPr>
              <a:t>芯片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图形、神经拟态等</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a:t>
            </a:r>
          </a:p>
        </p:txBody>
      </p:sp>
    </p:spTree>
    <p:extLst>
      <p:ext uri="{BB962C8B-B14F-4D97-AF65-F5344CB8AC3E}">
        <p14:creationId xmlns:p14="http://schemas.microsoft.com/office/powerpoint/2010/main" val="1773417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17</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569660"/>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拥有多种类型设备时，每种设备具有不同的架构，因此具有不同的特性，这就导致每种设备需 要不同的编程和优化需求。这就成为了编写 </a:t>
            </a:r>
            <a:r>
              <a:rPr kumimoji="1" lang="en" altLang="zh-CN" sz="2400" dirty="0">
                <a:latin typeface="SimHei" panose="02010609060101010101" pitchFamily="49" charset="-122"/>
                <a:ea typeface="SimHei" panose="02010609060101010101" pitchFamily="49" charset="-122"/>
              </a:rPr>
              <a:t>SYCL(DPC++ </a:t>
            </a:r>
            <a:r>
              <a:rPr kumimoji="1" lang="zh-CN" altLang="en-US" sz="2400" dirty="0">
                <a:latin typeface="SimHei" panose="02010609060101010101" pitchFamily="49" charset="-122"/>
                <a:ea typeface="SimHei" panose="02010609060101010101" pitchFamily="49" charset="-122"/>
              </a:rPr>
              <a:t>编译器</a:t>
            </a:r>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的动机。</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826141"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异构系统</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461665"/>
          </a:xfrm>
          <a:prstGeom prst="rect">
            <a:avLst/>
          </a:prstGeom>
          <a:noFill/>
        </p:spPr>
        <p:txBody>
          <a:bodyPr wrap="square" rtlCol="0">
            <a:spAutoFit/>
          </a:bodyPr>
          <a:lstStyle/>
          <a:p>
            <a:pPr marL="342900" indent="-342900">
              <a:buFont typeface="Wingdings" pitchFamily="2" charset="2"/>
              <a:buChar char="l"/>
            </a:pP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是为了解决异构系统中数据并行编程的挑战。</a:t>
            </a:r>
          </a:p>
        </p:txBody>
      </p:sp>
    </p:spTree>
    <p:extLst>
      <p:ext uri="{BB962C8B-B14F-4D97-AF65-F5344CB8AC3E}">
        <p14:creationId xmlns:p14="http://schemas.microsoft.com/office/powerpoint/2010/main" val="1507725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18</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938992"/>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程序中使用多个设备是异构编程的原因。这就是为什么在之前对异构系统进行解释之后，“设 备”这个词在本章中反复出现的原因。异构系统中的设备集合可以包括 </a:t>
            </a:r>
            <a:r>
              <a:rPr kumimoji="1" lang="en" altLang="zh-CN" sz="2400" dirty="0">
                <a:latin typeface="SimHei" panose="02010609060101010101" pitchFamily="49" charset="-122"/>
                <a:ea typeface="SimHei" panose="02010609060101010101" pitchFamily="49" charset="-122"/>
              </a:rPr>
              <a:t>GPUI</a:t>
            </a:r>
            <a:r>
              <a:rPr kumimoji="1" lang="zh-CN" altLang="e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FPGA</a:t>
            </a:r>
            <a:r>
              <a:rPr kumimoji="1" lang="zh-CN" altLang="e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DSP</a:t>
            </a:r>
            <a:r>
              <a:rPr kumimoji="1" lang="zh-CN" altLang="e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ASIC</a:t>
            </a:r>
            <a:r>
              <a:rPr kumimoji="1" lang="zh-CN" altLang="en" sz="2400" dirty="0">
                <a:latin typeface="SimHei" panose="02010609060101010101" pitchFamily="49" charset="-122"/>
                <a:ea typeface="SimHei" panose="02010609060101010101" pitchFamily="49" charset="-122"/>
              </a:rPr>
              <a:t>、 </a:t>
            </a:r>
            <a:r>
              <a:rPr kumimoji="1" lang="en" altLang="zh-CN" sz="2400" dirty="0">
                <a:latin typeface="SimHei" panose="02010609060101010101" pitchFamily="49" charset="-122"/>
                <a:ea typeface="SimHei" panose="02010609060101010101" pitchFamily="49" charset="-122"/>
              </a:rPr>
              <a:t>CPU </a:t>
            </a:r>
            <a:r>
              <a:rPr kumimoji="1" lang="zh-CN" altLang="en-US" sz="2400" dirty="0">
                <a:latin typeface="SimHei" panose="02010609060101010101" pitchFamily="49" charset="-122"/>
                <a:ea typeface="SimHei" panose="02010609060101010101" pitchFamily="49" charset="-122"/>
              </a:rPr>
              <a:t>和 </a:t>
            </a:r>
            <a:r>
              <a:rPr kumimoji="1" lang="en" altLang="zh-CN" sz="2400" dirty="0">
                <a:latin typeface="SimHei" panose="02010609060101010101" pitchFamily="49" charset="-122"/>
                <a:ea typeface="SimHei" panose="02010609060101010101" pitchFamily="49" charset="-122"/>
              </a:rPr>
              <a:t>AI </a:t>
            </a:r>
            <a:r>
              <a:rPr kumimoji="1" lang="zh-CN" altLang="en-US" sz="2400" dirty="0">
                <a:latin typeface="SimHei" panose="02010609060101010101" pitchFamily="49" charset="-122"/>
                <a:ea typeface="SimHei" panose="02010609060101010101" pitchFamily="49" charset="-122"/>
              </a:rPr>
              <a:t>芯片</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005403"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设备</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626076"/>
            <a:ext cx="7417415" cy="1569660"/>
          </a:xfrm>
          <a:prstGeom prst="rect">
            <a:avLst/>
          </a:prstGeom>
          <a:noFill/>
        </p:spPr>
        <p:txBody>
          <a:bodyPr wrap="square" rtlCol="0">
            <a:spAutoFit/>
          </a:bodyPr>
          <a:lstStyle/>
          <a:p>
            <a:pPr marL="342900" indent="-342900">
              <a:buFont typeface="Wingdings" pitchFamily="2" charset="2"/>
              <a:buChar char="l"/>
            </a:pP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承诺的加速目标是设备端，加速计算的想法通常是将工作转移到可以加速工作完成的设 备上进行。所以，需要了解如何消弭移动数据所消耗的时间，这需要不断的思考</a:t>
            </a:r>
          </a:p>
        </p:txBody>
      </p:sp>
    </p:spTree>
    <p:extLst>
      <p:ext uri="{BB962C8B-B14F-4D97-AF65-F5344CB8AC3E}">
        <p14:creationId xmlns:p14="http://schemas.microsoft.com/office/powerpoint/2010/main" val="2043920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19</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设备端执行的代码称为内核代码。这不是 </a:t>
            </a: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或 </a:t>
            </a:r>
            <a:r>
              <a:rPr kumimoji="1" lang="en" altLang="zh-CN" sz="2400" dirty="0">
                <a:latin typeface="SimHei" panose="02010609060101010101" pitchFamily="49" charset="-122"/>
                <a:ea typeface="SimHei" panose="02010609060101010101" pitchFamily="49" charset="-122"/>
              </a:rPr>
              <a:t>DPC++ </a:t>
            </a:r>
            <a:r>
              <a:rPr kumimoji="1" lang="zh-CN" altLang="en-US" sz="2400" dirty="0">
                <a:latin typeface="SimHei" panose="02010609060101010101" pitchFamily="49" charset="-122"/>
                <a:ea typeface="SimHei" panose="02010609060101010101" pitchFamily="49" charset="-122"/>
              </a:rPr>
              <a:t>独有的概念</a:t>
            </a:r>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它是其他加速语言 包括</a:t>
            </a:r>
            <a:r>
              <a:rPr kumimoji="1" lang="en" altLang="zh-CN" sz="2400" dirty="0">
                <a:latin typeface="SimHei" panose="02010609060101010101" pitchFamily="49" charset="-122"/>
                <a:ea typeface="SimHei" panose="02010609060101010101" pitchFamily="49" charset="-122"/>
              </a:rPr>
              <a:t>OpenCL </a:t>
            </a:r>
            <a:r>
              <a:rPr kumimoji="1" lang="zh-CN" altLang="en-US" sz="2400" dirty="0">
                <a:latin typeface="SimHei" panose="02010609060101010101" pitchFamily="49" charset="-122"/>
                <a:ea typeface="SimHei" panose="02010609060101010101" pitchFamily="49" charset="-122"/>
              </a:rPr>
              <a:t>和 </a:t>
            </a:r>
            <a:r>
              <a:rPr kumimoji="1" lang="en" altLang="zh-CN" sz="2400" dirty="0">
                <a:latin typeface="SimHei" panose="02010609060101010101" pitchFamily="49" charset="-122"/>
                <a:ea typeface="SimHei" panose="02010609060101010101" pitchFamily="49" charset="-122"/>
              </a:rPr>
              <a:t>CUDA </a:t>
            </a:r>
            <a:r>
              <a:rPr kumimoji="1" lang="zh-CN" altLang="en-US" sz="2400" dirty="0">
                <a:latin typeface="SimHei" panose="02010609060101010101" pitchFamily="49" charset="-122"/>
                <a:ea typeface="SimHei" panose="02010609060101010101" pitchFamily="49" charset="-122"/>
              </a:rPr>
              <a:t>的内核概念。</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826141"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内核代码</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2677656"/>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内核代码有一定的限制，允许更广泛的设备支持和大量并行。内核代码中不支持的特性包括动态多态性、动态内存分配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因此没有使用 </a:t>
            </a:r>
            <a:r>
              <a:rPr kumimoji="1" lang="en" altLang="zh-CN" sz="2400" dirty="0">
                <a:latin typeface="SimHei" panose="02010609060101010101" pitchFamily="49" charset="-122"/>
                <a:ea typeface="SimHei" panose="02010609060101010101" pitchFamily="49" charset="-122"/>
              </a:rPr>
              <a:t>new </a:t>
            </a:r>
            <a:r>
              <a:rPr kumimoji="1" lang="zh-CN" altLang="en-US" sz="2400" dirty="0">
                <a:latin typeface="SimHei" panose="02010609060101010101" pitchFamily="49" charset="-122"/>
                <a:ea typeface="SimHei" panose="02010609060101010101" pitchFamily="49" charset="-122"/>
              </a:rPr>
              <a:t>或 </a:t>
            </a:r>
            <a:r>
              <a:rPr kumimoji="1" lang="en" altLang="zh-CN" sz="2400" dirty="0">
                <a:latin typeface="SimHei" panose="02010609060101010101" pitchFamily="49" charset="-122"/>
                <a:ea typeface="SimHei" panose="02010609060101010101" pitchFamily="49" charset="-122"/>
              </a:rPr>
              <a:t>delete </a:t>
            </a:r>
            <a:r>
              <a:rPr kumimoji="1" lang="zh-CN" altLang="en-US" sz="2400" dirty="0">
                <a:latin typeface="SimHei" panose="02010609060101010101" pitchFamily="49" charset="-122"/>
                <a:ea typeface="SimHei" panose="02010609060101010101" pitchFamily="49" charset="-122"/>
              </a:rPr>
              <a:t>操作符的对象管理</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、静态变量、函数指针、运行时类型信息 </a:t>
            </a:r>
            <a:r>
              <a:rPr kumimoji="1" lang="en-US" altLang="zh-C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RTTI) </a:t>
            </a:r>
            <a:r>
              <a:rPr kumimoji="1" lang="zh-CN" altLang="en-US" sz="2400" dirty="0">
                <a:latin typeface="SimHei" panose="02010609060101010101" pitchFamily="49" charset="-122"/>
                <a:ea typeface="SimHei" panose="02010609060101010101" pitchFamily="49" charset="-122"/>
              </a:rPr>
              <a:t>和异常处理。不允许从内核代码调用虚成员函数和变参数函数。内核代码不允许递归。</a:t>
            </a:r>
          </a:p>
        </p:txBody>
      </p:sp>
    </p:spTree>
    <p:extLst>
      <p:ext uri="{BB962C8B-B14F-4D97-AF65-F5344CB8AC3E}">
        <p14:creationId xmlns:p14="http://schemas.microsoft.com/office/powerpoint/2010/main" val="75263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1"/>
          <p:cNvSpPr>
            <a:spLocks/>
          </p:cNvSpPr>
          <p:nvPr/>
        </p:nvSpPr>
        <p:spPr bwMode="auto">
          <a:xfrm>
            <a:off x="5614988" y="0"/>
            <a:ext cx="6423025" cy="6858000"/>
          </a:xfrm>
          <a:custGeom>
            <a:avLst/>
            <a:gdLst>
              <a:gd name="T0" fmla="*/ 2599382 w 5769204"/>
              <a:gd name="T1" fmla="*/ 9427 h 6858000"/>
              <a:gd name="T2" fmla="*/ 7961352 w 5769204"/>
              <a:gd name="T3" fmla="*/ 0 h 6858000"/>
              <a:gd name="T4" fmla="*/ 7961352 w 5769204"/>
              <a:gd name="T5" fmla="*/ 6858000 h 6858000"/>
              <a:gd name="T6" fmla="*/ 0 w 5769204"/>
              <a:gd name="T7" fmla="*/ 6858000 h 6858000"/>
              <a:gd name="T8" fmla="*/ 2599382 w 5769204"/>
              <a:gd name="T9" fmla="*/ 9427 h 6858000"/>
              <a:gd name="T10" fmla="*/ 0 60000 65536"/>
              <a:gd name="T11" fmla="*/ 0 60000 65536"/>
              <a:gd name="T12" fmla="*/ 0 60000 65536"/>
              <a:gd name="T13" fmla="*/ 0 60000 65536"/>
              <a:gd name="T14" fmla="*/ 0 60000 65536"/>
              <a:gd name="T15" fmla="*/ 0 w 5769204"/>
              <a:gd name="T16" fmla="*/ 0 h 6858000"/>
              <a:gd name="T17" fmla="*/ 5769204 w 5769204"/>
              <a:gd name="T18" fmla="*/ 6858000 h 6858000"/>
            </a:gdLst>
            <a:ahLst/>
            <a:cxnLst>
              <a:cxn ang="T10">
                <a:pos x="T0" y="T1"/>
              </a:cxn>
              <a:cxn ang="T11">
                <a:pos x="T2" y="T3"/>
              </a:cxn>
              <a:cxn ang="T12">
                <a:pos x="T4" y="T5"/>
              </a:cxn>
              <a:cxn ang="T13">
                <a:pos x="T6" y="T7"/>
              </a:cxn>
              <a:cxn ang="T14">
                <a:pos x="T8" y="T9"/>
              </a:cxn>
            </a:cxnLst>
            <a:rect l="T15" t="T16" r="T17" b="T18"/>
            <a:pathLst>
              <a:path w="5769204" h="6858000">
                <a:moveTo>
                  <a:pt x="1883645" y="9427"/>
                </a:moveTo>
                <a:lnTo>
                  <a:pt x="5769204" y="0"/>
                </a:lnTo>
                <a:lnTo>
                  <a:pt x="5769204" y="6858000"/>
                </a:lnTo>
                <a:lnTo>
                  <a:pt x="0" y="6858000"/>
                </a:lnTo>
                <a:lnTo>
                  <a:pt x="1883645" y="94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5" name="矩形 1"/>
          <p:cNvSpPr>
            <a:spLocks/>
          </p:cNvSpPr>
          <p:nvPr/>
        </p:nvSpPr>
        <p:spPr bwMode="auto">
          <a:xfrm>
            <a:off x="5768975" y="0"/>
            <a:ext cx="6423025" cy="6858000"/>
          </a:xfrm>
          <a:custGeom>
            <a:avLst/>
            <a:gdLst>
              <a:gd name="T0" fmla="*/ 2599382 w 5769204"/>
              <a:gd name="T1" fmla="*/ 9427 h 6858000"/>
              <a:gd name="T2" fmla="*/ 7961352 w 5769204"/>
              <a:gd name="T3" fmla="*/ 0 h 6858000"/>
              <a:gd name="T4" fmla="*/ 7961352 w 5769204"/>
              <a:gd name="T5" fmla="*/ 6858000 h 6858000"/>
              <a:gd name="T6" fmla="*/ 0 w 5769204"/>
              <a:gd name="T7" fmla="*/ 6858000 h 6858000"/>
              <a:gd name="T8" fmla="*/ 2599382 w 5769204"/>
              <a:gd name="T9" fmla="*/ 9427 h 6858000"/>
              <a:gd name="T10" fmla="*/ 0 60000 65536"/>
              <a:gd name="T11" fmla="*/ 0 60000 65536"/>
              <a:gd name="T12" fmla="*/ 0 60000 65536"/>
              <a:gd name="T13" fmla="*/ 0 60000 65536"/>
              <a:gd name="T14" fmla="*/ 0 60000 65536"/>
              <a:gd name="T15" fmla="*/ 0 w 5769204"/>
              <a:gd name="T16" fmla="*/ 0 h 6858000"/>
              <a:gd name="T17" fmla="*/ 5769204 w 5769204"/>
              <a:gd name="T18" fmla="*/ 6858000 h 6858000"/>
            </a:gdLst>
            <a:ahLst/>
            <a:cxnLst>
              <a:cxn ang="T10">
                <a:pos x="T0" y="T1"/>
              </a:cxn>
              <a:cxn ang="T11">
                <a:pos x="T2" y="T3"/>
              </a:cxn>
              <a:cxn ang="T12">
                <a:pos x="T4" y="T5"/>
              </a:cxn>
              <a:cxn ang="T13">
                <a:pos x="T6" y="T7"/>
              </a:cxn>
              <a:cxn ang="T14">
                <a:pos x="T8" y="T9"/>
              </a:cxn>
            </a:cxnLst>
            <a:rect l="T15" t="T16" r="T17" b="T18"/>
            <a:pathLst>
              <a:path w="5769204" h="6858000">
                <a:moveTo>
                  <a:pt x="1883645" y="9427"/>
                </a:moveTo>
                <a:lnTo>
                  <a:pt x="5769204" y="0"/>
                </a:lnTo>
                <a:lnTo>
                  <a:pt x="5769204" y="6858000"/>
                </a:lnTo>
                <a:lnTo>
                  <a:pt x="0" y="6858000"/>
                </a:lnTo>
                <a:lnTo>
                  <a:pt x="1883645" y="9427"/>
                </a:lnTo>
                <a:close/>
              </a:path>
            </a:pathLst>
          </a:cu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6" name="等腰三角形 4"/>
          <p:cNvSpPr>
            <a:spLocks/>
          </p:cNvSpPr>
          <p:nvPr/>
        </p:nvSpPr>
        <p:spPr bwMode="auto">
          <a:xfrm rot="-344388">
            <a:off x="9923463" y="-147638"/>
            <a:ext cx="2436812" cy="3543301"/>
          </a:xfrm>
          <a:custGeom>
            <a:avLst/>
            <a:gdLst>
              <a:gd name="T0" fmla="*/ 0 w 2436495"/>
              <a:gd name="T1" fmla="*/ 0 h 3543376"/>
              <a:gd name="T2" fmla="*/ 2437448 w 2436495"/>
              <a:gd name="T3" fmla="*/ 249659 h 3543376"/>
              <a:gd name="T4" fmla="*/ 2094032 w 2436495"/>
              <a:gd name="T5" fmla="*/ 3543149 h 3543376"/>
              <a:gd name="T6" fmla="*/ 0 w 2436495"/>
              <a:gd name="T7" fmla="*/ 0 h 3543376"/>
              <a:gd name="T8" fmla="*/ 0 60000 65536"/>
              <a:gd name="T9" fmla="*/ 0 60000 65536"/>
              <a:gd name="T10" fmla="*/ 0 60000 65536"/>
              <a:gd name="T11" fmla="*/ 0 60000 65536"/>
              <a:gd name="T12" fmla="*/ 0 w 2436495"/>
              <a:gd name="T13" fmla="*/ 0 h 3543376"/>
              <a:gd name="T14" fmla="*/ 2436495 w 2436495"/>
              <a:gd name="T15" fmla="*/ 3543376 h 3543376"/>
            </a:gdLst>
            <a:ahLst/>
            <a:cxnLst>
              <a:cxn ang="T8">
                <a:pos x="T0" y="T1"/>
              </a:cxn>
              <a:cxn ang="T9">
                <a:pos x="T2" y="T3"/>
              </a:cxn>
              <a:cxn ang="T10">
                <a:pos x="T4" y="T5"/>
              </a:cxn>
              <a:cxn ang="T11">
                <a:pos x="T6" y="T7"/>
              </a:cxn>
            </a:cxnLst>
            <a:rect l="T12" t="T13" r="T14" b="T15"/>
            <a:pathLst>
              <a:path w="2436495" h="3543376">
                <a:moveTo>
                  <a:pt x="0" y="0"/>
                </a:moveTo>
                <a:lnTo>
                  <a:pt x="2436495" y="249674"/>
                </a:lnTo>
                <a:lnTo>
                  <a:pt x="2093214" y="354337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sp>
        <p:nvSpPr>
          <p:cNvPr id="3078" name="矩形 31"/>
          <p:cNvSpPr>
            <a:spLocks noChangeArrowheads="1"/>
          </p:cNvSpPr>
          <p:nvPr/>
        </p:nvSpPr>
        <p:spPr bwMode="auto">
          <a:xfrm>
            <a:off x="2208213" y="2940050"/>
            <a:ext cx="2581275"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79" name="Rectangle 6"/>
          <p:cNvSpPr>
            <a:spLocks noChangeArrowheads="1"/>
          </p:cNvSpPr>
          <p:nvPr/>
        </p:nvSpPr>
        <p:spPr bwMode="auto">
          <a:xfrm>
            <a:off x="2450986" y="2984500"/>
            <a:ext cx="22273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概念和术语</a:t>
            </a:r>
          </a:p>
        </p:txBody>
      </p:sp>
      <p:sp>
        <p:nvSpPr>
          <p:cNvPr id="3080" name="矩形 29"/>
          <p:cNvSpPr>
            <a:spLocks noChangeArrowheads="1"/>
          </p:cNvSpPr>
          <p:nvPr/>
        </p:nvSpPr>
        <p:spPr bwMode="auto">
          <a:xfrm>
            <a:off x="695325" y="29400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1" name="文本框 30"/>
          <p:cNvSpPr txBox="1">
            <a:spLocks noChangeArrowheads="1"/>
          </p:cNvSpPr>
          <p:nvPr/>
        </p:nvSpPr>
        <p:spPr bwMode="auto">
          <a:xfrm>
            <a:off x="871538" y="29765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第一章</a:t>
            </a:r>
          </a:p>
        </p:txBody>
      </p:sp>
      <p:sp>
        <p:nvSpPr>
          <p:cNvPr id="3082" name="矩形 38"/>
          <p:cNvSpPr>
            <a:spLocks noChangeArrowheads="1"/>
          </p:cNvSpPr>
          <p:nvPr/>
        </p:nvSpPr>
        <p:spPr bwMode="auto">
          <a:xfrm>
            <a:off x="2208213" y="3600450"/>
            <a:ext cx="2581275" cy="48895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pPr>
            <a:endParaRPr lang="zh-CN" altLang="en-US" sz="1600" b="1">
              <a:solidFill>
                <a:srgbClr val="000000"/>
              </a:solidFill>
              <a:latin typeface="Arial" panose="020B0604020202020204" pitchFamily="34" charset="0"/>
            </a:endParaRPr>
          </a:p>
        </p:txBody>
      </p:sp>
      <p:sp>
        <p:nvSpPr>
          <p:cNvPr id="3083" name="Rectangle 6"/>
          <p:cNvSpPr>
            <a:spLocks noChangeArrowheads="1"/>
          </p:cNvSpPr>
          <p:nvPr/>
        </p:nvSpPr>
        <p:spPr bwMode="auto">
          <a:xfrm>
            <a:off x="2450986" y="3644900"/>
            <a:ext cx="22273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000" b="1" dirty="0">
                <a:solidFill>
                  <a:schemeClr val="bg2">
                    <a:lumMod val="25000"/>
                  </a:schemeClr>
                </a:solidFill>
                <a:latin typeface="微软雅黑" panose="020B0503020204020204" pitchFamily="34" charset="-122"/>
                <a:ea typeface="微软雅黑" panose="020B0503020204020204" pitchFamily="34" charset="-122"/>
              </a:rPr>
              <a:t>代码执行的位置</a:t>
            </a:r>
          </a:p>
        </p:txBody>
      </p:sp>
      <p:sp>
        <p:nvSpPr>
          <p:cNvPr id="3084" name="矩形 36"/>
          <p:cNvSpPr>
            <a:spLocks noChangeArrowheads="1"/>
          </p:cNvSpPr>
          <p:nvPr/>
        </p:nvSpPr>
        <p:spPr bwMode="auto">
          <a:xfrm>
            <a:off x="695325" y="3600450"/>
            <a:ext cx="1328738" cy="4889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085" name="文本框 37"/>
          <p:cNvSpPr txBox="1">
            <a:spLocks noChangeArrowheads="1"/>
          </p:cNvSpPr>
          <p:nvPr/>
        </p:nvSpPr>
        <p:spPr bwMode="auto">
          <a:xfrm>
            <a:off x="871538" y="3636963"/>
            <a:ext cx="96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rgbClr val="FFFFFF"/>
                </a:solidFill>
                <a:latin typeface="微软雅黑" panose="020B0503020204020204" pitchFamily="34" charset="-122"/>
                <a:ea typeface="微软雅黑" panose="020B0503020204020204" pitchFamily="34" charset="-122"/>
              </a:rPr>
              <a:t>第二章</a:t>
            </a:r>
          </a:p>
        </p:txBody>
      </p:sp>
      <p:grpSp>
        <p:nvGrpSpPr>
          <p:cNvPr id="3094" name="组合 54"/>
          <p:cNvGrpSpPr>
            <a:grpSpLocks/>
          </p:cNvGrpSpPr>
          <p:nvPr/>
        </p:nvGrpSpPr>
        <p:grpSpPr bwMode="auto">
          <a:xfrm>
            <a:off x="490538" y="1717675"/>
            <a:ext cx="2701925" cy="900113"/>
            <a:chOff x="0" y="0"/>
            <a:chExt cx="2702007" cy="899374"/>
          </a:xfrm>
        </p:grpSpPr>
        <p:grpSp>
          <p:nvGrpSpPr>
            <p:cNvPr id="3100" name="组合 55"/>
            <p:cNvGrpSpPr>
              <a:grpSpLocks/>
            </p:cNvGrpSpPr>
            <p:nvPr/>
          </p:nvGrpSpPr>
          <p:grpSpPr bwMode="auto">
            <a:xfrm>
              <a:off x="0" y="0"/>
              <a:ext cx="2702007" cy="849531"/>
              <a:chOff x="0" y="0"/>
              <a:chExt cx="2702007" cy="849531"/>
            </a:xfrm>
          </p:grpSpPr>
          <p:sp>
            <p:nvSpPr>
              <p:cNvPr id="3102" name="文本框 57"/>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b="1" dirty="0">
                    <a:solidFill>
                      <a:srgbClr val="9A0000"/>
                    </a:solidFill>
                    <a:latin typeface="微软雅黑" panose="020B0503020204020204" pitchFamily="34" charset="-122"/>
                    <a:ea typeface="微软雅黑" panose="020B0503020204020204" pitchFamily="34" charset="-122"/>
                  </a:rPr>
                  <a:t>目录</a:t>
                </a:r>
              </a:p>
            </p:txBody>
          </p:sp>
          <p:cxnSp>
            <p:nvCxnSpPr>
              <p:cNvPr id="3103" name="直接连接符 58"/>
              <p:cNvCxnSpPr>
                <a:cxnSpLocks noChangeShapeType="1"/>
              </p:cNvCxnSpPr>
              <p:nvPr/>
            </p:nvCxnSpPr>
            <p:spPr bwMode="auto">
              <a:xfrm>
                <a:off x="151331" y="849531"/>
                <a:ext cx="2550676"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3101" name="文本框 56"/>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rgbClr val="9A0000"/>
                  </a:solidFill>
                  <a:latin typeface="微软雅黑" panose="020B0503020204020204" pitchFamily="34" charset="-122"/>
                  <a:ea typeface="微软雅黑" panose="020B0503020204020204" pitchFamily="34" charset="-122"/>
                </a:rPr>
                <a:t>Contents</a:t>
              </a:r>
              <a:endParaRPr lang="zh-CN" altLang="en-US" sz="2000" b="1" dirty="0">
                <a:solidFill>
                  <a:srgbClr val="9A0000"/>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2"/>
          </p:nvPr>
        </p:nvSpPr>
        <p:spPr/>
        <p:txBody>
          <a:bodyPr/>
          <a:lstStyle/>
          <a:p>
            <a:fld id="{ABB8F404-4D68-4CF1-A1D1-4545FFCFAAD6}"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20</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可移植性是 </a:t>
            </a: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和 </a:t>
            </a:r>
            <a:r>
              <a:rPr kumimoji="1" lang="en" altLang="zh-CN" sz="2400" dirty="0">
                <a:latin typeface="SimHei" panose="02010609060101010101" pitchFamily="49" charset="-122"/>
                <a:ea typeface="SimHei" panose="02010609060101010101" pitchFamily="49" charset="-122"/>
              </a:rPr>
              <a:t>DPC++ </a:t>
            </a:r>
            <a:r>
              <a:rPr kumimoji="1" lang="zh-CN" altLang="en-US" sz="2400" dirty="0">
                <a:latin typeface="SimHei" panose="02010609060101010101" pitchFamily="49" charset="-122"/>
                <a:ea typeface="SimHei" panose="02010609060101010101" pitchFamily="49" charset="-122"/>
              </a:rPr>
              <a:t>的目标，但这两者都不能保证。一种语言和编译器所能做的，就是在需要的时候更容易在应用程序中实现可移植性。</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3877985"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可移植性和直接编程</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1569660"/>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可移植性比较复杂，包括功能和性能可移植性。功能可移植性，程序可以在各种平台上编译和运行。性能可移植性，程序能够在各种平台上获得合理的性能。</a:t>
            </a:r>
          </a:p>
        </p:txBody>
      </p:sp>
    </p:spTree>
    <p:extLst>
      <p:ext uri="{BB962C8B-B14F-4D97-AF65-F5344CB8AC3E}">
        <p14:creationId xmlns:p14="http://schemas.microsoft.com/office/powerpoint/2010/main" val="69452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21</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938992"/>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并发”是可以启动的代码，但不一定是在同一时刻。在我们的计算机上，如果打开了一个邮件程序和一个 </a:t>
            </a:r>
            <a:r>
              <a:rPr kumimoji="1" lang="en" altLang="zh-CN" sz="2400" dirty="0">
                <a:latin typeface="SimHei" panose="02010609060101010101" pitchFamily="49" charset="-122"/>
                <a:ea typeface="SimHei" panose="02010609060101010101" pitchFamily="49" charset="-122"/>
              </a:rPr>
              <a:t>Web </a:t>
            </a:r>
            <a:r>
              <a:rPr kumimoji="1" lang="zh-CN" altLang="en-US" sz="2400" dirty="0">
                <a:latin typeface="SimHei" panose="02010609060101010101" pitchFamily="49" charset="-122"/>
                <a:ea typeface="SimHei" panose="02010609060101010101" pitchFamily="49" charset="-122"/>
              </a:rPr>
              <a:t>浏览器，那么它们是同时运行的。在只有一个处理器的系统上，通过一个时间切片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在运行每个程序之间快速来回切换</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的过程可以发生并发。</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2236510"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并发和并行</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8" y="4708299"/>
            <a:ext cx="7417415" cy="1938992"/>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“并行”是可以在同一时刻启动的代码。并行要求系统可以同时做多件事。异构系统总是可以并行地做事，因为其至少有两个计算设备。当然，</a:t>
            </a: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程序不需要异构系统，因为它可以仅在主机系统上运行。</a:t>
            </a:r>
          </a:p>
        </p:txBody>
      </p:sp>
    </p:spTree>
    <p:extLst>
      <p:ext uri="{BB962C8B-B14F-4D97-AF65-F5344CB8AC3E}">
        <p14:creationId xmlns:p14="http://schemas.microsoft.com/office/powerpoint/2010/main" val="3301406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6148" name="文本框 8"/>
          <p:cNvSpPr txBox="1">
            <a:spLocks noChangeArrowheads="1"/>
          </p:cNvSpPr>
          <p:nvPr/>
        </p:nvSpPr>
        <p:spPr bwMode="auto">
          <a:xfrm>
            <a:off x="179388"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2</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6149" name="文本框 12"/>
          <p:cNvSpPr txBox="1">
            <a:spLocks noChangeArrowheads="1"/>
          </p:cNvSpPr>
          <p:nvPr/>
        </p:nvSpPr>
        <p:spPr bwMode="auto">
          <a:xfrm>
            <a:off x="2762250" y="3632200"/>
            <a:ext cx="67545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代码执行的位置</a:t>
            </a:r>
          </a:p>
        </p:txBody>
      </p:sp>
      <p:sp>
        <p:nvSpPr>
          <p:cNvPr id="6151" name="矩形 16"/>
          <p:cNvSpPr>
            <a:spLocks noChangeArrowheads="1"/>
          </p:cNvSpPr>
          <p:nvPr/>
        </p:nvSpPr>
        <p:spPr bwMode="auto">
          <a:xfrm>
            <a:off x="2886075" y="5011738"/>
            <a:ext cx="3631666" cy="58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这部分描述了代码可以在什么地方，什么时候执行，以及用来控制执行位置的机制</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152" name="文本框 17"/>
          <p:cNvSpPr>
            <a:spLocks/>
          </p:cNvSpPr>
          <p:nvPr/>
        </p:nvSpPr>
        <p:spPr bwMode="auto">
          <a:xfrm>
            <a:off x="341313" y="4933950"/>
            <a:ext cx="2155825" cy="881063"/>
          </a:xfrm>
          <a:custGeom>
            <a:avLst/>
            <a:gdLst>
              <a:gd name="T0" fmla="*/ 352051 w 2156102"/>
              <a:gd name="T1" fmla="*/ 0 h 880167"/>
              <a:gd name="T2" fmla="*/ 1116904 w 2156102"/>
              <a:gd name="T3" fmla="*/ 0 h 880167"/>
              <a:gd name="T4" fmla="*/ 791688 w 2156102"/>
              <a:gd name="T5" fmla="*/ 294006 h 880167"/>
              <a:gd name="T6" fmla="*/ 791688 w 2156102"/>
              <a:gd name="T7" fmla="*/ 306853 h 880167"/>
              <a:gd name="T8" fmla="*/ 2155269 w 2156102"/>
              <a:gd name="T9" fmla="*/ 306853 h 880167"/>
              <a:gd name="T10" fmla="*/ 2155269 w 2156102"/>
              <a:gd name="T11" fmla="*/ 882858 h 880167"/>
              <a:gd name="T12" fmla="*/ 0 w 2156102"/>
              <a:gd name="T13" fmla="*/ 882858 h 880167"/>
              <a:gd name="T14" fmla="*/ 0 w 2156102"/>
              <a:gd name="T15" fmla="*/ 338973 h 880167"/>
              <a:gd name="T16" fmla="*/ 352051 w 2156102"/>
              <a:gd name="T17" fmla="*/ 0 h 8801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56102"/>
              <a:gd name="T28" fmla="*/ 0 h 880167"/>
              <a:gd name="T29" fmla="*/ 2156102 w 2156102"/>
              <a:gd name="T30" fmla="*/ 880167 h 8801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56102" h="880167">
                <a:moveTo>
                  <a:pt x="352186" y="0"/>
                </a:moveTo>
                <a:lnTo>
                  <a:pt x="1117336" y="0"/>
                </a:lnTo>
                <a:lnTo>
                  <a:pt x="791994" y="293110"/>
                </a:lnTo>
                <a:lnTo>
                  <a:pt x="791994" y="305918"/>
                </a:lnTo>
                <a:lnTo>
                  <a:pt x="2156102" y="305918"/>
                </a:lnTo>
                <a:lnTo>
                  <a:pt x="2156102" y="880167"/>
                </a:lnTo>
                <a:lnTo>
                  <a:pt x="0" y="880167"/>
                </a:lnTo>
                <a:lnTo>
                  <a:pt x="0" y="337940"/>
                </a:lnTo>
                <a:lnTo>
                  <a:pt x="3521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23</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3996693" cy="3046988"/>
          </a:xfrm>
          <a:prstGeom prst="rect">
            <a:avLst/>
          </a:prstGeom>
          <a:noFill/>
        </p:spPr>
        <p:txBody>
          <a:bodyPr wrap="square" rtlCol="0">
            <a:spAutoFit/>
          </a:bodyPr>
          <a:lstStyle/>
          <a:p>
            <a:pPr marL="342900" indent="-342900">
              <a:buFont typeface="Wingdings" pitchFamily="2" charset="2"/>
              <a:buChar char="l"/>
            </a:pP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程序可以是单个源文件，意味着同一个源码单元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通常是源文件及其头文件</a:t>
            </a:r>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既包含定义要 </a:t>
            </a: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设备上执行的计算内核的代码，也包含调度这些内核执行的主机代码。</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2236510"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单个源文件</a:t>
            </a:r>
          </a:p>
        </p:txBody>
      </p:sp>
      <p:pic>
        <p:nvPicPr>
          <p:cNvPr id="5" name="图片 4">
            <a:extLst>
              <a:ext uri="{FF2B5EF4-FFF2-40B4-BE49-F238E27FC236}">
                <a16:creationId xmlns:a16="http://schemas.microsoft.com/office/drawing/2014/main" id="{4E90B04E-70CF-164F-B167-FFC03150C50B}"/>
              </a:ext>
            </a:extLst>
          </p:cNvPr>
          <p:cNvPicPr>
            <a:picLocks noChangeAspect="1"/>
          </p:cNvPicPr>
          <p:nvPr/>
        </p:nvPicPr>
        <p:blipFill>
          <a:blip r:embed="rId2"/>
          <a:stretch>
            <a:fillRect/>
          </a:stretch>
        </p:blipFill>
        <p:spPr>
          <a:xfrm>
            <a:off x="5393802" y="2149701"/>
            <a:ext cx="5605576" cy="3359847"/>
          </a:xfrm>
          <a:prstGeom prst="rect">
            <a:avLst/>
          </a:prstGeom>
        </p:spPr>
      </p:pic>
    </p:spTree>
    <p:extLst>
      <p:ext uri="{BB962C8B-B14F-4D97-AF65-F5344CB8AC3E}">
        <p14:creationId xmlns:p14="http://schemas.microsoft.com/office/powerpoint/2010/main" val="734189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24</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569660"/>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应用程序包含 </a:t>
            </a:r>
            <a:r>
              <a:rPr kumimoji="1" lang="en" altLang="zh-CN" sz="2400" dirty="0">
                <a:latin typeface="SimHei" panose="02010609060101010101" pitchFamily="49" charset="-122"/>
                <a:ea typeface="SimHei" panose="02010609060101010101" pitchFamily="49" charset="-122"/>
              </a:rPr>
              <a:t>C++ </a:t>
            </a:r>
            <a:r>
              <a:rPr kumimoji="1" lang="zh-CN" altLang="en-US" sz="2400" dirty="0">
                <a:latin typeface="SimHei" panose="02010609060101010101" pitchFamily="49" charset="-122"/>
                <a:ea typeface="SimHei" panose="02010609060101010101" pitchFamily="49" charset="-122"/>
              </a:rPr>
              <a:t>主机代码，由操作系统启动 </a:t>
            </a:r>
            <a:r>
              <a:rPr kumimoji="1" lang="en" altLang="zh-CN" sz="2400" dirty="0">
                <a:latin typeface="SimHei" panose="02010609060101010101" pitchFamily="49" charset="-122"/>
                <a:ea typeface="SimHei" panose="02010609060101010101" pitchFamily="49" charset="-122"/>
              </a:rPr>
              <a:t>CPU </a:t>
            </a:r>
            <a:r>
              <a:rPr kumimoji="1" lang="zh-CN" altLang="en-US" sz="2400" dirty="0">
                <a:latin typeface="SimHei" panose="02010609060101010101" pitchFamily="49" charset="-122"/>
                <a:ea typeface="SimHei" panose="02010609060101010101" pitchFamily="49" charset="-122"/>
              </a:rPr>
              <a:t>执行应用。主机端代码是应用程序的主 要部分，它定义和控制对可用设备的工作分配，也是定义运行时数据和依赖项的接口。</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2236510"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主机端代码</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应用程序中的主机端代码会协调设备端数据移动和计算，也可以执行计算密集型工作，并可以 使用任何 </a:t>
            </a:r>
            <a:r>
              <a:rPr kumimoji="1" lang="en" altLang="zh-CN" sz="2400" dirty="0">
                <a:latin typeface="SimHei" panose="02010609060101010101" pitchFamily="49" charset="-122"/>
                <a:ea typeface="SimHei" panose="02010609060101010101" pitchFamily="49" charset="-122"/>
              </a:rPr>
              <a:t>C++ </a:t>
            </a:r>
            <a:r>
              <a:rPr kumimoji="1" lang="zh-CN" altLang="en-US" sz="2400" dirty="0">
                <a:latin typeface="SimHei" panose="02010609060101010101" pitchFamily="49" charset="-122"/>
                <a:ea typeface="SimHei" panose="02010609060101010101" pitchFamily="49" charset="-122"/>
              </a:rPr>
              <a:t>的库</a:t>
            </a:r>
          </a:p>
        </p:txBody>
      </p:sp>
    </p:spTree>
    <p:extLst>
      <p:ext uri="{BB962C8B-B14F-4D97-AF65-F5344CB8AC3E}">
        <p14:creationId xmlns:p14="http://schemas.microsoft.com/office/powerpoint/2010/main" val="966570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25</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3416320"/>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设备对应于加速器或处理器，在概念上独立于执行主机代码的 </a:t>
            </a:r>
            <a:r>
              <a:rPr kumimoji="1" lang="en" altLang="zh-CN" sz="2400" dirty="0">
                <a:latin typeface="SimHei" panose="02010609060101010101" pitchFamily="49" charset="-122"/>
                <a:ea typeface="SimHei" panose="02010609060101010101" pitchFamily="49" charset="-122"/>
              </a:rPr>
              <a:t>CPU</a:t>
            </a:r>
            <a:r>
              <a:rPr kumimoji="1" lang="zh-CN" altLang="e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主机处理器也可以作为一个设备，但主机处理器和设备是逻辑上相互独立的。</a:t>
            </a:r>
          </a:p>
          <a:p>
            <a:pPr marL="342900" indent="-342900">
              <a:buFont typeface="Wingdings" pitchFamily="2" charset="2"/>
              <a:buChar char="l"/>
            </a:pPr>
            <a:endParaRPr kumimoji="1" lang="zh-CN" altLang="en-US" sz="2400" dirty="0">
              <a:latin typeface="SimHei" panose="02010609060101010101" pitchFamily="49" charset="-122"/>
              <a:ea typeface="SimHei" panose="02010609060101010101" pitchFamily="49" charset="-122"/>
            </a:endParaRPr>
          </a:p>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队列是一种将工作提交给设备执行的机制。设备端代码有三个重要的属性</a:t>
            </a:r>
            <a:r>
              <a:rPr kumimoji="1" lang="en-US" altLang="zh-CN" sz="2400" dirty="0">
                <a:latin typeface="SimHei" panose="02010609060101010101" pitchFamily="49" charset="-122"/>
                <a:ea typeface="SimHei" panose="02010609060101010101" pitchFamily="49" charset="-122"/>
              </a:rPr>
              <a:t>:</a:t>
            </a:r>
          </a:p>
          <a:p>
            <a:pPr marL="342900" indent="-342900">
              <a:buFont typeface="Arial" panose="020B0604020202020204" pitchFamily="34" charset="0"/>
              <a:buChar char="•"/>
            </a:pPr>
            <a:r>
              <a:rPr kumimoji="1" lang="zh-CN" altLang="en-US" sz="2400" dirty="0">
                <a:latin typeface="SimHei" panose="02010609060101010101" pitchFamily="49" charset="-122"/>
                <a:ea typeface="SimHei" panose="02010609060101010101" pitchFamily="49" charset="-122"/>
              </a:rPr>
              <a:t>主机端代码会异步执行。</a:t>
            </a:r>
            <a:endParaRPr kumimoji="1" lang="en-US" altLang="zh-CN" sz="2400" dirty="0">
              <a:latin typeface="SimHei" panose="02010609060101010101" pitchFamily="49" charset="-122"/>
              <a:ea typeface="SimHei" panose="02010609060101010101" pitchFamily="49" charset="-122"/>
            </a:endParaRPr>
          </a:p>
          <a:p>
            <a:pPr marL="342900" indent="-342900">
              <a:buFont typeface="Arial" panose="020B0604020202020204" pitchFamily="34" charset="0"/>
              <a:buChar char="•"/>
            </a:pPr>
            <a:r>
              <a:rPr kumimoji="1" lang="zh-CN" altLang="en-US" sz="2400" dirty="0">
                <a:latin typeface="SimHei" panose="02010609060101010101" pitchFamily="49" charset="-122"/>
                <a:ea typeface="SimHei" panose="02010609060101010101" pitchFamily="49" charset="-122"/>
              </a:rPr>
              <a:t>对设备代码有限制</a:t>
            </a:r>
            <a:endParaRPr kumimoji="1" lang="en-US" altLang="zh-CN" sz="2400" dirty="0">
              <a:latin typeface="SimHei" panose="02010609060101010101" pitchFamily="49" charset="-122"/>
              <a:ea typeface="SimHei" panose="02010609060101010101" pitchFamily="49" charset="-122"/>
            </a:endParaRPr>
          </a:p>
          <a:p>
            <a:pPr marL="342900" indent="-342900">
              <a:buFont typeface="Arial" panose="020B0604020202020204" pitchFamily="34" charset="0"/>
              <a:buChar char="•"/>
            </a:pP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定义的一些函数和查询只能在设备代码中使用</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2236510"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设备端代码</a:t>
            </a:r>
          </a:p>
        </p:txBody>
      </p:sp>
    </p:spTree>
    <p:extLst>
      <p:ext uri="{BB962C8B-B14F-4D97-AF65-F5344CB8AC3E}">
        <p14:creationId xmlns:p14="http://schemas.microsoft.com/office/powerpoint/2010/main" val="54033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26</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446141"/>
            <a:ext cx="7417415" cy="4524315"/>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为了探索设备代码将在何处执行，我们来看五个用例</a:t>
            </a:r>
            <a:r>
              <a:rPr kumimoji="1" lang="en-US" altLang="zh-CN" sz="2400" dirty="0">
                <a:latin typeface="SimHei" panose="02010609060101010101" pitchFamily="49" charset="-122"/>
                <a:ea typeface="SimHei" panose="02010609060101010101" pitchFamily="49" charset="-122"/>
              </a:rPr>
              <a:t>:</a:t>
            </a:r>
          </a:p>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方法 </a:t>
            </a:r>
            <a:r>
              <a:rPr kumimoji="1" lang="en-US" altLang="zh-CN" sz="2400" dirty="0">
                <a:latin typeface="SimHei" panose="02010609060101010101" pitchFamily="49" charset="-122"/>
                <a:ea typeface="SimHei" panose="02010609060101010101" pitchFamily="49" charset="-122"/>
              </a:rPr>
              <a:t>1: </a:t>
            </a:r>
            <a:r>
              <a:rPr kumimoji="1" lang="zh-CN" altLang="en-US" sz="2400" dirty="0">
                <a:latin typeface="SimHei" panose="02010609060101010101" pitchFamily="49" charset="-122"/>
                <a:ea typeface="SimHei" panose="02010609060101010101" pitchFamily="49" charset="-122"/>
              </a:rPr>
              <a:t>当不关心使用哪个设备时，随意在某个地方运行设备代码即可。这通常是开发的第一步。</a:t>
            </a:r>
          </a:p>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方法 </a:t>
            </a:r>
            <a:r>
              <a:rPr kumimoji="1" lang="en-US" altLang="zh-CN" sz="2400" dirty="0">
                <a:latin typeface="SimHei" panose="02010609060101010101" pitchFamily="49" charset="-122"/>
                <a:ea typeface="SimHei" panose="02010609060101010101" pitchFamily="49" charset="-122"/>
              </a:rPr>
              <a:t>2: </a:t>
            </a:r>
            <a:r>
              <a:rPr kumimoji="1" lang="zh-CN" altLang="en-US" sz="2400" dirty="0">
                <a:latin typeface="SimHei" panose="02010609060101010101" pitchFamily="49" charset="-122"/>
                <a:ea typeface="SimHei" panose="02010609060101010101" pitchFamily="49" charset="-122"/>
              </a:rPr>
              <a:t>在主机设备上显式地运行设备代码，通常用于调试。主机设备保证在任何系统上始终可用。</a:t>
            </a:r>
          </a:p>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方法 </a:t>
            </a:r>
            <a:r>
              <a:rPr kumimoji="1" lang="en-US" altLang="zh-CN" sz="2400" dirty="0">
                <a:latin typeface="SimHei" panose="02010609060101010101" pitchFamily="49" charset="-122"/>
                <a:ea typeface="SimHei" panose="02010609060101010101" pitchFamily="49" charset="-122"/>
              </a:rPr>
              <a:t>3: </a:t>
            </a:r>
            <a:r>
              <a:rPr kumimoji="1" lang="zh-CN" altLang="en-US" sz="2400" dirty="0">
                <a:latin typeface="SimHei" panose="02010609060101010101" pitchFamily="49" charset="-122"/>
                <a:ea typeface="SimHei" panose="02010609060101010101" pitchFamily="49" charset="-122"/>
              </a:rPr>
              <a:t>将设备代码分配到 </a:t>
            </a:r>
            <a:r>
              <a:rPr kumimoji="1" lang="en" altLang="zh-CN" sz="2400" dirty="0">
                <a:latin typeface="SimHei" panose="02010609060101010101" pitchFamily="49" charset="-122"/>
                <a:ea typeface="SimHei" panose="02010609060101010101" pitchFamily="49" charset="-122"/>
              </a:rPr>
              <a:t>GPU </a:t>
            </a:r>
            <a:r>
              <a:rPr kumimoji="1" lang="zh-CN" altLang="en-US" sz="2400" dirty="0">
                <a:latin typeface="SimHei" panose="02010609060101010101" pitchFamily="49" charset="-122"/>
                <a:ea typeface="SimHei" panose="02010609060101010101" pitchFamily="49" charset="-122"/>
              </a:rPr>
              <a:t>或加速器上。</a:t>
            </a:r>
          </a:p>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方法 </a:t>
            </a:r>
            <a:r>
              <a:rPr kumimoji="1" lang="en-US" altLang="zh-CN" sz="2400" dirty="0">
                <a:latin typeface="SimHei" panose="02010609060101010101" pitchFamily="49" charset="-122"/>
                <a:ea typeface="SimHei" panose="02010609060101010101" pitchFamily="49" charset="-122"/>
              </a:rPr>
              <a:t>4: </a:t>
            </a:r>
            <a:r>
              <a:rPr kumimoji="1" lang="zh-CN" altLang="en-US" sz="2400" dirty="0">
                <a:latin typeface="SimHei" panose="02010609060101010101" pitchFamily="49" charset="-122"/>
                <a:ea typeface="SimHei" panose="02010609060101010101" pitchFamily="49" charset="-122"/>
              </a:rPr>
              <a:t>将设备代码分配到异构设备集，如同时分配到 </a:t>
            </a:r>
            <a:r>
              <a:rPr kumimoji="1" lang="en" altLang="zh-CN" sz="2400" dirty="0">
                <a:latin typeface="SimHei" panose="02010609060101010101" pitchFamily="49" charset="-122"/>
                <a:ea typeface="SimHei" panose="02010609060101010101" pitchFamily="49" charset="-122"/>
              </a:rPr>
              <a:t>GPU </a:t>
            </a:r>
            <a:r>
              <a:rPr kumimoji="1" lang="zh-CN" altLang="en-US" sz="2400" dirty="0">
                <a:latin typeface="SimHei" panose="02010609060101010101" pitchFamily="49" charset="-122"/>
                <a:ea typeface="SimHei" panose="02010609060101010101" pitchFamily="49" charset="-122"/>
              </a:rPr>
              <a:t>和 </a:t>
            </a:r>
            <a:r>
              <a:rPr kumimoji="1" lang="en" altLang="zh-CN" sz="2400" dirty="0">
                <a:latin typeface="SimHei" panose="02010609060101010101" pitchFamily="49" charset="-122"/>
                <a:ea typeface="SimHei" panose="02010609060101010101" pitchFamily="49" charset="-122"/>
              </a:rPr>
              <a:t>FPGA </a:t>
            </a:r>
            <a:r>
              <a:rPr kumimoji="1" lang="zh-CN" altLang="en-US" sz="2400" dirty="0">
                <a:latin typeface="SimHei" panose="02010609060101010101" pitchFamily="49" charset="-122"/>
                <a:ea typeface="SimHei" panose="02010609060101010101" pitchFamily="49" charset="-122"/>
              </a:rPr>
              <a:t>上。</a:t>
            </a:r>
          </a:p>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方法 </a:t>
            </a:r>
            <a:r>
              <a:rPr kumimoji="1" lang="en-US" altLang="zh-CN" sz="2400" dirty="0">
                <a:latin typeface="SimHei" panose="02010609060101010101" pitchFamily="49" charset="-122"/>
                <a:ea typeface="SimHei" panose="02010609060101010101" pitchFamily="49" charset="-122"/>
              </a:rPr>
              <a:t>5: </a:t>
            </a:r>
            <a:r>
              <a:rPr kumimoji="1" lang="zh-CN" altLang="en-US" sz="2400" dirty="0">
                <a:latin typeface="SimHei" panose="02010609060101010101" pitchFamily="49" charset="-122"/>
                <a:ea typeface="SimHei" panose="02010609060101010101" pitchFamily="49" charset="-122"/>
              </a:rPr>
              <a:t>从更一般的设备类别中选择特定的设备，例如</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从一组可用 </a:t>
            </a:r>
            <a:r>
              <a:rPr kumimoji="1" lang="en" altLang="zh-CN" sz="2400" dirty="0">
                <a:latin typeface="SimHei" panose="02010609060101010101" pitchFamily="49" charset="-122"/>
                <a:ea typeface="SimHei" panose="02010609060101010101" pitchFamily="49" charset="-122"/>
              </a:rPr>
              <a:t>FPGA </a:t>
            </a:r>
            <a:r>
              <a:rPr kumimoji="1" lang="zh-CN" altLang="en-US" sz="2400" dirty="0">
                <a:latin typeface="SimHei" panose="02010609060101010101" pitchFamily="49" charset="-122"/>
                <a:ea typeface="SimHei" panose="02010609060101010101" pitchFamily="49" charset="-122"/>
              </a:rPr>
              <a:t>类型中选择特定类型的 </a:t>
            </a:r>
            <a:r>
              <a:rPr kumimoji="1" lang="en" altLang="zh-CN" sz="2400" dirty="0">
                <a:latin typeface="SimHei" panose="02010609060101010101" pitchFamily="49" charset="-122"/>
                <a:ea typeface="SimHei" panose="02010609060101010101" pitchFamily="49" charset="-122"/>
              </a:rPr>
              <a:t>FPGA</a:t>
            </a:r>
            <a:r>
              <a:rPr kumimoji="1" lang="zh-CN" altLang="en" sz="2400" dirty="0">
                <a:latin typeface="SimHei" panose="02010609060101010101" pitchFamily="49" charset="-122"/>
                <a:ea typeface="SimHei" panose="02010609060101010101" pitchFamily="49" charset="-122"/>
              </a:rPr>
              <a:t>。</a:t>
            </a:r>
            <a:endParaRPr kumimoji="1" lang="zh-CN" altLang="en-US" sz="2400" dirty="0">
              <a:latin typeface="SimHei" panose="02010609060101010101" pitchFamily="49" charset="-122"/>
              <a:ea typeface="SimHei" panose="02010609060101010101" pitchFamily="49" charset="-122"/>
            </a:endParaRP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826141"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选择设备</a:t>
            </a:r>
          </a:p>
        </p:txBody>
      </p:sp>
    </p:spTree>
    <p:extLst>
      <p:ext uri="{BB962C8B-B14F-4D97-AF65-F5344CB8AC3E}">
        <p14:creationId xmlns:p14="http://schemas.microsoft.com/office/powerpoint/2010/main" val="2647020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27</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200329"/>
          </a:xfrm>
          <a:prstGeom prst="rect">
            <a:avLst/>
          </a:prstGeom>
          <a:noFill/>
        </p:spPr>
        <p:txBody>
          <a:bodyPr wrap="square" rtlCol="0">
            <a:spAutoFit/>
          </a:bodyPr>
          <a:lstStyle/>
          <a:p>
            <a:pPr marL="342900" indent="-342900">
              <a:buFont typeface="Wingdings" pitchFamily="2" charset="2"/>
              <a:buChar char="l"/>
            </a:pPr>
            <a:r>
              <a:rPr kumimoji="1" lang="en" altLang="zh-CN" sz="2400" dirty="0">
                <a:latin typeface="SimHei" panose="02010609060101010101" pitchFamily="49" charset="-122"/>
                <a:ea typeface="SimHei" panose="02010609060101010101" pitchFamily="49" charset="-122"/>
              </a:rPr>
              <a:t>CPU </a:t>
            </a:r>
            <a:r>
              <a:rPr kumimoji="1" lang="zh-CN" altLang="en-US" sz="2400" dirty="0">
                <a:latin typeface="SimHei" panose="02010609060101010101" pitchFamily="49" charset="-122"/>
                <a:ea typeface="SimHei" panose="02010609060101010101" pitchFamily="49" charset="-122"/>
              </a:rPr>
              <a:t>最直接执行的还是主机代码，要么是单源应用程序的一部分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主机代码区域</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，要么是主机代码对其他主机代码或库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如库函数</a:t>
            </a:r>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的调用。</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7063984" cy="584775"/>
          </a:xfrm>
          <a:prstGeom prst="rect">
            <a:avLst/>
          </a:prstGeom>
          <a:noFill/>
        </p:spPr>
        <p:txBody>
          <a:bodyPr wrap="square" rtlCol="0">
            <a:spAutoFit/>
          </a:bodyPr>
          <a:lstStyle/>
          <a:p>
            <a:r>
              <a:rPr kumimoji="1" lang="zh-CN" altLang="en-US" sz="3200" b="1" dirty="0">
                <a:latin typeface="STHupo" panose="02010800040101010101" pitchFamily="2" charset="-122"/>
                <a:ea typeface="STHupo" panose="02010800040101010101" pitchFamily="2" charset="-122"/>
              </a:rPr>
              <a:t>在 </a:t>
            </a:r>
            <a:r>
              <a:rPr kumimoji="1" lang="en" altLang="zh-CN" sz="3200" b="1" dirty="0">
                <a:latin typeface="STHupo" panose="02010800040101010101" pitchFamily="2" charset="-122"/>
                <a:ea typeface="STHupo" panose="02010800040101010101" pitchFamily="2" charset="-122"/>
              </a:rPr>
              <a:t>CPU </a:t>
            </a:r>
            <a:r>
              <a:rPr kumimoji="1" lang="zh-CN" altLang="en-US" sz="3200" b="1" dirty="0">
                <a:latin typeface="STHupo" panose="02010800040101010101" pitchFamily="2" charset="-122"/>
                <a:ea typeface="STHupo" panose="02010800040101010101" pitchFamily="2" charset="-122"/>
              </a:rPr>
              <a:t>上执行设备端代码的三种方式</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461665"/>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第一段设备代码在 </a:t>
            </a:r>
            <a:r>
              <a:rPr kumimoji="1" lang="en" altLang="zh-CN" sz="2400" dirty="0">
                <a:latin typeface="SimHei" panose="02010609060101010101" pitchFamily="49" charset="-122"/>
                <a:ea typeface="SimHei" panose="02010609060101010101" pitchFamily="49" charset="-122"/>
              </a:rPr>
              <a:t>CPU </a:t>
            </a:r>
            <a:r>
              <a:rPr kumimoji="1" lang="zh-CN" altLang="en-US" sz="2400" dirty="0">
                <a:latin typeface="SimHei" panose="02010609060101010101" pitchFamily="49" charset="-122"/>
                <a:ea typeface="SimHei" panose="02010609060101010101" pitchFamily="49" charset="-122"/>
              </a:rPr>
              <a:t>上是通过主机执行</a:t>
            </a:r>
          </a:p>
        </p:txBody>
      </p:sp>
    </p:spTree>
    <p:extLst>
      <p:ext uri="{BB962C8B-B14F-4D97-AF65-F5344CB8AC3E}">
        <p14:creationId xmlns:p14="http://schemas.microsoft.com/office/powerpoint/2010/main" val="3708039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28</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4193463" cy="1569660"/>
          </a:xfrm>
          <a:prstGeom prst="rect">
            <a:avLst/>
          </a:prstGeom>
          <a:noFill/>
        </p:spPr>
        <p:txBody>
          <a:bodyPr wrap="square" rtlCol="0">
            <a:spAutoFit/>
          </a:bodyPr>
          <a:lstStyle/>
          <a:p>
            <a:pPr marL="342900" indent="-342900">
              <a:buFont typeface="Wingdings" pitchFamily="2" charset="2"/>
              <a:buChar char="l"/>
            </a:pP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在 </a:t>
            </a:r>
            <a:r>
              <a:rPr kumimoji="1" lang="en" altLang="zh-CN" sz="2400" dirty="0">
                <a:latin typeface="SimHei" panose="02010609060101010101" pitchFamily="49" charset="-122"/>
                <a:ea typeface="SimHei" panose="02010609060101010101" pitchFamily="49" charset="-122"/>
              </a:rPr>
              <a:t>CPU </a:t>
            </a:r>
            <a:r>
              <a:rPr kumimoji="1" lang="zh-CN" altLang="en-US" sz="2400" dirty="0">
                <a:latin typeface="SimHei" panose="02010609060101010101" pitchFamily="49" charset="-122"/>
                <a:ea typeface="SimHei" panose="02010609060101010101" pitchFamily="49" charset="-122"/>
              </a:rPr>
              <a:t>上执行设备代码的第二种可选方式是，使用 </a:t>
            </a:r>
            <a:r>
              <a:rPr kumimoji="1" lang="en" altLang="zh-CN" sz="2400" dirty="0">
                <a:latin typeface="SimHei" panose="02010609060101010101" pitchFamily="49" charset="-122"/>
                <a:ea typeface="SimHei" panose="02010609060101010101" pitchFamily="49" charset="-122"/>
              </a:rPr>
              <a:t>CPU </a:t>
            </a:r>
            <a:r>
              <a:rPr kumimoji="1" lang="zh-CN" altLang="en-US" sz="2400" dirty="0">
                <a:latin typeface="SimHei" panose="02010609060101010101" pitchFamily="49" charset="-122"/>
                <a:ea typeface="SimHei" panose="02010609060101010101" pitchFamily="49" charset="-122"/>
              </a:rPr>
              <a:t>加速器对性能进行优化。</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7063984" cy="584775"/>
          </a:xfrm>
          <a:prstGeom prst="rect">
            <a:avLst/>
          </a:prstGeom>
          <a:noFill/>
        </p:spPr>
        <p:txBody>
          <a:bodyPr wrap="square" rtlCol="0">
            <a:spAutoFit/>
          </a:bodyPr>
          <a:lstStyle/>
          <a:p>
            <a:r>
              <a:rPr kumimoji="1" lang="zh-CN" altLang="en-US" sz="3200" b="1" dirty="0">
                <a:latin typeface="STHupo" panose="02010800040101010101" pitchFamily="2" charset="-122"/>
                <a:ea typeface="STHupo" panose="02010800040101010101" pitchFamily="2" charset="-122"/>
              </a:rPr>
              <a:t>在 </a:t>
            </a:r>
            <a:r>
              <a:rPr kumimoji="1" lang="en" altLang="zh-CN" sz="3200" b="1" dirty="0">
                <a:latin typeface="STHupo" panose="02010800040101010101" pitchFamily="2" charset="-122"/>
                <a:ea typeface="STHupo" panose="02010800040101010101" pitchFamily="2" charset="-122"/>
              </a:rPr>
              <a:t>CPU </a:t>
            </a:r>
            <a:r>
              <a:rPr kumimoji="1" lang="zh-CN" altLang="en-US" sz="3200" b="1" dirty="0">
                <a:latin typeface="STHupo" panose="02010800040101010101" pitchFamily="2" charset="-122"/>
                <a:ea typeface="STHupo" panose="02010800040101010101" pitchFamily="2" charset="-122"/>
              </a:rPr>
              <a:t>上执行设备端代码的三种方式</a:t>
            </a:r>
          </a:p>
        </p:txBody>
      </p:sp>
      <p:pic>
        <p:nvPicPr>
          <p:cNvPr id="5" name="图片 4">
            <a:extLst>
              <a:ext uri="{FF2B5EF4-FFF2-40B4-BE49-F238E27FC236}">
                <a16:creationId xmlns:a16="http://schemas.microsoft.com/office/drawing/2014/main" id="{7644F672-C9E2-F343-BA4E-F139AA3BAC15}"/>
              </a:ext>
            </a:extLst>
          </p:cNvPr>
          <p:cNvPicPr>
            <a:picLocks noChangeAspect="1"/>
          </p:cNvPicPr>
          <p:nvPr/>
        </p:nvPicPr>
        <p:blipFill>
          <a:blip r:embed="rId2"/>
          <a:stretch>
            <a:fillRect/>
          </a:stretch>
        </p:blipFill>
        <p:spPr>
          <a:xfrm>
            <a:off x="5416952" y="2413337"/>
            <a:ext cx="6300968" cy="3669963"/>
          </a:xfrm>
          <a:prstGeom prst="rect">
            <a:avLst/>
          </a:prstGeom>
        </p:spPr>
      </p:pic>
    </p:spTree>
    <p:extLst>
      <p:ext uri="{BB962C8B-B14F-4D97-AF65-F5344CB8AC3E}">
        <p14:creationId xmlns:p14="http://schemas.microsoft.com/office/powerpoint/2010/main" val="1361139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29</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569660"/>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应用程序通常是包含主机代码和设备代码的组合。有一些类成员允许提交设备代码，并且这些工作分发机制是提交到设备执行的唯一方式，以便我们轻松地区分设备代码和主机代码。</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3467616"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在设备上创建任务</a:t>
            </a:r>
          </a:p>
        </p:txBody>
      </p:sp>
    </p:spTree>
    <p:extLst>
      <p:ext uri="{BB962C8B-B14F-4D97-AF65-F5344CB8AC3E}">
        <p14:creationId xmlns:p14="http://schemas.microsoft.com/office/powerpoint/2010/main" val="211141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矩形 6"/>
          <p:cNvSpPr>
            <a:spLocks noChangeArrowheads="1"/>
          </p:cNvSpPr>
          <p:nvPr/>
        </p:nvSpPr>
        <p:spPr bwMode="auto">
          <a:xfrm>
            <a:off x="0" y="4902200"/>
            <a:ext cx="12192000" cy="195580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4100" name="文本框 8"/>
          <p:cNvSpPr txBox="1">
            <a:spLocks noChangeArrowheads="1"/>
          </p:cNvSpPr>
          <p:nvPr/>
        </p:nvSpPr>
        <p:spPr bwMode="auto">
          <a:xfrm>
            <a:off x="-81489" y="1571625"/>
            <a:ext cx="1495425"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400" b="1" dirty="0">
                <a:solidFill>
                  <a:srgbClr val="9A0000"/>
                </a:solidFill>
                <a:latin typeface="微软雅黑" panose="020B0503020204020204" pitchFamily="34" charset="-122"/>
                <a:ea typeface="微软雅黑" panose="020B0503020204020204" pitchFamily="34" charset="-122"/>
              </a:rPr>
              <a:t>1</a:t>
            </a:r>
            <a:endParaRPr lang="zh-CN" altLang="en-US" sz="34400" b="1" dirty="0">
              <a:solidFill>
                <a:srgbClr val="9A0000"/>
              </a:solidFill>
              <a:latin typeface="微软雅黑" panose="020B0503020204020204" pitchFamily="34" charset="-122"/>
              <a:ea typeface="微软雅黑" panose="020B0503020204020204" pitchFamily="34" charset="-122"/>
            </a:endParaRPr>
          </a:p>
        </p:txBody>
      </p:sp>
      <p:sp>
        <p:nvSpPr>
          <p:cNvPr id="4101" name="文本框 12"/>
          <p:cNvSpPr txBox="1">
            <a:spLocks noChangeArrowheads="1"/>
          </p:cNvSpPr>
          <p:nvPr/>
        </p:nvSpPr>
        <p:spPr bwMode="auto">
          <a:xfrm>
            <a:off x="2762249" y="3632200"/>
            <a:ext cx="49783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7200" b="1" dirty="0">
                <a:solidFill>
                  <a:srgbClr val="9A0000"/>
                </a:solidFill>
                <a:latin typeface="微软雅黑" panose="020B0503020204020204" pitchFamily="34" charset="-122"/>
                <a:ea typeface="微软雅黑" panose="020B0503020204020204" pitchFamily="34" charset="-122"/>
              </a:rPr>
              <a:t>概念和术语</a:t>
            </a:r>
          </a:p>
        </p:txBody>
      </p:sp>
      <p:sp>
        <p:nvSpPr>
          <p:cNvPr id="4103" name="矩形 16"/>
          <p:cNvSpPr>
            <a:spLocks noChangeArrowheads="1"/>
          </p:cNvSpPr>
          <p:nvPr/>
        </p:nvSpPr>
        <p:spPr bwMode="auto">
          <a:xfrm>
            <a:off x="2886075" y="5011738"/>
            <a:ext cx="4978400" cy="587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20000"/>
              </a:spcBef>
            </a:pP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这部分通过简单地对一些核心概念和术语进行介绍，来给读者打下学习</a:t>
            </a:r>
            <a:r>
              <a:rPr lang="en"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SYCL </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和 </a:t>
            </a:r>
            <a:r>
              <a:rPr lang="en"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DPC++ </a:t>
            </a: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所需的基础。</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104" name="文本框 19"/>
          <p:cNvSpPr>
            <a:spLocks/>
          </p:cNvSpPr>
          <p:nvPr/>
        </p:nvSpPr>
        <p:spPr bwMode="auto">
          <a:xfrm>
            <a:off x="490538" y="4902200"/>
            <a:ext cx="2063750" cy="915988"/>
          </a:xfrm>
          <a:custGeom>
            <a:avLst/>
            <a:gdLst>
              <a:gd name="T0" fmla="*/ 688967 w 2064307"/>
              <a:gd name="T1" fmla="*/ 0 h 916126"/>
              <a:gd name="T2" fmla="*/ 1377935 w 2064307"/>
              <a:gd name="T3" fmla="*/ 0 h 916126"/>
              <a:gd name="T4" fmla="*/ 1377935 w 2064307"/>
              <a:gd name="T5" fmla="*/ 367329 h 916126"/>
              <a:gd name="T6" fmla="*/ 2062636 w 2064307"/>
              <a:gd name="T7" fmla="*/ 367329 h 916126"/>
              <a:gd name="T8" fmla="*/ 2062636 w 2064307"/>
              <a:gd name="T9" fmla="*/ 915712 h 916126"/>
              <a:gd name="T10" fmla="*/ 0 w 2064307"/>
              <a:gd name="T11" fmla="*/ 915712 h 916126"/>
              <a:gd name="T12" fmla="*/ 0 w 2064307"/>
              <a:gd name="T13" fmla="*/ 367329 h 916126"/>
              <a:gd name="T14" fmla="*/ 688967 w 2064307"/>
              <a:gd name="T15" fmla="*/ 367329 h 916126"/>
              <a:gd name="T16" fmla="*/ 688967 w 2064307"/>
              <a:gd name="T17" fmla="*/ 0 h 9161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64307"/>
              <a:gd name="T28" fmla="*/ 0 h 916126"/>
              <a:gd name="T29" fmla="*/ 2064307 w 2064307"/>
              <a:gd name="T30" fmla="*/ 916126 h 9161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64307" h="916126">
                <a:moveTo>
                  <a:pt x="689525" y="0"/>
                </a:moveTo>
                <a:lnTo>
                  <a:pt x="1379051" y="0"/>
                </a:lnTo>
                <a:lnTo>
                  <a:pt x="1379051" y="367494"/>
                </a:lnTo>
                <a:lnTo>
                  <a:pt x="2064307" y="367494"/>
                </a:lnTo>
                <a:lnTo>
                  <a:pt x="2064307" y="916126"/>
                </a:lnTo>
                <a:lnTo>
                  <a:pt x="0" y="916126"/>
                </a:lnTo>
                <a:lnTo>
                  <a:pt x="0" y="367494"/>
                </a:lnTo>
                <a:lnTo>
                  <a:pt x="689525" y="367494"/>
                </a:lnTo>
                <a:lnTo>
                  <a:pt x="68952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16756" y="384017"/>
            <a:ext cx="2079539" cy="584101"/>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6342" y="3195847"/>
            <a:ext cx="5260154" cy="3412704"/>
          </a:xfrm>
          <a:prstGeom prst="rect">
            <a:avLst/>
          </a:prstGeom>
        </p:spPr>
      </p:pic>
      <p:sp>
        <p:nvSpPr>
          <p:cNvPr id="2" name="灯片编号占位符 1"/>
          <p:cNvSpPr>
            <a:spLocks noGrp="1"/>
          </p:cNvSpPr>
          <p:nvPr>
            <p:ph type="sldNum" sz="quarter" idx="12"/>
          </p:nvPr>
        </p:nvSpPr>
        <p:spPr/>
        <p:txBody>
          <a:bodyPr/>
          <a:lstStyle/>
          <a:p>
            <a:fld id="{ABB8F404-4D68-4CF1-A1D1-4545FFCFAAD6}"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30</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1200329"/>
          </a:xfrm>
          <a:prstGeom prst="rect">
            <a:avLst/>
          </a:prstGeom>
          <a:noFill/>
        </p:spPr>
        <p:txBody>
          <a:bodyPr wrap="square" rtlCol="0">
            <a:spAutoFit/>
          </a:bodyPr>
          <a:lstStyle/>
          <a:p>
            <a:pPr marL="342900" indent="-342900">
              <a:buFont typeface="Wingdings" pitchFamily="2" charset="2"/>
              <a:buChar char="l"/>
            </a:pPr>
            <a:r>
              <a:rPr kumimoji="1" lang="en" altLang="zh-CN" sz="2400" dirty="0">
                <a:latin typeface="SimHei" panose="02010609060101010101" pitchFamily="49" charset="-122"/>
                <a:ea typeface="SimHei" panose="02010609060101010101" pitchFamily="49" charset="-122"/>
              </a:rPr>
              <a:t>SYCL </a:t>
            </a:r>
            <a:r>
              <a:rPr kumimoji="1" lang="zh-CN" altLang="en-US" sz="2400" dirty="0">
                <a:latin typeface="SimHei" panose="02010609060101010101" pitchFamily="49" charset="-122"/>
                <a:ea typeface="SimHei" panose="02010609060101010101" pitchFamily="49" charset="-122"/>
              </a:rPr>
              <a:t>执行模型中的基本概念是节点图。图中的每个节点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工作单元</a:t>
            </a:r>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都包含在设备上执行的操作，其中最常见的操作是数据并行设备的内核调用。</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415772"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任务图</a:t>
            </a:r>
          </a:p>
        </p:txBody>
      </p:sp>
      <p:sp>
        <p:nvSpPr>
          <p:cNvPr id="8" name="文本框 7">
            <a:extLst>
              <a:ext uri="{FF2B5EF4-FFF2-40B4-BE49-F238E27FC236}">
                <a16:creationId xmlns:a16="http://schemas.microsoft.com/office/drawing/2014/main" id="{0B7F93EF-5449-AB43-B6FA-1CA8AA4514E9}"/>
              </a:ext>
            </a:extLst>
          </p:cNvPr>
          <p:cNvSpPr txBox="1"/>
          <p:nvPr/>
        </p:nvSpPr>
        <p:spPr>
          <a:xfrm>
            <a:off x="1223489" y="4108134"/>
            <a:ext cx="7417415"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节点具有依赖边，定义了节点的工作何时开始。依赖边最常见的是数据依赖项自动生成的，尽管也可以在需要时手动添加额外的依赖项</a:t>
            </a:r>
          </a:p>
        </p:txBody>
      </p:sp>
    </p:spTree>
    <p:extLst>
      <p:ext uri="{BB962C8B-B14F-4D97-AF65-F5344CB8AC3E}">
        <p14:creationId xmlns:p14="http://schemas.microsoft.com/office/powerpoint/2010/main" val="3463191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31</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4529129" cy="1200329"/>
          </a:xfrm>
          <a:prstGeom prst="rect">
            <a:avLst/>
          </a:prstGeom>
          <a:noFill/>
        </p:spPr>
        <p:txBody>
          <a:bodyPr wrap="square" rtlCol="0">
            <a:spAutoFit/>
          </a:bodyPr>
          <a:lstStyle/>
          <a:p>
            <a:pPr marL="342900" indent="-342900">
              <a:buFont typeface="Wingdings" pitchFamily="2" charset="2"/>
              <a:buChar char="l"/>
            </a:pPr>
            <a:r>
              <a:rPr kumimoji="1" lang="zh-CN" altLang="en-US" sz="2400" dirty="0">
                <a:latin typeface="SimHei" panose="02010609060101010101" pitchFamily="49" charset="-122"/>
                <a:ea typeface="SimHei" panose="02010609060101010101" pitchFamily="49" charset="-122"/>
              </a:rPr>
              <a:t>这是有四个节点的示例图，其中每个节点都可以看作是一个设备内核。</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415772"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任务图</a:t>
            </a:r>
          </a:p>
        </p:txBody>
      </p:sp>
      <p:pic>
        <p:nvPicPr>
          <p:cNvPr id="5" name="图片 4">
            <a:extLst>
              <a:ext uri="{FF2B5EF4-FFF2-40B4-BE49-F238E27FC236}">
                <a16:creationId xmlns:a16="http://schemas.microsoft.com/office/drawing/2014/main" id="{2F048A15-1EEC-AE41-A06B-E279AC5B4402}"/>
              </a:ext>
            </a:extLst>
          </p:cNvPr>
          <p:cNvPicPr>
            <a:picLocks noChangeAspect="1"/>
          </p:cNvPicPr>
          <p:nvPr/>
        </p:nvPicPr>
        <p:blipFill>
          <a:blip r:embed="rId2"/>
          <a:stretch>
            <a:fillRect/>
          </a:stretch>
        </p:blipFill>
        <p:spPr>
          <a:xfrm>
            <a:off x="6205564" y="1564927"/>
            <a:ext cx="5660547" cy="4294208"/>
          </a:xfrm>
          <a:prstGeom prst="rect">
            <a:avLst/>
          </a:prstGeom>
        </p:spPr>
      </p:pic>
    </p:spTree>
    <p:extLst>
      <p:ext uri="{BB962C8B-B14F-4D97-AF65-F5344CB8AC3E}">
        <p14:creationId xmlns:p14="http://schemas.microsoft.com/office/powerpoint/2010/main" val="2206784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32</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2687084"/>
            <a:ext cx="7417415" cy="3416320"/>
          </a:xfrm>
          <a:prstGeom prst="rect">
            <a:avLst/>
          </a:prstGeom>
          <a:noFill/>
        </p:spPr>
        <p:txBody>
          <a:bodyPr wrap="square" rtlCol="0">
            <a:spAutoFit/>
          </a:bodyPr>
          <a:lstStyle/>
          <a:p>
            <a:pPr marL="342900" indent="-342900">
              <a:buFont typeface="Wingdings" pitchFamily="2" charset="2"/>
              <a:buChar char="l"/>
            </a:pPr>
            <a:r>
              <a:rPr kumimoji="1" lang="en" altLang="zh-CN" sz="2400" dirty="0" err="1">
                <a:latin typeface="SimHei" panose="02010609060101010101" pitchFamily="49" charset="-122"/>
                <a:ea typeface="SimHei" panose="02010609060101010101" pitchFamily="49" charset="-122"/>
              </a:rPr>
              <a:t>parallel_for</a:t>
            </a:r>
            <a:r>
              <a:rPr kumimoji="1" lang="zh-CN" altLang="en-US" sz="2400" dirty="0">
                <a:latin typeface="SimHei" panose="02010609060101010101" pitchFamily="49" charset="-122"/>
                <a:ea typeface="SimHei" panose="02010609060101010101" pitchFamily="49" charset="-122"/>
              </a:rPr>
              <a:t>定义了要在设备上执行的工作。</a:t>
            </a:r>
            <a:endParaRPr kumimoji="1" lang="en-US" altLang="zh-CN" sz="2400" dirty="0">
              <a:latin typeface="SimHei" panose="02010609060101010101" pitchFamily="49" charset="-122"/>
              <a:ea typeface="SimHei" panose="02010609060101010101" pitchFamily="49" charset="-122"/>
            </a:endParaRPr>
          </a:p>
          <a:p>
            <a:pPr marL="342900" indent="-342900">
              <a:buFont typeface="Wingdings" pitchFamily="2" charset="2"/>
              <a:buChar char="l"/>
            </a:pPr>
            <a:r>
              <a:rPr kumimoji="1" lang="en" altLang="zh-CN" sz="2400" dirty="0" err="1">
                <a:latin typeface="SimHei" panose="02010609060101010101" pitchFamily="49" charset="-122"/>
                <a:ea typeface="SimHei" panose="02010609060101010101" pitchFamily="49" charset="-122"/>
              </a:rPr>
              <a:t>parallel_for</a:t>
            </a:r>
            <a:r>
              <a:rPr kumimoji="1" lang="en"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位于提交给队列的命令组 </a:t>
            </a:r>
            <a:r>
              <a:rPr kumimoji="1" lang="en-US" altLang="zh-C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CG) </a:t>
            </a:r>
            <a:r>
              <a:rPr kumimoji="1" lang="zh-CN" altLang="en-US" sz="2400" dirty="0">
                <a:latin typeface="SimHei" panose="02010609060101010101" pitchFamily="49" charset="-122"/>
                <a:ea typeface="SimHei" panose="02010609060101010101" pitchFamily="49" charset="-122"/>
              </a:rPr>
              <a:t>中，队列定义了要在其上执行工作的设备。在命令组中，有两类代码</a:t>
            </a:r>
            <a:r>
              <a:rPr kumimoji="1" lang="en-US" altLang="zh-CN" sz="2400" dirty="0">
                <a:latin typeface="SimHei" panose="02010609060101010101" pitchFamily="49" charset="-122"/>
                <a:ea typeface="SimHei" panose="02010609060101010101" pitchFamily="49" charset="-122"/>
              </a:rPr>
              <a:t>:</a:t>
            </a:r>
          </a:p>
          <a:p>
            <a:pPr marL="342900" indent="-342900">
              <a:buFont typeface="Arial" panose="020B0604020202020204" pitchFamily="34" charset="0"/>
              <a:buChar char="•"/>
            </a:pPr>
            <a:r>
              <a:rPr kumimoji="1" lang="en-US" altLang="zh-CN" sz="2400" dirty="0">
                <a:latin typeface="SimHei" panose="02010609060101010101" pitchFamily="49" charset="-122"/>
                <a:ea typeface="SimHei" panose="02010609060101010101" pitchFamily="49" charset="-122"/>
              </a:rPr>
              <a:t>1. </a:t>
            </a:r>
            <a:r>
              <a:rPr kumimoji="1" lang="zh-CN" altLang="en-US" sz="2400" dirty="0">
                <a:latin typeface="SimHei" panose="02010609060101010101" pitchFamily="49" charset="-122"/>
                <a:ea typeface="SimHei" panose="02010609060101010101" pitchFamily="49" charset="-122"/>
              </a:rPr>
              <a:t>一项行动只有一次调用，设备代码将排队等待执行，或执行手动内存操作</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如复制</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a:t>
            </a:r>
          </a:p>
          <a:p>
            <a:pPr marL="342900" indent="-342900">
              <a:buFont typeface="Arial" panose="020B0604020202020204" pitchFamily="34" charset="0"/>
              <a:buChar char="•"/>
            </a:pPr>
            <a:r>
              <a:rPr kumimoji="1" lang="en-US" altLang="zh-CN" sz="2400" dirty="0">
                <a:latin typeface="SimHei" panose="02010609060101010101" pitchFamily="49" charset="-122"/>
                <a:ea typeface="SimHei" panose="02010609060101010101" pitchFamily="49" charset="-122"/>
              </a:rPr>
              <a:t>2. </a:t>
            </a:r>
            <a:r>
              <a:rPr kumimoji="1" lang="zh-CN" altLang="en-US" sz="2400" dirty="0">
                <a:latin typeface="SimHei" panose="02010609060101010101" pitchFamily="49" charset="-122"/>
                <a:ea typeface="SimHei" panose="02010609060101010101" pitchFamily="49" charset="-122"/>
              </a:rPr>
              <a:t>主机代码会设置依赖项，这些依赖项定义了代码时何时开始执行是安全的，例如</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创建缓冲区的访问器 。</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826141"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执行机制</a:t>
            </a:r>
          </a:p>
        </p:txBody>
      </p:sp>
    </p:spTree>
    <p:extLst>
      <p:ext uri="{BB962C8B-B14F-4D97-AF65-F5344CB8AC3E}">
        <p14:creationId xmlns:p14="http://schemas.microsoft.com/office/powerpoint/2010/main" val="2796853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代码执行的位置</a:t>
            </a:r>
          </a:p>
          <a:p>
            <a:pPr eaLnBrk="1" hangingPunct="1"/>
            <a:endParaRPr lang="zh-CN" altLang="en-US" sz="2800" b="1" dirty="0">
              <a:latin typeface="微软雅黑" panose="020B0503020204020204" pitchFamily="34" charset="-122"/>
              <a:ea typeface="微软雅黑" panose="020B0503020204020204" pitchFamily="34" charset="-122"/>
            </a:endParaRP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33</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455839" y="2671694"/>
            <a:ext cx="2993417" cy="2677656"/>
          </a:xfrm>
          <a:prstGeom prst="rect">
            <a:avLst/>
          </a:prstGeom>
          <a:noFill/>
        </p:spPr>
        <p:txBody>
          <a:bodyPr wrap="square" rtlCol="0">
            <a:spAutoFit/>
          </a:bodyPr>
          <a:lstStyle/>
          <a:p>
            <a:pPr marL="342900" indent="-342900">
              <a:buFont typeface="Wingdings" pitchFamily="2" charset="2"/>
              <a:buChar char="l"/>
            </a:pPr>
            <a:r>
              <a:rPr kumimoji="1" lang="en" altLang="zh-CN" sz="2400" dirty="0">
                <a:latin typeface="SimHei" panose="02010609060101010101" pitchFamily="49" charset="-122"/>
                <a:ea typeface="SimHei" panose="02010609060101010101" pitchFamily="49" charset="-122"/>
              </a:rPr>
              <a:t>handler </a:t>
            </a:r>
            <a:r>
              <a:rPr kumimoji="1" lang="zh-CN" altLang="en-US" sz="2400" dirty="0">
                <a:latin typeface="SimHei" panose="02010609060101010101" pitchFamily="49" charset="-122"/>
                <a:ea typeface="SimHei" panose="02010609060101010101" pitchFamily="49" charset="-122"/>
              </a:rPr>
              <a:t>类包含一组成员函数，这些函数定义了在执行任务图节点时要执行的操作。右图对这些操作进行了总结。</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1564927"/>
            <a:ext cx="1826141"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执行机制</a:t>
            </a:r>
          </a:p>
        </p:txBody>
      </p:sp>
      <p:pic>
        <p:nvPicPr>
          <p:cNvPr id="5" name="图片 4">
            <a:extLst>
              <a:ext uri="{FF2B5EF4-FFF2-40B4-BE49-F238E27FC236}">
                <a16:creationId xmlns:a16="http://schemas.microsoft.com/office/drawing/2014/main" id="{936CCBC3-CBDB-544C-AF6D-5B6690214F03}"/>
              </a:ext>
            </a:extLst>
          </p:cNvPr>
          <p:cNvPicPr>
            <a:picLocks noChangeAspect="1"/>
          </p:cNvPicPr>
          <p:nvPr/>
        </p:nvPicPr>
        <p:blipFill>
          <a:blip r:embed="rId2"/>
          <a:stretch>
            <a:fillRect/>
          </a:stretch>
        </p:blipFill>
        <p:spPr>
          <a:xfrm>
            <a:off x="3561444" y="1840375"/>
            <a:ext cx="8167005" cy="4395324"/>
          </a:xfrm>
          <a:prstGeom prst="rect">
            <a:avLst/>
          </a:prstGeom>
        </p:spPr>
      </p:pic>
    </p:spTree>
    <p:extLst>
      <p:ext uri="{BB962C8B-B14F-4D97-AF65-F5344CB8AC3E}">
        <p14:creationId xmlns:p14="http://schemas.microsoft.com/office/powerpoint/2010/main" val="28229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4</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35064" y="2176040"/>
            <a:ext cx="7805983" cy="461665"/>
          </a:xfrm>
          <a:prstGeom prst="rect">
            <a:avLst/>
          </a:prstGeom>
          <a:noFill/>
        </p:spPr>
        <p:txBody>
          <a:bodyPr wrap="none" rtlCol="0">
            <a:spAutoFit/>
          </a:bodyPr>
          <a:lstStyle/>
          <a:p>
            <a:r>
              <a:rPr kumimoji="1" lang="en" altLang="zh-CN" sz="2400" dirty="0">
                <a:latin typeface="SimHei" panose="02010609060101010101" pitchFamily="49" charset="-122"/>
                <a:ea typeface="SimHei" panose="02010609060101010101" pitchFamily="49" charset="-122"/>
              </a:rPr>
              <a:t>C++ </a:t>
            </a:r>
            <a:r>
              <a:rPr kumimoji="1" lang="zh-CN" altLang="en-US" sz="2400" dirty="0">
                <a:latin typeface="SimHei" panose="02010609060101010101" pitchFamily="49" charset="-122"/>
                <a:ea typeface="SimHei" panose="02010609060101010101" pitchFamily="49" charset="-122"/>
              </a:rPr>
              <a:t>中的数据并行性，允许现代异构系统并行访问资源。</a:t>
            </a:r>
          </a:p>
        </p:txBody>
      </p:sp>
      <p:sp>
        <p:nvSpPr>
          <p:cNvPr id="12" name="文本框 11">
            <a:extLst>
              <a:ext uri="{FF2B5EF4-FFF2-40B4-BE49-F238E27FC236}">
                <a16:creationId xmlns:a16="http://schemas.microsoft.com/office/drawing/2014/main" id="{32C02503-3AFB-9C4D-B704-E9A34D2BC2DD}"/>
              </a:ext>
            </a:extLst>
          </p:cNvPr>
          <p:cNvSpPr txBox="1"/>
          <p:nvPr/>
        </p:nvSpPr>
        <p:spPr>
          <a:xfrm>
            <a:off x="1235064" y="3943340"/>
            <a:ext cx="7417415" cy="830997"/>
          </a:xfrm>
          <a:prstGeom prst="rect">
            <a:avLst/>
          </a:prstGeom>
          <a:noFill/>
        </p:spPr>
        <p:txBody>
          <a:bodyPr wrap="none" rtlCol="0">
            <a:spAutoFit/>
          </a:bodyPr>
          <a:lstStyle/>
          <a:p>
            <a:r>
              <a:rPr kumimoji="1" lang="en" altLang="zh-CN" sz="2400" dirty="0">
                <a:latin typeface="SimHei" panose="02010609060101010101" pitchFamily="49" charset="-122"/>
                <a:ea typeface="SimHei" panose="02010609060101010101" pitchFamily="49" charset="-122"/>
              </a:rPr>
              <a:t>SYCL(</a:t>
            </a:r>
            <a:r>
              <a:rPr kumimoji="1" lang="zh-CN" altLang="en-US" sz="2400" dirty="0">
                <a:latin typeface="SimHei" panose="02010609060101010101" pitchFamily="49" charset="-122"/>
                <a:ea typeface="SimHei" panose="02010609060101010101" pitchFamily="49" charset="-122"/>
              </a:rPr>
              <a:t>发音为 </a:t>
            </a:r>
            <a:r>
              <a:rPr kumimoji="1" lang="en" altLang="zh-CN" sz="2400" dirty="0">
                <a:latin typeface="SimHei" panose="02010609060101010101" pitchFamily="49" charset="-122"/>
                <a:ea typeface="SimHei" panose="02010609060101010101" pitchFamily="49" charset="-122"/>
              </a:rPr>
              <a:t>sickle) </a:t>
            </a:r>
            <a:r>
              <a:rPr kumimoji="1" lang="zh-CN" altLang="en-US" sz="2400" dirty="0">
                <a:latin typeface="SimHei" panose="02010609060101010101" pitchFamily="49" charset="-122"/>
                <a:ea typeface="SimHei" panose="02010609060101010101" pitchFamily="49" charset="-122"/>
              </a:rPr>
              <a:t>是一个行业驱动的 </a:t>
            </a:r>
            <a:r>
              <a:rPr kumimoji="1" lang="en" altLang="zh-CN" sz="2400" dirty="0" err="1">
                <a:latin typeface="SimHei" panose="02010609060101010101" pitchFamily="49" charset="-122"/>
                <a:ea typeface="SimHei" panose="02010609060101010101" pitchFamily="49" charset="-122"/>
              </a:rPr>
              <a:t>Khronos</a:t>
            </a:r>
            <a:r>
              <a:rPr kumimoji="1" lang="en"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标</a:t>
            </a:r>
            <a:endParaRPr kumimoji="1" lang="en-US" altLang="zh-CN" sz="2400" dirty="0">
              <a:latin typeface="SimHei" panose="02010609060101010101" pitchFamily="49" charset="-122"/>
              <a:ea typeface="SimHei" panose="02010609060101010101" pitchFamily="49" charset="-122"/>
            </a:endParaRPr>
          </a:p>
          <a:p>
            <a:r>
              <a:rPr kumimoji="1" lang="zh-CN" altLang="en-US" sz="2400" dirty="0">
                <a:latin typeface="SimHei" panose="02010609060101010101" pitchFamily="49" charset="-122"/>
                <a:ea typeface="SimHei" panose="02010609060101010101" pitchFamily="49" charset="-122"/>
              </a:rPr>
              <a:t>准，它为异构系统在 </a:t>
            </a:r>
            <a:r>
              <a:rPr kumimoji="1" lang="en" altLang="zh-CN" sz="2400" dirty="0">
                <a:latin typeface="SimHei" panose="02010609060101010101" pitchFamily="49" charset="-122"/>
                <a:ea typeface="SimHei" panose="02010609060101010101" pitchFamily="49" charset="-122"/>
              </a:rPr>
              <a:t>C++ </a:t>
            </a:r>
            <a:r>
              <a:rPr kumimoji="1" lang="zh-CN" altLang="en-US" sz="2400" dirty="0">
                <a:latin typeface="SimHei" panose="02010609060101010101" pitchFamily="49" charset="-122"/>
                <a:ea typeface="SimHei" panose="02010609060101010101" pitchFamily="49" charset="-122"/>
              </a:rPr>
              <a:t>中增加了数据 并行性</a:t>
            </a:r>
          </a:p>
        </p:txBody>
      </p:sp>
    </p:spTree>
    <p:extLst>
      <p:ext uri="{BB962C8B-B14F-4D97-AF65-F5344CB8AC3E}">
        <p14:creationId xmlns:p14="http://schemas.microsoft.com/office/powerpoint/2010/main" val="69394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5</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35064" y="2176040"/>
            <a:ext cx="7417415" cy="830997"/>
          </a:xfrm>
          <a:prstGeom prst="rect">
            <a:avLst/>
          </a:prstGeom>
          <a:noFill/>
        </p:spPr>
        <p:txBody>
          <a:bodyPr wrap="none" rtlCol="0">
            <a:spAutoFit/>
          </a:bodyPr>
          <a:lstStyle/>
          <a:p>
            <a:r>
              <a:rPr kumimoji="1" lang="en" altLang="zh-CN" sz="2400" dirty="0">
                <a:latin typeface="SimHei" panose="02010609060101010101" pitchFamily="49" charset="-122"/>
                <a:ea typeface="SimHei" panose="02010609060101010101" pitchFamily="49" charset="-122"/>
              </a:rPr>
              <a:t>DPC++ </a:t>
            </a:r>
            <a:r>
              <a:rPr kumimoji="1" lang="zh-CN" altLang="en-US" sz="2400" dirty="0">
                <a:latin typeface="SimHei" panose="02010609060101010101" pitchFamily="49" charset="-122"/>
                <a:ea typeface="SimHei" panose="02010609060101010101" pitchFamily="49" charset="-122"/>
              </a:rPr>
              <a:t>是一个开源编译器项目，最初由 </a:t>
            </a:r>
            <a:r>
              <a:rPr kumimoji="1" lang="en" altLang="zh-CN" sz="2400" dirty="0">
                <a:latin typeface="SimHei" panose="02010609060101010101" pitchFamily="49" charset="-122"/>
                <a:ea typeface="SimHei" panose="02010609060101010101" pitchFamily="49" charset="-122"/>
              </a:rPr>
              <a:t>Intel </a:t>
            </a:r>
            <a:r>
              <a:rPr kumimoji="1" lang="zh-CN" altLang="en-US" sz="2400" dirty="0">
                <a:latin typeface="SimHei" panose="02010609060101010101" pitchFamily="49" charset="-122"/>
                <a:ea typeface="SimHei" panose="02010609060101010101" pitchFamily="49" charset="-122"/>
              </a:rPr>
              <a:t>创建，</a:t>
            </a:r>
            <a:endParaRPr kumimoji="1" lang="en-US" altLang="zh-CN" sz="2400" dirty="0">
              <a:latin typeface="SimHei" panose="02010609060101010101" pitchFamily="49" charset="-122"/>
              <a:ea typeface="SimHei" panose="02010609060101010101" pitchFamily="49" charset="-122"/>
            </a:endParaRPr>
          </a:p>
          <a:p>
            <a:r>
              <a:rPr kumimoji="1" lang="zh-CN" altLang="en-US" sz="2400" dirty="0">
                <a:latin typeface="SimHei" panose="02010609060101010101" pitchFamily="49" charset="-122"/>
                <a:ea typeface="SimHei" panose="02010609060101010101" pitchFamily="49" charset="-122"/>
              </a:rPr>
              <a:t>致力于支持 </a:t>
            </a:r>
            <a:r>
              <a:rPr kumimoji="1" lang="en" altLang="zh-CN" sz="2400" dirty="0">
                <a:latin typeface="SimHei" panose="02010609060101010101" pitchFamily="49" charset="-122"/>
                <a:ea typeface="SimHei" panose="02010609060101010101" pitchFamily="49" charset="-122"/>
              </a:rPr>
              <a:t>C++ </a:t>
            </a:r>
            <a:r>
              <a:rPr kumimoji="1" lang="zh-CN" altLang="en-US" sz="2400" dirty="0">
                <a:latin typeface="SimHei" panose="02010609060101010101" pitchFamily="49" charset="-122"/>
                <a:ea typeface="SimHei" panose="02010609060101010101" pitchFamily="49" charset="-122"/>
              </a:rPr>
              <a:t>中的数据并行。</a:t>
            </a:r>
          </a:p>
        </p:txBody>
      </p:sp>
      <p:sp>
        <p:nvSpPr>
          <p:cNvPr id="12" name="文本框 11">
            <a:extLst>
              <a:ext uri="{FF2B5EF4-FFF2-40B4-BE49-F238E27FC236}">
                <a16:creationId xmlns:a16="http://schemas.microsoft.com/office/drawing/2014/main" id="{32C02503-3AFB-9C4D-B704-E9A34D2BC2DD}"/>
              </a:ext>
            </a:extLst>
          </p:cNvPr>
          <p:cNvSpPr txBox="1"/>
          <p:nvPr/>
        </p:nvSpPr>
        <p:spPr>
          <a:xfrm>
            <a:off x="1235064" y="3943340"/>
            <a:ext cx="7417415" cy="830997"/>
          </a:xfrm>
          <a:prstGeom prst="rect">
            <a:avLst/>
          </a:prstGeom>
          <a:noFill/>
        </p:spPr>
        <p:txBody>
          <a:bodyPr wrap="none" rtlCol="0">
            <a:spAutoFit/>
          </a:bodyPr>
          <a:lstStyle/>
          <a:p>
            <a:r>
              <a:rPr kumimoji="1" lang="en" altLang="zh-CN" sz="2400" dirty="0">
                <a:latin typeface="SimHei" panose="02010609060101010101" pitchFamily="49" charset="-122"/>
                <a:ea typeface="SimHei" panose="02010609060101010101" pitchFamily="49" charset="-122"/>
              </a:rPr>
              <a:t>DPC++ </a:t>
            </a:r>
            <a:r>
              <a:rPr kumimoji="1" lang="zh-CN" altLang="en-US" sz="2400" dirty="0">
                <a:latin typeface="SimHei" panose="02010609060101010101" pitchFamily="49" charset="-122"/>
                <a:ea typeface="SimHei" panose="02010609060101010101" pitchFamily="49" charset="-122"/>
              </a:rPr>
              <a:t>编译器的开源版本和商业版本都支持基于 </a:t>
            </a:r>
            <a:r>
              <a:rPr kumimoji="1" lang="en" altLang="zh-CN" sz="2400" dirty="0">
                <a:latin typeface="SimHei" panose="02010609060101010101" pitchFamily="49" charset="-122"/>
                <a:ea typeface="SimHei" panose="02010609060101010101" pitchFamily="49" charset="-122"/>
              </a:rPr>
              <a:t>SYCL</a:t>
            </a:r>
          </a:p>
          <a:p>
            <a:r>
              <a:rPr kumimoji="1" lang="zh-CN" altLang="en-US" sz="2400" dirty="0">
                <a:latin typeface="SimHei" panose="02010609060101010101" pitchFamily="49" charset="-122"/>
                <a:ea typeface="SimHei" panose="02010609060101010101" pitchFamily="49" charset="-122"/>
              </a:rPr>
              <a:t>的实现特性。</a:t>
            </a:r>
          </a:p>
        </p:txBody>
      </p:sp>
    </p:spTree>
    <p:extLst>
      <p:ext uri="{BB962C8B-B14F-4D97-AF65-F5344CB8AC3E}">
        <p14:creationId xmlns:p14="http://schemas.microsoft.com/office/powerpoint/2010/main" val="402510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6</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35064" y="2176040"/>
            <a:ext cx="7571303" cy="830997"/>
          </a:xfrm>
          <a:prstGeom prst="rect">
            <a:avLst/>
          </a:prstGeom>
          <a:noFill/>
        </p:spPr>
        <p:txBody>
          <a:bodyPr wrap="none" rtlCol="0">
            <a:spAutoFit/>
          </a:bodyPr>
          <a:lstStyle/>
          <a:p>
            <a:r>
              <a:rPr kumimoji="1" lang="en" altLang="zh-CN" sz="2400" dirty="0">
                <a:latin typeface="SimHei" panose="02010609060101010101" pitchFamily="49" charset="-122"/>
                <a:ea typeface="SimHei" panose="02010609060101010101" pitchFamily="49" charset="-122"/>
              </a:rPr>
              <a:t>DPC++ </a:t>
            </a:r>
            <a:r>
              <a:rPr kumimoji="1" lang="zh-CN" altLang="en-US" sz="2400" dirty="0">
                <a:latin typeface="SimHei" panose="02010609060101010101" pitchFamily="49" charset="-122"/>
                <a:ea typeface="SimHei" panose="02010609060101010101" pitchFamily="49" charset="-122"/>
              </a:rPr>
              <a:t>可以从 </a:t>
            </a:r>
            <a:r>
              <a:rPr kumimoji="1" lang="en" altLang="zh-CN" sz="2400" dirty="0">
                <a:latin typeface="SimHei" panose="02010609060101010101" pitchFamily="49" charset="-122"/>
                <a:ea typeface="SimHei" panose="02010609060101010101" pitchFamily="49" charset="-122"/>
              </a:rPr>
              <a:t>GitHub </a:t>
            </a:r>
            <a:r>
              <a:rPr kumimoji="1" lang="zh-CN" altLang="en-US" sz="2400" dirty="0">
                <a:latin typeface="SimHei" panose="02010609060101010101" pitchFamily="49" charset="-122"/>
                <a:ea typeface="SimHei" panose="02010609060101010101" pitchFamily="49" charset="-122"/>
              </a:rPr>
              <a:t>存储库 </a:t>
            </a:r>
            <a:r>
              <a:rPr kumimoji="1" lang="en-US" altLang="zh-CN" sz="2400" dirty="0">
                <a:latin typeface="SimHei" panose="02010609060101010101" pitchFamily="49" charset="-122"/>
                <a:ea typeface="SimHei" panose="02010609060101010101" pitchFamily="49" charset="-122"/>
              </a:rPr>
              <a:t>(</a:t>
            </a:r>
            <a:r>
              <a:rPr kumimoji="1" lang="en" altLang="zh-CN" sz="2400" dirty="0" err="1">
                <a:latin typeface="SimHei" panose="02010609060101010101" pitchFamily="49" charset="-122"/>
                <a:ea typeface="SimHei" panose="02010609060101010101" pitchFamily="49" charset="-122"/>
              </a:rPr>
              <a:t>github.com</a:t>
            </a:r>
            <a:r>
              <a:rPr kumimoji="1" lang="en" altLang="zh-CN" sz="2400" dirty="0">
                <a:latin typeface="SimHei" panose="02010609060101010101" pitchFamily="49" charset="-122"/>
                <a:ea typeface="SimHei" panose="02010609060101010101" pitchFamily="49" charset="-122"/>
              </a:rPr>
              <a:t>/intel/</a:t>
            </a:r>
            <a:r>
              <a:rPr kumimoji="1" lang="en" altLang="zh-CN" sz="2400" dirty="0" err="1">
                <a:latin typeface="SimHei" panose="02010609060101010101" pitchFamily="49" charset="-122"/>
                <a:ea typeface="SimHei" panose="02010609060101010101" pitchFamily="49" charset="-122"/>
              </a:rPr>
              <a:t>llv</a:t>
            </a:r>
            <a:endParaRPr kumimoji="1" lang="en" altLang="zh-CN" sz="2400" dirty="0">
              <a:latin typeface="SimHei" panose="02010609060101010101" pitchFamily="49" charset="-122"/>
              <a:ea typeface="SimHei" panose="02010609060101010101" pitchFamily="49" charset="-122"/>
            </a:endParaRPr>
          </a:p>
          <a:p>
            <a:r>
              <a:rPr kumimoji="1" lang="en" altLang="zh-CN" sz="2400" dirty="0">
                <a:latin typeface="SimHei" panose="02010609060101010101" pitchFamily="49" charset="-122"/>
                <a:ea typeface="SimHei" panose="02010609060101010101" pitchFamily="49" charset="-122"/>
              </a:rPr>
              <a:t>m) </a:t>
            </a:r>
            <a:r>
              <a:rPr kumimoji="1" lang="zh-CN" altLang="en-US" sz="2400" dirty="0">
                <a:latin typeface="SimHei" panose="02010609060101010101" pitchFamily="49" charset="-122"/>
                <a:ea typeface="SimHei" panose="02010609060101010101" pitchFamily="49" charset="-122"/>
              </a:rPr>
              <a:t>获得。</a:t>
            </a:r>
          </a:p>
        </p:txBody>
      </p:sp>
      <p:sp>
        <p:nvSpPr>
          <p:cNvPr id="12" name="文本框 11">
            <a:extLst>
              <a:ext uri="{FF2B5EF4-FFF2-40B4-BE49-F238E27FC236}">
                <a16:creationId xmlns:a16="http://schemas.microsoft.com/office/drawing/2014/main" id="{32C02503-3AFB-9C4D-B704-E9A34D2BC2DD}"/>
              </a:ext>
            </a:extLst>
          </p:cNvPr>
          <p:cNvSpPr txBox="1"/>
          <p:nvPr/>
        </p:nvSpPr>
        <p:spPr>
          <a:xfrm>
            <a:off x="1235064" y="3943340"/>
            <a:ext cx="7109639" cy="830997"/>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也有打包版本的 </a:t>
            </a:r>
            <a:r>
              <a:rPr kumimoji="1" lang="en" altLang="zh-CN" sz="2400" dirty="0">
                <a:latin typeface="SimHei" panose="02010609060101010101" pitchFamily="49" charset="-122"/>
                <a:ea typeface="SimHei" panose="02010609060101010101" pitchFamily="49" charset="-122"/>
              </a:rPr>
              <a:t>DPC++ </a:t>
            </a:r>
            <a:r>
              <a:rPr kumimoji="1" lang="zh-CN" altLang="en-US" sz="2400" dirty="0">
                <a:latin typeface="SimHei" panose="02010609060101010101" pitchFamily="49" charset="-122"/>
                <a:ea typeface="SimHei" panose="02010609060101010101" pitchFamily="49" charset="-122"/>
              </a:rPr>
              <a:t>编译器，增强了工具和库的</a:t>
            </a:r>
            <a:endParaRPr kumimoji="1" lang="en-US" altLang="zh-CN" sz="2400" dirty="0">
              <a:latin typeface="SimHei" panose="02010609060101010101" pitchFamily="49" charset="-122"/>
              <a:ea typeface="SimHei" panose="02010609060101010101" pitchFamily="49" charset="-122"/>
            </a:endParaRPr>
          </a:p>
          <a:p>
            <a:r>
              <a:rPr kumimoji="1" lang="en" altLang="zh-CN" sz="2400" dirty="0">
                <a:latin typeface="SimHei" panose="02010609060101010101" pitchFamily="49" charset="-122"/>
                <a:ea typeface="SimHei" panose="02010609060101010101" pitchFamily="49" charset="-122"/>
              </a:rPr>
              <a:t>DPC++ </a:t>
            </a:r>
            <a:r>
              <a:rPr kumimoji="1" lang="zh-CN" altLang="en-US" sz="2400" dirty="0">
                <a:latin typeface="SimHei" panose="02010609060101010101" pitchFamily="49" charset="-122"/>
                <a:ea typeface="SimHei" panose="02010609060101010101" pitchFamily="49" charset="-122"/>
              </a:rPr>
              <a:t>编程和支持，并作为</a:t>
            </a:r>
            <a:r>
              <a:rPr kumimoji="1" lang="en" altLang="zh-CN" sz="2400" dirty="0" err="1">
                <a:latin typeface="SimHei" panose="02010609060101010101" pitchFamily="49" charset="-122"/>
                <a:ea typeface="SimHei" panose="02010609060101010101" pitchFamily="49" charset="-122"/>
              </a:rPr>
              <a:t>oneAPI</a:t>
            </a:r>
            <a:r>
              <a:rPr kumimoji="1" lang="zh-CN" altLang="en-US" sz="2400" dirty="0">
                <a:latin typeface="SimHei" panose="02010609060101010101" pitchFamily="49" charset="-122"/>
                <a:ea typeface="SimHei" panose="02010609060101010101" pitchFamily="49" charset="-122"/>
              </a:rPr>
              <a:t>项目的一部分。</a:t>
            </a:r>
          </a:p>
        </p:txBody>
      </p:sp>
    </p:spTree>
    <p:extLst>
      <p:ext uri="{BB962C8B-B14F-4D97-AF65-F5344CB8AC3E}">
        <p14:creationId xmlns:p14="http://schemas.microsoft.com/office/powerpoint/2010/main" val="303266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7</a:t>
            </a:fld>
            <a:endParaRPr lang="zh-CN" altLang="en-US"/>
          </a:p>
        </p:txBody>
      </p:sp>
      <p:sp>
        <p:nvSpPr>
          <p:cNvPr id="12" name="文本框 11">
            <a:extLst>
              <a:ext uri="{FF2B5EF4-FFF2-40B4-BE49-F238E27FC236}">
                <a16:creationId xmlns:a16="http://schemas.microsoft.com/office/drawing/2014/main" id="{32C02503-3AFB-9C4D-B704-E9A34D2BC2DD}"/>
              </a:ext>
            </a:extLst>
          </p:cNvPr>
          <p:cNvSpPr txBox="1"/>
          <p:nvPr/>
        </p:nvSpPr>
        <p:spPr>
          <a:xfrm>
            <a:off x="5891305" y="2399848"/>
            <a:ext cx="5707422" cy="3416320"/>
          </a:xfrm>
          <a:prstGeom prst="rect">
            <a:avLst/>
          </a:prstGeom>
          <a:noFill/>
        </p:spPr>
        <p:txBody>
          <a:bodyPr wrap="square" rtlCol="0">
            <a:spAutoFit/>
          </a:bodyPr>
          <a:lstStyle/>
          <a:p>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第 </a:t>
            </a:r>
            <a:r>
              <a:rPr kumimoji="1" lang="en-US" altLang="zh-CN" sz="2400" dirty="0">
                <a:latin typeface="SimHei" panose="02010609060101010101" pitchFamily="49" charset="-122"/>
                <a:ea typeface="SimHei" panose="02010609060101010101" pitchFamily="49" charset="-122"/>
              </a:rPr>
              <a:t>3 </a:t>
            </a:r>
            <a:r>
              <a:rPr kumimoji="1" lang="zh-CN" altLang="en-US" sz="2400" dirty="0">
                <a:latin typeface="SimHei" panose="02010609060101010101" pitchFamily="49" charset="-122"/>
                <a:ea typeface="SimHei" panose="02010609060101010101" pitchFamily="49" charset="-122"/>
              </a:rPr>
              <a:t>行让我们避免反复写 </a:t>
            </a:r>
            <a:r>
              <a:rPr kumimoji="1" lang="en" altLang="zh-CN" sz="2400" dirty="0" err="1">
                <a:latin typeface="SimHei" panose="02010609060101010101" pitchFamily="49" charset="-122"/>
                <a:ea typeface="SimHei" panose="02010609060101010101" pitchFamily="49" charset="-122"/>
              </a:rPr>
              <a:t>sycl</a:t>
            </a:r>
            <a:r>
              <a:rPr kumimoji="1" lang="en" altLang="zh-CN" sz="2400" dirty="0">
                <a:latin typeface="SimHei" panose="02010609060101010101" pitchFamily="49" charset="-122"/>
                <a:ea typeface="SimHei" panose="02010609060101010101" pitchFamily="49" charset="-122"/>
              </a:rPr>
              <a:t>::</a:t>
            </a:r>
            <a:r>
              <a:rPr kumimoji="1" lang="zh-CN" altLang="en" sz="2400" dirty="0">
                <a:latin typeface="SimHei" panose="02010609060101010101" pitchFamily="49" charset="-122"/>
                <a:ea typeface="SimHei" panose="02010609060101010101" pitchFamily="49" charset="-122"/>
              </a:rPr>
              <a:t>。</a:t>
            </a:r>
          </a:p>
          <a:p>
            <a:r>
              <a:rPr kumimoji="1" lang="en"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第 </a:t>
            </a:r>
            <a:r>
              <a:rPr kumimoji="1" lang="en-US" altLang="zh-CN" sz="2400" dirty="0">
                <a:latin typeface="SimHei" panose="02010609060101010101" pitchFamily="49" charset="-122"/>
                <a:ea typeface="SimHei" panose="02010609060101010101" pitchFamily="49" charset="-122"/>
              </a:rPr>
              <a:t>11 </a:t>
            </a:r>
            <a:r>
              <a:rPr kumimoji="1" lang="zh-CN" altLang="en-US" sz="2400" dirty="0">
                <a:latin typeface="SimHei" panose="02010609060101010101" pitchFamily="49" charset="-122"/>
                <a:ea typeface="SimHei" panose="02010609060101010101" pitchFamily="49" charset="-122"/>
              </a:rPr>
              <a:t>行为指向特定设备的工作建立了一个队列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第 </a:t>
            </a:r>
            <a:r>
              <a:rPr kumimoji="1" lang="en-US" altLang="zh-CN" sz="2400" dirty="0">
                <a:latin typeface="SimHei" panose="02010609060101010101" pitchFamily="49" charset="-122"/>
                <a:ea typeface="SimHei" panose="02010609060101010101" pitchFamily="49" charset="-122"/>
              </a:rPr>
              <a:t>2 </a:t>
            </a:r>
            <a:r>
              <a:rPr kumimoji="1" lang="zh-CN" altLang="en-US" sz="2400" dirty="0">
                <a:latin typeface="SimHei" panose="02010609060101010101" pitchFamily="49" charset="-122"/>
                <a:ea typeface="SimHei" panose="02010609060101010101" pitchFamily="49" charset="-122"/>
              </a:rPr>
              <a:t>章</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a:t>
            </a:r>
          </a:p>
          <a:p>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第 </a:t>
            </a:r>
            <a:r>
              <a:rPr kumimoji="1" lang="en-US" altLang="zh-CN" sz="2400" dirty="0">
                <a:latin typeface="SimHei" panose="02010609060101010101" pitchFamily="49" charset="-122"/>
                <a:ea typeface="SimHei" panose="02010609060101010101" pitchFamily="49" charset="-122"/>
              </a:rPr>
              <a:t>13 </a:t>
            </a:r>
            <a:r>
              <a:rPr kumimoji="1" lang="zh-CN" altLang="en-US" sz="2400" dirty="0">
                <a:latin typeface="SimHei" panose="02010609060101010101" pitchFamily="49" charset="-122"/>
                <a:ea typeface="SimHei" panose="02010609060101010101" pitchFamily="49" charset="-122"/>
              </a:rPr>
              <a:t>行创建了设备共享的数据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第 </a:t>
            </a:r>
            <a:r>
              <a:rPr kumimoji="1" lang="en-US" altLang="zh-CN" sz="2400" dirty="0">
                <a:latin typeface="SimHei" panose="02010609060101010101" pitchFamily="49" charset="-122"/>
                <a:ea typeface="SimHei" panose="02010609060101010101" pitchFamily="49" charset="-122"/>
              </a:rPr>
              <a:t>3 </a:t>
            </a:r>
            <a:r>
              <a:rPr kumimoji="1" lang="zh-CN" altLang="en-US" sz="2400" dirty="0">
                <a:latin typeface="SimHei" panose="02010609060101010101" pitchFamily="49" charset="-122"/>
                <a:ea typeface="SimHei" panose="02010609060101010101" pitchFamily="49" charset="-122"/>
              </a:rPr>
              <a:t>章</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a:t>
            </a:r>
          </a:p>
          <a:p>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第 </a:t>
            </a:r>
            <a:r>
              <a:rPr kumimoji="1" lang="en-US" altLang="zh-CN" sz="2400" dirty="0">
                <a:latin typeface="SimHei" panose="02010609060101010101" pitchFamily="49" charset="-122"/>
                <a:ea typeface="SimHei" panose="02010609060101010101" pitchFamily="49" charset="-122"/>
              </a:rPr>
              <a:t>16 </a:t>
            </a:r>
            <a:r>
              <a:rPr kumimoji="1" lang="zh-CN" altLang="en-US" sz="2400" dirty="0">
                <a:latin typeface="SimHei" panose="02010609060101010101" pitchFamily="49" charset="-122"/>
                <a:ea typeface="SimHei" panose="02010609060101010101" pitchFamily="49" charset="-122"/>
              </a:rPr>
              <a:t>行将相应的工作加入到设备的工作队列中 </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第 </a:t>
            </a:r>
            <a:r>
              <a:rPr kumimoji="1" lang="en-US" altLang="zh-CN" sz="2400" dirty="0">
                <a:latin typeface="SimHei" panose="02010609060101010101" pitchFamily="49" charset="-122"/>
                <a:ea typeface="SimHei" panose="02010609060101010101" pitchFamily="49" charset="-122"/>
              </a:rPr>
              <a:t>4 </a:t>
            </a:r>
            <a:r>
              <a:rPr kumimoji="1" lang="zh-CN" altLang="en-US" sz="2400" dirty="0">
                <a:latin typeface="SimHei" panose="02010609060101010101" pitchFamily="49" charset="-122"/>
                <a:ea typeface="SimHei" panose="02010609060101010101" pitchFamily="49" charset="-122"/>
              </a:rPr>
              <a:t>章</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a:t>
            </a:r>
          </a:p>
          <a:p>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第 </a:t>
            </a:r>
            <a:r>
              <a:rPr kumimoji="1" lang="en-US" altLang="zh-CN" sz="2400" dirty="0">
                <a:latin typeface="SimHei" panose="02010609060101010101" pitchFamily="49" charset="-122"/>
                <a:ea typeface="SimHei" panose="02010609060101010101" pitchFamily="49" charset="-122"/>
              </a:rPr>
              <a:t>17 </a:t>
            </a:r>
            <a:r>
              <a:rPr kumimoji="1" lang="zh-CN" altLang="en-US" sz="2400" dirty="0">
                <a:latin typeface="SimHei" panose="02010609060101010101" pitchFamily="49" charset="-122"/>
                <a:ea typeface="SimHei" panose="02010609060101010101" pitchFamily="49" charset="-122"/>
              </a:rPr>
              <a:t>行是唯一在设备上运行的代码。所有其他代码都在主机 </a:t>
            </a:r>
            <a:r>
              <a:rPr kumimoji="1" lang="en-US" altLang="zh-CN" sz="2400" dirty="0">
                <a:latin typeface="SimHei" panose="02010609060101010101" pitchFamily="49" charset="-122"/>
                <a:ea typeface="SimHei" panose="02010609060101010101" pitchFamily="49" charset="-122"/>
              </a:rPr>
              <a:t>(</a:t>
            </a:r>
            <a:r>
              <a:rPr kumimoji="1" lang="en" altLang="zh-CN" sz="2400" dirty="0">
                <a:latin typeface="SimHei" panose="02010609060101010101" pitchFamily="49" charset="-122"/>
                <a:ea typeface="SimHei" panose="02010609060101010101" pitchFamily="49" charset="-122"/>
              </a:rPr>
              <a:t>CPU) </a:t>
            </a:r>
            <a:r>
              <a:rPr kumimoji="1" lang="zh-CN" altLang="en-US" sz="2400" dirty="0">
                <a:latin typeface="SimHei" panose="02010609060101010101" pitchFamily="49" charset="-122"/>
                <a:ea typeface="SimHei" panose="02010609060101010101" pitchFamily="49" charset="-122"/>
              </a:rPr>
              <a:t>上运行。</a:t>
            </a:r>
          </a:p>
        </p:txBody>
      </p:sp>
      <p:pic>
        <p:nvPicPr>
          <p:cNvPr id="4" name="图片 3">
            <a:extLst>
              <a:ext uri="{FF2B5EF4-FFF2-40B4-BE49-F238E27FC236}">
                <a16:creationId xmlns:a16="http://schemas.microsoft.com/office/drawing/2014/main" id="{B979FC93-F779-D141-8BA7-B715B05D0BBB}"/>
              </a:ext>
            </a:extLst>
          </p:cNvPr>
          <p:cNvPicPr>
            <a:picLocks noChangeAspect="1"/>
          </p:cNvPicPr>
          <p:nvPr/>
        </p:nvPicPr>
        <p:blipFill>
          <a:blip r:embed="rId2"/>
          <a:stretch>
            <a:fillRect/>
          </a:stretch>
        </p:blipFill>
        <p:spPr>
          <a:xfrm>
            <a:off x="706933" y="1041831"/>
            <a:ext cx="4378213" cy="4774337"/>
          </a:xfrm>
          <a:prstGeom prst="rect">
            <a:avLst/>
          </a:prstGeom>
        </p:spPr>
      </p:pic>
      <p:sp>
        <p:nvSpPr>
          <p:cNvPr id="5" name="文本框 4">
            <a:extLst>
              <a:ext uri="{FF2B5EF4-FFF2-40B4-BE49-F238E27FC236}">
                <a16:creationId xmlns:a16="http://schemas.microsoft.com/office/drawing/2014/main" id="{62546C6D-4F5F-434C-98A7-C400FFA478CD}"/>
              </a:ext>
            </a:extLst>
          </p:cNvPr>
          <p:cNvSpPr txBox="1"/>
          <p:nvPr/>
        </p:nvSpPr>
        <p:spPr>
          <a:xfrm>
            <a:off x="5891305" y="1030366"/>
            <a:ext cx="2954655" cy="461665"/>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一个简单的</a:t>
            </a:r>
            <a:r>
              <a:rPr kumimoji="1" lang="en-US" altLang="zh-CN" sz="2400" dirty="0">
                <a:latin typeface="SimHei" panose="02010609060101010101" pitchFamily="49" charset="-122"/>
                <a:ea typeface="SimHei" panose="02010609060101010101" pitchFamily="49" charset="-122"/>
              </a:rPr>
              <a:t>SYCL</a:t>
            </a:r>
            <a:r>
              <a:rPr kumimoji="1" lang="zh-CN" altLang="en-US" sz="2400" dirty="0">
                <a:latin typeface="SimHei" panose="02010609060101010101" pitchFamily="49" charset="-122"/>
                <a:ea typeface="SimHei" panose="02010609060101010101" pitchFamily="49" charset="-122"/>
              </a:rPr>
              <a:t>程序</a:t>
            </a:r>
          </a:p>
        </p:txBody>
      </p:sp>
    </p:spTree>
    <p:extLst>
      <p:ext uri="{BB962C8B-B14F-4D97-AF65-F5344CB8AC3E}">
        <p14:creationId xmlns:p14="http://schemas.microsoft.com/office/powerpoint/2010/main" val="1820831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8</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35064" y="1412111"/>
            <a:ext cx="6647974" cy="830997"/>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队列是允许应用程序在设备上完成工作的方式，</a:t>
            </a:r>
            <a:endParaRPr kumimoji="1" lang="en-US" altLang="zh-CN" sz="2400" dirty="0">
              <a:latin typeface="SimHei" panose="02010609060101010101" pitchFamily="49" charset="-122"/>
              <a:ea typeface="SimHei" panose="02010609060101010101" pitchFamily="49" charset="-122"/>
            </a:endParaRPr>
          </a:p>
          <a:p>
            <a:r>
              <a:rPr kumimoji="1" lang="zh-CN" altLang="en-US" sz="2400" dirty="0">
                <a:latin typeface="SimHei" panose="02010609060101010101" pitchFamily="49" charset="-122"/>
                <a:ea typeface="SimHei" panose="02010609060101010101" pitchFamily="49" charset="-122"/>
              </a:rPr>
              <a:t>是连接命令与设备的桥梁。</a:t>
            </a:r>
          </a:p>
        </p:txBody>
      </p:sp>
      <p:sp>
        <p:nvSpPr>
          <p:cNvPr id="12" name="文本框 11">
            <a:extLst>
              <a:ext uri="{FF2B5EF4-FFF2-40B4-BE49-F238E27FC236}">
                <a16:creationId xmlns:a16="http://schemas.microsoft.com/office/drawing/2014/main" id="{32C02503-3AFB-9C4D-B704-E9A34D2BC2DD}"/>
              </a:ext>
            </a:extLst>
          </p:cNvPr>
          <p:cNvSpPr txBox="1"/>
          <p:nvPr/>
        </p:nvSpPr>
        <p:spPr>
          <a:xfrm>
            <a:off x="1235064" y="3013501"/>
            <a:ext cx="6494085" cy="830997"/>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有两种类型的操作可以放在队列中</a:t>
            </a:r>
            <a:r>
              <a:rPr kumimoji="1" lang="en-US" altLang="zh-CN" sz="2400" dirty="0">
                <a:latin typeface="SimHei" panose="02010609060101010101" pitchFamily="49" charset="-122"/>
                <a:ea typeface="SimHei" panose="02010609060101010101" pitchFamily="49" charset="-122"/>
              </a:rPr>
              <a:t>:</a:t>
            </a:r>
            <a:r>
              <a:rPr kumimoji="1" lang="zh-CN" altLang="en-US" sz="2400" dirty="0">
                <a:latin typeface="SimHei" panose="02010609060101010101" pitchFamily="49" charset="-122"/>
                <a:ea typeface="SimHei" panose="02010609060101010101" pitchFamily="49" charset="-122"/>
              </a:rPr>
              <a:t>要执行的代</a:t>
            </a:r>
            <a:endParaRPr kumimoji="1" lang="en-US" altLang="zh-CN" sz="2400" dirty="0">
              <a:latin typeface="SimHei" panose="02010609060101010101" pitchFamily="49" charset="-122"/>
              <a:ea typeface="SimHei" panose="02010609060101010101" pitchFamily="49" charset="-122"/>
            </a:endParaRPr>
          </a:p>
          <a:p>
            <a:r>
              <a:rPr kumimoji="1" lang="zh-CN" altLang="en-US" sz="2400" dirty="0">
                <a:latin typeface="SimHei" panose="02010609060101010101" pitchFamily="49" charset="-122"/>
                <a:ea typeface="SimHei" panose="02010609060101010101" pitchFamily="49" charset="-122"/>
              </a:rPr>
              <a:t>码和内存操作</a:t>
            </a:r>
          </a:p>
        </p:txBody>
      </p:sp>
      <p:sp>
        <p:nvSpPr>
          <p:cNvPr id="7" name="文本框 6">
            <a:extLst>
              <a:ext uri="{FF2B5EF4-FFF2-40B4-BE49-F238E27FC236}">
                <a16:creationId xmlns:a16="http://schemas.microsoft.com/office/drawing/2014/main" id="{947B0558-0EF5-9146-8CA5-67395CC7E414}"/>
              </a:ext>
            </a:extLst>
          </p:cNvPr>
          <p:cNvSpPr txBox="1"/>
          <p:nvPr/>
        </p:nvSpPr>
        <p:spPr>
          <a:xfrm>
            <a:off x="1235064" y="4485415"/>
            <a:ext cx="6955750" cy="830997"/>
          </a:xfrm>
          <a:prstGeom prst="rect">
            <a:avLst/>
          </a:prstGeom>
          <a:noFill/>
        </p:spPr>
        <p:txBody>
          <a:bodyPr wrap="none" rtlCol="0">
            <a:spAutoFit/>
          </a:bodyPr>
          <a:lstStyle/>
          <a:p>
            <a:r>
              <a:rPr kumimoji="1" lang="zh-CN" altLang="en-US" sz="2400" dirty="0">
                <a:latin typeface="SimHei" panose="02010609060101010101" pitchFamily="49" charset="-122"/>
                <a:ea typeface="SimHei" panose="02010609060101010101" pitchFamily="49" charset="-122"/>
              </a:rPr>
              <a:t>在将操作提交到队列后，主机继续执行程序，而</a:t>
            </a:r>
            <a:endParaRPr kumimoji="1" lang="en-US" altLang="zh-CN" sz="2400" dirty="0">
              <a:latin typeface="SimHei" panose="02010609060101010101" pitchFamily="49" charset="-122"/>
              <a:ea typeface="SimHei" panose="02010609060101010101" pitchFamily="49" charset="-122"/>
            </a:endParaRPr>
          </a:p>
          <a:p>
            <a:r>
              <a:rPr kumimoji="1" lang="zh-CN" altLang="en-US" sz="2400" dirty="0">
                <a:latin typeface="SimHei" panose="02010609060101010101" pitchFamily="49" charset="-122"/>
                <a:ea typeface="SimHei" panose="02010609060101010101" pitchFamily="49" charset="-122"/>
              </a:rPr>
              <a:t>设备最终将以异步执行的方式执行队列请求的操作</a:t>
            </a:r>
          </a:p>
        </p:txBody>
      </p:sp>
    </p:spTree>
    <p:extLst>
      <p:ext uri="{BB962C8B-B14F-4D97-AF65-F5344CB8AC3E}">
        <p14:creationId xmlns:p14="http://schemas.microsoft.com/office/powerpoint/2010/main" val="37752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0"/>
          <p:cNvSpPr txBox="1">
            <a:spLocks noChangeArrowheads="1"/>
          </p:cNvSpPr>
          <p:nvPr/>
        </p:nvSpPr>
        <p:spPr bwMode="auto">
          <a:xfrm>
            <a:off x="455839" y="347185"/>
            <a:ext cx="46822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latin typeface="微软雅黑" panose="020B0503020204020204" pitchFamily="34" charset="-122"/>
                <a:ea typeface="微软雅黑" panose="020B0503020204020204" pitchFamily="34" charset="-122"/>
              </a:rPr>
              <a:t>概念和术语</a:t>
            </a:r>
          </a:p>
        </p:txBody>
      </p:sp>
      <p:sp>
        <p:nvSpPr>
          <p:cNvPr id="10" name="矩形 1"/>
          <p:cNvSpPr>
            <a:spLocks noChangeArrowheads="1"/>
          </p:cNvSpPr>
          <p:nvPr/>
        </p:nvSpPr>
        <p:spPr bwMode="auto">
          <a:xfrm>
            <a:off x="0" y="392113"/>
            <a:ext cx="290286" cy="463550"/>
          </a:xfrm>
          <a:prstGeom prst="rect">
            <a:avLst/>
          </a:prstGeom>
          <a:solidFill>
            <a:srgbClr val="9A0000"/>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 name="灯片编号占位符 1"/>
          <p:cNvSpPr>
            <a:spLocks noGrp="1"/>
          </p:cNvSpPr>
          <p:nvPr>
            <p:ph type="sldNum" sz="quarter" idx="12"/>
          </p:nvPr>
        </p:nvSpPr>
        <p:spPr/>
        <p:txBody>
          <a:bodyPr/>
          <a:lstStyle/>
          <a:p>
            <a:fld id="{ABB8F404-4D68-4CF1-A1D1-4545FFCFAAD6}" type="slidenum">
              <a:rPr lang="zh-CN" altLang="en-US" smtClean="0"/>
              <a:pPr/>
              <a:t>9</a:t>
            </a:fld>
            <a:endParaRPr lang="zh-CN" altLang="en-US"/>
          </a:p>
        </p:txBody>
      </p:sp>
      <p:sp>
        <p:nvSpPr>
          <p:cNvPr id="3" name="文本框 2">
            <a:extLst>
              <a:ext uri="{FF2B5EF4-FFF2-40B4-BE49-F238E27FC236}">
                <a16:creationId xmlns:a16="http://schemas.microsoft.com/office/drawing/2014/main" id="{725F26B5-F3CD-F144-A2B1-A8E58A9D165E}"/>
              </a:ext>
            </a:extLst>
          </p:cNvPr>
          <p:cNvSpPr txBox="1"/>
          <p:nvPr/>
        </p:nvSpPr>
        <p:spPr>
          <a:xfrm>
            <a:off x="1223489" y="3429000"/>
            <a:ext cx="7417415" cy="1200329"/>
          </a:xfrm>
          <a:prstGeom prst="rect">
            <a:avLst/>
          </a:prstGeom>
          <a:noFill/>
        </p:spPr>
        <p:txBody>
          <a:bodyPr wrap="square" rtlCol="0">
            <a:spAutoFit/>
          </a:bodyPr>
          <a:lstStyle/>
          <a:p>
            <a:r>
              <a:rPr kumimoji="1" lang="zh-CN" altLang="en-US" sz="2400" dirty="0">
                <a:latin typeface="SimHei" panose="02010609060101010101" pitchFamily="49" charset="-122"/>
                <a:ea typeface="SimHei" panose="02010609060101010101" pitchFamily="49" charset="-122"/>
              </a:rPr>
              <a:t>在 </a:t>
            </a:r>
            <a:r>
              <a:rPr kumimoji="1" lang="en" altLang="zh-CN" sz="2400" dirty="0">
                <a:latin typeface="SimHei" panose="02010609060101010101" pitchFamily="49" charset="-122"/>
                <a:ea typeface="SimHei" panose="02010609060101010101" pitchFamily="49" charset="-122"/>
              </a:rPr>
              <a:t>C++ </a:t>
            </a:r>
            <a:r>
              <a:rPr kumimoji="1" lang="zh-CN" altLang="en-US" sz="2400" dirty="0">
                <a:latin typeface="SimHei" panose="02010609060101010101" pitchFamily="49" charset="-122"/>
                <a:ea typeface="SimHei" panose="02010609060101010101" pitchFamily="49" charset="-122"/>
              </a:rPr>
              <a:t>中为数据并行编程与并行相关，并行编程的目标是更快地计算。结果表明，这有两个方面的优点</a:t>
            </a:r>
            <a:r>
              <a:rPr kumimoji="1" lang="en-US" altLang="zh-CN" sz="2400" dirty="0">
                <a:latin typeface="SimHei" panose="02010609060101010101" pitchFamily="49" charset="-122"/>
                <a:ea typeface="SimHei" panose="02010609060101010101" pitchFamily="49" charset="-122"/>
              </a:rPr>
              <a:t>: </a:t>
            </a:r>
            <a:r>
              <a:rPr kumimoji="1" lang="zh-CN" altLang="en-US" sz="2400" dirty="0">
                <a:latin typeface="SimHei" panose="02010609060101010101" pitchFamily="49" charset="-122"/>
                <a:ea typeface="SimHei" panose="02010609060101010101" pitchFamily="49" charset="-122"/>
              </a:rPr>
              <a:t>增加吞吐量和减少延迟。</a:t>
            </a:r>
          </a:p>
        </p:txBody>
      </p:sp>
      <p:sp>
        <p:nvSpPr>
          <p:cNvPr id="4" name="文本框 3">
            <a:extLst>
              <a:ext uri="{FF2B5EF4-FFF2-40B4-BE49-F238E27FC236}">
                <a16:creationId xmlns:a16="http://schemas.microsoft.com/office/drawing/2014/main" id="{AD6217EA-3C0D-0D4B-B6C9-9E13C04CDB4C}"/>
              </a:ext>
            </a:extLst>
          </p:cNvPr>
          <p:cNvSpPr txBox="1"/>
          <p:nvPr/>
        </p:nvSpPr>
        <p:spPr>
          <a:xfrm>
            <a:off x="1223489" y="2060295"/>
            <a:ext cx="1826141" cy="584775"/>
          </a:xfrm>
          <a:prstGeom prst="rect">
            <a:avLst/>
          </a:prstGeom>
          <a:noFill/>
        </p:spPr>
        <p:txBody>
          <a:bodyPr wrap="none" rtlCol="0">
            <a:spAutoFit/>
          </a:bodyPr>
          <a:lstStyle/>
          <a:p>
            <a:r>
              <a:rPr kumimoji="1" lang="zh-CN" altLang="en-US" sz="3200" b="1" dirty="0">
                <a:latin typeface="STHupo" panose="02010800040101010101" pitchFamily="2" charset="-122"/>
                <a:ea typeface="STHupo" panose="02010800040101010101" pitchFamily="2" charset="-122"/>
              </a:rPr>
              <a:t>关于并行</a:t>
            </a:r>
          </a:p>
        </p:txBody>
      </p:sp>
    </p:spTree>
    <p:extLst>
      <p:ext uri="{BB962C8B-B14F-4D97-AF65-F5344CB8AC3E}">
        <p14:creationId xmlns:p14="http://schemas.microsoft.com/office/powerpoint/2010/main" val="1738488430"/>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主题1">
  <a:themeElements>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ba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ba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ba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ba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ba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ba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ba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ba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ba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ba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ba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主题1">
  <a:themeElements>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ba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ba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ba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ba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ba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ba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ba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ba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ba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ba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ba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第5章</Template>
  <TotalTime>526</TotalTime>
  <Pages>0</Pages>
  <Words>2351</Words>
  <Characters>0</Characters>
  <Application>Microsoft Office PowerPoint</Application>
  <DocSecurity>0</DocSecurity>
  <PresentationFormat>宽屏</PresentationFormat>
  <Lines>0</Lines>
  <Paragraphs>175</Paragraphs>
  <Slides>33</Slides>
  <Notes>1</Notes>
  <HiddenSlides>0</HiddenSlides>
  <MMClips>0</MMClips>
  <ScaleCrop>false</ScaleCrop>
  <HeadingPairs>
    <vt:vector size="6" baseType="variant">
      <vt:variant>
        <vt:lpstr>已用的字体</vt:lpstr>
      </vt:variant>
      <vt:variant>
        <vt:i4>9</vt:i4>
      </vt:variant>
      <vt:variant>
        <vt:lpstr>主题</vt:lpstr>
      </vt:variant>
      <vt:variant>
        <vt:i4>8</vt:i4>
      </vt:variant>
      <vt:variant>
        <vt:lpstr>幻灯片标题</vt:lpstr>
      </vt:variant>
      <vt:variant>
        <vt:i4>33</vt:i4>
      </vt:variant>
    </vt:vector>
  </HeadingPairs>
  <TitlesOfParts>
    <vt:vector size="50" baseType="lpstr">
      <vt:lpstr>KaiTi</vt:lpstr>
      <vt:lpstr>黑体</vt:lpstr>
      <vt:lpstr>黑体</vt:lpstr>
      <vt:lpstr>STHupo</vt:lpstr>
      <vt:lpstr>宋体</vt:lpstr>
      <vt:lpstr>微软雅黑</vt:lpstr>
      <vt:lpstr>Arial</vt:lpstr>
      <vt:lpstr>Calibri</vt:lpstr>
      <vt:lpstr>Wingdings</vt:lpstr>
      <vt:lpstr>1_自定义设计方案</vt:lpstr>
      <vt:lpstr>主题1</vt:lpstr>
      <vt:lpstr>自定义设计方案</vt:lpstr>
      <vt:lpstr>2_自定义设计方案</vt:lpstr>
      <vt:lpstr>3_自定义设计方案</vt:lpstr>
      <vt:lpstr>1_主题1</vt:lpstr>
      <vt:lpstr>4_自定义设计方案</vt:lpstr>
      <vt:lpstr>5_自定义设计方案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方跃坚</cp:lastModifiedBy>
  <cp:revision>98</cp:revision>
  <dcterms:created xsi:type="dcterms:W3CDTF">2015-07-17T02:38:59Z</dcterms:created>
  <dcterms:modified xsi:type="dcterms:W3CDTF">2022-03-14T06:37:35Z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