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762" r:id="rId2"/>
    <p:sldMasterId id="2147483774" r:id="rId3"/>
  </p:sldMasterIdLst>
  <p:notesMasterIdLst>
    <p:notesMasterId r:id="rId42"/>
  </p:notesMasterIdLst>
  <p:sldIdLst>
    <p:sldId id="256" r:id="rId4"/>
    <p:sldId id="458" r:id="rId5"/>
    <p:sldId id="473" r:id="rId6"/>
    <p:sldId id="459" r:id="rId7"/>
    <p:sldId id="460" r:id="rId8"/>
    <p:sldId id="461" r:id="rId9"/>
    <p:sldId id="468" r:id="rId10"/>
    <p:sldId id="462" r:id="rId11"/>
    <p:sldId id="463" r:id="rId12"/>
    <p:sldId id="465" r:id="rId13"/>
    <p:sldId id="466" r:id="rId14"/>
    <p:sldId id="469" r:id="rId15"/>
    <p:sldId id="496" r:id="rId16"/>
    <p:sldId id="470" r:id="rId17"/>
    <p:sldId id="474" r:id="rId18"/>
    <p:sldId id="471" r:id="rId19"/>
    <p:sldId id="472" r:id="rId20"/>
    <p:sldId id="480" r:id="rId21"/>
    <p:sldId id="475" r:id="rId22"/>
    <p:sldId id="497" r:id="rId23"/>
    <p:sldId id="481" r:id="rId24"/>
    <p:sldId id="482" r:id="rId25"/>
    <p:sldId id="483" r:id="rId26"/>
    <p:sldId id="488" r:id="rId27"/>
    <p:sldId id="487" r:id="rId28"/>
    <p:sldId id="484" r:id="rId29"/>
    <p:sldId id="485" r:id="rId30"/>
    <p:sldId id="476" r:id="rId31"/>
    <p:sldId id="477" r:id="rId32"/>
    <p:sldId id="478" r:id="rId33"/>
    <p:sldId id="479" r:id="rId34"/>
    <p:sldId id="489" r:id="rId35"/>
    <p:sldId id="486" r:id="rId36"/>
    <p:sldId id="490" r:id="rId37"/>
    <p:sldId id="493" r:id="rId38"/>
    <p:sldId id="491" r:id="rId39"/>
    <p:sldId id="495" r:id="rId40"/>
    <p:sldId id="492"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22" autoAdjust="0"/>
  </p:normalViewPr>
  <p:slideViewPr>
    <p:cSldViewPr snapToGrid="0">
      <p:cViewPr varScale="1">
        <p:scale>
          <a:sx n="56" d="100"/>
          <a:sy n="56" d="100"/>
        </p:scale>
        <p:origin x="10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3E94A93-8FF4-4DFF-8C74-42A61DCE8A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D3D79D5-8946-4A33-A44E-0F18CEB1ACE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C704B-7EF0-49A0-AAD5-E61C3C7E3952}" type="datetimeFigureOut">
              <a:rPr lang="zh-CN" altLang="en-US" smtClean="0"/>
              <a:t>2021/12/13</a:t>
            </a:fld>
            <a:endParaRPr lang="zh-CN" altLang="en-US"/>
          </a:p>
        </p:txBody>
      </p:sp>
      <p:sp>
        <p:nvSpPr>
          <p:cNvPr id="4" name="幻灯片图像占位符 3">
            <a:extLst>
              <a:ext uri="{FF2B5EF4-FFF2-40B4-BE49-F238E27FC236}">
                <a16:creationId xmlns:a16="http://schemas.microsoft.com/office/drawing/2014/main" id="{E5B753F9-12D7-49F5-8D74-00839D18E82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54B0CFC3-033B-4E04-AC8A-2D9CB9633DA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3142E1C9-779E-4404-9069-041E3AE6FF7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F25790BA-4485-427A-8C76-383BE61260C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1543D-D25F-442E-88FF-DA20B676475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在之前的章节中，代码示例都是使用</a:t>
            </a:r>
            <a:r>
              <a:rPr lang="en-US" altLang="zh-CN" sz="1200" b="0" i="0" u="none" strike="noStrike" kern="1200" baseline="0" dirty="0">
                <a:solidFill>
                  <a:schemeClr val="tx1"/>
                </a:solidFill>
                <a:latin typeface="+mn-lt"/>
                <a:ea typeface="+mn-ea"/>
                <a:cs typeface="+mn-cs"/>
              </a:rPr>
              <a:t>C++ Lambda </a:t>
            </a:r>
            <a:r>
              <a:rPr lang="zh-CN" altLang="en-US" sz="1200" b="0" i="0" u="none" strike="noStrike" kern="1200" baseline="0" dirty="0">
                <a:solidFill>
                  <a:schemeClr val="tx1"/>
                </a:solidFill>
                <a:latin typeface="+mn-lt"/>
                <a:ea typeface="+mn-ea"/>
                <a:cs typeface="+mn-cs"/>
              </a:rPr>
              <a:t>表达式表示内核。</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Lambda </a:t>
            </a:r>
            <a:r>
              <a:rPr lang="zh-CN" altLang="en-US" sz="1200" b="0" i="0" u="none" strike="noStrike" kern="1200" baseline="0" dirty="0">
                <a:solidFill>
                  <a:schemeClr val="tx1"/>
                </a:solidFill>
                <a:latin typeface="+mn-lt"/>
                <a:ea typeface="+mn-ea"/>
                <a:cs typeface="+mn-cs"/>
              </a:rPr>
              <a:t>表达式是表示内核的一种方法，但不是</a:t>
            </a:r>
            <a:r>
              <a:rPr lang="en-US" altLang="zh-CN" sz="1200" b="0" i="0" u="none" strike="noStrike" kern="1200" baseline="0" dirty="0">
                <a:solidFill>
                  <a:schemeClr val="tx1"/>
                </a:solidFill>
                <a:latin typeface="+mn-lt"/>
                <a:ea typeface="+mn-ea"/>
                <a:cs typeface="+mn-cs"/>
              </a:rPr>
              <a:t>SYCL </a:t>
            </a:r>
            <a:r>
              <a:rPr lang="zh-CN" altLang="en-US" sz="1200" b="0" i="0" u="none" strike="noStrike" kern="1200" baseline="0" dirty="0">
                <a:solidFill>
                  <a:schemeClr val="tx1"/>
                </a:solidFill>
                <a:latin typeface="+mn-lt"/>
                <a:ea typeface="+mn-ea"/>
                <a:cs typeface="+mn-cs"/>
              </a:rPr>
              <a:t>中表示内核的唯一方法。</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本章中，我们将详细探索各种定义内核的方法，比较不同方法的优缺点，从而选择最适合</a:t>
            </a:r>
            <a:r>
              <a:rPr lang="en-US" altLang="zh-CN" sz="1200" b="0" i="0" u="none" strike="noStrike" kern="1200" baseline="0" dirty="0">
                <a:solidFill>
                  <a:schemeClr val="tx1"/>
                </a:solidFill>
                <a:latin typeface="+mn-lt"/>
                <a:ea typeface="+mn-ea"/>
                <a:cs typeface="+mn-cs"/>
              </a:rPr>
              <a:t>C++ </a:t>
            </a:r>
            <a:r>
              <a:rPr lang="zh-CN" altLang="en-US" sz="1200" b="0" i="0" u="none" strike="noStrike" kern="1200" baseline="0" dirty="0">
                <a:solidFill>
                  <a:schemeClr val="tx1"/>
                </a:solidFill>
                <a:latin typeface="+mn-lt"/>
                <a:ea typeface="+mn-ea"/>
                <a:cs typeface="+mn-cs"/>
              </a:rPr>
              <a:t>编码需求的内核形式。</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另外，本章将讨论如何显式地操作程序对象中的内核，控制何时以及如何编译内核。</a:t>
            </a:r>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2</a:t>
            </a:fld>
            <a:endParaRPr lang="zh-CN" altLang="en-US"/>
          </a:p>
        </p:txBody>
      </p:sp>
    </p:spTree>
    <p:extLst>
      <p:ext uri="{BB962C8B-B14F-4D97-AF65-F5344CB8AC3E}">
        <p14:creationId xmlns:p14="http://schemas.microsoft.com/office/powerpoint/2010/main" val="2443437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13</a:t>
            </a:fld>
            <a:endParaRPr lang="zh-CN" altLang="en-US"/>
          </a:p>
        </p:txBody>
      </p:sp>
    </p:spTree>
    <p:extLst>
      <p:ext uri="{BB962C8B-B14F-4D97-AF65-F5344CB8AC3E}">
        <p14:creationId xmlns:p14="http://schemas.microsoft.com/office/powerpoint/2010/main" val="3405729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16</a:t>
            </a:fld>
            <a:endParaRPr lang="zh-CN" altLang="en-US"/>
          </a:p>
        </p:txBody>
      </p:sp>
    </p:spTree>
    <p:extLst>
      <p:ext uri="{BB962C8B-B14F-4D97-AF65-F5344CB8AC3E}">
        <p14:creationId xmlns:p14="http://schemas.microsoft.com/office/powerpoint/2010/main" val="2216494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23</a:t>
            </a:fld>
            <a:endParaRPr lang="zh-CN" altLang="en-US"/>
          </a:p>
        </p:txBody>
      </p:sp>
    </p:spTree>
    <p:extLst>
      <p:ext uri="{BB962C8B-B14F-4D97-AF65-F5344CB8AC3E}">
        <p14:creationId xmlns:p14="http://schemas.microsoft.com/office/powerpoint/2010/main" val="3243775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24</a:t>
            </a:fld>
            <a:endParaRPr lang="zh-CN" altLang="en-US"/>
          </a:p>
        </p:txBody>
      </p:sp>
    </p:spTree>
    <p:extLst>
      <p:ext uri="{BB962C8B-B14F-4D97-AF65-F5344CB8AC3E}">
        <p14:creationId xmlns:p14="http://schemas.microsoft.com/office/powerpoint/2010/main" val="107186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25</a:t>
            </a:fld>
            <a:endParaRPr lang="zh-CN" altLang="en-US"/>
          </a:p>
        </p:txBody>
      </p:sp>
    </p:spTree>
    <p:extLst>
      <p:ext uri="{BB962C8B-B14F-4D97-AF65-F5344CB8AC3E}">
        <p14:creationId xmlns:p14="http://schemas.microsoft.com/office/powerpoint/2010/main" val="312291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27</a:t>
            </a:fld>
            <a:endParaRPr lang="zh-CN" altLang="en-US"/>
          </a:p>
        </p:txBody>
      </p:sp>
    </p:spTree>
    <p:extLst>
      <p:ext uri="{BB962C8B-B14F-4D97-AF65-F5344CB8AC3E}">
        <p14:creationId xmlns:p14="http://schemas.microsoft.com/office/powerpoint/2010/main" val="376272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前面的部分中，内核是</a:t>
            </a:r>
            <a:r>
              <a:rPr lang="en-US" altLang="zh-CN" sz="1200" b="0" i="0" u="none" strike="noStrike" kern="1200" baseline="0" dirty="0">
                <a:solidFill>
                  <a:schemeClr val="tx1"/>
                </a:solidFill>
                <a:latin typeface="+mn-lt"/>
                <a:ea typeface="+mn-ea"/>
                <a:cs typeface="+mn-cs"/>
              </a:rPr>
              <a:t>API </a:t>
            </a:r>
            <a:r>
              <a:rPr lang="zh-CN" altLang="en-US" sz="1200" b="0" i="0" u="none" strike="noStrike" kern="1200" baseline="0" dirty="0">
                <a:solidFill>
                  <a:schemeClr val="tx1"/>
                </a:solidFill>
                <a:latin typeface="+mn-lt"/>
                <a:ea typeface="+mn-ea"/>
                <a:cs typeface="+mn-cs"/>
              </a:rPr>
              <a:t>定义的，或者是由特定的句柄创建的，内核通过两个步骤创建</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首先创建程序对象，然后从程序对象创建内核。程序对象是内核及其调用的函数集合，这些函数编译为一个单元。</a:t>
            </a:r>
            <a:endParaRPr lang="en-US" altLang="zh-CN" sz="1200" b="0" i="0" u="none" strike="noStrike" kern="1200" baseline="0" dirty="0">
              <a:solidFill>
                <a:schemeClr val="tx1"/>
              </a:solidFill>
              <a:latin typeface="+mn-lt"/>
              <a:ea typeface="+mn-ea"/>
              <a:cs typeface="+mn-cs"/>
            </a:endParaRPr>
          </a:p>
          <a:p>
            <a:endParaRPr lang="zh-CN" altLang="en-US"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对于以</a:t>
            </a:r>
            <a:r>
              <a:rPr lang="en-US" altLang="zh-CN" sz="1200" b="0" i="0" u="none" strike="noStrike" kern="1200" baseline="0" dirty="0">
                <a:solidFill>
                  <a:schemeClr val="tx1"/>
                </a:solidFill>
                <a:latin typeface="+mn-lt"/>
                <a:ea typeface="+mn-ea"/>
                <a:cs typeface="+mn-cs"/>
              </a:rPr>
              <a:t>Lambda </a:t>
            </a:r>
            <a:r>
              <a:rPr lang="zh-CN" altLang="en-US" sz="1200" b="0" i="0" u="none" strike="noStrike" kern="1200" baseline="0" dirty="0">
                <a:solidFill>
                  <a:schemeClr val="tx1"/>
                </a:solidFill>
                <a:latin typeface="+mn-lt"/>
                <a:ea typeface="+mn-ea"/>
                <a:cs typeface="+mn-cs"/>
              </a:rPr>
              <a:t>或命名函数对象表示的内核，包含内核的程序对象是隐式的，对应用程序来说不可见。对于需要更多控制的应用程序，可以显式地管理内核和封装程序对象。</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351543D-D25F-442E-88FF-DA20B6764755}" type="slidenum">
              <a:rPr lang="zh-CN" altLang="en-US" smtClean="0"/>
              <a:t>33</a:t>
            </a:fld>
            <a:endParaRPr lang="zh-CN" altLang="en-US"/>
          </a:p>
        </p:txBody>
      </p:sp>
    </p:spTree>
    <p:extLst>
      <p:ext uri="{BB962C8B-B14F-4D97-AF65-F5344CB8AC3E}">
        <p14:creationId xmlns:p14="http://schemas.microsoft.com/office/powerpoint/2010/main" val="79287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显式地管理内核和封装程序对象是有意义的，例如可以提升编译的速度。</a:t>
            </a:r>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34</a:t>
            </a:fld>
            <a:endParaRPr lang="zh-CN" altLang="en-US"/>
          </a:p>
        </p:txBody>
      </p:sp>
    </p:spTree>
    <p:extLst>
      <p:ext uri="{BB962C8B-B14F-4D97-AF65-F5344CB8AC3E}">
        <p14:creationId xmlns:p14="http://schemas.microsoft.com/office/powerpoint/2010/main" val="260607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36</a:t>
            </a:fld>
            <a:endParaRPr lang="zh-CN" altLang="en-US"/>
          </a:p>
        </p:txBody>
      </p:sp>
    </p:spTree>
    <p:extLst>
      <p:ext uri="{BB962C8B-B14F-4D97-AF65-F5344CB8AC3E}">
        <p14:creationId xmlns:p14="http://schemas.microsoft.com/office/powerpoint/2010/main" val="1607559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许多情况下，这些步骤不太可能对应用程序的行为产生影响，但是在调优应用程序的性能时，需要考虑这些步骤所带来的性能影响。</a:t>
            </a:r>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37</a:t>
            </a:fld>
            <a:endParaRPr lang="zh-CN" altLang="en-US"/>
          </a:p>
        </p:txBody>
      </p:sp>
    </p:spTree>
    <p:extLst>
      <p:ext uri="{BB962C8B-B14F-4D97-AF65-F5344CB8AC3E}">
        <p14:creationId xmlns:p14="http://schemas.microsoft.com/office/powerpoint/2010/main" val="111200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完整的内核</a:t>
            </a:r>
            <a:r>
              <a:rPr lang="en-US" altLang="zh-CN" dirty="0"/>
              <a:t>Lambda</a:t>
            </a:r>
            <a:r>
              <a:rPr lang="zh-CN" altLang="en-US" dirty="0"/>
              <a:t>表达式如图所示，下面将介绍各个组件的作用。</a:t>
            </a:r>
            <a:endParaRPr lang="en-US" altLang="zh-CN" dirty="0"/>
          </a:p>
          <a:p>
            <a:endParaRPr lang="en-US" altLang="zh-CN" dirty="0"/>
          </a:p>
          <a:p>
            <a:r>
              <a:rPr lang="zh-CN" altLang="en-US" dirty="0"/>
              <a:t>最重要的部分是</a:t>
            </a:r>
            <a:r>
              <a:rPr lang="en-US" altLang="zh-CN" dirty="0"/>
              <a:t>123</a:t>
            </a:r>
            <a:r>
              <a:rPr lang="zh-CN" altLang="en-US" dirty="0"/>
              <a:t>，即捕获方式、参数以及函数体，其他部分要么是可选的，要么并不常用，在大多数情况下选择默认值即可。</a:t>
            </a:r>
          </a:p>
        </p:txBody>
      </p:sp>
      <p:sp>
        <p:nvSpPr>
          <p:cNvPr id="4" name="灯片编号占位符 3"/>
          <p:cNvSpPr>
            <a:spLocks noGrp="1"/>
          </p:cNvSpPr>
          <p:nvPr>
            <p:ph type="sldNum" sz="quarter" idx="5"/>
          </p:nvPr>
        </p:nvSpPr>
        <p:spPr/>
        <p:txBody>
          <a:bodyPr/>
          <a:lstStyle/>
          <a:p>
            <a:fld id="{2351543D-D25F-442E-88FF-DA20B6764755}" type="slidenum">
              <a:rPr lang="zh-CN" altLang="en-US" smtClean="0"/>
              <a:t>5</a:t>
            </a:fld>
            <a:endParaRPr lang="zh-CN" altLang="en-US"/>
          </a:p>
        </p:txBody>
      </p:sp>
    </p:spTree>
    <p:extLst>
      <p:ext uri="{BB962C8B-B14F-4D97-AF65-F5344CB8AC3E}">
        <p14:creationId xmlns:p14="http://schemas.microsoft.com/office/powerpoint/2010/main" val="180805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本章中，探索了定义内核的不同方法。描述了如何通过将内核表示为</a:t>
            </a:r>
            <a:r>
              <a:rPr lang="en-US" altLang="zh-CN" sz="1200" b="0" i="0" u="none" strike="noStrike" kern="1200" baseline="0" dirty="0">
                <a:solidFill>
                  <a:schemeClr val="tx1"/>
                </a:solidFill>
                <a:latin typeface="+mn-lt"/>
                <a:ea typeface="+mn-ea"/>
                <a:cs typeface="+mn-cs"/>
              </a:rPr>
              <a:t>C++ Lambda </a:t>
            </a:r>
            <a:r>
              <a:rPr lang="zh-CN" altLang="en-US" sz="1200" b="0" i="0" u="none" strike="noStrike" kern="1200" baseline="0" dirty="0">
                <a:solidFill>
                  <a:schemeClr val="tx1"/>
                </a:solidFill>
                <a:latin typeface="+mn-lt"/>
                <a:ea typeface="+mn-ea"/>
                <a:cs typeface="+mn-cs"/>
              </a:rPr>
              <a:t>或命名函数对象，来集成到现有的</a:t>
            </a:r>
            <a:r>
              <a:rPr lang="en-US" altLang="zh-CN" sz="1200" b="0" i="0" u="none" strike="noStrike" kern="1200" baseline="0" dirty="0">
                <a:solidFill>
                  <a:schemeClr val="tx1"/>
                </a:solidFill>
                <a:latin typeface="+mn-lt"/>
                <a:ea typeface="+mn-ea"/>
                <a:cs typeface="+mn-cs"/>
              </a:rPr>
              <a:t>C++ </a:t>
            </a:r>
            <a:r>
              <a:rPr lang="zh-CN" altLang="en-US" sz="1200" b="0" i="0" u="none" strike="noStrike" kern="1200" baseline="0" dirty="0">
                <a:solidFill>
                  <a:schemeClr val="tx1"/>
                </a:solidFill>
                <a:latin typeface="+mn-lt"/>
                <a:ea typeface="+mn-ea"/>
                <a:cs typeface="+mn-cs"/>
              </a:rPr>
              <a:t>库中。</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还介绍了如何与其他</a:t>
            </a:r>
            <a:r>
              <a:rPr lang="en-US" altLang="zh-CN" sz="1200" b="0" i="0" u="none" strike="noStrike" kern="1200" baseline="0" dirty="0">
                <a:solidFill>
                  <a:schemeClr val="tx1"/>
                </a:solidFill>
                <a:latin typeface="+mn-lt"/>
                <a:ea typeface="+mn-ea"/>
                <a:cs typeface="+mn-cs"/>
              </a:rPr>
              <a:t>API </a:t>
            </a:r>
            <a:r>
              <a:rPr lang="zh-CN" altLang="en-US" sz="1200" b="0" i="0" u="none" strike="noStrike" kern="1200" baseline="0" dirty="0">
                <a:solidFill>
                  <a:schemeClr val="tx1"/>
                </a:solidFill>
                <a:latin typeface="+mn-lt"/>
                <a:ea typeface="+mn-ea"/>
                <a:cs typeface="+mn-cs"/>
              </a:rPr>
              <a:t>进行互动，通过</a:t>
            </a:r>
            <a:r>
              <a:rPr lang="en-US" altLang="zh-CN" sz="1200" b="0" i="0" u="none" strike="noStrike" kern="1200" baseline="0" dirty="0">
                <a:solidFill>
                  <a:schemeClr val="tx1"/>
                </a:solidFill>
                <a:latin typeface="+mn-lt"/>
                <a:ea typeface="+mn-ea"/>
                <a:cs typeface="+mn-cs"/>
              </a:rPr>
              <a:t>API </a:t>
            </a:r>
            <a:r>
              <a:rPr lang="zh-CN" altLang="en-US" sz="1200" b="0" i="0" u="none" strike="noStrike" kern="1200" baseline="0" dirty="0">
                <a:solidFill>
                  <a:schemeClr val="tx1"/>
                </a:solidFill>
                <a:latin typeface="+mn-lt"/>
                <a:ea typeface="+mn-ea"/>
                <a:cs typeface="+mn-cs"/>
              </a:rPr>
              <a:t>的表示中创建内核，或者通过句柄到内核的</a:t>
            </a:r>
            <a:r>
              <a:rPr lang="en-US" altLang="zh-CN" sz="1200" b="0" i="0" u="none" strike="noStrike" kern="1200" baseline="0" dirty="0">
                <a:solidFill>
                  <a:schemeClr val="tx1"/>
                </a:solidFill>
                <a:latin typeface="+mn-lt"/>
                <a:ea typeface="+mn-ea"/>
                <a:cs typeface="+mn-cs"/>
              </a:rPr>
              <a:t>API </a:t>
            </a:r>
            <a:r>
              <a:rPr lang="zh-CN" altLang="en-US" sz="1200" b="0" i="0" u="none" strike="noStrike" kern="1200" baseline="0" dirty="0">
                <a:solidFill>
                  <a:schemeClr val="tx1"/>
                </a:solidFill>
                <a:latin typeface="+mn-lt"/>
                <a:ea typeface="+mn-ea"/>
                <a:cs typeface="+mn-cs"/>
              </a:rPr>
              <a:t>表示创建内核对象。互动性使应用程序可以随着时间的推移从底层</a:t>
            </a:r>
            <a:r>
              <a:rPr lang="en-US" altLang="zh-CN" sz="1200" b="0" i="0" u="none" strike="noStrike" kern="1200" baseline="0" dirty="0">
                <a:solidFill>
                  <a:schemeClr val="tx1"/>
                </a:solidFill>
                <a:latin typeface="+mn-lt"/>
                <a:ea typeface="+mn-ea"/>
                <a:cs typeface="+mn-cs"/>
              </a:rPr>
              <a:t>API </a:t>
            </a:r>
            <a:r>
              <a:rPr lang="zh-CN" altLang="en-US" sz="1200" b="0" i="0" u="none" strike="noStrike" kern="1200" baseline="0" dirty="0">
                <a:solidFill>
                  <a:schemeClr val="tx1"/>
                </a:solidFill>
                <a:latin typeface="+mn-lt"/>
                <a:ea typeface="+mn-ea"/>
                <a:cs typeface="+mn-cs"/>
              </a:rPr>
              <a:t>迁移到</a:t>
            </a:r>
            <a:r>
              <a:rPr lang="en-US" altLang="zh-CN" sz="1200" b="0" i="0" u="none" strike="noStrike" kern="1200" baseline="0" dirty="0">
                <a:solidFill>
                  <a:schemeClr val="tx1"/>
                </a:solidFill>
                <a:latin typeface="+mn-lt"/>
                <a:ea typeface="+mn-ea"/>
                <a:cs typeface="+mn-cs"/>
              </a:rPr>
              <a:t>SYCL</a:t>
            </a:r>
            <a:r>
              <a:rPr lang="zh-CN" altLang="en-US" sz="1200" b="0" i="0" u="none" strike="noStrike" kern="1200" baseline="0" dirty="0">
                <a:solidFill>
                  <a:schemeClr val="tx1"/>
                </a:solidFill>
                <a:latin typeface="+mn-lt"/>
                <a:ea typeface="+mn-ea"/>
                <a:cs typeface="+mn-cs"/>
              </a:rPr>
              <a:t>，或者</a:t>
            </a:r>
          </a:p>
          <a:p>
            <a:r>
              <a:rPr lang="zh-CN" altLang="en-US" sz="1200" b="0" i="0" u="none" strike="noStrike" kern="1200" baseline="0" dirty="0">
                <a:solidFill>
                  <a:schemeClr val="tx1"/>
                </a:solidFill>
                <a:latin typeface="+mn-lt"/>
                <a:ea typeface="+mn-ea"/>
                <a:cs typeface="+mn-cs"/>
              </a:rPr>
              <a:t>与为其他</a:t>
            </a:r>
            <a:r>
              <a:rPr lang="en-US" altLang="zh-CN" sz="1200" b="0" i="0" u="none" strike="noStrike" kern="1200" baseline="0" dirty="0">
                <a:solidFill>
                  <a:schemeClr val="tx1"/>
                </a:solidFill>
                <a:latin typeface="+mn-lt"/>
                <a:ea typeface="+mn-ea"/>
                <a:cs typeface="+mn-cs"/>
              </a:rPr>
              <a:t>API </a:t>
            </a:r>
            <a:r>
              <a:rPr lang="zh-CN" altLang="en-US" sz="1200" b="0" i="0" u="none" strike="noStrike" kern="1200" baseline="0" dirty="0">
                <a:solidFill>
                  <a:schemeClr val="tx1"/>
                </a:solidFill>
                <a:latin typeface="+mn-lt"/>
                <a:ea typeface="+mn-ea"/>
                <a:cs typeface="+mn-cs"/>
              </a:rPr>
              <a:t>编写接口。</a:t>
            </a: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对于新的代码，还讨论了不同内核表示的优缺点，以帮助应用程序或库的需要选择定义内核的最佳方式。</a:t>
            </a:r>
            <a:endParaRPr lang="en-US" altLang="zh-CN" sz="1200" b="0" i="0" u="none" strike="noStrike" kern="1200" baseline="0" dirty="0">
              <a:solidFill>
                <a:schemeClr val="tx1"/>
              </a:solidFill>
              <a:latin typeface="+mn-lt"/>
              <a:ea typeface="+mn-ea"/>
              <a:cs typeface="+mn-cs"/>
            </a:endParaRPr>
          </a:p>
          <a:p>
            <a:endParaRPr lang="zh-CN" altLang="en-US"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最后，描述了在</a:t>
            </a:r>
            <a:r>
              <a:rPr lang="en-US" altLang="zh-CN" sz="1200" b="0" i="0" u="none" strike="noStrike" kern="1200" baseline="0" dirty="0">
                <a:solidFill>
                  <a:schemeClr val="tx1"/>
                </a:solidFill>
                <a:latin typeface="+mn-lt"/>
                <a:ea typeface="+mn-ea"/>
                <a:cs typeface="+mn-cs"/>
              </a:rPr>
              <a:t>SYCL </a:t>
            </a:r>
            <a:r>
              <a:rPr lang="zh-CN" altLang="en-US" sz="1200" b="0" i="0" u="none" strike="noStrike" kern="1200" baseline="0" dirty="0">
                <a:solidFill>
                  <a:schemeClr val="tx1"/>
                </a:solidFill>
                <a:latin typeface="+mn-lt"/>
                <a:ea typeface="+mn-ea"/>
                <a:cs typeface="+mn-cs"/>
              </a:rPr>
              <a:t>应用程序中内核是如何编译的，以及如何直接操作程序对象中的内核来控制编译。尽管大多数应用程序不需要这种级别的控制，但在调优时了解这一点这方面的知识是有用的。</a:t>
            </a:r>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38</a:t>
            </a:fld>
            <a:endParaRPr lang="zh-CN" altLang="en-US"/>
          </a:p>
        </p:txBody>
      </p:sp>
    </p:spTree>
    <p:extLst>
      <p:ext uri="{BB962C8B-B14F-4D97-AF65-F5344CB8AC3E}">
        <p14:creationId xmlns:p14="http://schemas.microsoft.com/office/powerpoint/2010/main" val="24615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6</a:t>
            </a:fld>
            <a:endParaRPr lang="zh-CN" altLang="en-US"/>
          </a:p>
        </p:txBody>
      </p:sp>
    </p:spTree>
    <p:extLst>
      <p:ext uri="{BB962C8B-B14F-4D97-AF65-F5344CB8AC3E}">
        <p14:creationId xmlns:p14="http://schemas.microsoft.com/office/powerpoint/2010/main" val="296567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7</a:t>
            </a:fld>
            <a:endParaRPr lang="zh-CN" altLang="en-US"/>
          </a:p>
        </p:txBody>
      </p:sp>
    </p:spTree>
    <p:extLst>
      <p:ext uri="{BB962C8B-B14F-4D97-AF65-F5344CB8AC3E}">
        <p14:creationId xmlns:p14="http://schemas.microsoft.com/office/powerpoint/2010/main" val="271617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8</a:t>
            </a:fld>
            <a:endParaRPr lang="zh-CN" altLang="en-US"/>
          </a:p>
        </p:txBody>
      </p:sp>
    </p:spTree>
    <p:extLst>
      <p:ext uri="{BB962C8B-B14F-4D97-AF65-F5344CB8AC3E}">
        <p14:creationId xmlns:p14="http://schemas.microsoft.com/office/powerpoint/2010/main" val="195941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9</a:t>
            </a:fld>
            <a:endParaRPr lang="zh-CN" altLang="en-US"/>
          </a:p>
        </p:txBody>
      </p:sp>
    </p:spTree>
    <p:extLst>
      <p:ext uri="{BB962C8B-B14F-4D97-AF65-F5344CB8AC3E}">
        <p14:creationId xmlns:p14="http://schemas.microsoft.com/office/powerpoint/2010/main" val="167984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10</a:t>
            </a:fld>
            <a:endParaRPr lang="zh-CN" altLang="en-US"/>
          </a:p>
        </p:txBody>
      </p:sp>
    </p:spTree>
    <p:extLst>
      <p:ext uri="{BB962C8B-B14F-4D97-AF65-F5344CB8AC3E}">
        <p14:creationId xmlns:p14="http://schemas.microsoft.com/office/powerpoint/2010/main" val="211760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11</a:t>
            </a:fld>
            <a:endParaRPr lang="zh-CN" altLang="en-US"/>
          </a:p>
        </p:txBody>
      </p:sp>
    </p:spTree>
    <p:extLst>
      <p:ext uri="{BB962C8B-B14F-4D97-AF65-F5344CB8AC3E}">
        <p14:creationId xmlns:p14="http://schemas.microsoft.com/office/powerpoint/2010/main" val="2261422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12</a:t>
            </a:fld>
            <a:endParaRPr lang="zh-CN" altLang="en-US"/>
          </a:p>
        </p:txBody>
      </p:sp>
    </p:spTree>
    <p:extLst>
      <p:ext uri="{BB962C8B-B14F-4D97-AF65-F5344CB8AC3E}">
        <p14:creationId xmlns:p14="http://schemas.microsoft.com/office/powerpoint/2010/main" val="130376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41039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41253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11413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884238"/>
            <a:ext cx="2743200" cy="5364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884238"/>
            <a:ext cx="8026400" cy="53641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06273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a:extLst>
              <a:ext uri="{FF2B5EF4-FFF2-40B4-BE49-F238E27FC236}">
                <a16:creationId xmlns:a16="http://schemas.microsoft.com/office/drawing/2014/main" id="{F6A4C906-F9F5-4755-8E37-3D9CEB0D7252}"/>
              </a:ext>
            </a:extLst>
          </p:cNvPr>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C00000"/>
              </a:solidFill>
            </a:endParaRPr>
          </a:p>
        </p:txBody>
      </p:sp>
    </p:spTree>
    <p:extLst>
      <p:ext uri="{BB962C8B-B14F-4D97-AF65-F5344CB8AC3E}">
        <p14:creationId xmlns:p14="http://schemas.microsoft.com/office/powerpoint/2010/main" val="335493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109695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540962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75937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05278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072120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93821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629484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701536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544699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132245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176224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024812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4249433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79434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42157864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988307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33617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271662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807906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670027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3952268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9472840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789139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15958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91340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77383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28337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16921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64721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1765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09600" y="884238"/>
            <a:ext cx="1097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5" name="Rectangle 3"/>
          <p:cNvSpPr>
            <a:spLocks noGrp="1" noChangeArrowheads="1"/>
          </p:cNvSpPr>
          <p:nvPr>
            <p:ph type="body" idx="1"/>
          </p:nvPr>
        </p:nvSpPr>
        <p:spPr bwMode="auto">
          <a:xfrm>
            <a:off x="609600" y="1722438"/>
            <a:ext cx="109728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43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264AF711-FFA5-4AF9-B0BD-8C75773296E9}" type="datetimeFigureOut">
              <a:rPr lang="zh-CN" altLang="en-US" smtClean="0"/>
              <a:t>2021/12/13</a:t>
            </a:fld>
            <a:endParaRPr lang="zh-CN" altLang="en-US"/>
          </a:p>
        </p:txBody>
      </p:sp>
      <p:sp>
        <p:nvSpPr>
          <p:cNvPr id="1843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843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5C45B5D-74D1-47A8-A715-6F526F4D812A}" type="slidenum">
              <a:rPr lang="zh-CN" altLang="en-US" smtClean="0"/>
              <a:t>‹#›</a:t>
            </a:fld>
            <a:endParaRPr lang="zh-CN" altLang="en-US"/>
          </a:p>
        </p:txBody>
      </p:sp>
      <p:pic>
        <p:nvPicPr>
          <p:cNvPr id="18439" name="Picture 10" descr="Pictur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4288"/>
            <a:ext cx="121920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484221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00683568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51728798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A7A2B-72C2-43CA-A84E-64A0706D7D12}"/>
              </a:ext>
            </a:extLst>
          </p:cNvPr>
          <p:cNvSpPr>
            <a:spLocks noGrp="1"/>
          </p:cNvSpPr>
          <p:nvPr>
            <p:ph type="ctrTitle"/>
          </p:nvPr>
        </p:nvSpPr>
        <p:spPr/>
        <p:txBody>
          <a:bodyPr/>
          <a:lstStyle/>
          <a:p>
            <a:r>
              <a:rPr lang="zh-CN" altLang="en-US">
                <a:latin typeface="黑体" panose="02010609060101010101" pitchFamily="49" charset="-122"/>
                <a:ea typeface="黑体" panose="02010609060101010101" pitchFamily="49" charset="-122"/>
              </a:rPr>
              <a:t>第十章 </a:t>
            </a:r>
            <a:r>
              <a:rPr lang="zh-CN" altLang="en-US" dirty="0">
                <a:latin typeface="黑体" panose="02010609060101010101" pitchFamily="49" charset="-122"/>
                <a:ea typeface="黑体" panose="02010609060101010101" pitchFamily="49" charset="-122"/>
              </a:rPr>
              <a:t>定义内核函数</a:t>
            </a:r>
          </a:p>
        </p:txBody>
      </p:sp>
      <p:sp>
        <p:nvSpPr>
          <p:cNvPr id="3" name="副标题 2">
            <a:extLst>
              <a:ext uri="{FF2B5EF4-FFF2-40B4-BE49-F238E27FC236}">
                <a16:creationId xmlns:a16="http://schemas.microsoft.com/office/drawing/2014/main" id="{318B0A94-E360-4DC7-875F-289A39C8F18B}"/>
              </a:ext>
            </a:extLst>
          </p:cNvPr>
          <p:cNvSpPr>
            <a:spLocks noGrp="1"/>
          </p:cNvSpPr>
          <p:nvPr>
            <p:ph type="subTitle" idx="1"/>
          </p:nvPr>
        </p:nvSpPr>
        <p:spPr/>
        <p:txBody>
          <a:bodyPr>
            <a:normAutofit/>
          </a:bodyPr>
          <a:lstStyle/>
          <a:p>
            <a:r>
              <a:rPr lang="zh-CN" altLang="en-US" sz="2800" dirty="0"/>
              <a:t>                                        </a:t>
            </a:r>
            <a:endParaRPr lang="en-US" altLang="zh-CN" sz="2800" dirty="0"/>
          </a:p>
          <a:p>
            <a:r>
              <a:rPr lang="en-US" altLang="zh-CN" sz="3200" b="1" dirty="0"/>
              <a:t>                              </a:t>
            </a:r>
            <a:endParaRPr lang="zh-CN" altLang="en-US" sz="3200" b="1" dirty="0"/>
          </a:p>
        </p:txBody>
      </p:sp>
      <p:pic>
        <p:nvPicPr>
          <p:cNvPr id="4" name="图片 3">
            <a:extLst>
              <a:ext uri="{FF2B5EF4-FFF2-40B4-BE49-F238E27FC236}">
                <a16:creationId xmlns:a16="http://schemas.microsoft.com/office/drawing/2014/main" id="{680CB288-5818-444F-B4F6-40B8B165C505}"/>
              </a:ext>
            </a:extLst>
          </p:cNvPr>
          <p:cNvPicPr>
            <a:picLocks noChangeAspect="1"/>
          </p:cNvPicPr>
          <p:nvPr/>
        </p:nvPicPr>
        <p:blipFill>
          <a:blip r:embed="rId2"/>
          <a:stretch>
            <a:fillRect/>
          </a:stretch>
        </p:blipFill>
        <p:spPr>
          <a:xfrm>
            <a:off x="4913967" y="3600451"/>
            <a:ext cx="2364065" cy="1575319"/>
          </a:xfrm>
          <a:prstGeom prst="rect">
            <a:avLst/>
          </a:prstGeom>
        </p:spPr>
      </p:pic>
    </p:spTree>
    <p:extLst>
      <p:ext uri="{BB962C8B-B14F-4D97-AF65-F5344CB8AC3E}">
        <p14:creationId xmlns:p14="http://schemas.microsoft.com/office/powerpoint/2010/main" val="177707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8EE31-6B20-4381-A6D6-B0D2C4BE015F}"/>
              </a:ext>
            </a:extLst>
          </p:cNvPr>
          <p:cNvSpPr>
            <a:spLocks noGrp="1"/>
          </p:cNvSpPr>
          <p:nvPr>
            <p:ph type="title"/>
          </p:nvPr>
        </p:nvSpPr>
        <p:spPr/>
        <p:txBody>
          <a:bodyPr/>
          <a:lstStyle/>
          <a:p>
            <a:r>
              <a:rPr lang="zh-CN" altLang="en-US" dirty="0"/>
              <a:t>内核</a:t>
            </a:r>
            <a:r>
              <a:rPr lang="en-US" altLang="zh-CN" dirty="0"/>
              <a:t>Lambda</a:t>
            </a:r>
            <a:r>
              <a:rPr lang="zh-CN" altLang="en-US" dirty="0"/>
              <a:t>的构成</a:t>
            </a:r>
            <a:r>
              <a:rPr lang="en-US" altLang="zh-CN" dirty="0"/>
              <a:t>——4</a:t>
            </a:r>
            <a:r>
              <a:rPr lang="zh-CN" altLang="en-US" dirty="0"/>
              <a:t>、</a:t>
            </a:r>
            <a:r>
              <a:rPr lang="en-US" altLang="zh-CN" dirty="0"/>
              <a:t>5</a:t>
            </a:r>
            <a:endParaRPr lang="zh-CN" altLang="en-US" dirty="0"/>
          </a:p>
        </p:txBody>
      </p:sp>
      <p:sp>
        <p:nvSpPr>
          <p:cNvPr id="3" name="内容占位符 2">
            <a:extLst>
              <a:ext uri="{FF2B5EF4-FFF2-40B4-BE49-F238E27FC236}">
                <a16:creationId xmlns:a16="http://schemas.microsoft.com/office/drawing/2014/main" id="{A24ADA88-DB67-483D-B202-7C4177CFBB29}"/>
              </a:ext>
            </a:extLst>
          </p:cNvPr>
          <p:cNvSpPr>
            <a:spLocks noGrp="1"/>
          </p:cNvSpPr>
          <p:nvPr>
            <p:ph idx="1"/>
          </p:nvPr>
        </p:nvSpPr>
        <p:spPr/>
        <p:txBody>
          <a:bodyPr/>
          <a:lstStyle/>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t>4. </a:t>
            </a:r>
            <a:r>
              <a:rPr lang="zh-CN" altLang="en-US" dirty="0"/>
              <a:t>可能会支持一些说明符</a:t>
            </a:r>
            <a:r>
              <a:rPr lang="en-US" altLang="zh-CN" dirty="0"/>
              <a:t>(</a:t>
            </a:r>
            <a:r>
              <a:rPr lang="zh-CN" altLang="en-US" dirty="0"/>
              <a:t>比如</a:t>
            </a:r>
            <a:r>
              <a:rPr lang="en-US" altLang="zh-CN" dirty="0"/>
              <a:t>mutable)</a:t>
            </a:r>
            <a:r>
              <a:rPr lang="zh-CN" altLang="en-US" dirty="0"/>
              <a:t>，但不建议使用，并且在未来的</a:t>
            </a:r>
            <a:r>
              <a:rPr lang="en-US" altLang="zh-CN" dirty="0"/>
              <a:t>SYCL </a:t>
            </a:r>
            <a:r>
              <a:rPr lang="zh-CN" altLang="en-US" dirty="0"/>
              <a:t>版本</a:t>
            </a:r>
            <a:r>
              <a:rPr lang="en-US" altLang="zh-CN" dirty="0"/>
              <a:t>(</a:t>
            </a:r>
            <a:r>
              <a:rPr lang="zh-CN" altLang="en-US" dirty="0"/>
              <a:t>在</a:t>
            </a:r>
            <a:r>
              <a:rPr lang="en-US" altLang="zh-CN" dirty="0"/>
              <a:t>SYCL2020 </a:t>
            </a:r>
            <a:r>
              <a:rPr lang="zh-CN" altLang="en-US" dirty="0"/>
              <a:t>中已经没有了</a:t>
            </a:r>
            <a:r>
              <a:rPr lang="en-US" altLang="zh-CN" dirty="0"/>
              <a:t>) </a:t>
            </a:r>
            <a:r>
              <a:rPr lang="zh-CN" altLang="en-US" dirty="0"/>
              <a:t>或</a:t>
            </a:r>
            <a:r>
              <a:rPr lang="en-US" altLang="zh-CN" dirty="0"/>
              <a:t>DPC++ </a:t>
            </a:r>
            <a:r>
              <a:rPr lang="zh-CN" altLang="en-US" dirty="0"/>
              <a:t>中可能会删除这种支持。</a:t>
            </a:r>
          </a:p>
          <a:p>
            <a:r>
              <a:rPr lang="en-US" altLang="zh-CN" dirty="0"/>
              <a:t>5. </a:t>
            </a:r>
            <a:r>
              <a:rPr lang="zh-CN" altLang="en-US" dirty="0"/>
              <a:t>如果提供了异常，就必须是</a:t>
            </a:r>
            <a:r>
              <a:rPr lang="en-US" altLang="zh-CN" dirty="0" err="1"/>
              <a:t>noexcept</a:t>
            </a:r>
            <a:r>
              <a:rPr lang="zh-CN" altLang="en-US" dirty="0"/>
              <a:t>，因为内核不支持异常。</a:t>
            </a:r>
            <a:endParaRPr lang="en-US" altLang="zh-CN" dirty="0"/>
          </a:p>
        </p:txBody>
      </p:sp>
      <p:pic>
        <p:nvPicPr>
          <p:cNvPr id="5" name="图片 4">
            <a:extLst>
              <a:ext uri="{FF2B5EF4-FFF2-40B4-BE49-F238E27FC236}">
                <a16:creationId xmlns:a16="http://schemas.microsoft.com/office/drawing/2014/main" id="{5A8C1BC8-53F2-44F9-80C6-93150C4FC62B}"/>
              </a:ext>
            </a:extLst>
          </p:cNvPr>
          <p:cNvPicPr>
            <a:picLocks noChangeAspect="1"/>
          </p:cNvPicPr>
          <p:nvPr/>
        </p:nvPicPr>
        <p:blipFill>
          <a:blip r:embed="rId3"/>
          <a:stretch>
            <a:fillRect/>
          </a:stretch>
        </p:blipFill>
        <p:spPr>
          <a:xfrm>
            <a:off x="1559780" y="1702385"/>
            <a:ext cx="9072440" cy="2241919"/>
          </a:xfrm>
          <a:prstGeom prst="rect">
            <a:avLst/>
          </a:prstGeom>
        </p:spPr>
      </p:pic>
    </p:spTree>
    <p:extLst>
      <p:ext uri="{BB962C8B-B14F-4D97-AF65-F5344CB8AC3E}">
        <p14:creationId xmlns:p14="http://schemas.microsoft.com/office/powerpoint/2010/main" val="331949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8EE31-6B20-4381-A6D6-B0D2C4BE015F}"/>
              </a:ext>
            </a:extLst>
          </p:cNvPr>
          <p:cNvSpPr>
            <a:spLocks noGrp="1"/>
          </p:cNvSpPr>
          <p:nvPr>
            <p:ph type="title"/>
          </p:nvPr>
        </p:nvSpPr>
        <p:spPr/>
        <p:txBody>
          <a:bodyPr/>
          <a:lstStyle/>
          <a:p>
            <a:r>
              <a:rPr lang="zh-CN" altLang="en-US" dirty="0"/>
              <a:t>内核</a:t>
            </a:r>
            <a:r>
              <a:rPr lang="en-US" altLang="zh-CN" dirty="0"/>
              <a:t>Lambda</a:t>
            </a:r>
            <a:r>
              <a:rPr lang="zh-CN" altLang="en-US" dirty="0"/>
              <a:t>的构成</a:t>
            </a:r>
            <a:r>
              <a:rPr lang="en-US" altLang="zh-CN" dirty="0"/>
              <a:t>——6</a:t>
            </a:r>
            <a:r>
              <a:rPr lang="zh-CN" altLang="en-US" dirty="0"/>
              <a:t>、</a:t>
            </a:r>
            <a:r>
              <a:rPr lang="en-US" altLang="zh-CN" dirty="0"/>
              <a:t>7</a:t>
            </a:r>
            <a:endParaRPr lang="zh-CN" altLang="en-US" dirty="0"/>
          </a:p>
        </p:txBody>
      </p:sp>
      <p:sp>
        <p:nvSpPr>
          <p:cNvPr id="3" name="内容占位符 2">
            <a:extLst>
              <a:ext uri="{FF2B5EF4-FFF2-40B4-BE49-F238E27FC236}">
                <a16:creationId xmlns:a16="http://schemas.microsoft.com/office/drawing/2014/main" id="{A24ADA88-DB67-483D-B202-7C4177CFBB29}"/>
              </a:ext>
            </a:extLst>
          </p:cNvPr>
          <p:cNvSpPr>
            <a:spLocks noGrp="1"/>
          </p:cNvSpPr>
          <p:nvPr>
            <p:ph idx="1"/>
          </p:nvPr>
        </p:nvSpPr>
        <p:spPr/>
        <p:txBody>
          <a:bodyPr/>
          <a:lstStyle/>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t>6. </a:t>
            </a:r>
            <a:r>
              <a:rPr lang="zh-CN" altLang="en-US" dirty="0"/>
              <a:t>支持</a:t>
            </a:r>
            <a:r>
              <a:rPr lang="en-US" altLang="zh-CN" dirty="0"/>
              <a:t>Lambda </a:t>
            </a:r>
            <a:r>
              <a:rPr lang="zh-CN" altLang="en-US" dirty="0"/>
              <a:t>属性，可以用来控制如何编译内核。例如，</a:t>
            </a:r>
            <a:r>
              <a:rPr lang="en-US" altLang="zh-CN" dirty="0" err="1"/>
              <a:t>reqd_work_group_size</a:t>
            </a:r>
            <a:r>
              <a:rPr lang="en-US" altLang="zh-CN" dirty="0"/>
              <a:t> </a:t>
            </a:r>
            <a:r>
              <a:rPr lang="zh-CN" altLang="en-US" dirty="0"/>
              <a:t>属性可用于定义工作组大小。</a:t>
            </a:r>
          </a:p>
          <a:p>
            <a:r>
              <a:rPr lang="en-US" altLang="zh-CN" dirty="0"/>
              <a:t>7. </a:t>
            </a:r>
            <a:r>
              <a:rPr lang="zh-CN" altLang="en-US" dirty="0"/>
              <a:t>可以指定返回类型，但必须返回</a:t>
            </a:r>
            <a:r>
              <a:rPr lang="en-US" altLang="zh-CN" dirty="0"/>
              <a:t>void</a:t>
            </a:r>
            <a:r>
              <a:rPr lang="zh-CN" altLang="en-US" dirty="0"/>
              <a:t>，因为内核不支持非</a:t>
            </a:r>
            <a:r>
              <a:rPr lang="en-US" altLang="zh-CN" dirty="0"/>
              <a:t>void </a:t>
            </a:r>
            <a:r>
              <a:rPr lang="zh-CN" altLang="en-US" dirty="0"/>
              <a:t>返回类型。</a:t>
            </a:r>
            <a:endParaRPr lang="en-US" altLang="zh-CN" dirty="0"/>
          </a:p>
        </p:txBody>
      </p:sp>
      <p:pic>
        <p:nvPicPr>
          <p:cNvPr id="5" name="图片 4">
            <a:extLst>
              <a:ext uri="{FF2B5EF4-FFF2-40B4-BE49-F238E27FC236}">
                <a16:creationId xmlns:a16="http://schemas.microsoft.com/office/drawing/2014/main" id="{5A8C1BC8-53F2-44F9-80C6-93150C4FC62B}"/>
              </a:ext>
            </a:extLst>
          </p:cNvPr>
          <p:cNvPicPr>
            <a:picLocks noChangeAspect="1"/>
          </p:cNvPicPr>
          <p:nvPr/>
        </p:nvPicPr>
        <p:blipFill>
          <a:blip r:embed="rId3"/>
          <a:stretch>
            <a:fillRect/>
          </a:stretch>
        </p:blipFill>
        <p:spPr>
          <a:xfrm>
            <a:off x="1559780" y="1702385"/>
            <a:ext cx="9072440" cy="2241919"/>
          </a:xfrm>
          <a:prstGeom prst="rect">
            <a:avLst/>
          </a:prstGeom>
        </p:spPr>
      </p:pic>
    </p:spTree>
    <p:extLst>
      <p:ext uri="{BB962C8B-B14F-4D97-AF65-F5344CB8AC3E}">
        <p14:creationId xmlns:p14="http://schemas.microsoft.com/office/powerpoint/2010/main" val="99092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F2A72-30B4-4E77-ADA2-1009A6DEF86D}"/>
              </a:ext>
            </a:extLst>
          </p:cNvPr>
          <p:cNvSpPr>
            <a:spLocks noGrp="1"/>
          </p:cNvSpPr>
          <p:nvPr>
            <p:ph type="title"/>
          </p:nvPr>
        </p:nvSpPr>
        <p:spPr/>
        <p:txBody>
          <a:bodyPr/>
          <a:lstStyle/>
          <a:p>
            <a:r>
              <a:rPr lang="zh-CN" altLang="en-US" dirty="0"/>
              <a:t>命名表示内核的</a:t>
            </a:r>
            <a:r>
              <a:rPr lang="en-US" altLang="zh-CN" b="1" dirty="0"/>
              <a:t>Lambda</a:t>
            </a:r>
            <a:endParaRPr lang="zh-CN" altLang="en-US" dirty="0"/>
          </a:p>
        </p:txBody>
      </p:sp>
      <p:sp>
        <p:nvSpPr>
          <p:cNvPr id="3" name="内容占位符 2">
            <a:extLst>
              <a:ext uri="{FF2B5EF4-FFF2-40B4-BE49-F238E27FC236}">
                <a16:creationId xmlns:a16="http://schemas.microsoft.com/office/drawing/2014/main" id="{2F4E26E7-C990-4BFC-B6A2-DD8F46111F2F}"/>
              </a:ext>
            </a:extLst>
          </p:cNvPr>
          <p:cNvSpPr>
            <a:spLocks noGrp="1"/>
          </p:cNvSpPr>
          <p:nvPr>
            <p:ph idx="1"/>
          </p:nvPr>
        </p:nvSpPr>
        <p:spPr/>
        <p:txBody>
          <a:bodyPr/>
          <a:lstStyle/>
          <a:p>
            <a:r>
              <a:rPr lang="zh-CN" altLang="en-US" dirty="0"/>
              <a:t>当内核写成</a:t>
            </a:r>
            <a:r>
              <a:rPr lang="en-US" altLang="zh-CN" dirty="0"/>
              <a:t>Lambda </a:t>
            </a:r>
            <a:r>
              <a:rPr lang="zh-CN" altLang="en-US" dirty="0"/>
              <a:t>时，某些情况下必须提供另外一个标识，内核的名字。</a:t>
            </a:r>
            <a:r>
              <a:rPr lang="en-US" altLang="zh-CN" dirty="0"/>
              <a:t> </a:t>
            </a:r>
            <a:r>
              <a:rPr lang="zh-CN" altLang="en-US" dirty="0"/>
              <a:t>因为表达式是匿名的，有时</a:t>
            </a:r>
            <a:r>
              <a:rPr lang="en-US" altLang="zh-CN" dirty="0"/>
              <a:t>SYCL</a:t>
            </a:r>
            <a:r>
              <a:rPr lang="zh-CN" altLang="en-US" dirty="0"/>
              <a:t>需要显式的内核名称模板参数来标识写成表达式的内核。</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5244BC72-FC88-4F25-AC6B-DE540EAB3D27}"/>
              </a:ext>
            </a:extLst>
          </p:cNvPr>
          <p:cNvPicPr>
            <a:picLocks noChangeAspect="1"/>
          </p:cNvPicPr>
          <p:nvPr/>
        </p:nvPicPr>
        <p:blipFill>
          <a:blip r:embed="rId3"/>
          <a:stretch>
            <a:fillRect/>
          </a:stretch>
        </p:blipFill>
        <p:spPr>
          <a:xfrm>
            <a:off x="1640044" y="3429000"/>
            <a:ext cx="8911911" cy="2486583"/>
          </a:xfrm>
          <a:prstGeom prst="rect">
            <a:avLst/>
          </a:prstGeom>
        </p:spPr>
      </p:pic>
      <p:sp>
        <p:nvSpPr>
          <p:cNvPr id="4" name="矩形 3">
            <a:extLst>
              <a:ext uri="{FF2B5EF4-FFF2-40B4-BE49-F238E27FC236}">
                <a16:creationId xmlns:a16="http://schemas.microsoft.com/office/drawing/2014/main" id="{5DB27EC9-6695-44A5-B572-4A7EAC891E2C}"/>
              </a:ext>
            </a:extLst>
          </p:cNvPr>
          <p:cNvSpPr/>
          <p:nvPr/>
        </p:nvSpPr>
        <p:spPr>
          <a:xfrm>
            <a:off x="4444408" y="4385212"/>
            <a:ext cx="2094615" cy="612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139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F2A72-30B4-4E77-ADA2-1009A6DEF86D}"/>
              </a:ext>
            </a:extLst>
          </p:cNvPr>
          <p:cNvSpPr>
            <a:spLocks noGrp="1"/>
          </p:cNvSpPr>
          <p:nvPr>
            <p:ph type="title"/>
          </p:nvPr>
        </p:nvSpPr>
        <p:spPr/>
        <p:txBody>
          <a:bodyPr/>
          <a:lstStyle/>
          <a:p>
            <a:r>
              <a:rPr lang="zh-CN" altLang="en-US" dirty="0"/>
              <a:t>命名表示内核的</a:t>
            </a:r>
            <a:r>
              <a:rPr lang="en-US" altLang="zh-CN" b="1" dirty="0"/>
              <a:t>Lambda</a:t>
            </a:r>
            <a:endParaRPr lang="zh-CN" altLang="en-US" dirty="0"/>
          </a:p>
        </p:txBody>
      </p:sp>
      <p:sp>
        <p:nvSpPr>
          <p:cNvPr id="3" name="内容占位符 2">
            <a:extLst>
              <a:ext uri="{FF2B5EF4-FFF2-40B4-BE49-F238E27FC236}">
                <a16:creationId xmlns:a16="http://schemas.microsoft.com/office/drawing/2014/main" id="{2F4E26E7-C990-4BFC-B6A2-DD8F46111F2F}"/>
              </a:ext>
            </a:extLst>
          </p:cNvPr>
          <p:cNvSpPr>
            <a:spLocks noGrp="1"/>
          </p:cNvSpPr>
          <p:nvPr>
            <p:ph idx="1"/>
          </p:nvPr>
        </p:nvSpPr>
        <p:spPr/>
        <p:txBody>
          <a:bodyPr/>
          <a:lstStyle/>
          <a:p>
            <a:r>
              <a:rPr lang="zh-CN" altLang="en-US" kern="1200" dirty="0"/>
              <a:t>当单独的设备代码编译器编译内核时，命名</a:t>
            </a:r>
            <a:r>
              <a:rPr lang="en-US" altLang="zh-CN" kern="1200" dirty="0"/>
              <a:t>lambda</a:t>
            </a:r>
            <a:r>
              <a:rPr lang="zh-CN" altLang="en-US" kern="1200" dirty="0"/>
              <a:t>可以帮助主机代码编译器确定调用哪个内核。</a:t>
            </a:r>
            <a:endParaRPr lang="en-US" altLang="zh-CN" kern="1200" dirty="0"/>
          </a:p>
          <a:p>
            <a:endParaRPr lang="en-US" altLang="zh-CN" kern="1200" dirty="0"/>
          </a:p>
          <a:p>
            <a:r>
              <a:rPr lang="zh-CN" altLang="en-US" kern="1200" dirty="0"/>
              <a:t>命名内核</a:t>
            </a:r>
            <a:r>
              <a:rPr lang="en-US" altLang="zh-CN" kern="1200" dirty="0"/>
              <a:t>Lambda </a:t>
            </a:r>
            <a:r>
              <a:rPr lang="zh-CN" altLang="en-US" kern="1200" dirty="0"/>
              <a:t>还可以对已编译的内核进行运行时选择，或通过名称构建内核。</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252367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A1234-4834-425B-9C1A-98329B00DB14}"/>
              </a:ext>
            </a:extLst>
          </p:cNvPr>
          <p:cNvSpPr>
            <a:spLocks noGrp="1"/>
          </p:cNvSpPr>
          <p:nvPr>
            <p:ph type="title"/>
          </p:nvPr>
        </p:nvSpPr>
        <p:spPr/>
        <p:txBody>
          <a:bodyPr/>
          <a:lstStyle/>
          <a:p>
            <a:r>
              <a:rPr lang="zh-CN" altLang="en-US" dirty="0"/>
              <a:t>首选未命名内核</a:t>
            </a:r>
            <a:r>
              <a:rPr lang="en-US" altLang="zh-CN" dirty="0"/>
              <a:t>Lambda</a:t>
            </a:r>
            <a:endParaRPr lang="zh-CN" altLang="en-US" dirty="0"/>
          </a:p>
        </p:txBody>
      </p:sp>
      <p:sp>
        <p:nvSpPr>
          <p:cNvPr id="3" name="内容占位符 2">
            <a:extLst>
              <a:ext uri="{FF2B5EF4-FFF2-40B4-BE49-F238E27FC236}">
                <a16:creationId xmlns:a16="http://schemas.microsoft.com/office/drawing/2014/main" id="{A85975C8-FE8D-433A-A1F3-40975F97B9C8}"/>
              </a:ext>
            </a:extLst>
          </p:cNvPr>
          <p:cNvSpPr>
            <a:spLocks noGrp="1"/>
          </p:cNvSpPr>
          <p:nvPr>
            <p:ph idx="1"/>
          </p:nvPr>
        </p:nvSpPr>
        <p:spPr/>
        <p:txBody>
          <a:bodyPr/>
          <a:lstStyle/>
          <a:p>
            <a:r>
              <a:rPr lang="zh-CN" altLang="en-US" dirty="0"/>
              <a:t>为了在不需要内核名的情况下支持更简洁的代码，</a:t>
            </a:r>
            <a:r>
              <a:rPr lang="en-US" altLang="zh-CN" dirty="0"/>
              <a:t>DPC++ </a:t>
            </a:r>
            <a:r>
              <a:rPr lang="zh-CN" altLang="en-US" dirty="0"/>
              <a:t>编译器支持通过 </a:t>
            </a:r>
            <a:r>
              <a:rPr lang="en-US" altLang="zh-CN" dirty="0"/>
              <a:t>-</a:t>
            </a:r>
            <a:r>
              <a:rPr lang="en-US" altLang="zh-CN" dirty="0" err="1"/>
              <a:t>fsyclnamed</a:t>
            </a:r>
            <a:r>
              <a:rPr lang="en-US" altLang="zh-CN" dirty="0"/>
              <a:t>-lambda </a:t>
            </a:r>
            <a:r>
              <a:rPr lang="zh-CN" altLang="en-US" dirty="0"/>
              <a:t>编译器选项来省略内核名。使用该选项时，不需要显式的内核名模板参数。</a:t>
            </a:r>
            <a:endParaRPr lang="en-US" altLang="zh-CN" dirty="0"/>
          </a:p>
          <a:p>
            <a:endParaRPr lang="en-US" altLang="zh-CN" dirty="0"/>
          </a:p>
          <a:p>
            <a:r>
              <a:rPr lang="zh-CN" altLang="en-US" dirty="0"/>
              <a:t>大多数情况下不需要</a:t>
            </a:r>
            <a:r>
              <a:rPr lang="en-US" altLang="zh-CN" dirty="0"/>
              <a:t>Lambda </a:t>
            </a:r>
            <a:r>
              <a:rPr lang="zh-CN" altLang="en-US" dirty="0"/>
              <a:t>的内核名称模板参数，所以可以从未命名的</a:t>
            </a:r>
            <a:r>
              <a:rPr lang="en-US" altLang="zh-CN" dirty="0"/>
              <a:t>Lambda </a:t>
            </a:r>
            <a:r>
              <a:rPr lang="zh-CN" altLang="en-US" dirty="0"/>
              <a:t>开始，只有在需要内核名称的情况下添加即可。</a:t>
            </a:r>
          </a:p>
        </p:txBody>
      </p:sp>
    </p:spTree>
    <p:extLst>
      <p:ext uri="{BB962C8B-B14F-4D97-AF65-F5344CB8AC3E}">
        <p14:creationId xmlns:p14="http://schemas.microsoft.com/office/powerpoint/2010/main" val="91919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F9182-B7E3-4E35-BEC4-6EB67598BC12}"/>
              </a:ext>
            </a:extLst>
          </p:cNvPr>
          <p:cNvSpPr>
            <a:spLocks noGrp="1"/>
          </p:cNvSpPr>
          <p:nvPr>
            <p:ph type="title"/>
          </p:nvPr>
        </p:nvSpPr>
        <p:spPr/>
        <p:txBody>
          <a:bodyPr/>
          <a:lstStyle/>
          <a:p>
            <a:r>
              <a:rPr lang="zh-CN" altLang="en-US" cap="none" dirty="0"/>
              <a:t>命名函数对象</a:t>
            </a:r>
          </a:p>
        </p:txBody>
      </p:sp>
    </p:spTree>
    <p:extLst>
      <p:ext uri="{BB962C8B-B14F-4D97-AF65-F5344CB8AC3E}">
        <p14:creationId xmlns:p14="http://schemas.microsoft.com/office/powerpoint/2010/main" val="2349126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77FF8-E89A-48F7-B5D5-0E6FD3635A18}"/>
              </a:ext>
            </a:extLst>
          </p:cNvPr>
          <p:cNvSpPr>
            <a:spLocks noGrp="1"/>
          </p:cNvSpPr>
          <p:nvPr>
            <p:ph type="title"/>
          </p:nvPr>
        </p:nvSpPr>
        <p:spPr/>
        <p:txBody>
          <a:bodyPr/>
          <a:lstStyle/>
          <a:p>
            <a:r>
              <a:rPr lang="zh-CN" altLang="en-US" dirty="0"/>
              <a:t>使用命名的函数对象表示内核函数</a:t>
            </a:r>
          </a:p>
        </p:txBody>
      </p:sp>
      <p:sp>
        <p:nvSpPr>
          <p:cNvPr id="3" name="内容占位符 2">
            <a:extLst>
              <a:ext uri="{FF2B5EF4-FFF2-40B4-BE49-F238E27FC236}">
                <a16:creationId xmlns:a16="http://schemas.microsoft.com/office/drawing/2014/main" id="{F5615A3B-E7B8-4C80-9078-D40926670D94}"/>
              </a:ext>
            </a:extLst>
          </p:cNvPr>
          <p:cNvSpPr>
            <a:spLocks noGrp="1"/>
          </p:cNvSpPr>
          <p:nvPr>
            <p:ph idx="1"/>
          </p:nvPr>
        </p:nvSpPr>
        <p:spPr/>
        <p:txBody>
          <a:bodyPr/>
          <a:lstStyle/>
          <a:p>
            <a:r>
              <a:rPr lang="zh-CN" altLang="en-US" dirty="0"/>
              <a:t>命名函数对象，也称为函子，允许在定义接口的同时操作任意数据集合。当用于表示内核时，命名函数对象的成员变量定义了内核可操作的状态，重载函数</a:t>
            </a:r>
            <a:r>
              <a:rPr lang="en-US" altLang="zh-CN" dirty="0"/>
              <a:t>operator() </a:t>
            </a:r>
            <a:r>
              <a:rPr lang="zh-CN" altLang="en-US" dirty="0"/>
              <a:t>将被并行执行的每个工作项调用。</a:t>
            </a:r>
          </a:p>
        </p:txBody>
      </p:sp>
      <p:pic>
        <p:nvPicPr>
          <p:cNvPr id="5" name="图片 4">
            <a:extLst>
              <a:ext uri="{FF2B5EF4-FFF2-40B4-BE49-F238E27FC236}">
                <a16:creationId xmlns:a16="http://schemas.microsoft.com/office/drawing/2014/main" id="{DBB65430-AC9B-419E-B010-35A409C948D3}"/>
              </a:ext>
            </a:extLst>
          </p:cNvPr>
          <p:cNvPicPr>
            <a:picLocks noChangeAspect="1"/>
          </p:cNvPicPr>
          <p:nvPr/>
        </p:nvPicPr>
        <p:blipFill>
          <a:blip r:embed="rId3"/>
          <a:stretch>
            <a:fillRect/>
          </a:stretch>
        </p:blipFill>
        <p:spPr>
          <a:xfrm>
            <a:off x="6620542" y="3769201"/>
            <a:ext cx="5261478" cy="1537444"/>
          </a:xfrm>
          <a:prstGeom prst="rect">
            <a:avLst/>
          </a:prstGeom>
        </p:spPr>
      </p:pic>
      <p:pic>
        <p:nvPicPr>
          <p:cNvPr id="6" name="图片 5">
            <a:extLst>
              <a:ext uri="{FF2B5EF4-FFF2-40B4-BE49-F238E27FC236}">
                <a16:creationId xmlns:a16="http://schemas.microsoft.com/office/drawing/2014/main" id="{2D6B16D3-8D27-42EC-9C9A-D6E43AA2CF80}"/>
              </a:ext>
            </a:extLst>
          </p:cNvPr>
          <p:cNvPicPr>
            <a:picLocks noChangeAspect="1"/>
          </p:cNvPicPr>
          <p:nvPr/>
        </p:nvPicPr>
        <p:blipFill>
          <a:blip r:embed="rId4"/>
          <a:stretch>
            <a:fillRect/>
          </a:stretch>
        </p:blipFill>
        <p:spPr>
          <a:xfrm>
            <a:off x="609600" y="3769201"/>
            <a:ext cx="4961860" cy="3017154"/>
          </a:xfrm>
          <a:prstGeom prst="rect">
            <a:avLst/>
          </a:prstGeom>
        </p:spPr>
      </p:pic>
    </p:spTree>
    <p:extLst>
      <p:ext uri="{BB962C8B-B14F-4D97-AF65-F5344CB8AC3E}">
        <p14:creationId xmlns:p14="http://schemas.microsoft.com/office/powerpoint/2010/main" val="326023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B2DE7-3B1E-4297-9043-3AE1DAEDB820}"/>
              </a:ext>
            </a:extLst>
          </p:cNvPr>
          <p:cNvSpPr>
            <a:spLocks noGrp="1"/>
          </p:cNvSpPr>
          <p:nvPr>
            <p:ph type="title"/>
          </p:nvPr>
        </p:nvSpPr>
        <p:spPr/>
        <p:txBody>
          <a:bodyPr/>
          <a:lstStyle/>
          <a:p>
            <a:r>
              <a:rPr lang="zh-CN" altLang="en-US" dirty="0"/>
              <a:t>命名函数对象的功能</a:t>
            </a:r>
          </a:p>
        </p:txBody>
      </p:sp>
      <p:sp>
        <p:nvSpPr>
          <p:cNvPr id="3" name="内容占位符 2">
            <a:extLst>
              <a:ext uri="{FF2B5EF4-FFF2-40B4-BE49-F238E27FC236}">
                <a16:creationId xmlns:a16="http://schemas.microsoft.com/office/drawing/2014/main" id="{B1D21A01-E191-4497-A7B1-6DFE4CF39543}"/>
              </a:ext>
            </a:extLst>
          </p:cNvPr>
          <p:cNvSpPr>
            <a:spLocks noGrp="1"/>
          </p:cNvSpPr>
          <p:nvPr>
            <p:ph idx="1"/>
          </p:nvPr>
        </p:nvSpPr>
        <p:spPr/>
        <p:txBody>
          <a:bodyPr/>
          <a:lstStyle/>
          <a:p>
            <a:r>
              <a:rPr lang="zh-CN" altLang="en-US" dirty="0"/>
              <a:t>命名函数对象需要比</a:t>
            </a:r>
            <a:r>
              <a:rPr lang="en-US" altLang="zh-CN" dirty="0"/>
              <a:t>Lambda </a:t>
            </a:r>
            <a:r>
              <a:rPr lang="zh-CN" altLang="en-US" dirty="0"/>
              <a:t>更多的代码来表示内核，但提供了更多的功能。</a:t>
            </a:r>
            <a:endParaRPr lang="en-US" altLang="zh-CN" dirty="0"/>
          </a:p>
          <a:p>
            <a:r>
              <a:rPr lang="zh-CN" altLang="en-US" dirty="0"/>
              <a:t>首先，更容易分析和优化以命名函数对象表示的内核，因为内核使用的任何缓冲区和数据都必须显式地传递给内核，而不是自动捕获。</a:t>
            </a:r>
            <a:endParaRPr lang="en-US" altLang="zh-CN" dirty="0"/>
          </a:p>
          <a:p>
            <a:r>
              <a:rPr lang="zh-CN" altLang="en-US" dirty="0"/>
              <a:t>此外，因为命名函数对象就像</a:t>
            </a:r>
            <a:r>
              <a:rPr lang="en-US" altLang="zh-CN" dirty="0"/>
              <a:t>C++ </a:t>
            </a:r>
            <a:r>
              <a:rPr lang="zh-CN" altLang="en-US" dirty="0"/>
              <a:t>类一样，表示为命名函数对象的内核可以模板化。</a:t>
            </a:r>
            <a:endParaRPr lang="en-US" altLang="zh-CN" dirty="0"/>
          </a:p>
          <a:p>
            <a:r>
              <a:rPr lang="zh-CN" altLang="en-US" dirty="0"/>
              <a:t>最后，以命名函数对象表示的内核也更容易重用，可以作为头文件或库的一部分。</a:t>
            </a:r>
          </a:p>
        </p:txBody>
      </p:sp>
    </p:spTree>
    <p:extLst>
      <p:ext uri="{BB962C8B-B14F-4D97-AF65-F5344CB8AC3E}">
        <p14:creationId xmlns:p14="http://schemas.microsoft.com/office/powerpoint/2010/main" val="381673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BD1B3-98D5-40CE-A146-E0CDD1FDC340}"/>
              </a:ext>
            </a:extLst>
          </p:cNvPr>
          <p:cNvSpPr>
            <a:spLocks noGrp="1"/>
          </p:cNvSpPr>
          <p:nvPr>
            <p:ph type="title"/>
          </p:nvPr>
        </p:nvSpPr>
        <p:spPr/>
        <p:txBody>
          <a:bodyPr/>
          <a:lstStyle/>
          <a:p>
            <a:r>
              <a:rPr lang="zh-CN" altLang="en-US" dirty="0"/>
              <a:t>额外说明</a:t>
            </a:r>
          </a:p>
        </p:txBody>
      </p:sp>
      <p:sp>
        <p:nvSpPr>
          <p:cNvPr id="3" name="内容占位符 2">
            <a:extLst>
              <a:ext uri="{FF2B5EF4-FFF2-40B4-BE49-F238E27FC236}">
                <a16:creationId xmlns:a16="http://schemas.microsoft.com/office/drawing/2014/main" id="{1964ED78-0660-417B-B428-2E153ABA321A}"/>
              </a:ext>
            </a:extLst>
          </p:cNvPr>
          <p:cNvSpPr>
            <a:spLocks noGrp="1"/>
          </p:cNvSpPr>
          <p:nvPr>
            <p:ph idx="1"/>
          </p:nvPr>
        </p:nvSpPr>
        <p:spPr/>
        <p:txBody>
          <a:bodyPr/>
          <a:lstStyle/>
          <a:p>
            <a:r>
              <a:rPr lang="zh-CN" altLang="en-US" dirty="0"/>
              <a:t>当内核表示为命名函数时，必须遵循</a:t>
            </a:r>
            <a:r>
              <a:rPr lang="en-US" altLang="zh-CN" dirty="0"/>
              <a:t>C++11 </a:t>
            </a:r>
            <a:r>
              <a:rPr lang="zh-CN" altLang="en-US" dirty="0"/>
              <a:t>标准。只有这样，命名函数对象可以安全地逐字节地复制，使命名函数对象的成员变量能够传递给在设备上执行的内核代码。</a:t>
            </a:r>
          </a:p>
          <a:p>
            <a:r>
              <a:rPr lang="zh-CN" altLang="en-US" dirty="0"/>
              <a:t>重载函数调用</a:t>
            </a:r>
            <a:r>
              <a:rPr lang="en-US" altLang="zh-CN" dirty="0"/>
              <a:t>operator() </a:t>
            </a:r>
            <a:r>
              <a:rPr lang="zh-CN" altLang="en-US" dirty="0"/>
              <a:t>的参数取决于内核，就像用</a:t>
            </a:r>
            <a:r>
              <a:rPr lang="en-US" altLang="zh-CN" dirty="0"/>
              <a:t>Lambda </a:t>
            </a:r>
            <a:r>
              <a:rPr lang="zh-CN" altLang="en-US" dirty="0"/>
              <a:t>表示的内核一样。</a:t>
            </a:r>
            <a:endParaRPr lang="en-US" altLang="zh-CN" dirty="0"/>
          </a:p>
          <a:p>
            <a:r>
              <a:rPr lang="zh-CN" altLang="en-US" dirty="0"/>
              <a:t>因为是命名的函数对象，所以主机代码编译器可以使用函数对象类型与设备代码编译器生成的内核代码相关联。因此，命名内核函数对象不需要内核名称。</a:t>
            </a:r>
            <a:endParaRPr lang="en-US" altLang="zh-CN" dirty="0"/>
          </a:p>
          <a:p>
            <a:endParaRPr lang="zh-CN" altLang="en-US" dirty="0"/>
          </a:p>
        </p:txBody>
      </p:sp>
    </p:spTree>
    <p:extLst>
      <p:ext uri="{BB962C8B-B14F-4D97-AF65-F5344CB8AC3E}">
        <p14:creationId xmlns:p14="http://schemas.microsoft.com/office/powerpoint/2010/main" val="426218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F9182-B7E3-4E35-BEC4-6EB67598BC12}"/>
              </a:ext>
            </a:extLst>
          </p:cNvPr>
          <p:cNvSpPr>
            <a:spLocks noGrp="1"/>
          </p:cNvSpPr>
          <p:nvPr>
            <p:ph type="title"/>
          </p:nvPr>
        </p:nvSpPr>
        <p:spPr/>
        <p:txBody>
          <a:bodyPr/>
          <a:lstStyle/>
          <a:p>
            <a:r>
              <a:rPr lang="zh-CN" altLang="en-US" b="0" dirty="0"/>
              <a:t>与其他</a:t>
            </a:r>
            <a:r>
              <a:rPr lang="en-US" altLang="zh-CN" dirty="0"/>
              <a:t>API </a:t>
            </a:r>
            <a:r>
              <a:rPr lang="zh-CN" altLang="en-US" b="0" dirty="0"/>
              <a:t>的互动性</a:t>
            </a:r>
            <a:endParaRPr lang="zh-CN" altLang="en-US" cap="none" dirty="0"/>
          </a:p>
        </p:txBody>
      </p:sp>
    </p:spTree>
    <p:extLst>
      <p:ext uri="{BB962C8B-B14F-4D97-AF65-F5344CB8AC3E}">
        <p14:creationId xmlns:p14="http://schemas.microsoft.com/office/powerpoint/2010/main" val="17398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目录</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Lambda</a:t>
            </a:r>
            <a:r>
              <a:rPr lang="zh-CN" altLang="en-US" dirty="0">
                <a:latin typeface="楷体" panose="02010609060101010101" pitchFamily="49" charset="-122"/>
                <a:ea typeface="楷体" panose="02010609060101010101" pitchFamily="49" charset="-122"/>
              </a:rPr>
              <a:t>表达式</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命名函数对象</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与其他语言或</a:t>
            </a:r>
            <a:r>
              <a:rPr lang="en-US" altLang="zh-CN" dirty="0">
                <a:latin typeface="楷体" panose="02010609060101010101" pitchFamily="49" charset="-122"/>
                <a:ea typeface="楷体" panose="02010609060101010101" pitchFamily="49" charset="-122"/>
              </a:rPr>
              <a:t>API</a:t>
            </a:r>
            <a:r>
              <a:rPr lang="zh-CN" altLang="en-US" dirty="0">
                <a:latin typeface="楷体" panose="02010609060101010101" pitchFamily="49" charset="-122"/>
                <a:ea typeface="楷体" panose="02010609060101010101" pitchFamily="49" charset="-122"/>
              </a:rPr>
              <a:t>创建的内核</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三种方式的对比</a:t>
            </a:r>
            <a:endParaRPr lang="en-US" altLang="zh-CN" dirty="0"/>
          </a:p>
          <a:p>
            <a:pPr marL="0" indent="0">
              <a:buNone/>
            </a:pP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程序对象中的内核函数</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endParaRPr lang="zh-CN" altLang="en-US" b="1" dirty="0"/>
          </a:p>
          <a:p>
            <a:endParaRPr lang="en-US" altLang="zh-CN" dirty="0"/>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3199739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941D2-2032-44E3-9869-EBDFE36CBA7E}"/>
              </a:ext>
            </a:extLst>
          </p:cNvPr>
          <p:cNvSpPr>
            <a:spLocks noGrp="1"/>
          </p:cNvSpPr>
          <p:nvPr>
            <p:ph type="title"/>
          </p:nvPr>
        </p:nvSpPr>
        <p:spPr/>
        <p:txBody>
          <a:bodyPr/>
          <a:lstStyle/>
          <a:p>
            <a:r>
              <a:rPr lang="zh-CN" altLang="en-US" dirty="0"/>
              <a:t>与其他</a:t>
            </a:r>
            <a:r>
              <a:rPr lang="en-US" altLang="zh-CN" dirty="0"/>
              <a:t>API</a:t>
            </a:r>
            <a:r>
              <a:rPr lang="zh-CN" altLang="en-US" dirty="0"/>
              <a:t>的互动</a:t>
            </a:r>
          </a:p>
        </p:txBody>
      </p:sp>
      <p:sp>
        <p:nvSpPr>
          <p:cNvPr id="3" name="内容占位符 2">
            <a:extLst>
              <a:ext uri="{FF2B5EF4-FFF2-40B4-BE49-F238E27FC236}">
                <a16:creationId xmlns:a16="http://schemas.microsoft.com/office/drawing/2014/main" id="{D767E978-B01A-476D-8D5A-E119F776BF34}"/>
              </a:ext>
            </a:extLst>
          </p:cNvPr>
          <p:cNvSpPr>
            <a:spLocks noGrp="1"/>
          </p:cNvSpPr>
          <p:nvPr>
            <p:ph idx="1"/>
          </p:nvPr>
        </p:nvSpPr>
        <p:spPr/>
        <p:txBody>
          <a:bodyPr/>
          <a:lstStyle/>
          <a:p>
            <a:r>
              <a:rPr lang="zh-CN" altLang="en-US" dirty="0"/>
              <a:t>当一种</a:t>
            </a:r>
            <a:r>
              <a:rPr lang="en-US" altLang="zh-CN" dirty="0"/>
              <a:t>SYCL </a:t>
            </a:r>
            <a:r>
              <a:rPr lang="zh-CN" altLang="en-US" dirty="0"/>
              <a:t>实现构建在另一个</a:t>
            </a:r>
            <a:r>
              <a:rPr lang="en-US" altLang="zh-CN" dirty="0"/>
              <a:t>API </a:t>
            </a:r>
            <a:r>
              <a:rPr lang="zh-CN" altLang="en-US" dirty="0"/>
              <a:t>上时，该实现就可能能够与使用底层</a:t>
            </a:r>
            <a:r>
              <a:rPr lang="en-US" altLang="zh-CN" dirty="0"/>
              <a:t>API </a:t>
            </a:r>
            <a:r>
              <a:rPr lang="zh-CN" altLang="en-US" dirty="0"/>
              <a:t>机制定义的内核进行互操作。这种机制允许应用程序将</a:t>
            </a:r>
            <a:r>
              <a:rPr lang="en-US" altLang="zh-CN" dirty="0"/>
              <a:t>SYCL </a:t>
            </a:r>
            <a:r>
              <a:rPr lang="zh-CN" altLang="en-US" dirty="0"/>
              <a:t>集成到现有代码库中。</a:t>
            </a:r>
            <a:endParaRPr lang="en-US" altLang="zh-CN" dirty="0"/>
          </a:p>
          <a:p>
            <a:endParaRPr lang="zh-CN" altLang="en-US" dirty="0"/>
          </a:p>
          <a:p>
            <a:r>
              <a:rPr lang="zh-CN" altLang="en-US" dirty="0"/>
              <a:t>因为</a:t>
            </a:r>
            <a:r>
              <a:rPr lang="en-US" altLang="zh-CN" dirty="0"/>
              <a:t>SYCL </a:t>
            </a:r>
            <a:r>
              <a:rPr lang="zh-CN" altLang="en-US" dirty="0"/>
              <a:t>实现可能基于许多</a:t>
            </a:r>
            <a:r>
              <a:rPr lang="en-US" altLang="zh-CN" dirty="0"/>
              <a:t>API</a:t>
            </a:r>
            <a:r>
              <a:rPr lang="zh-CN" altLang="en-US" dirty="0"/>
              <a:t>，所以接下来描述的功能是可选的，并不是所有实现都支持。底层</a:t>
            </a:r>
            <a:r>
              <a:rPr lang="en-US" altLang="zh-CN" dirty="0"/>
              <a:t>API </a:t>
            </a:r>
            <a:r>
              <a:rPr lang="zh-CN" altLang="en-US" dirty="0"/>
              <a:t>甚至可能根据特定的设备类型，或设备供应商而有所不同。</a:t>
            </a:r>
          </a:p>
        </p:txBody>
      </p:sp>
    </p:spTree>
    <p:extLst>
      <p:ext uri="{BB962C8B-B14F-4D97-AF65-F5344CB8AC3E}">
        <p14:creationId xmlns:p14="http://schemas.microsoft.com/office/powerpoint/2010/main" val="146077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941D2-2032-44E3-9869-EBDFE36CBA7E}"/>
              </a:ext>
            </a:extLst>
          </p:cNvPr>
          <p:cNvSpPr>
            <a:spLocks noGrp="1"/>
          </p:cNvSpPr>
          <p:nvPr>
            <p:ph type="title"/>
          </p:nvPr>
        </p:nvSpPr>
        <p:spPr/>
        <p:txBody>
          <a:bodyPr/>
          <a:lstStyle/>
          <a:p>
            <a:r>
              <a:rPr lang="zh-CN" altLang="en-US" dirty="0"/>
              <a:t>互操作机制</a:t>
            </a:r>
          </a:p>
        </p:txBody>
      </p:sp>
      <p:sp>
        <p:nvSpPr>
          <p:cNvPr id="3" name="内容占位符 2">
            <a:extLst>
              <a:ext uri="{FF2B5EF4-FFF2-40B4-BE49-F238E27FC236}">
                <a16:creationId xmlns:a16="http://schemas.microsoft.com/office/drawing/2014/main" id="{D767E978-B01A-476D-8D5A-E119F776BF34}"/>
              </a:ext>
            </a:extLst>
          </p:cNvPr>
          <p:cNvSpPr>
            <a:spLocks noGrp="1"/>
          </p:cNvSpPr>
          <p:nvPr>
            <p:ph idx="1"/>
          </p:nvPr>
        </p:nvSpPr>
        <p:spPr/>
        <p:txBody>
          <a:bodyPr/>
          <a:lstStyle/>
          <a:p>
            <a:r>
              <a:rPr lang="zh-CN" altLang="en-US" dirty="0"/>
              <a:t>广义地说，一种实现可能支持两种互操作性机制</a:t>
            </a:r>
            <a:r>
              <a:rPr lang="en-US" altLang="zh-CN" dirty="0"/>
              <a:t>: </a:t>
            </a:r>
            <a:r>
              <a:rPr lang="zh-CN" altLang="en-US" dirty="0"/>
              <a:t>从</a:t>
            </a:r>
            <a:r>
              <a:rPr lang="en-US" altLang="zh-CN" dirty="0"/>
              <a:t>API </a:t>
            </a:r>
            <a:r>
              <a:rPr lang="zh-CN" altLang="en-US" dirty="0"/>
              <a:t>定义的源或中间表示</a:t>
            </a:r>
            <a:r>
              <a:rPr lang="en-US" altLang="zh-CN" dirty="0"/>
              <a:t>(IR) </a:t>
            </a:r>
            <a:r>
              <a:rPr lang="zh-CN" altLang="en-US" dirty="0"/>
              <a:t>进行互操作或者从特定于</a:t>
            </a:r>
            <a:r>
              <a:rPr lang="en-US" altLang="zh-CN" dirty="0"/>
              <a:t>API </a:t>
            </a:r>
            <a:r>
              <a:rPr lang="zh-CN" altLang="en-US" dirty="0"/>
              <a:t>的句柄进行操作。</a:t>
            </a:r>
            <a:endParaRPr lang="en-US" altLang="zh-CN" dirty="0"/>
          </a:p>
          <a:p>
            <a:r>
              <a:rPr lang="zh-CN" altLang="en-US" dirty="0"/>
              <a:t>从</a:t>
            </a:r>
            <a:r>
              <a:rPr lang="en-US" altLang="zh-CN" dirty="0"/>
              <a:t>API </a:t>
            </a:r>
            <a:r>
              <a:rPr lang="zh-CN" altLang="en-US" dirty="0"/>
              <a:t>定义的源或中间表示创建内核的能力更具可移植性，因为一些源或</a:t>
            </a:r>
            <a:r>
              <a:rPr lang="en-US" altLang="zh-CN" dirty="0"/>
              <a:t>IR </a:t>
            </a:r>
            <a:r>
              <a:rPr lang="zh-CN" altLang="en-US" dirty="0"/>
              <a:t>格式可以由多个</a:t>
            </a:r>
            <a:r>
              <a:rPr lang="en-US" altLang="zh-CN" dirty="0"/>
              <a:t>API </a:t>
            </a:r>
            <a:r>
              <a:rPr lang="zh-CN" altLang="en-US" dirty="0"/>
              <a:t>支持。</a:t>
            </a:r>
            <a:endParaRPr lang="en-US" altLang="zh-CN" dirty="0"/>
          </a:p>
          <a:p>
            <a:r>
              <a:rPr lang="zh-CN" altLang="en-US" dirty="0"/>
              <a:t>例如，</a:t>
            </a:r>
            <a:r>
              <a:rPr lang="en-US" altLang="zh-CN" dirty="0"/>
              <a:t>OpenCL C </a:t>
            </a:r>
            <a:r>
              <a:rPr lang="zh-CN" altLang="en-US" dirty="0"/>
              <a:t>内核可被多种</a:t>
            </a:r>
            <a:r>
              <a:rPr lang="en-US" altLang="zh-CN" dirty="0"/>
              <a:t>API</a:t>
            </a:r>
            <a:r>
              <a:rPr lang="zh-CN" altLang="en-US" dirty="0"/>
              <a:t>直接使用，或者编译成某个</a:t>
            </a:r>
            <a:r>
              <a:rPr lang="en-US" altLang="zh-CN" dirty="0"/>
              <a:t>API</a:t>
            </a:r>
            <a:r>
              <a:rPr lang="zh-CN" altLang="en-US" dirty="0"/>
              <a:t>可以理解的形式，但是来自某个</a:t>
            </a:r>
            <a:r>
              <a:rPr lang="en-US" altLang="zh-CN" dirty="0"/>
              <a:t>API </a:t>
            </a:r>
            <a:r>
              <a:rPr lang="zh-CN" altLang="en-US" dirty="0"/>
              <a:t>的特定的内核句柄，不太可能让另一个</a:t>
            </a:r>
            <a:r>
              <a:rPr lang="en-US" altLang="zh-CN" dirty="0"/>
              <a:t>API </a:t>
            </a:r>
            <a:r>
              <a:rPr lang="zh-CN" altLang="en-US" dirty="0"/>
              <a:t>理解。</a:t>
            </a:r>
          </a:p>
        </p:txBody>
      </p:sp>
    </p:spTree>
    <p:extLst>
      <p:ext uri="{BB962C8B-B14F-4D97-AF65-F5344CB8AC3E}">
        <p14:creationId xmlns:p14="http://schemas.microsoft.com/office/powerpoint/2010/main" val="15611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065E1-3B1A-4384-81B3-F81E2A7CA8C2}"/>
              </a:ext>
            </a:extLst>
          </p:cNvPr>
          <p:cNvSpPr>
            <a:spLocks noGrp="1"/>
          </p:cNvSpPr>
          <p:nvPr>
            <p:ph type="title"/>
          </p:nvPr>
        </p:nvSpPr>
        <p:spPr/>
        <p:txBody>
          <a:bodyPr/>
          <a:lstStyle/>
          <a:p>
            <a:r>
              <a:rPr lang="zh-CN" altLang="en-US" dirty="0"/>
              <a:t>与</a:t>
            </a:r>
            <a:r>
              <a:rPr lang="en-US" altLang="zh-CN" dirty="0"/>
              <a:t>API</a:t>
            </a:r>
            <a:r>
              <a:rPr lang="zh-CN" altLang="en-US" dirty="0"/>
              <a:t>定义的互动性</a:t>
            </a:r>
          </a:p>
        </p:txBody>
      </p:sp>
      <p:sp>
        <p:nvSpPr>
          <p:cNvPr id="3" name="内容占位符 2">
            <a:extLst>
              <a:ext uri="{FF2B5EF4-FFF2-40B4-BE49-F238E27FC236}">
                <a16:creationId xmlns:a16="http://schemas.microsoft.com/office/drawing/2014/main" id="{77F96195-7792-4F2E-9977-6142783AB7E9}"/>
              </a:ext>
            </a:extLst>
          </p:cNvPr>
          <p:cNvSpPr>
            <a:spLocks noGrp="1"/>
          </p:cNvSpPr>
          <p:nvPr>
            <p:ph idx="1"/>
          </p:nvPr>
        </p:nvSpPr>
        <p:spPr/>
        <p:txBody>
          <a:bodyPr/>
          <a:lstStyle/>
          <a:p>
            <a:r>
              <a:rPr lang="zh-CN" altLang="en-US" dirty="0"/>
              <a:t>在这种形式的互动性下，内核的内容可以被描述为源代码或使用不是由</a:t>
            </a:r>
            <a:r>
              <a:rPr lang="en-US" altLang="zh-CN" dirty="0"/>
              <a:t>SYCL </a:t>
            </a:r>
            <a:r>
              <a:rPr lang="zh-CN" altLang="en-US" dirty="0"/>
              <a:t>定义的中间表示，但是内核对象仍然使用</a:t>
            </a:r>
            <a:r>
              <a:rPr lang="en-US" altLang="zh-CN" dirty="0"/>
              <a:t>SYCL API </a:t>
            </a:r>
            <a:r>
              <a:rPr lang="zh-CN" altLang="en-US" dirty="0"/>
              <a:t>创建。</a:t>
            </a:r>
            <a:endParaRPr lang="en-US" altLang="zh-CN" dirty="0"/>
          </a:p>
          <a:p>
            <a:endParaRPr lang="en-US" altLang="zh-CN" dirty="0"/>
          </a:p>
          <a:p>
            <a:r>
              <a:rPr lang="zh-CN" altLang="en-US" dirty="0"/>
              <a:t>这种形式的互动性可以重用，使用其他源语言编写的内核库，或者使用中间表示形式生成代码的特定语言</a:t>
            </a:r>
            <a:r>
              <a:rPr lang="en-US" altLang="zh-CN" dirty="0"/>
              <a:t>(</a:t>
            </a:r>
            <a:r>
              <a:rPr lang="en-US" altLang="zh-CN" dirty="0" err="1"/>
              <a:t>DSl</a:t>
            </a:r>
            <a:r>
              <a:rPr lang="en-US" altLang="zh-CN" dirty="0"/>
              <a:t>)</a:t>
            </a:r>
            <a:r>
              <a:rPr lang="zh-CN" altLang="en-US" dirty="0"/>
              <a:t>。</a:t>
            </a:r>
          </a:p>
        </p:txBody>
      </p:sp>
    </p:spTree>
    <p:extLst>
      <p:ext uri="{BB962C8B-B14F-4D97-AF65-F5344CB8AC3E}">
        <p14:creationId xmlns:p14="http://schemas.microsoft.com/office/powerpoint/2010/main" val="696300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4350B-4EF4-46F9-A524-2ABF9CDB6CA8}"/>
              </a:ext>
            </a:extLst>
          </p:cNvPr>
          <p:cNvSpPr>
            <a:spLocks noGrp="1"/>
          </p:cNvSpPr>
          <p:nvPr>
            <p:ph type="title"/>
          </p:nvPr>
        </p:nvSpPr>
        <p:spPr/>
        <p:txBody>
          <a:bodyPr/>
          <a:lstStyle/>
          <a:p>
            <a:r>
              <a:rPr lang="zh-CN" altLang="en-US" dirty="0"/>
              <a:t>使用</a:t>
            </a:r>
            <a:r>
              <a:rPr lang="en-US" altLang="zh-CN" dirty="0"/>
              <a:t>OpenCL C</a:t>
            </a:r>
            <a:r>
              <a:rPr lang="zh-CN" altLang="en-US" dirty="0"/>
              <a:t>内核源码创建</a:t>
            </a:r>
            <a:r>
              <a:rPr lang="en-US" altLang="zh-CN" dirty="0"/>
              <a:t>SYCL</a:t>
            </a:r>
            <a:r>
              <a:rPr lang="zh-CN" altLang="en-US" dirty="0"/>
              <a:t>内核</a:t>
            </a:r>
          </a:p>
        </p:txBody>
      </p:sp>
      <p:pic>
        <p:nvPicPr>
          <p:cNvPr id="4" name="内容占位符 3">
            <a:extLst>
              <a:ext uri="{FF2B5EF4-FFF2-40B4-BE49-F238E27FC236}">
                <a16:creationId xmlns:a16="http://schemas.microsoft.com/office/drawing/2014/main" id="{EDA211B4-33A5-4910-ADC1-EC9882536F35}"/>
              </a:ext>
            </a:extLst>
          </p:cNvPr>
          <p:cNvPicPr>
            <a:picLocks noGrp="1" noChangeAspect="1"/>
          </p:cNvPicPr>
          <p:nvPr>
            <p:ph idx="1"/>
          </p:nvPr>
        </p:nvPicPr>
        <p:blipFill>
          <a:blip r:embed="rId3"/>
          <a:stretch>
            <a:fillRect/>
          </a:stretch>
        </p:blipFill>
        <p:spPr>
          <a:xfrm>
            <a:off x="527026" y="1570038"/>
            <a:ext cx="7376509" cy="5014098"/>
          </a:xfrm>
          <a:prstGeom prst="rect">
            <a:avLst/>
          </a:prstGeom>
        </p:spPr>
      </p:pic>
      <p:sp>
        <p:nvSpPr>
          <p:cNvPr id="5" name="文本框 4">
            <a:extLst>
              <a:ext uri="{FF2B5EF4-FFF2-40B4-BE49-F238E27FC236}">
                <a16:creationId xmlns:a16="http://schemas.microsoft.com/office/drawing/2014/main" id="{0D4C8423-BFD3-492B-899B-D4314E01F005}"/>
              </a:ext>
            </a:extLst>
          </p:cNvPr>
          <p:cNvSpPr txBox="1"/>
          <p:nvPr/>
        </p:nvSpPr>
        <p:spPr>
          <a:xfrm>
            <a:off x="8461745" y="2484438"/>
            <a:ext cx="3678865" cy="2677656"/>
          </a:xfrm>
          <a:prstGeom prst="rect">
            <a:avLst/>
          </a:prstGeom>
          <a:noFill/>
        </p:spPr>
        <p:txBody>
          <a:bodyPr wrap="square" rtlCol="0">
            <a:spAutoFit/>
          </a:bodyPr>
          <a:lstStyle/>
          <a:p>
            <a:r>
              <a:rPr lang="zh-CN" altLang="en-US" sz="2400" dirty="0"/>
              <a:t>内核以字符串形式表示，在同一个文件中对</a:t>
            </a:r>
            <a:r>
              <a:rPr lang="en-US" altLang="zh-CN" sz="2400" dirty="0"/>
              <a:t>SYCL </a:t>
            </a:r>
            <a:r>
              <a:rPr lang="zh-CN" altLang="en-US" sz="2400" dirty="0"/>
              <a:t>的主机</a:t>
            </a:r>
            <a:r>
              <a:rPr lang="en-US" altLang="zh-CN" sz="2400" dirty="0"/>
              <a:t>API </a:t>
            </a:r>
            <a:r>
              <a:rPr lang="zh-CN" altLang="en-US" sz="2400" dirty="0"/>
              <a:t>进行调用</a:t>
            </a:r>
            <a:r>
              <a:rPr lang="en-US" altLang="zh-CN" sz="2400" dirty="0"/>
              <a:t>(</a:t>
            </a:r>
            <a:r>
              <a:rPr lang="zh-CN" altLang="en-US" sz="2400" dirty="0"/>
              <a:t>但这并不是必须的</a:t>
            </a:r>
            <a:r>
              <a:rPr lang="en-US" altLang="zh-CN" sz="2400" dirty="0"/>
              <a:t>)</a:t>
            </a:r>
            <a:r>
              <a:rPr lang="zh-CN" altLang="en-US" sz="2400" dirty="0"/>
              <a:t>，一些程序可以从文件读取内核字符串然后生成内核。</a:t>
            </a:r>
            <a:endParaRPr lang="en-US" altLang="zh-CN" sz="2400" dirty="0"/>
          </a:p>
          <a:p>
            <a:endParaRPr lang="zh-CN" altLang="en-US" sz="2400" dirty="0"/>
          </a:p>
        </p:txBody>
      </p:sp>
      <p:sp>
        <p:nvSpPr>
          <p:cNvPr id="6" name="箭头: 右 5">
            <a:extLst>
              <a:ext uri="{FF2B5EF4-FFF2-40B4-BE49-F238E27FC236}">
                <a16:creationId xmlns:a16="http://schemas.microsoft.com/office/drawing/2014/main" id="{E560C08F-52AD-4B6E-AF0E-A8720219911C}"/>
              </a:ext>
            </a:extLst>
          </p:cNvPr>
          <p:cNvSpPr/>
          <p:nvPr/>
        </p:nvSpPr>
        <p:spPr>
          <a:xfrm>
            <a:off x="6111950" y="3141421"/>
            <a:ext cx="2349795" cy="93566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51EF102F-D5DD-42BF-AD73-B225EEE1F82A}"/>
              </a:ext>
            </a:extLst>
          </p:cNvPr>
          <p:cNvSpPr/>
          <p:nvPr/>
        </p:nvSpPr>
        <p:spPr>
          <a:xfrm>
            <a:off x="527027" y="2764465"/>
            <a:ext cx="5270967" cy="15948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3486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4350B-4EF4-46F9-A524-2ABF9CDB6CA8}"/>
              </a:ext>
            </a:extLst>
          </p:cNvPr>
          <p:cNvSpPr>
            <a:spLocks noGrp="1"/>
          </p:cNvSpPr>
          <p:nvPr>
            <p:ph type="title"/>
          </p:nvPr>
        </p:nvSpPr>
        <p:spPr/>
        <p:txBody>
          <a:bodyPr/>
          <a:lstStyle/>
          <a:p>
            <a:r>
              <a:rPr lang="zh-CN" altLang="en-US" dirty="0"/>
              <a:t>使用</a:t>
            </a:r>
            <a:r>
              <a:rPr lang="en-US" altLang="zh-CN" dirty="0"/>
              <a:t>OpenCL C</a:t>
            </a:r>
            <a:r>
              <a:rPr lang="zh-CN" altLang="en-US" dirty="0"/>
              <a:t>内核源码创建</a:t>
            </a:r>
            <a:r>
              <a:rPr lang="en-US" altLang="zh-CN" dirty="0"/>
              <a:t>SYCL</a:t>
            </a:r>
            <a:r>
              <a:rPr lang="zh-CN" altLang="en-US" dirty="0"/>
              <a:t>内核</a:t>
            </a:r>
          </a:p>
        </p:txBody>
      </p:sp>
      <p:pic>
        <p:nvPicPr>
          <p:cNvPr id="4" name="内容占位符 3">
            <a:extLst>
              <a:ext uri="{FF2B5EF4-FFF2-40B4-BE49-F238E27FC236}">
                <a16:creationId xmlns:a16="http://schemas.microsoft.com/office/drawing/2014/main" id="{EDA211B4-33A5-4910-ADC1-EC9882536F35}"/>
              </a:ext>
            </a:extLst>
          </p:cNvPr>
          <p:cNvPicPr>
            <a:picLocks noGrp="1" noChangeAspect="1"/>
          </p:cNvPicPr>
          <p:nvPr>
            <p:ph idx="1"/>
          </p:nvPr>
        </p:nvPicPr>
        <p:blipFill>
          <a:blip r:embed="rId3"/>
          <a:stretch>
            <a:fillRect/>
          </a:stretch>
        </p:blipFill>
        <p:spPr>
          <a:xfrm>
            <a:off x="527026" y="1570038"/>
            <a:ext cx="7376509" cy="5014098"/>
          </a:xfrm>
          <a:prstGeom prst="rect">
            <a:avLst/>
          </a:prstGeom>
        </p:spPr>
      </p:pic>
      <p:sp>
        <p:nvSpPr>
          <p:cNvPr id="5" name="文本框 4">
            <a:extLst>
              <a:ext uri="{FF2B5EF4-FFF2-40B4-BE49-F238E27FC236}">
                <a16:creationId xmlns:a16="http://schemas.microsoft.com/office/drawing/2014/main" id="{0D4C8423-BFD3-492B-899B-D4314E01F005}"/>
              </a:ext>
            </a:extLst>
          </p:cNvPr>
          <p:cNvSpPr txBox="1"/>
          <p:nvPr/>
        </p:nvSpPr>
        <p:spPr>
          <a:xfrm>
            <a:off x="8513135" y="1672891"/>
            <a:ext cx="3678865" cy="4154984"/>
          </a:xfrm>
          <a:prstGeom prst="rect">
            <a:avLst/>
          </a:prstGeom>
          <a:noFill/>
        </p:spPr>
        <p:txBody>
          <a:bodyPr wrap="square" rtlCol="0">
            <a:spAutoFit/>
          </a:bodyPr>
          <a:lstStyle/>
          <a:p>
            <a:r>
              <a:rPr lang="en-US" altLang="zh-CN" sz="2400" dirty="0" err="1"/>
              <a:t>build_with_source</a:t>
            </a:r>
            <a:r>
              <a:rPr lang="en-US" altLang="zh-CN" sz="2400" dirty="0"/>
              <a:t>() </a:t>
            </a:r>
            <a:r>
              <a:rPr lang="zh-CN" altLang="en-US" sz="2400" dirty="0"/>
              <a:t>接口支持传递</a:t>
            </a:r>
            <a:r>
              <a:rPr lang="en-US" altLang="zh-CN" sz="2400" dirty="0"/>
              <a:t>API </a:t>
            </a:r>
            <a:r>
              <a:rPr lang="zh-CN" altLang="en-US" sz="2400" dirty="0"/>
              <a:t>定义的构建选项，来控制内核的编译方式。</a:t>
            </a:r>
            <a:endParaRPr lang="en-US" altLang="zh-CN" sz="2400" dirty="0"/>
          </a:p>
          <a:p>
            <a:r>
              <a:rPr lang="zh-CN" altLang="en-US" sz="2400" dirty="0"/>
              <a:t>例子中，编译选项为</a:t>
            </a:r>
            <a:r>
              <a:rPr lang="en-US" altLang="zh-CN" sz="2400" dirty="0"/>
              <a:t>-cl-fast- relaxation -math</a:t>
            </a:r>
            <a:r>
              <a:rPr lang="zh-CN" altLang="en-US" sz="2400" dirty="0"/>
              <a:t>，用于表示内核编译器可以使用更快、低精度的数学库。</a:t>
            </a:r>
            <a:endParaRPr lang="en-US" altLang="zh-CN" sz="2400" dirty="0"/>
          </a:p>
          <a:p>
            <a:r>
              <a:rPr lang="zh-CN" altLang="en-US" sz="2400" dirty="0"/>
              <a:t>编译选项是可选的，如果不需要生成选项，可以省略。</a:t>
            </a:r>
          </a:p>
        </p:txBody>
      </p:sp>
      <p:sp>
        <p:nvSpPr>
          <p:cNvPr id="6" name="箭头: 右 5">
            <a:extLst>
              <a:ext uri="{FF2B5EF4-FFF2-40B4-BE49-F238E27FC236}">
                <a16:creationId xmlns:a16="http://schemas.microsoft.com/office/drawing/2014/main" id="{E560C08F-52AD-4B6E-AF0E-A8720219911C}"/>
              </a:ext>
            </a:extLst>
          </p:cNvPr>
          <p:cNvSpPr/>
          <p:nvPr/>
        </p:nvSpPr>
        <p:spPr>
          <a:xfrm>
            <a:off x="6096000" y="3966896"/>
            <a:ext cx="2349795" cy="50264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51EF102F-D5DD-42BF-AD73-B225EEE1F82A}"/>
              </a:ext>
            </a:extLst>
          </p:cNvPr>
          <p:cNvSpPr/>
          <p:nvPr/>
        </p:nvSpPr>
        <p:spPr>
          <a:xfrm>
            <a:off x="527027" y="4077085"/>
            <a:ext cx="5270967" cy="282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9349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4350B-4EF4-46F9-A524-2ABF9CDB6CA8}"/>
              </a:ext>
            </a:extLst>
          </p:cNvPr>
          <p:cNvSpPr>
            <a:spLocks noGrp="1"/>
          </p:cNvSpPr>
          <p:nvPr>
            <p:ph type="title"/>
          </p:nvPr>
        </p:nvSpPr>
        <p:spPr/>
        <p:txBody>
          <a:bodyPr/>
          <a:lstStyle/>
          <a:p>
            <a:r>
              <a:rPr lang="zh-CN" altLang="en-US" dirty="0"/>
              <a:t>使用</a:t>
            </a:r>
            <a:r>
              <a:rPr lang="en-US" altLang="zh-CN" dirty="0"/>
              <a:t>OpenCL C</a:t>
            </a:r>
            <a:r>
              <a:rPr lang="zh-CN" altLang="en-US" dirty="0"/>
              <a:t>内核源码创建</a:t>
            </a:r>
            <a:r>
              <a:rPr lang="en-US" altLang="zh-CN" dirty="0"/>
              <a:t>SYCL</a:t>
            </a:r>
            <a:r>
              <a:rPr lang="zh-CN" altLang="en-US" dirty="0"/>
              <a:t>内核</a:t>
            </a:r>
          </a:p>
        </p:txBody>
      </p:sp>
      <p:pic>
        <p:nvPicPr>
          <p:cNvPr id="4" name="内容占位符 3">
            <a:extLst>
              <a:ext uri="{FF2B5EF4-FFF2-40B4-BE49-F238E27FC236}">
                <a16:creationId xmlns:a16="http://schemas.microsoft.com/office/drawing/2014/main" id="{EDA211B4-33A5-4910-ADC1-EC9882536F35}"/>
              </a:ext>
            </a:extLst>
          </p:cNvPr>
          <p:cNvPicPr>
            <a:picLocks noGrp="1" noChangeAspect="1"/>
          </p:cNvPicPr>
          <p:nvPr>
            <p:ph idx="1"/>
          </p:nvPr>
        </p:nvPicPr>
        <p:blipFill>
          <a:blip r:embed="rId3"/>
          <a:stretch>
            <a:fillRect/>
          </a:stretch>
        </p:blipFill>
        <p:spPr>
          <a:xfrm>
            <a:off x="527026" y="1570038"/>
            <a:ext cx="7376509" cy="5014098"/>
          </a:xfrm>
          <a:prstGeom prst="rect">
            <a:avLst/>
          </a:prstGeom>
        </p:spPr>
      </p:pic>
      <p:sp>
        <p:nvSpPr>
          <p:cNvPr id="5" name="文本框 4">
            <a:extLst>
              <a:ext uri="{FF2B5EF4-FFF2-40B4-BE49-F238E27FC236}">
                <a16:creationId xmlns:a16="http://schemas.microsoft.com/office/drawing/2014/main" id="{0D4C8423-BFD3-492B-899B-D4314E01F005}"/>
              </a:ext>
            </a:extLst>
          </p:cNvPr>
          <p:cNvSpPr txBox="1"/>
          <p:nvPr/>
        </p:nvSpPr>
        <p:spPr>
          <a:xfrm>
            <a:off x="8440916" y="1713620"/>
            <a:ext cx="3678865" cy="4524315"/>
          </a:xfrm>
          <a:prstGeom prst="rect">
            <a:avLst/>
          </a:prstGeom>
          <a:noFill/>
        </p:spPr>
        <p:txBody>
          <a:bodyPr wrap="square" rtlCol="0">
            <a:spAutoFit/>
          </a:bodyPr>
          <a:lstStyle/>
          <a:p>
            <a:r>
              <a:rPr lang="zh-CN" altLang="en-US" sz="2400" dirty="0"/>
              <a:t>因为</a:t>
            </a:r>
            <a:r>
              <a:rPr lang="en-US" altLang="zh-CN" sz="2400" dirty="0"/>
              <a:t>SYCL </a:t>
            </a:r>
            <a:r>
              <a:rPr lang="zh-CN" altLang="en-US" sz="2400" dirty="0"/>
              <a:t>编译器无法看到内核，所以必须使用</a:t>
            </a:r>
            <a:r>
              <a:rPr lang="en-US" altLang="zh-CN" sz="2400" dirty="0" err="1"/>
              <a:t>set_arg</a:t>
            </a:r>
            <a:r>
              <a:rPr lang="en-US" altLang="zh-CN" sz="2400" dirty="0"/>
              <a:t>() </a:t>
            </a:r>
            <a:r>
              <a:rPr lang="zh-CN" altLang="en-US" sz="2400" dirty="0"/>
              <a:t>或</a:t>
            </a:r>
            <a:r>
              <a:rPr lang="en-US" altLang="zh-CN" sz="2400" dirty="0" err="1"/>
              <a:t>set_args</a:t>
            </a:r>
            <a:r>
              <a:rPr lang="en-US" altLang="zh-CN" sz="2400" dirty="0"/>
              <a:t>() </a:t>
            </a:r>
            <a:r>
              <a:rPr lang="zh-CN" altLang="en-US" sz="2400" dirty="0"/>
              <a:t>接口显式地传递内核参数。</a:t>
            </a:r>
            <a:endParaRPr lang="en-US" altLang="zh-CN" sz="2400" dirty="0"/>
          </a:p>
          <a:p>
            <a:endParaRPr lang="en-US" altLang="zh-CN" sz="2400" dirty="0"/>
          </a:p>
          <a:p>
            <a:r>
              <a:rPr lang="en-US" altLang="zh-CN" sz="2400" dirty="0"/>
              <a:t>SYCL </a:t>
            </a:r>
            <a:r>
              <a:rPr lang="zh-CN" altLang="en-US" sz="2400" dirty="0"/>
              <a:t>运行时和</a:t>
            </a:r>
            <a:r>
              <a:rPr lang="en-US" altLang="zh-CN" sz="2400" dirty="0"/>
              <a:t>API </a:t>
            </a:r>
            <a:r>
              <a:rPr lang="zh-CN" altLang="en-US" sz="2400" dirty="0"/>
              <a:t>定义语言必须将对象作为内核参数。本例中，访问器</a:t>
            </a:r>
            <a:r>
              <a:rPr lang="en-US" altLang="zh-CN" sz="2400" dirty="0" err="1"/>
              <a:t>data_acc</a:t>
            </a:r>
            <a:r>
              <a:rPr lang="en-US" altLang="zh-CN" sz="2400" dirty="0"/>
              <a:t> </a:t>
            </a:r>
            <a:r>
              <a:rPr lang="zh-CN" altLang="en-US" sz="2400" dirty="0"/>
              <a:t>作为内核的全局指针参数进行数据传递。</a:t>
            </a:r>
            <a:endParaRPr lang="en-US" altLang="zh-CN" sz="2400" dirty="0"/>
          </a:p>
          <a:p>
            <a:endParaRPr lang="en-US" altLang="zh-CN" sz="2400" dirty="0"/>
          </a:p>
          <a:p>
            <a:endParaRPr lang="zh-CN" altLang="en-US" sz="2400" dirty="0"/>
          </a:p>
        </p:txBody>
      </p:sp>
      <p:sp>
        <p:nvSpPr>
          <p:cNvPr id="6" name="箭头: 右 5">
            <a:extLst>
              <a:ext uri="{FF2B5EF4-FFF2-40B4-BE49-F238E27FC236}">
                <a16:creationId xmlns:a16="http://schemas.microsoft.com/office/drawing/2014/main" id="{E560C08F-52AD-4B6E-AF0E-A8720219911C}"/>
              </a:ext>
            </a:extLst>
          </p:cNvPr>
          <p:cNvSpPr/>
          <p:nvPr/>
        </p:nvSpPr>
        <p:spPr>
          <a:xfrm rot="19332481">
            <a:off x="5687976" y="4438925"/>
            <a:ext cx="2755220" cy="93566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51EF102F-D5DD-42BF-AD73-B225EEE1F82A}"/>
              </a:ext>
            </a:extLst>
          </p:cNvPr>
          <p:cNvSpPr/>
          <p:nvPr/>
        </p:nvSpPr>
        <p:spPr>
          <a:xfrm>
            <a:off x="744023" y="5422604"/>
            <a:ext cx="4689213" cy="944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54196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4016A-9546-4AA9-B733-41B313A183CB}"/>
              </a:ext>
            </a:extLst>
          </p:cNvPr>
          <p:cNvSpPr>
            <a:spLocks noGrp="1"/>
          </p:cNvSpPr>
          <p:nvPr>
            <p:ph type="title"/>
          </p:nvPr>
        </p:nvSpPr>
        <p:spPr/>
        <p:txBody>
          <a:bodyPr/>
          <a:lstStyle/>
          <a:p>
            <a:r>
              <a:rPr lang="zh-CN" altLang="en-US" dirty="0"/>
              <a:t>与</a:t>
            </a:r>
            <a:r>
              <a:rPr lang="en-US" altLang="zh-CN" b="1" dirty="0"/>
              <a:t>API </a:t>
            </a:r>
            <a:r>
              <a:rPr lang="zh-CN" altLang="en-US" dirty="0"/>
              <a:t>定义内核对象的互动性</a:t>
            </a:r>
          </a:p>
        </p:txBody>
      </p:sp>
      <p:sp>
        <p:nvSpPr>
          <p:cNvPr id="3" name="内容占位符 2">
            <a:extLst>
              <a:ext uri="{FF2B5EF4-FFF2-40B4-BE49-F238E27FC236}">
                <a16:creationId xmlns:a16="http://schemas.microsoft.com/office/drawing/2014/main" id="{BAEA7BCB-00D7-4F92-A7D6-B871278DC495}"/>
              </a:ext>
            </a:extLst>
          </p:cNvPr>
          <p:cNvSpPr>
            <a:spLocks noGrp="1"/>
          </p:cNvSpPr>
          <p:nvPr>
            <p:ph idx="1"/>
          </p:nvPr>
        </p:nvSpPr>
        <p:spPr/>
        <p:txBody>
          <a:bodyPr/>
          <a:lstStyle/>
          <a:p>
            <a:r>
              <a:rPr lang="zh-CN" altLang="en-US" dirty="0"/>
              <a:t>内核对象本身在另一个</a:t>
            </a:r>
            <a:r>
              <a:rPr lang="en-US" altLang="zh-CN" dirty="0"/>
              <a:t>API </a:t>
            </a:r>
            <a:r>
              <a:rPr lang="zh-CN" altLang="en-US" dirty="0"/>
              <a:t>中创建，然后导入</a:t>
            </a:r>
            <a:r>
              <a:rPr lang="en-US" altLang="zh-CN" dirty="0"/>
              <a:t>SYCL</a:t>
            </a:r>
            <a:r>
              <a:rPr lang="zh-CN" altLang="en-US" dirty="0"/>
              <a:t>。</a:t>
            </a:r>
            <a:endParaRPr lang="en-US" altLang="zh-CN" dirty="0"/>
          </a:p>
          <a:p>
            <a:endParaRPr lang="en-US" altLang="zh-CN" dirty="0"/>
          </a:p>
          <a:p>
            <a:r>
              <a:rPr lang="zh-CN" altLang="en-US" dirty="0"/>
              <a:t>这种形式的互动性使应用程序的一部分可以使用底层</a:t>
            </a:r>
            <a:r>
              <a:rPr lang="en-US" altLang="zh-CN" dirty="0"/>
              <a:t>API </a:t>
            </a:r>
            <a:r>
              <a:rPr lang="zh-CN" altLang="en-US" dirty="0"/>
              <a:t>直接创建和使用内核对象，而应用程序的另一部分可以使用</a:t>
            </a:r>
            <a:r>
              <a:rPr lang="en-US" altLang="zh-CN" dirty="0"/>
              <a:t>SYCL API</a:t>
            </a:r>
            <a:r>
              <a:rPr lang="zh-CN" altLang="en-US" dirty="0"/>
              <a:t>，重用相同的内核。</a:t>
            </a:r>
          </a:p>
        </p:txBody>
      </p:sp>
    </p:spTree>
    <p:extLst>
      <p:ext uri="{BB962C8B-B14F-4D97-AF65-F5344CB8AC3E}">
        <p14:creationId xmlns:p14="http://schemas.microsoft.com/office/powerpoint/2010/main" val="44739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BB68A-A62E-452B-88E9-9AAE5971BB85}"/>
              </a:ext>
            </a:extLst>
          </p:cNvPr>
          <p:cNvSpPr>
            <a:spLocks noGrp="1"/>
          </p:cNvSpPr>
          <p:nvPr>
            <p:ph type="title"/>
          </p:nvPr>
        </p:nvSpPr>
        <p:spPr/>
        <p:txBody>
          <a:bodyPr/>
          <a:lstStyle/>
          <a:p>
            <a:r>
              <a:rPr lang="en-US" altLang="zh-CN" dirty="0"/>
              <a:t>OpenCL </a:t>
            </a:r>
            <a:r>
              <a:rPr lang="zh-CN" altLang="en-US" dirty="0"/>
              <a:t>内核对象创建的内核</a:t>
            </a:r>
          </a:p>
        </p:txBody>
      </p:sp>
      <p:pic>
        <p:nvPicPr>
          <p:cNvPr id="4" name="内容占位符 3">
            <a:extLst>
              <a:ext uri="{FF2B5EF4-FFF2-40B4-BE49-F238E27FC236}">
                <a16:creationId xmlns:a16="http://schemas.microsoft.com/office/drawing/2014/main" id="{2E0CE903-804F-4470-8250-93C8252C1D00}"/>
              </a:ext>
            </a:extLst>
          </p:cNvPr>
          <p:cNvPicPr>
            <a:picLocks noGrp="1" noChangeAspect="1"/>
          </p:cNvPicPr>
          <p:nvPr>
            <p:ph idx="1"/>
          </p:nvPr>
        </p:nvPicPr>
        <p:blipFill>
          <a:blip r:embed="rId3"/>
          <a:stretch>
            <a:fillRect/>
          </a:stretch>
        </p:blipFill>
        <p:spPr>
          <a:xfrm>
            <a:off x="609600" y="1647837"/>
            <a:ext cx="5829993" cy="5210163"/>
          </a:xfrm>
          <a:prstGeom prst="rect">
            <a:avLst/>
          </a:prstGeom>
        </p:spPr>
      </p:pic>
      <p:sp>
        <p:nvSpPr>
          <p:cNvPr id="6" name="矩形 5">
            <a:extLst>
              <a:ext uri="{FF2B5EF4-FFF2-40B4-BE49-F238E27FC236}">
                <a16:creationId xmlns:a16="http://schemas.microsoft.com/office/drawing/2014/main" id="{F85687DE-0EDD-405E-972A-E8F3AB9FD13E}"/>
              </a:ext>
            </a:extLst>
          </p:cNvPr>
          <p:cNvSpPr/>
          <p:nvPr/>
        </p:nvSpPr>
        <p:spPr>
          <a:xfrm>
            <a:off x="609600" y="3657600"/>
            <a:ext cx="5801833" cy="959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17D626F0-591B-4687-B6ED-2D6468BD6C32}"/>
              </a:ext>
            </a:extLst>
          </p:cNvPr>
          <p:cNvSpPr/>
          <p:nvPr/>
        </p:nvSpPr>
        <p:spPr>
          <a:xfrm rot="19046758">
            <a:off x="6053551" y="2695791"/>
            <a:ext cx="2109515" cy="22643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7BC1EFD-9A3C-4AD9-9568-0201897EF1F6}"/>
              </a:ext>
            </a:extLst>
          </p:cNvPr>
          <p:cNvSpPr txBox="1"/>
          <p:nvPr/>
        </p:nvSpPr>
        <p:spPr>
          <a:xfrm>
            <a:off x="7765357" y="1647837"/>
            <a:ext cx="3296152" cy="523220"/>
          </a:xfrm>
          <a:prstGeom prst="rect">
            <a:avLst/>
          </a:prstGeom>
          <a:noFill/>
        </p:spPr>
        <p:txBody>
          <a:bodyPr wrap="square" rtlCol="0">
            <a:spAutoFit/>
          </a:bodyPr>
          <a:lstStyle/>
          <a:p>
            <a:r>
              <a:rPr lang="zh-CN" altLang="en-US" sz="2800" dirty="0"/>
              <a:t>创建内核对象</a:t>
            </a:r>
          </a:p>
        </p:txBody>
      </p:sp>
      <p:sp>
        <p:nvSpPr>
          <p:cNvPr id="9" name="矩形 8">
            <a:extLst>
              <a:ext uri="{FF2B5EF4-FFF2-40B4-BE49-F238E27FC236}">
                <a16:creationId xmlns:a16="http://schemas.microsoft.com/office/drawing/2014/main" id="{622C7368-2E0F-459A-823F-63E0DACFE9B6}"/>
              </a:ext>
            </a:extLst>
          </p:cNvPr>
          <p:cNvSpPr/>
          <p:nvPr/>
        </p:nvSpPr>
        <p:spPr>
          <a:xfrm>
            <a:off x="637760" y="5135773"/>
            <a:ext cx="5801833" cy="10523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62B2FC17-F4B5-4340-9302-6EEABA9F6555}"/>
              </a:ext>
            </a:extLst>
          </p:cNvPr>
          <p:cNvSpPr/>
          <p:nvPr/>
        </p:nvSpPr>
        <p:spPr>
          <a:xfrm rot="19046758">
            <a:off x="6358614" y="5163633"/>
            <a:ext cx="1515884" cy="26755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C75BBDF-F5DE-46FB-B855-688F82873BD8}"/>
              </a:ext>
            </a:extLst>
          </p:cNvPr>
          <p:cNvSpPr txBox="1"/>
          <p:nvPr/>
        </p:nvSpPr>
        <p:spPr>
          <a:xfrm>
            <a:off x="7765357" y="2807173"/>
            <a:ext cx="3817043" cy="2677656"/>
          </a:xfrm>
          <a:prstGeom prst="rect">
            <a:avLst/>
          </a:prstGeom>
          <a:noFill/>
        </p:spPr>
        <p:txBody>
          <a:bodyPr wrap="square" rtlCol="0">
            <a:spAutoFit/>
          </a:bodyPr>
          <a:lstStyle/>
          <a:p>
            <a:r>
              <a:rPr lang="en-US" altLang="zh-CN" sz="2400" dirty="0"/>
              <a:t>SYCL </a:t>
            </a:r>
            <a:r>
              <a:rPr lang="zh-CN" altLang="en-US" sz="2400" dirty="0"/>
              <a:t>编译器对</a:t>
            </a:r>
            <a:r>
              <a:rPr lang="en-US" altLang="zh-CN" sz="2400" dirty="0"/>
              <a:t>API </a:t>
            </a:r>
            <a:r>
              <a:rPr lang="zh-CN" altLang="en-US" sz="2400" dirty="0"/>
              <a:t>定义的内核对象不可见。</a:t>
            </a:r>
            <a:endParaRPr lang="en-US" altLang="zh-CN" sz="2400" dirty="0"/>
          </a:p>
          <a:p>
            <a:r>
              <a:rPr lang="zh-CN" altLang="en-US" sz="2400" dirty="0"/>
              <a:t>因此，必须使用</a:t>
            </a:r>
            <a:r>
              <a:rPr lang="en-US" altLang="zh-CN" sz="2400" dirty="0" err="1"/>
              <a:t>set_arg</a:t>
            </a:r>
            <a:r>
              <a:rPr lang="en-US" altLang="zh-CN" sz="2400" dirty="0"/>
              <a:t>() </a:t>
            </a:r>
            <a:r>
              <a:rPr lang="zh-CN" altLang="en-US" sz="2400" dirty="0"/>
              <a:t>或</a:t>
            </a:r>
            <a:r>
              <a:rPr lang="en-US" altLang="zh-CN" sz="2400" dirty="0" err="1"/>
              <a:t>set_args</a:t>
            </a:r>
            <a:r>
              <a:rPr lang="en-US" altLang="zh-CN" sz="2400" dirty="0"/>
              <a:t>() </a:t>
            </a:r>
            <a:r>
              <a:rPr lang="zh-CN" altLang="en-US" sz="2400" dirty="0"/>
              <a:t>接口显式传递参数，并且</a:t>
            </a:r>
            <a:r>
              <a:rPr lang="en-US" altLang="zh-CN" sz="2400" dirty="0"/>
              <a:t>SYCL </a:t>
            </a:r>
            <a:r>
              <a:rPr lang="zh-CN" altLang="en-US" sz="2400" dirty="0"/>
              <a:t>运行时和底层</a:t>
            </a:r>
            <a:r>
              <a:rPr lang="en-US" altLang="zh-CN" sz="2400" dirty="0"/>
              <a:t>API </a:t>
            </a:r>
            <a:r>
              <a:rPr lang="zh-CN" altLang="en-US" sz="2400" dirty="0"/>
              <a:t>必须遵循传递参数的约定。</a:t>
            </a:r>
          </a:p>
        </p:txBody>
      </p:sp>
    </p:spTree>
    <p:extLst>
      <p:ext uri="{BB962C8B-B14F-4D97-AF65-F5344CB8AC3E}">
        <p14:creationId xmlns:p14="http://schemas.microsoft.com/office/powerpoint/2010/main" val="421402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A9F5A-17A7-441F-8D68-8AD1D8DFF7AC}"/>
              </a:ext>
            </a:extLst>
          </p:cNvPr>
          <p:cNvSpPr>
            <a:spLocks noGrp="1"/>
          </p:cNvSpPr>
          <p:nvPr>
            <p:ph type="title"/>
          </p:nvPr>
        </p:nvSpPr>
        <p:spPr/>
        <p:txBody>
          <a:bodyPr/>
          <a:lstStyle/>
          <a:p>
            <a:r>
              <a:rPr lang="zh-CN" altLang="en-US" dirty="0"/>
              <a:t>三种方法的对比</a:t>
            </a:r>
          </a:p>
        </p:txBody>
      </p:sp>
    </p:spTree>
    <p:extLst>
      <p:ext uri="{BB962C8B-B14F-4D97-AF65-F5344CB8AC3E}">
        <p14:creationId xmlns:p14="http://schemas.microsoft.com/office/powerpoint/2010/main" val="1264257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47321-CB42-40FF-A16C-24BD87CDACB1}"/>
              </a:ext>
            </a:extLst>
          </p:cNvPr>
          <p:cNvSpPr>
            <a:spLocks noGrp="1"/>
          </p:cNvSpPr>
          <p:nvPr>
            <p:ph type="title"/>
          </p:nvPr>
        </p:nvSpPr>
        <p:spPr>
          <a:xfrm>
            <a:off x="609600" y="884238"/>
            <a:ext cx="10972800" cy="685800"/>
          </a:xfrm>
        </p:spPr>
        <p:txBody>
          <a:bodyPr/>
          <a:lstStyle/>
          <a:p>
            <a:r>
              <a:rPr lang="en-US" altLang="zh-CN" dirty="0"/>
              <a:t>Lambda</a:t>
            </a:r>
            <a:r>
              <a:rPr lang="zh-CN" altLang="en-US" dirty="0"/>
              <a:t>表达式</a:t>
            </a:r>
          </a:p>
        </p:txBody>
      </p:sp>
      <p:graphicFrame>
        <p:nvGraphicFramePr>
          <p:cNvPr id="5" name="内容占位符 4">
            <a:extLst>
              <a:ext uri="{FF2B5EF4-FFF2-40B4-BE49-F238E27FC236}">
                <a16:creationId xmlns:a16="http://schemas.microsoft.com/office/drawing/2014/main" id="{FC09EB67-B9FB-42B2-AECA-CF930343E092}"/>
              </a:ext>
            </a:extLst>
          </p:cNvPr>
          <p:cNvGraphicFramePr>
            <a:graphicFrameLocks noGrp="1"/>
          </p:cNvGraphicFramePr>
          <p:nvPr>
            <p:ph idx="1"/>
            <p:extLst/>
          </p:nvPr>
        </p:nvGraphicFramePr>
        <p:xfrm>
          <a:off x="1720702" y="1577090"/>
          <a:ext cx="8750595" cy="4403724"/>
        </p:xfrm>
        <a:graphic>
          <a:graphicData uri="http://schemas.openxmlformats.org/drawingml/2006/table">
            <a:tbl>
              <a:tblPr firstRow="1" bandRow="1">
                <a:tableStyleId>{5940675A-B579-460E-94D1-54222C63F5DA}</a:tableStyleId>
              </a:tblPr>
              <a:tblGrid>
                <a:gridCol w="2123216">
                  <a:extLst>
                    <a:ext uri="{9D8B030D-6E8A-4147-A177-3AD203B41FA5}">
                      <a16:colId xmlns:a16="http://schemas.microsoft.com/office/drawing/2014/main" val="373655579"/>
                    </a:ext>
                  </a:extLst>
                </a:gridCol>
                <a:gridCol w="6627379">
                  <a:extLst>
                    <a:ext uri="{9D8B030D-6E8A-4147-A177-3AD203B41FA5}">
                      <a16:colId xmlns:a16="http://schemas.microsoft.com/office/drawing/2014/main" val="1037752125"/>
                    </a:ext>
                  </a:extLst>
                </a:gridCol>
              </a:tblGrid>
              <a:tr h="509464">
                <a:tc>
                  <a:txBody>
                    <a:bodyPr/>
                    <a:lstStyle/>
                    <a:p>
                      <a:r>
                        <a:rPr lang="zh-CN" altLang="en-US" sz="2400" dirty="0"/>
                        <a:t>内核表示</a:t>
                      </a:r>
                    </a:p>
                  </a:txBody>
                  <a:tcPr/>
                </a:tc>
                <a:tc>
                  <a:txBody>
                    <a:bodyPr/>
                    <a:lstStyle/>
                    <a:p>
                      <a:r>
                        <a:rPr lang="zh-CN" altLang="en-US" sz="2400" dirty="0"/>
                        <a:t>描述</a:t>
                      </a:r>
                    </a:p>
                  </a:txBody>
                  <a:tcPr/>
                </a:tc>
                <a:extLst>
                  <a:ext uri="{0D108BD9-81ED-4DB2-BD59-A6C34878D82A}">
                    <a16:rowId xmlns:a16="http://schemas.microsoft.com/office/drawing/2014/main" val="1842632557"/>
                  </a:ext>
                </a:extLst>
              </a:tr>
              <a:tr h="3894260">
                <a:tc>
                  <a:txBody>
                    <a:bodyPr/>
                    <a:lstStyle/>
                    <a:p>
                      <a:pPr algn="l"/>
                      <a:r>
                        <a:rPr lang="en-US" altLang="zh-CN" sz="2400" dirty="0"/>
                        <a:t>Lambda</a:t>
                      </a:r>
                      <a:r>
                        <a:rPr lang="zh-CN" altLang="en-US" sz="2400" dirty="0"/>
                        <a:t>表达式</a:t>
                      </a:r>
                    </a:p>
                  </a:txBody>
                  <a:tcPr/>
                </a:tc>
                <a:tc>
                  <a:txBody>
                    <a:bodyPr/>
                    <a:lstStyle/>
                    <a:p>
                      <a:r>
                        <a:rPr lang="zh-CN" altLang="en-US" sz="2400" b="0" i="0" u="none" strike="noStrike" kern="1200" baseline="0" dirty="0">
                          <a:solidFill>
                            <a:schemeClr val="tx1"/>
                          </a:solidFill>
                          <a:latin typeface="+mn-lt"/>
                          <a:ea typeface="+mn-ea"/>
                          <a:cs typeface="+mn-cs"/>
                        </a:rPr>
                        <a:t>优点</a:t>
                      </a:r>
                      <a:r>
                        <a:rPr lang="en-US" altLang="zh-CN" sz="2400" b="0" i="0" u="none" strike="noStrike" kern="1200" baseline="0" dirty="0">
                          <a:solidFill>
                            <a:schemeClr val="tx1"/>
                          </a:solidFill>
                          <a:latin typeface="+mn-lt"/>
                          <a:ea typeface="+mn-ea"/>
                          <a:cs typeface="+mn-cs"/>
                        </a:rPr>
                        <a:t>:</a:t>
                      </a:r>
                    </a:p>
                    <a:p>
                      <a:pPr marL="285750" indent="-285750">
                        <a:buFont typeface="Arial" panose="020B0604020202020204" pitchFamily="34" charset="0"/>
                        <a:buChar char="•"/>
                      </a:pPr>
                      <a:r>
                        <a:rPr lang="en-US" altLang="zh-CN" sz="2400" b="0" i="0" u="none" strike="noStrike" kern="1200" baseline="0" dirty="0">
                          <a:solidFill>
                            <a:schemeClr val="tx1"/>
                          </a:solidFill>
                          <a:latin typeface="+mn-lt"/>
                          <a:ea typeface="+mn-ea"/>
                          <a:cs typeface="+mn-cs"/>
                        </a:rPr>
                        <a:t>Lambda </a:t>
                      </a:r>
                      <a:r>
                        <a:rPr lang="zh-CN" altLang="en-US" sz="2400" b="0" i="0" u="none" strike="noStrike" kern="1200" baseline="0" dirty="0">
                          <a:solidFill>
                            <a:schemeClr val="tx1"/>
                          </a:solidFill>
                          <a:latin typeface="+mn-lt"/>
                          <a:ea typeface="+mn-ea"/>
                          <a:cs typeface="+mn-cs"/>
                        </a:rPr>
                        <a:t>表达式是一种简洁的方式，可以在使用的地方表示内核。</a:t>
                      </a:r>
                    </a:p>
                    <a:p>
                      <a:pPr marL="285750" indent="-285750">
                        <a:buFont typeface="Arial" panose="020B0604020202020204" pitchFamily="34" charset="0"/>
                        <a:buChar char="•"/>
                      </a:pPr>
                      <a:r>
                        <a:rPr lang="en-US" altLang="zh-CN" sz="2400" b="0" i="0" u="none" strike="noStrike" kern="1200" baseline="0" dirty="0">
                          <a:solidFill>
                            <a:schemeClr val="tx1"/>
                          </a:solidFill>
                          <a:latin typeface="+mn-lt"/>
                          <a:ea typeface="+mn-ea"/>
                          <a:cs typeface="+mn-cs"/>
                        </a:rPr>
                        <a:t>Lambda </a:t>
                      </a:r>
                      <a:r>
                        <a:rPr lang="zh-CN" altLang="en-US" sz="2400" b="0" i="0" u="none" strike="noStrike" kern="1200" baseline="0" dirty="0">
                          <a:solidFill>
                            <a:schemeClr val="tx1"/>
                          </a:solidFill>
                          <a:latin typeface="+mn-lt"/>
                          <a:ea typeface="+mn-ea"/>
                          <a:cs typeface="+mn-cs"/>
                        </a:rPr>
                        <a:t>表达式是现代</a:t>
                      </a:r>
                      <a:r>
                        <a:rPr lang="en-US" altLang="zh-CN" sz="2400" b="0" i="0" u="none" strike="noStrike" kern="1200" baseline="0" dirty="0">
                          <a:solidFill>
                            <a:schemeClr val="tx1"/>
                          </a:solidFill>
                          <a:latin typeface="+mn-lt"/>
                          <a:ea typeface="+mn-ea"/>
                          <a:cs typeface="+mn-cs"/>
                        </a:rPr>
                        <a:t>C++ </a:t>
                      </a:r>
                      <a:r>
                        <a:rPr lang="zh-CN" altLang="en-US" sz="2400" b="0" i="0" u="none" strike="noStrike" kern="1200" baseline="0" dirty="0">
                          <a:solidFill>
                            <a:schemeClr val="tx1"/>
                          </a:solidFill>
                          <a:latin typeface="+mn-lt"/>
                          <a:ea typeface="+mn-ea"/>
                          <a:cs typeface="+mn-cs"/>
                        </a:rPr>
                        <a:t>代码库中表示类内核操作的一种方式。</a:t>
                      </a:r>
                    </a:p>
                    <a:p>
                      <a:pPr marL="285750" indent="-285750">
                        <a:buFont typeface="Arial" panose="020B0604020202020204" pitchFamily="34" charset="0"/>
                        <a:buChar char="•"/>
                      </a:pPr>
                      <a:r>
                        <a:rPr lang="en-US" altLang="zh-CN" sz="2400" b="0" i="0" u="none" strike="noStrike" kern="1200" baseline="0" dirty="0">
                          <a:solidFill>
                            <a:schemeClr val="tx1"/>
                          </a:solidFill>
                          <a:latin typeface="+mn-lt"/>
                          <a:ea typeface="+mn-ea"/>
                          <a:cs typeface="+mn-cs"/>
                        </a:rPr>
                        <a:t>Lambda </a:t>
                      </a:r>
                      <a:r>
                        <a:rPr lang="zh-CN" altLang="en-US" sz="2400" b="0" i="0" u="none" strike="noStrike" kern="1200" baseline="0" dirty="0">
                          <a:solidFill>
                            <a:schemeClr val="tx1"/>
                          </a:solidFill>
                          <a:latin typeface="+mn-lt"/>
                          <a:ea typeface="+mn-ea"/>
                          <a:cs typeface="+mn-cs"/>
                        </a:rPr>
                        <a:t>捕获规则自动将数据传递给内核。</a:t>
                      </a:r>
                    </a:p>
                    <a:p>
                      <a:r>
                        <a:rPr lang="zh-CN" altLang="en-US" sz="2400" b="0" i="0" u="none" strike="noStrike" kern="1200" baseline="0" dirty="0">
                          <a:solidFill>
                            <a:schemeClr val="tx1"/>
                          </a:solidFill>
                          <a:latin typeface="+mn-lt"/>
                          <a:ea typeface="+mn-ea"/>
                          <a:cs typeface="+mn-cs"/>
                        </a:rPr>
                        <a:t>缺点</a:t>
                      </a:r>
                      <a:r>
                        <a:rPr lang="en-US" altLang="zh-CN" sz="2400" b="0" i="0" u="none" strike="noStrike" kern="1200" baseline="0" dirty="0">
                          <a:solidFill>
                            <a:schemeClr val="tx1"/>
                          </a:solidFill>
                          <a:latin typeface="+mn-lt"/>
                          <a:ea typeface="+mn-ea"/>
                          <a:cs typeface="+mn-cs"/>
                        </a:rPr>
                        <a:t>:</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以</a:t>
                      </a:r>
                      <a:r>
                        <a:rPr lang="en-US" altLang="zh-CN" sz="2400" b="0" i="0" u="none" strike="noStrike" kern="1200" baseline="0" dirty="0">
                          <a:solidFill>
                            <a:schemeClr val="tx1"/>
                          </a:solidFill>
                          <a:latin typeface="+mn-lt"/>
                          <a:ea typeface="+mn-ea"/>
                          <a:cs typeface="+mn-cs"/>
                        </a:rPr>
                        <a:t>Lambda </a:t>
                      </a:r>
                      <a:r>
                        <a:rPr lang="zh-CN" altLang="en-US" sz="2400" b="0" i="0" u="none" strike="noStrike" kern="1200" baseline="0" dirty="0">
                          <a:solidFill>
                            <a:schemeClr val="tx1"/>
                          </a:solidFill>
                          <a:latin typeface="+mn-lt"/>
                          <a:ea typeface="+mn-ea"/>
                          <a:cs typeface="+mn-cs"/>
                        </a:rPr>
                        <a:t>表达式表示的内核不能模板化，不能重用，也不能作为库提供。</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一些代码库可能不支持</a:t>
                      </a:r>
                      <a:r>
                        <a:rPr lang="en-US" altLang="zh-CN" sz="2400" b="0" i="0" u="none" strike="noStrike" kern="1200" baseline="0" dirty="0">
                          <a:solidFill>
                            <a:schemeClr val="tx1"/>
                          </a:solidFill>
                          <a:latin typeface="+mn-lt"/>
                          <a:ea typeface="+mn-ea"/>
                          <a:cs typeface="+mn-cs"/>
                        </a:rPr>
                        <a:t>Lambda </a:t>
                      </a:r>
                      <a:r>
                        <a:rPr lang="zh-CN" altLang="en-US" sz="2400" b="0" i="0" u="none" strike="noStrike" kern="1200" baseline="0" dirty="0">
                          <a:solidFill>
                            <a:schemeClr val="tx1"/>
                          </a:solidFill>
                          <a:latin typeface="+mn-lt"/>
                          <a:ea typeface="+mn-ea"/>
                          <a:cs typeface="+mn-cs"/>
                        </a:rPr>
                        <a:t>语法。</a:t>
                      </a:r>
                      <a:endParaRPr lang="zh-CN" altLang="en-US" sz="2400" dirty="0"/>
                    </a:p>
                  </a:txBody>
                  <a:tcPr/>
                </a:tc>
                <a:extLst>
                  <a:ext uri="{0D108BD9-81ED-4DB2-BD59-A6C34878D82A}">
                    <a16:rowId xmlns:a16="http://schemas.microsoft.com/office/drawing/2014/main" val="600338353"/>
                  </a:ext>
                </a:extLst>
              </a:tr>
            </a:tbl>
          </a:graphicData>
        </a:graphic>
      </p:graphicFrame>
    </p:spTree>
    <p:extLst>
      <p:ext uri="{BB962C8B-B14F-4D97-AF65-F5344CB8AC3E}">
        <p14:creationId xmlns:p14="http://schemas.microsoft.com/office/powerpoint/2010/main" val="264321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F9182-B7E3-4E35-BEC4-6EB67598BC12}"/>
              </a:ext>
            </a:extLst>
          </p:cNvPr>
          <p:cNvSpPr>
            <a:spLocks noGrp="1"/>
          </p:cNvSpPr>
          <p:nvPr>
            <p:ph type="title"/>
          </p:nvPr>
        </p:nvSpPr>
        <p:spPr/>
        <p:txBody>
          <a:bodyPr/>
          <a:lstStyle/>
          <a:p>
            <a:r>
              <a:rPr lang="en-US" altLang="zh-CN" cap="none" dirty="0"/>
              <a:t>Lambda</a:t>
            </a:r>
            <a:r>
              <a:rPr lang="zh-CN" altLang="en-US" cap="none" dirty="0"/>
              <a:t>表达式</a:t>
            </a:r>
          </a:p>
        </p:txBody>
      </p:sp>
    </p:spTree>
    <p:extLst>
      <p:ext uri="{BB962C8B-B14F-4D97-AF65-F5344CB8AC3E}">
        <p14:creationId xmlns:p14="http://schemas.microsoft.com/office/powerpoint/2010/main" val="817411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47321-CB42-40FF-A16C-24BD87CDACB1}"/>
              </a:ext>
            </a:extLst>
          </p:cNvPr>
          <p:cNvSpPr>
            <a:spLocks noGrp="1"/>
          </p:cNvSpPr>
          <p:nvPr>
            <p:ph type="title"/>
          </p:nvPr>
        </p:nvSpPr>
        <p:spPr>
          <a:xfrm>
            <a:off x="609600" y="884238"/>
            <a:ext cx="10972800" cy="685800"/>
          </a:xfrm>
        </p:spPr>
        <p:txBody>
          <a:bodyPr/>
          <a:lstStyle/>
          <a:p>
            <a:r>
              <a:rPr lang="zh-CN" altLang="en-US" dirty="0"/>
              <a:t>命名函数对象</a:t>
            </a:r>
          </a:p>
        </p:txBody>
      </p:sp>
      <p:graphicFrame>
        <p:nvGraphicFramePr>
          <p:cNvPr id="5" name="内容占位符 4">
            <a:extLst>
              <a:ext uri="{FF2B5EF4-FFF2-40B4-BE49-F238E27FC236}">
                <a16:creationId xmlns:a16="http://schemas.microsoft.com/office/drawing/2014/main" id="{FC09EB67-B9FB-42B2-AECA-CF930343E092}"/>
              </a:ext>
            </a:extLst>
          </p:cNvPr>
          <p:cNvGraphicFramePr>
            <a:graphicFrameLocks noGrp="1"/>
          </p:cNvGraphicFramePr>
          <p:nvPr>
            <p:ph idx="1"/>
            <p:extLst/>
          </p:nvPr>
        </p:nvGraphicFramePr>
        <p:xfrm>
          <a:off x="1584251" y="1899648"/>
          <a:ext cx="9282223" cy="3474720"/>
        </p:xfrm>
        <a:graphic>
          <a:graphicData uri="http://schemas.openxmlformats.org/drawingml/2006/table">
            <a:tbl>
              <a:tblPr firstRow="1" bandRow="1">
                <a:tableStyleId>{5940675A-B579-460E-94D1-54222C63F5DA}</a:tableStyleId>
              </a:tblPr>
              <a:tblGrid>
                <a:gridCol w="2252208">
                  <a:extLst>
                    <a:ext uri="{9D8B030D-6E8A-4147-A177-3AD203B41FA5}">
                      <a16:colId xmlns:a16="http://schemas.microsoft.com/office/drawing/2014/main" val="373655579"/>
                    </a:ext>
                  </a:extLst>
                </a:gridCol>
                <a:gridCol w="7030015">
                  <a:extLst>
                    <a:ext uri="{9D8B030D-6E8A-4147-A177-3AD203B41FA5}">
                      <a16:colId xmlns:a16="http://schemas.microsoft.com/office/drawing/2014/main" val="1037752125"/>
                    </a:ext>
                  </a:extLst>
                </a:gridCol>
              </a:tblGrid>
              <a:tr h="370840">
                <a:tc>
                  <a:txBody>
                    <a:bodyPr/>
                    <a:lstStyle/>
                    <a:p>
                      <a:r>
                        <a:rPr lang="zh-CN" altLang="en-US" sz="2400" dirty="0"/>
                        <a:t>内核表示</a:t>
                      </a:r>
                    </a:p>
                  </a:txBody>
                  <a:tcPr/>
                </a:tc>
                <a:tc>
                  <a:txBody>
                    <a:bodyPr/>
                    <a:lstStyle/>
                    <a:p>
                      <a:r>
                        <a:rPr lang="zh-CN" altLang="en-US" sz="2400" dirty="0"/>
                        <a:t>描述</a:t>
                      </a:r>
                    </a:p>
                  </a:txBody>
                  <a:tcPr/>
                </a:tc>
                <a:extLst>
                  <a:ext uri="{0D108BD9-81ED-4DB2-BD59-A6C34878D82A}">
                    <a16:rowId xmlns:a16="http://schemas.microsoft.com/office/drawing/2014/main" val="1842632557"/>
                  </a:ext>
                </a:extLst>
              </a:tr>
              <a:tr h="370840">
                <a:tc>
                  <a:txBody>
                    <a:bodyPr/>
                    <a:lstStyle/>
                    <a:p>
                      <a:r>
                        <a:rPr lang="zh-CN" altLang="en-US" sz="2400" b="0" i="0" u="none" strike="noStrike" kern="1200" baseline="0" dirty="0">
                          <a:solidFill>
                            <a:schemeClr val="tx1"/>
                          </a:solidFill>
                          <a:latin typeface="+mn-lt"/>
                          <a:ea typeface="+mn-ea"/>
                          <a:cs typeface="+mn-cs"/>
                        </a:rPr>
                        <a:t>命名函数对象</a:t>
                      </a:r>
                    </a:p>
                    <a:p>
                      <a:r>
                        <a:rPr lang="en-US" altLang="zh-CN" sz="2400" b="1" i="0" u="none" strike="noStrike" kern="1200" baseline="0" dirty="0">
                          <a:solidFill>
                            <a:schemeClr val="tx1"/>
                          </a:solidFill>
                          <a:latin typeface="+mn-lt"/>
                          <a:ea typeface="+mn-ea"/>
                          <a:cs typeface="+mn-cs"/>
                        </a:rPr>
                        <a:t>(</a:t>
                      </a:r>
                      <a:r>
                        <a:rPr lang="en-US" altLang="zh-CN" sz="2400" b="1" i="0" u="none" strike="noStrike" kern="1200" baseline="0" dirty="0" err="1">
                          <a:solidFill>
                            <a:schemeClr val="tx1"/>
                          </a:solidFill>
                          <a:latin typeface="+mn-lt"/>
                          <a:ea typeface="+mn-ea"/>
                          <a:cs typeface="+mn-cs"/>
                        </a:rPr>
                        <a:t>Functor</a:t>
                      </a:r>
                      <a:r>
                        <a:rPr lang="en-US" altLang="zh-CN" sz="2400" b="1" i="0" u="none" strike="noStrike" kern="1200" baseline="0" dirty="0">
                          <a:solidFill>
                            <a:schemeClr val="tx1"/>
                          </a:solidFill>
                          <a:latin typeface="+mn-lt"/>
                          <a:ea typeface="+mn-ea"/>
                          <a:cs typeface="+mn-cs"/>
                        </a:rPr>
                        <a:t>)</a:t>
                      </a:r>
                      <a:endParaRPr lang="zh-CN" altLang="en-US" sz="2400" dirty="0"/>
                    </a:p>
                  </a:txBody>
                  <a:tcPr/>
                </a:tc>
                <a:tc>
                  <a:txBody>
                    <a:bodyPr/>
                    <a:lstStyle/>
                    <a:p>
                      <a:r>
                        <a:rPr lang="zh-CN" altLang="en-US" sz="2400" b="0" i="0" u="none" strike="noStrike" kern="1200" baseline="0" dirty="0">
                          <a:solidFill>
                            <a:schemeClr val="tx1"/>
                          </a:solidFill>
                          <a:latin typeface="+mn-lt"/>
                          <a:ea typeface="+mn-ea"/>
                          <a:cs typeface="+mn-cs"/>
                        </a:rPr>
                        <a:t>优点</a:t>
                      </a:r>
                      <a:r>
                        <a:rPr lang="en-US" altLang="zh-CN" sz="2400" b="0" i="0" u="none" strike="noStrike" kern="1200" baseline="0" dirty="0">
                          <a:solidFill>
                            <a:schemeClr val="tx1"/>
                          </a:solidFill>
                          <a:latin typeface="+mn-lt"/>
                          <a:ea typeface="+mn-ea"/>
                          <a:cs typeface="+mn-cs"/>
                        </a:rPr>
                        <a:t>:</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函数可以模板化、重用，并作为库的一部分提供。</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函数提供对传递给内核数据的更多控制。</a:t>
                      </a:r>
                    </a:p>
                    <a:p>
                      <a:r>
                        <a:rPr lang="zh-CN" altLang="en-US" sz="2400" b="0" i="0" u="none" strike="noStrike" kern="1200" baseline="0" dirty="0">
                          <a:solidFill>
                            <a:schemeClr val="tx1"/>
                          </a:solidFill>
                          <a:latin typeface="+mn-lt"/>
                          <a:ea typeface="+mn-ea"/>
                          <a:cs typeface="+mn-cs"/>
                        </a:rPr>
                        <a:t>缺点</a:t>
                      </a:r>
                      <a:r>
                        <a:rPr lang="en-US" altLang="zh-CN" sz="2400" b="0" i="0" u="none" strike="noStrike" kern="1200" baseline="0" dirty="0">
                          <a:solidFill>
                            <a:schemeClr val="tx1"/>
                          </a:solidFill>
                          <a:latin typeface="+mn-lt"/>
                          <a:ea typeface="+mn-ea"/>
                          <a:cs typeface="+mn-cs"/>
                        </a:rPr>
                        <a:t>:</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用函数对象表示内核比用</a:t>
                      </a:r>
                      <a:r>
                        <a:rPr lang="en-US" altLang="zh-CN" sz="2400" b="0" i="0" u="none" strike="noStrike" kern="1200" baseline="0" dirty="0">
                          <a:solidFill>
                            <a:schemeClr val="tx1"/>
                          </a:solidFill>
                          <a:latin typeface="+mn-lt"/>
                          <a:ea typeface="+mn-ea"/>
                          <a:cs typeface="+mn-cs"/>
                        </a:rPr>
                        <a:t>Lambda </a:t>
                      </a:r>
                      <a:r>
                        <a:rPr lang="zh-CN" altLang="en-US" sz="2400" b="0" i="0" u="none" strike="noStrike" kern="1200" baseline="0" dirty="0">
                          <a:solidFill>
                            <a:schemeClr val="tx1"/>
                          </a:solidFill>
                          <a:latin typeface="+mn-lt"/>
                          <a:ea typeface="+mn-ea"/>
                          <a:cs typeface="+mn-cs"/>
                        </a:rPr>
                        <a:t>表达式表示的内核使用更多的代码。</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内核参数必须显式地传递给函数对象，不能自动捕获。</a:t>
                      </a:r>
                      <a:endParaRPr lang="zh-CN" altLang="en-US" sz="2400" dirty="0"/>
                    </a:p>
                  </a:txBody>
                  <a:tcPr/>
                </a:tc>
                <a:extLst>
                  <a:ext uri="{0D108BD9-81ED-4DB2-BD59-A6C34878D82A}">
                    <a16:rowId xmlns:a16="http://schemas.microsoft.com/office/drawing/2014/main" val="600338353"/>
                  </a:ext>
                </a:extLst>
              </a:tr>
            </a:tbl>
          </a:graphicData>
        </a:graphic>
      </p:graphicFrame>
    </p:spTree>
    <p:extLst>
      <p:ext uri="{BB962C8B-B14F-4D97-AF65-F5344CB8AC3E}">
        <p14:creationId xmlns:p14="http://schemas.microsoft.com/office/powerpoint/2010/main" val="2274850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47321-CB42-40FF-A16C-24BD87CDACB1}"/>
              </a:ext>
            </a:extLst>
          </p:cNvPr>
          <p:cNvSpPr>
            <a:spLocks noGrp="1"/>
          </p:cNvSpPr>
          <p:nvPr>
            <p:ph type="title"/>
          </p:nvPr>
        </p:nvSpPr>
        <p:spPr>
          <a:xfrm>
            <a:off x="609600" y="884238"/>
            <a:ext cx="10972800" cy="685800"/>
          </a:xfrm>
        </p:spPr>
        <p:txBody>
          <a:bodyPr/>
          <a:lstStyle/>
          <a:p>
            <a:r>
              <a:rPr lang="zh-CN" altLang="en-US" dirty="0"/>
              <a:t>与其他语言或</a:t>
            </a:r>
            <a:r>
              <a:rPr lang="en-US" altLang="zh-CN" dirty="0"/>
              <a:t>API</a:t>
            </a:r>
            <a:endParaRPr lang="zh-CN" altLang="en-US" dirty="0"/>
          </a:p>
        </p:txBody>
      </p:sp>
      <p:graphicFrame>
        <p:nvGraphicFramePr>
          <p:cNvPr id="5" name="内容占位符 4">
            <a:extLst>
              <a:ext uri="{FF2B5EF4-FFF2-40B4-BE49-F238E27FC236}">
                <a16:creationId xmlns:a16="http://schemas.microsoft.com/office/drawing/2014/main" id="{FC09EB67-B9FB-42B2-AECA-CF930343E092}"/>
              </a:ext>
            </a:extLst>
          </p:cNvPr>
          <p:cNvGraphicFramePr>
            <a:graphicFrameLocks noGrp="1"/>
          </p:cNvGraphicFramePr>
          <p:nvPr>
            <p:ph idx="1"/>
            <p:extLst/>
          </p:nvPr>
        </p:nvGraphicFramePr>
        <p:xfrm>
          <a:off x="609600" y="1570039"/>
          <a:ext cx="11171274" cy="4206240"/>
        </p:xfrm>
        <a:graphic>
          <a:graphicData uri="http://schemas.openxmlformats.org/drawingml/2006/table">
            <a:tbl>
              <a:tblPr firstRow="1" bandRow="1">
                <a:tableStyleId>{5940675A-B579-460E-94D1-54222C63F5DA}</a:tableStyleId>
              </a:tblPr>
              <a:tblGrid>
                <a:gridCol w="1463749">
                  <a:extLst>
                    <a:ext uri="{9D8B030D-6E8A-4147-A177-3AD203B41FA5}">
                      <a16:colId xmlns:a16="http://schemas.microsoft.com/office/drawing/2014/main" val="373655579"/>
                    </a:ext>
                  </a:extLst>
                </a:gridCol>
                <a:gridCol w="9707525">
                  <a:extLst>
                    <a:ext uri="{9D8B030D-6E8A-4147-A177-3AD203B41FA5}">
                      <a16:colId xmlns:a16="http://schemas.microsoft.com/office/drawing/2014/main" val="1037752125"/>
                    </a:ext>
                  </a:extLst>
                </a:gridCol>
              </a:tblGrid>
              <a:tr h="429042">
                <a:tc>
                  <a:txBody>
                    <a:bodyPr/>
                    <a:lstStyle/>
                    <a:p>
                      <a:r>
                        <a:rPr lang="zh-CN" altLang="en-US" sz="2400" dirty="0"/>
                        <a:t>内核表示</a:t>
                      </a:r>
                    </a:p>
                  </a:txBody>
                  <a:tcPr/>
                </a:tc>
                <a:tc>
                  <a:txBody>
                    <a:bodyPr/>
                    <a:lstStyle/>
                    <a:p>
                      <a:r>
                        <a:rPr lang="zh-CN" altLang="en-US" sz="2400" dirty="0"/>
                        <a:t>描述</a:t>
                      </a:r>
                    </a:p>
                  </a:txBody>
                  <a:tcPr/>
                </a:tc>
                <a:extLst>
                  <a:ext uri="{0D108BD9-81ED-4DB2-BD59-A6C34878D82A}">
                    <a16:rowId xmlns:a16="http://schemas.microsoft.com/office/drawing/2014/main" val="1842632557"/>
                  </a:ext>
                </a:extLst>
              </a:tr>
              <a:tr h="3721235">
                <a:tc>
                  <a:txBody>
                    <a:bodyPr/>
                    <a:lstStyle/>
                    <a:p>
                      <a:pPr algn="l"/>
                      <a:r>
                        <a:rPr lang="zh-CN" altLang="en-US" sz="2400" b="0" i="0" u="none" strike="noStrike" kern="1200" baseline="0" dirty="0">
                          <a:solidFill>
                            <a:schemeClr val="tx1"/>
                          </a:solidFill>
                          <a:latin typeface="+mn-lt"/>
                          <a:ea typeface="+mn-ea"/>
                          <a:cs typeface="+mn-cs"/>
                        </a:rPr>
                        <a:t>与其他语言或</a:t>
                      </a:r>
                      <a:r>
                        <a:rPr lang="en-US" altLang="zh-CN" sz="2400" b="1" i="0" u="none" strike="noStrike" kern="1200" baseline="0" dirty="0">
                          <a:solidFill>
                            <a:schemeClr val="tx1"/>
                          </a:solidFill>
                          <a:latin typeface="+mn-lt"/>
                          <a:ea typeface="+mn-ea"/>
                          <a:cs typeface="+mn-cs"/>
                        </a:rPr>
                        <a:t>API</a:t>
                      </a:r>
                      <a:endParaRPr lang="zh-CN" altLang="en-US" sz="2400" dirty="0"/>
                    </a:p>
                  </a:txBody>
                  <a:tcPr/>
                </a:tc>
                <a:tc>
                  <a:txBody>
                    <a:bodyPr/>
                    <a:lstStyle/>
                    <a:p>
                      <a:r>
                        <a:rPr lang="zh-CN" altLang="en-US" sz="2400" b="0" i="0" u="none" strike="noStrike" kern="1200" baseline="0" dirty="0">
                          <a:solidFill>
                            <a:schemeClr val="tx1"/>
                          </a:solidFill>
                          <a:latin typeface="+mn-lt"/>
                          <a:ea typeface="+mn-ea"/>
                          <a:cs typeface="+mn-cs"/>
                        </a:rPr>
                        <a:t>优点</a:t>
                      </a:r>
                      <a:r>
                        <a:rPr lang="en-US" altLang="zh-CN" sz="2400" b="0" i="0" u="none" strike="noStrike" kern="1200" baseline="0" dirty="0">
                          <a:solidFill>
                            <a:schemeClr val="tx1"/>
                          </a:solidFill>
                          <a:latin typeface="+mn-lt"/>
                          <a:ea typeface="+mn-ea"/>
                          <a:cs typeface="+mn-cs"/>
                        </a:rPr>
                        <a:t>:</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允许重用以前编写的内核或库。</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允许大型应用程序代码库增量地添加对</a:t>
                      </a:r>
                      <a:r>
                        <a:rPr lang="en-US" altLang="zh-CN" sz="2400" b="0" i="0" u="none" strike="noStrike" kern="1200" baseline="0" dirty="0">
                          <a:solidFill>
                            <a:schemeClr val="tx1"/>
                          </a:solidFill>
                          <a:latin typeface="+mn-lt"/>
                          <a:ea typeface="+mn-ea"/>
                          <a:cs typeface="+mn-cs"/>
                        </a:rPr>
                        <a:t>SYCL </a:t>
                      </a:r>
                      <a:r>
                        <a:rPr lang="zh-CN" altLang="en-US" sz="2400" b="0" i="0" u="none" strike="noStrike" kern="1200" baseline="0" dirty="0">
                          <a:solidFill>
                            <a:schemeClr val="tx1"/>
                          </a:solidFill>
                          <a:latin typeface="+mn-lt"/>
                          <a:ea typeface="+mn-ea"/>
                          <a:cs typeface="+mn-cs"/>
                        </a:rPr>
                        <a:t>的支持。</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来自其他</a:t>
                      </a:r>
                      <a:r>
                        <a:rPr lang="en-US" altLang="zh-CN" sz="2400" b="0" i="0" u="none" strike="noStrike" kern="1200" baseline="0" dirty="0">
                          <a:solidFill>
                            <a:schemeClr val="tx1"/>
                          </a:solidFill>
                          <a:latin typeface="+mn-lt"/>
                          <a:ea typeface="+mn-ea"/>
                          <a:cs typeface="+mn-cs"/>
                        </a:rPr>
                        <a:t>API </a:t>
                      </a:r>
                      <a:r>
                        <a:rPr lang="zh-CN" altLang="en-US" sz="2400" b="0" i="0" u="none" strike="noStrike" kern="1200" baseline="0" dirty="0">
                          <a:solidFill>
                            <a:schemeClr val="tx1"/>
                          </a:solidFill>
                          <a:latin typeface="+mn-lt"/>
                          <a:ea typeface="+mn-ea"/>
                          <a:cs typeface="+mn-cs"/>
                        </a:rPr>
                        <a:t>的内核语言可能支持尚未添加或难以用</a:t>
                      </a:r>
                      <a:r>
                        <a:rPr lang="en-US" altLang="zh-CN" sz="2400" b="0" i="0" u="none" strike="noStrike" kern="1200" baseline="0" dirty="0">
                          <a:solidFill>
                            <a:schemeClr val="tx1"/>
                          </a:solidFill>
                          <a:latin typeface="+mn-lt"/>
                          <a:ea typeface="+mn-ea"/>
                          <a:cs typeface="+mn-cs"/>
                        </a:rPr>
                        <a:t>SYCL </a:t>
                      </a:r>
                      <a:r>
                        <a:rPr lang="zh-CN" altLang="en-US" sz="2400" b="0" i="0" u="none" strike="noStrike" kern="1200" baseline="0" dirty="0">
                          <a:solidFill>
                            <a:schemeClr val="tx1"/>
                          </a:solidFill>
                          <a:latin typeface="+mn-lt"/>
                          <a:ea typeface="+mn-ea"/>
                          <a:cs typeface="+mn-cs"/>
                        </a:rPr>
                        <a:t>表达的特性。</a:t>
                      </a:r>
                    </a:p>
                    <a:p>
                      <a:r>
                        <a:rPr lang="zh-CN" altLang="en-US" sz="2400" b="0" i="0" u="none" strike="noStrike" kern="1200" baseline="0" dirty="0">
                          <a:solidFill>
                            <a:schemeClr val="tx1"/>
                          </a:solidFill>
                          <a:latin typeface="+mn-lt"/>
                          <a:ea typeface="+mn-ea"/>
                          <a:cs typeface="+mn-cs"/>
                        </a:rPr>
                        <a:t>缺点</a:t>
                      </a:r>
                      <a:r>
                        <a:rPr lang="en-US" altLang="zh-CN" sz="2400" b="0" i="0" u="none" strike="noStrike" kern="1200" baseline="0" dirty="0">
                          <a:solidFill>
                            <a:schemeClr val="tx1"/>
                          </a:solidFill>
                          <a:latin typeface="+mn-lt"/>
                          <a:ea typeface="+mn-ea"/>
                          <a:cs typeface="+mn-cs"/>
                        </a:rPr>
                        <a:t>:</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互操作性是一个可选特性，不是所有</a:t>
                      </a:r>
                      <a:r>
                        <a:rPr lang="en-US" altLang="zh-CN" sz="2400" b="0" i="0" u="none" strike="noStrike" kern="1200" baseline="0" dirty="0">
                          <a:solidFill>
                            <a:schemeClr val="tx1"/>
                          </a:solidFill>
                          <a:latin typeface="+mn-lt"/>
                          <a:ea typeface="+mn-ea"/>
                          <a:cs typeface="+mn-cs"/>
                        </a:rPr>
                        <a:t>SYCL </a:t>
                      </a:r>
                      <a:r>
                        <a:rPr lang="zh-CN" altLang="en-US" sz="2400" b="0" i="0" u="none" strike="noStrike" kern="1200" baseline="0" dirty="0">
                          <a:solidFill>
                            <a:schemeClr val="tx1"/>
                          </a:solidFill>
                          <a:latin typeface="+mn-lt"/>
                          <a:ea typeface="+mn-ea"/>
                          <a:cs typeface="+mn-cs"/>
                        </a:rPr>
                        <a:t>实现或设备都支持该特性。</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用其他</a:t>
                      </a:r>
                      <a:r>
                        <a:rPr lang="en-US" altLang="zh-CN" sz="2400" b="0" i="0" u="none" strike="noStrike" kern="1200" baseline="0" dirty="0">
                          <a:solidFill>
                            <a:schemeClr val="tx1"/>
                          </a:solidFill>
                          <a:latin typeface="+mn-lt"/>
                          <a:ea typeface="+mn-ea"/>
                          <a:cs typeface="+mn-cs"/>
                        </a:rPr>
                        <a:t>API </a:t>
                      </a:r>
                      <a:r>
                        <a:rPr lang="zh-CN" altLang="en-US" sz="2400" b="0" i="0" u="none" strike="noStrike" kern="1200" baseline="0" dirty="0">
                          <a:solidFill>
                            <a:schemeClr val="tx1"/>
                          </a:solidFill>
                          <a:latin typeface="+mn-lt"/>
                          <a:ea typeface="+mn-ea"/>
                          <a:cs typeface="+mn-cs"/>
                        </a:rPr>
                        <a:t>编写的内核不是由</a:t>
                      </a:r>
                      <a:r>
                        <a:rPr lang="en-US" altLang="zh-CN" sz="2400" b="0" i="0" u="none" strike="noStrike" kern="1200" baseline="0" dirty="0">
                          <a:solidFill>
                            <a:schemeClr val="tx1"/>
                          </a:solidFill>
                          <a:latin typeface="+mn-lt"/>
                          <a:ea typeface="+mn-ea"/>
                          <a:cs typeface="+mn-cs"/>
                        </a:rPr>
                        <a:t>SYCL </a:t>
                      </a:r>
                      <a:r>
                        <a:rPr lang="zh-CN" altLang="en-US" sz="2400" b="0" i="0" u="none" strike="noStrike" kern="1200" baseline="0" dirty="0">
                          <a:solidFill>
                            <a:schemeClr val="tx1"/>
                          </a:solidFill>
                          <a:latin typeface="+mn-lt"/>
                          <a:ea typeface="+mn-ea"/>
                          <a:cs typeface="+mn-cs"/>
                        </a:rPr>
                        <a:t>设备编译器编译的，这可能会限制编译时对语法、内核参数的类型检查和优化。</a:t>
                      </a:r>
                    </a:p>
                    <a:p>
                      <a:pPr marL="285750" indent="-285750">
                        <a:buFont typeface="Arial" panose="020B0604020202020204" pitchFamily="34" charset="0"/>
                        <a:buChar char="•"/>
                      </a:pPr>
                      <a:r>
                        <a:rPr lang="zh-CN" altLang="en-US" sz="2400" b="0" i="0" u="none" strike="noStrike" kern="1200" baseline="0" dirty="0">
                          <a:solidFill>
                            <a:schemeClr val="tx1"/>
                          </a:solidFill>
                          <a:latin typeface="+mn-lt"/>
                          <a:ea typeface="+mn-ea"/>
                          <a:cs typeface="+mn-cs"/>
                        </a:rPr>
                        <a:t>用其他</a:t>
                      </a:r>
                      <a:r>
                        <a:rPr lang="en-US" altLang="zh-CN" sz="2400" b="0" i="0" u="none" strike="noStrike" kern="1200" baseline="0" dirty="0">
                          <a:solidFill>
                            <a:schemeClr val="tx1"/>
                          </a:solidFill>
                          <a:latin typeface="+mn-lt"/>
                          <a:ea typeface="+mn-ea"/>
                          <a:cs typeface="+mn-cs"/>
                        </a:rPr>
                        <a:t>API </a:t>
                      </a:r>
                      <a:r>
                        <a:rPr lang="zh-CN" altLang="en-US" sz="2400" b="0" i="0" u="none" strike="noStrike" kern="1200" baseline="0" dirty="0">
                          <a:solidFill>
                            <a:schemeClr val="tx1"/>
                          </a:solidFill>
                          <a:latin typeface="+mn-lt"/>
                          <a:ea typeface="+mn-ea"/>
                          <a:cs typeface="+mn-cs"/>
                        </a:rPr>
                        <a:t>编写的内核可能不支持最新的</a:t>
                      </a:r>
                      <a:r>
                        <a:rPr lang="en-US" altLang="zh-CN" sz="2400" b="0" i="0" u="none" strike="noStrike" kern="1200" baseline="0" dirty="0">
                          <a:solidFill>
                            <a:schemeClr val="tx1"/>
                          </a:solidFill>
                          <a:latin typeface="+mn-lt"/>
                          <a:ea typeface="+mn-ea"/>
                          <a:cs typeface="+mn-cs"/>
                        </a:rPr>
                        <a:t>C++ </a:t>
                      </a:r>
                      <a:r>
                        <a:rPr lang="zh-CN" altLang="en-US" sz="2400" b="0" i="0" u="none" strike="noStrike" kern="1200" baseline="0" dirty="0">
                          <a:solidFill>
                            <a:schemeClr val="tx1"/>
                          </a:solidFill>
                          <a:latin typeface="+mn-lt"/>
                          <a:ea typeface="+mn-ea"/>
                          <a:cs typeface="+mn-cs"/>
                        </a:rPr>
                        <a:t>特性。</a:t>
                      </a:r>
                      <a:endParaRPr lang="zh-CN" altLang="en-US" sz="2400" dirty="0"/>
                    </a:p>
                  </a:txBody>
                  <a:tcPr/>
                </a:tc>
                <a:extLst>
                  <a:ext uri="{0D108BD9-81ED-4DB2-BD59-A6C34878D82A}">
                    <a16:rowId xmlns:a16="http://schemas.microsoft.com/office/drawing/2014/main" val="600338353"/>
                  </a:ext>
                </a:extLst>
              </a:tr>
            </a:tbl>
          </a:graphicData>
        </a:graphic>
      </p:graphicFrame>
    </p:spTree>
    <p:extLst>
      <p:ext uri="{BB962C8B-B14F-4D97-AF65-F5344CB8AC3E}">
        <p14:creationId xmlns:p14="http://schemas.microsoft.com/office/powerpoint/2010/main" val="534958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0F410-6AE7-4373-94A5-523D9D9A7C56}"/>
              </a:ext>
            </a:extLst>
          </p:cNvPr>
          <p:cNvSpPr>
            <a:spLocks noGrp="1"/>
          </p:cNvSpPr>
          <p:nvPr>
            <p:ph type="title"/>
          </p:nvPr>
        </p:nvSpPr>
        <p:spPr/>
        <p:txBody>
          <a:bodyPr/>
          <a:lstStyle/>
          <a:p>
            <a:r>
              <a:rPr lang="zh-CN" altLang="en-US" dirty="0"/>
              <a:t>程序对象中的内核函数</a:t>
            </a:r>
          </a:p>
        </p:txBody>
      </p:sp>
    </p:spTree>
    <p:extLst>
      <p:ext uri="{BB962C8B-B14F-4D97-AF65-F5344CB8AC3E}">
        <p14:creationId xmlns:p14="http://schemas.microsoft.com/office/powerpoint/2010/main" val="4177561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A09E3-DBFC-4FC9-963B-7B541356E3A3}"/>
              </a:ext>
            </a:extLst>
          </p:cNvPr>
          <p:cNvSpPr>
            <a:spLocks noGrp="1"/>
          </p:cNvSpPr>
          <p:nvPr>
            <p:ph type="title"/>
          </p:nvPr>
        </p:nvSpPr>
        <p:spPr/>
        <p:txBody>
          <a:bodyPr/>
          <a:lstStyle/>
          <a:p>
            <a:r>
              <a:rPr lang="zh-CN" altLang="en-US" dirty="0"/>
              <a:t>程序对象中的内核函数</a:t>
            </a:r>
          </a:p>
        </p:txBody>
      </p:sp>
      <p:sp>
        <p:nvSpPr>
          <p:cNvPr id="3" name="内容占位符 2">
            <a:extLst>
              <a:ext uri="{FF2B5EF4-FFF2-40B4-BE49-F238E27FC236}">
                <a16:creationId xmlns:a16="http://schemas.microsoft.com/office/drawing/2014/main" id="{CEB8134B-5DB9-40CD-ADAD-F5CEC19B4189}"/>
              </a:ext>
            </a:extLst>
          </p:cNvPr>
          <p:cNvSpPr>
            <a:spLocks noGrp="1"/>
          </p:cNvSpPr>
          <p:nvPr>
            <p:ph idx="1"/>
          </p:nvPr>
        </p:nvSpPr>
        <p:spPr>
          <a:xfrm>
            <a:off x="609600" y="1722438"/>
            <a:ext cx="6546112" cy="4525962"/>
          </a:xfrm>
        </p:spPr>
        <p:txBody>
          <a:bodyPr/>
          <a:lstStyle/>
          <a:p>
            <a:r>
              <a:rPr lang="zh-CN" altLang="en-US" dirty="0"/>
              <a:t>前面的部分中，内核是</a:t>
            </a:r>
            <a:r>
              <a:rPr lang="en-US" altLang="zh-CN" dirty="0"/>
              <a:t>API </a:t>
            </a:r>
            <a:r>
              <a:rPr lang="zh-CN" altLang="en-US" dirty="0"/>
              <a:t>定义的，或者是由特定的句柄创建的。</a:t>
            </a:r>
            <a:endParaRPr lang="en-US" altLang="zh-CN" dirty="0"/>
          </a:p>
          <a:p>
            <a:r>
              <a:rPr lang="zh-CN" altLang="en-US" dirty="0"/>
              <a:t>实际上，内核通过两个步骤创建</a:t>
            </a:r>
            <a:r>
              <a:rPr lang="en-US" altLang="zh-CN" dirty="0"/>
              <a:t>: </a:t>
            </a:r>
            <a:r>
              <a:rPr lang="zh-CN" altLang="en-US" dirty="0"/>
              <a:t>首先创建程序对象，然后从程序对象创建内核。</a:t>
            </a:r>
            <a:endParaRPr lang="en-US" altLang="zh-CN" kern="1200" dirty="0"/>
          </a:p>
          <a:p>
            <a:r>
              <a:rPr lang="zh-CN" altLang="en-US" kern="1200" dirty="0"/>
              <a:t>对于需要更多控制的应用程序，可以显式地管理内核和封装程序对象。</a:t>
            </a:r>
            <a:endParaRPr lang="zh-CN" altLang="en-US" dirty="0"/>
          </a:p>
          <a:p>
            <a:endParaRPr lang="zh-CN" altLang="en-US" dirty="0"/>
          </a:p>
        </p:txBody>
      </p:sp>
      <p:pic>
        <p:nvPicPr>
          <p:cNvPr id="5" name="图片 4">
            <a:extLst>
              <a:ext uri="{FF2B5EF4-FFF2-40B4-BE49-F238E27FC236}">
                <a16:creationId xmlns:a16="http://schemas.microsoft.com/office/drawing/2014/main" id="{FD935839-5834-4413-93AD-A6D97C052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990" y="2440320"/>
            <a:ext cx="4028410" cy="1977360"/>
          </a:xfrm>
          <a:prstGeom prst="rect">
            <a:avLst/>
          </a:prstGeom>
        </p:spPr>
      </p:pic>
    </p:spTree>
    <p:extLst>
      <p:ext uri="{BB962C8B-B14F-4D97-AF65-F5344CB8AC3E}">
        <p14:creationId xmlns:p14="http://schemas.microsoft.com/office/powerpoint/2010/main" val="1971783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2C252-25C7-41EB-9584-3BE610F723B3}"/>
              </a:ext>
            </a:extLst>
          </p:cNvPr>
          <p:cNvSpPr>
            <a:spLocks noGrp="1"/>
          </p:cNvSpPr>
          <p:nvPr>
            <p:ph type="title"/>
          </p:nvPr>
        </p:nvSpPr>
        <p:spPr/>
        <p:txBody>
          <a:bodyPr/>
          <a:lstStyle/>
          <a:p>
            <a:r>
              <a:rPr lang="zh-CN" altLang="en-US" dirty="0"/>
              <a:t>内核的编译时机控制</a:t>
            </a:r>
          </a:p>
        </p:txBody>
      </p:sp>
      <p:sp>
        <p:nvSpPr>
          <p:cNvPr id="3" name="内容占位符 2">
            <a:extLst>
              <a:ext uri="{FF2B5EF4-FFF2-40B4-BE49-F238E27FC236}">
                <a16:creationId xmlns:a16="http://schemas.microsoft.com/office/drawing/2014/main" id="{626703CA-9C32-42B7-92DB-99BEDD73B2E7}"/>
              </a:ext>
            </a:extLst>
          </p:cNvPr>
          <p:cNvSpPr>
            <a:spLocks noGrp="1"/>
          </p:cNvSpPr>
          <p:nvPr>
            <p:ph idx="1"/>
          </p:nvPr>
        </p:nvSpPr>
        <p:spPr/>
        <p:txBody>
          <a:bodyPr/>
          <a:lstStyle/>
          <a:p>
            <a:r>
              <a:rPr lang="zh-CN" altLang="en-US" dirty="0"/>
              <a:t>虽然规范并不要求，但许多</a:t>
            </a:r>
            <a:r>
              <a:rPr lang="en-US" altLang="zh-CN" dirty="0"/>
              <a:t>SYCL</a:t>
            </a:r>
            <a:r>
              <a:rPr lang="zh-CN" altLang="en-US" dirty="0"/>
              <a:t>实现使用“惰性的”方式编译内核。这样可以快速启动程序并且仅编译执行的内核。</a:t>
            </a:r>
            <a:endParaRPr lang="en-US" altLang="zh-CN" dirty="0"/>
          </a:p>
          <a:p>
            <a:endParaRPr lang="en-US" altLang="zh-CN" dirty="0"/>
          </a:p>
          <a:p>
            <a:r>
              <a:rPr lang="zh-CN" altLang="en-US" dirty="0"/>
              <a:t>但是，在这样的方法下第一次使用内核的时间通常比后续要长，因为包括编译所需的时间，以及提交和执行内核的时间。对于某些复杂的内核，编译内核的时间可能很长，因此需要在应用程序执行期间将编译进行转移，比如：在应用程序加载时，或者在后台线程中。</a:t>
            </a:r>
            <a:endParaRPr lang="en-US" altLang="zh-CN" dirty="0"/>
          </a:p>
          <a:p>
            <a:endParaRPr lang="en-US" altLang="zh-CN" dirty="0"/>
          </a:p>
        </p:txBody>
      </p:sp>
    </p:spTree>
    <p:extLst>
      <p:ext uri="{BB962C8B-B14F-4D97-AF65-F5344CB8AC3E}">
        <p14:creationId xmlns:p14="http://schemas.microsoft.com/office/powerpoint/2010/main" val="789943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F7F11-5A6E-43B4-BB77-C868D7C404DB}"/>
              </a:ext>
            </a:extLst>
          </p:cNvPr>
          <p:cNvSpPr>
            <a:spLocks noGrp="1"/>
          </p:cNvSpPr>
          <p:nvPr>
            <p:ph type="title"/>
          </p:nvPr>
        </p:nvSpPr>
        <p:spPr/>
        <p:txBody>
          <a:bodyPr/>
          <a:lstStyle/>
          <a:p>
            <a:r>
              <a:rPr lang="zh-CN" altLang="en-US" dirty="0"/>
              <a:t>内核的编译方式控制</a:t>
            </a:r>
          </a:p>
        </p:txBody>
      </p:sp>
      <p:sp>
        <p:nvSpPr>
          <p:cNvPr id="3" name="内容占位符 2">
            <a:extLst>
              <a:ext uri="{FF2B5EF4-FFF2-40B4-BE49-F238E27FC236}">
                <a16:creationId xmlns:a16="http://schemas.microsoft.com/office/drawing/2014/main" id="{BF1F482F-6F81-4209-9EC6-D3C2CF5E9402}"/>
              </a:ext>
            </a:extLst>
          </p:cNvPr>
          <p:cNvSpPr>
            <a:spLocks noGrp="1"/>
          </p:cNvSpPr>
          <p:nvPr>
            <p:ph idx="1"/>
          </p:nvPr>
        </p:nvSpPr>
        <p:spPr/>
        <p:txBody>
          <a:bodyPr/>
          <a:lstStyle/>
          <a:p>
            <a:r>
              <a:rPr lang="zh-CN" altLang="en-US" dirty="0"/>
              <a:t>一些内核还可能受益于实现定义的“构建选项”，以精确地控制内核的编译方式。</a:t>
            </a:r>
            <a:endParaRPr lang="en-US" altLang="zh-CN" dirty="0"/>
          </a:p>
          <a:p>
            <a:r>
              <a:rPr lang="zh-CN" altLang="en-US" dirty="0"/>
              <a:t>例如：可以指示内核编译器使用精度较低，但性能更好的数学库。</a:t>
            </a:r>
          </a:p>
          <a:p>
            <a:endParaRPr lang="en-US" altLang="zh-CN" dirty="0"/>
          </a:p>
          <a:p>
            <a:r>
              <a:rPr lang="zh-CN" altLang="en-US" dirty="0"/>
              <a:t>为了更好地控制编译内核的时间和方式，应用程序可以使用特定的构建选项，在使用内核之前显式地编译内核。然后，将预编译的内核提交到一个队列中执行。</a:t>
            </a:r>
          </a:p>
        </p:txBody>
      </p:sp>
    </p:spTree>
    <p:extLst>
      <p:ext uri="{BB962C8B-B14F-4D97-AF65-F5344CB8AC3E}">
        <p14:creationId xmlns:p14="http://schemas.microsoft.com/office/powerpoint/2010/main" val="710721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F7FDF-ED78-4998-B0CE-EE4A686FE64B}"/>
              </a:ext>
            </a:extLst>
          </p:cNvPr>
          <p:cNvSpPr>
            <a:spLocks noGrp="1"/>
          </p:cNvSpPr>
          <p:nvPr>
            <p:ph type="title"/>
          </p:nvPr>
        </p:nvSpPr>
        <p:spPr/>
        <p:txBody>
          <a:bodyPr/>
          <a:lstStyle/>
          <a:p>
            <a:r>
              <a:rPr lang="zh-CN" altLang="en-US" dirty="0"/>
              <a:t>使用构建选项编译内核</a:t>
            </a:r>
            <a:r>
              <a:rPr lang="en-US" altLang="zh-CN" dirty="0"/>
              <a:t>Lambda </a:t>
            </a:r>
            <a:r>
              <a:rPr lang="zh-CN" altLang="en-US" dirty="0"/>
              <a:t>函数</a:t>
            </a:r>
          </a:p>
        </p:txBody>
      </p:sp>
      <p:pic>
        <p:nvPicPr>
          <p:cNvPr id="4" name="内容占位符 3">
            <a:extLst>
              <a:ext uri="{FF2B5EF4-FFF2-40B4-BE49-F238E27FC236}">
                <a16:creationId xmlns:a16="http://schemas.microsoft.com/office/drawing/2014/main" id="{E163D5CC-B959-4310-A41C-512FEE631655}"/>
              </a:ext>
            </a:extLst>
          </p:cNvPr>
          <p:cNvPicPr>
            <a:picLocks noGrp="1" noChangeAspect="1"/>
          </p:cNvPicPr>
          <p:nvPr>
            <p:ph idx="1"/>
          </p:nvPr>
        </p:nvPicPr>
        <p:blipFill>
          <a:blip r:embed="rId3"/>
          <a:stretch>
            <a:fillRect/>
          </a:stretch>
        </p:blipFill>
        <p:spPr>
          <a:xfrm>
            <a:off x="609600" y="1754190"/>
            <a:ext cx="5971953" cy="3349620"/>
          </a:xfrm>
          <a:prstGeom prst="rect">
            <a:avLst/>
          </a:prstGeom>
        </p:spPr>
      </p:pic>
      <p:sp>
        <p:nvSpPr>
          <p:cNvPr id="5" name="矩形 4">
            <a:extLst>
              <a:ext uri="{FF2B5EF4-FFF2-40B4-BE49-F238E27FC236}">
                <a16:creationId xmlns:a16="http://schemas.microsoft.com/office/drawing/2014/main" id="{6C58BCE3-0AD7-4181-8097-2A21EE0CA1E6}"/>
              </a:ext>
            </a:extLst>
          </p:cNvPr>
          <p:cNvSpPr/>
          <p:nvPr/>
        </p:nvSpPr>
        <p:spPr>
          <a:xfrm>
            <a:off x="4029740" y="2498651"/>
            <a:ext cx="2456120" cy="276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FB544D2F-F52E-41C9-8065-377BBDF2C0DB}"/>
              </a:ext>
            </a:extLst>
          </p:cNvPr>
          <p:cNvSpPr/>
          <p:nvPr/>
        </p:nvSpPr>
        <p:spPr>
          <a:xfrm>
            <a:off x="6581552" y="2567762"/>
            <a:ext cx="531629" cy="2073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ACE3ECC-EA22-4507-8B88-A97AC9B84A77}"/>
              </a:ext>
            </a:extLst>
          </p:cNvPr>
          <p:cNvSpPr txBox="1"/>
          <p:nvPr/>
        </p:nvSpPr>
        <p:spPr>
          <a:xfrm>
            <a:off x="7113181" y="1754190"/>
            <a:ext cx="4051005" cy="4154984"/>
          </a:xfrm>
          <a:prstGeom prst="rect">
            <a:avLst/>
          </a:prstGeom>
          <a:noFill/>
        </p:spPr>
        <p:txBody>
          <a:bodyPr wrap="square" rtlCol="0">
            <a:spAutoFit/>
          </a:bodyPr>
          <a:lstStyle/>
          <a:p>
            <a:r>
              <a:rPr lang="zh-CN" altLang="en-US" sz="2400" dirty="0"/>
              <a:t>使用</a:t>
            </a:r>
            <a:r>
              <a:rPr lang="en-US" altLang="zh-CN" sz="2400" dirty="0" err="1"/>
              <a:t>build_with_kernel_type</a:t>
            </a:r>
            <a:r>
              <a:rPr lang="en-US" altLang="zh-CN" sz="2400" dirty="0"/>
              <a:t> </a:t>
            </a:r>
            <a:r>
              <a:rPr lang="zh-CN" altLang="en-US" sz="2400" dirty="0"/>
              <a:t>函数构建由指定的模板形参定义的内核。</a:t>
            </a:r>
            <a:endParaRPr lang="en-US" altLang="zh-CN" sz="2400" dirty="0"/>
          </a:p>
          <a:p>
            <a:r>
              <a:rPr lang="zh-CN" altLang="en-US" sz="2400" dirty="0"/>
              <a:t>对于这个示例，程序构建选项</a:t>
            </a:r>
            <a:r>
              <a:rPr lang="en-US" altLang="zh-CN" sz="2400" dirty="0"/>
              <a:t>-cl-fast-relaxed-math </a:t>
            </a:r>
            <a:r>
              <a:rPr lang="zh-CN" altLang="en-US" sz="2400" dirty="0"/>
              <a:t>表示内核编译器可以使用更快的数学库</a:t>
            </a:r>
            <a:endParaRPr lang="en-US" altLang="zh-CN" sz="2400" dirty="0"/>
          </a:p>
          <a:p>
            <a:endParaRPr lang="en-US" altLang="zh-CN" sz="2400" dirty="0"/>
          </a:p>
          <a:p>
            <a:r>
              <a:rPr lang="zh-CN" altLang="en-US" sz="2400" dirty="0"/>
              <a:t>需要指定内核</a:t>
            </a:r>
            <a:r>
              <a:rPr lang="en-US" altLang="zh-CN" sz="2400" dirty="0"/>
              <a:t>Lambda </a:t>
            </a:r>
            <a:r>
              <a:rPr lang="zh-CN" altLang="en-US" sz="2400" dirty="0"/>
              <a:t>的模板参数，以确定要编译的内核。</a:t>
            </a:r>
            <a:endParaRPr lang="en-US" altLang="zh-CN" sz="2400" dirty="0"/>
          </a:p>
        </p:txBody>
      </p:sp>
      <p:sp>
        <p:nvSpPr>
          <p:cNvPr id="8" name="矩形 7">
            <a:extLst>
              <a:ext uri="{FF2B5EF4-FFF2-40B4-BE49-F238E27FC236}">
                <a16:creationId xmlns:a16="http://schemas.microsoft.com/office/drawing/2014/main" id="{0CCD11D1-4A8D-4A93-A89F-BCD338CECE94}"/>
              </a:ext>
            </a:extLst>
          </p:cNvPr>
          <p:cNvSpPr/>
          <p:nvPr/>
        </p:nvSpPr>
        <p:spPr>
          <a:xfrm>
            <a:off x="2257647" y="3831682"/>
            <a:ext cx="1017181" cy="2937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A15B2027-079F-4F0C-8800-9A27DE9BB746}"/>
              </a:ext>
            </a:extLst>
          </p:cNvPr>
          <p:cNvSpPr/>
          <p:nvPr/>
        </p:nvSpPr>
        <p:spPr>
          <a:xfrm rot="985054">
            <a:off x="3351028" y="4430238"/>
            <a:ext cx="3623932" cy="164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2636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F7FDF-ED78-4998-B0CE-EE4A686FE64B}"/>
              </a:ext>
            </a:extLst>
          </p:cNvPr>
          <p:cNvSpPr>
            <a:spLocks noGrp="1"/>
          </p:cNvSpPr>
          <p:nvPr>
            <p:ph type="title"/>
          </p:nvPr>
        </p:nvSpPr>
        <p:spPr/>
        <p:txBody>
          <a:bodyPr/>
          <a:lstStyle/>
          <a:p>
            <a:r>
              <a:rPr lang="zh-CN" altLang="en-US" dirty="0"/>
              <a:t>使用构建选项编译内核</a:t>
            </a:r>
            <a:r>
              <a:rPr lang="en-US" altLang="zh-CN" dirty="0"/>
              <a:t>Lambda </a:t>
            </a:r>
            <a:r>
              <a:rPr lang="zh-CN" altLang="en-US" dirty="0"/>
              <a:t>函数</a:t>
            </a:r>
          </a:p>
        </p:txBody>
      </p:sp>
      <p:pic>
        <p:nvPicPr>
          <p:cNvPr id="4" name="内容占位符 3">
            <a:extLst>
              <a:ext uri="{FF2B5EF4-FFF2-40B4-BE49-F238E27FC236}">
                <a16:creationId xmlns:a16="http://schemas.microsoft.com/office/drawing/2014/main" id="{E163D5CC-B959-4310-A41C-512FEE631655}"/>
              </a:ext>
            </a:extLst>
          </p:cNvPr>
          <p:cNvPicPr>
            <a:picLocks noGrp="1" noChangeAspect="1"/>
          </p:cNvPicPr>
          <p:nvPr>
            <p:ph idx="1"/>
          </p:nvPr>
        </p:nvPicPr>
        <p:blipFill>
          <a:blip r:embed="rId3"/>
          <a:stretch>
            <a:fillRect/>
          </a:stretch>
        </p:blipFill>
        <p:spPr>
          <a:xfrm>
            <a:off x="609600" y="1754190"/>
            <a:ext cx="5971953" cy="3349620"/>
          </a:xfrm>
          <a:prstGeom prst="rect">
            <a:avLst/>
          </a:prstGeom>
        </p:spPr>
      </p:pic>
      <p:sp>
        <p:nvSpPr>
          <p:cNvPr id="5" name="矩形 4">
            <a:extLst>
              <a:ext uri="{FF2B5EF4-FFF2-40B4-BE49-F238E27FC236}">
                <a16:creationId xmlns:a16="http://schemas.microsoft.com/office/drawing/2014/main" id="{6C58BCE3-0AD7-4181-8097-2A21EE0CA1E6}"/>
              </a:ext>
            </a:extLst>
          </p:cNvPr>
          <p:cNvSpPr/>
          <p:nvPr/>
        </p:nvSpPr>
        <p:spPr>
          <a:xfrm>
            <a:off x="1027814" y="3902149"/>
            <a:ext cx="2456120" cy="1913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FB544D2F-F52E-41C9-8065-377BBDF2C0DB}"/>
              </a:ext>
            </a:extLst>
          </p:cNvPr>
          <p:cNvSpPr/>
          <p:nvPr/>
        </p:nvSpPr>
        <p:spPr>
          <a:xfrm rot="21116282">
            <a:off x="3643300" y="3501452"/>
            <a:ext cx="3209833" cy="4472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3ACE3ECC-EA22-4507-8B88-A97AC9B84A77}"/>
              </a:ext>
            </a:extLst>
          </p:cNvPr>
          <p:cNvSpPr txBox="1"/>
          <p:nvPr/>
        </p:nvSpPr>
        <p:spPr>
          <a:xfrm>
            <a:off x="7113181" y="1754190"/>
            <a:ext cx="4051005" cy="4154984"/>
          </a:xfrm>
          <a:prstGeom prst="rect">
            <a:avLst/>
          </a:prstGeom>
          <a:noFill/>
        </p:spPr>
        <p:txBody>
          <a:bodyPr wrap="square" rtlCol="0">
            <a:spAutoFit/>
          </a:bodyPr>
          <a:lstStyle/>
          <a:p>
            <a:r>
              <a:rPr lang="zh-CN" altLang="en-US" sz="2400" dirty="0"/>
              <a:t>除了内核</a:t>
            </a:r>
            <a:r>
              <a:rPr lang="en-US" altLang="zh-CN" sz="2400" dirty="0"/>
              <a:t>Lambda </a:t>
            </a:r>
            <a:r>
              <a:rPr lang="zh-CN" altLang="en-US" sz="2400" dirty="0"/>
              <a:t>外，之前编译的内核使用</a:t>
            </a:r>
            <a:r>
              <a:rPr lang="en-US" altLang="zh-CN" sz="2400" dirty="0" err="1"/>
              <a:t>get_kernel</a:t>
            </a:r>
            <a:r>
              <a:rPr lang="en-US" altLang="zh-CN" sz="2400" dirty="0"/>
              <a:t> </a:t>
            </a:r>
            <a:r>
              <a:rPr lang="zh-CN" altLang="en-US" sz="2400" dirty="0"/>
              <a:t>将内核传递给</a:t>
            </a:r>
            <a:r>
              <a:rPr lang="en-US" altLang="zh-CN" sz="2400" dirty="0" err="1"/>
              <a:t>parallel_for</a:t>
            </a:r>
            <a:r>
              <a:rPr lang="zh-CN" altLang="en-US" sz="2400" dirty="0"/>
              <a:t>。这可以确保使用使用高效数学库构建的内核。</a:t>
            </a:r>
            <a:endParaRPr lang="en-US" altLang="zh-CN" sz="2400" dirty="0"/>
          </a:p>
          <a:p>
            <a:r>
              <a:rPr lang="zh-CN" altLang="en-US" sz="2400" dirty="0"/>
              <a:t>如果之前编译的内核没有传递给</a:t>
            </a:r>
            <a:r>
              <a:rPr lang="en-US" altLang="zh-CN" sz="2400" dirty="0" err="1"/>
              <a:t>parallel_for</a:t>
            </a:r>
            <a:r>
              <a:rPr lang="zh-CN" altLang="en-US" sz="2400" dirty="0"/>
              <a:t>，那么内核将再次编译，不需要任何构建选项。</a:t>
            </a:r>
            <a:endParaRPr lang="en-US" altLang="zh-CN" sz="2400" dirty="0"/>
          </a:p>
          <a:p>
            <a:r>
              <a:rPr lang="zh-CN" altLang="en-US" sz="2400" dirty="0"/>
              <a:t>这可能在功能上是正确的，但肯定不是预期的行为</a:t>
            </a:r>
            <a:r>
              <a:rPr lang="en-US" altLang="zh-CN" sz="2400" dirty="0"/>
              <a:t>!</a:t>
            </a:r>
          </a:p>
        </p:txBody>
      </p:sp>
    </p:spTree>
    <p:extLst>
      <p:ext uri="{BB962C8B-B14F-4D97-AF65-F5344CB8AC3E}">
        <p14:creationId xmlns:p14="http://schemas.microsoft.com/office/powerpoint/2010/main" val="2219940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EDD46-5337-4A19-8C36-BAFBCE3F4B4F}"/>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4C27811-0576-4B22-9656-6E763F8C5B72}"/>
              </a:ext>
            </a:extLst>
          </p:cNvPr>
          <p:cNvSpPr>
            <a:spLocks noGrp="1"/>
          </p:cNvSpPr>
          <p:nvPr>
            <p:ph idx="1"/>
          </p:nvPr>
        </p:nvSpPr>
        <p:spPr/>
        <p:txBody>
          <a:bodyPr/>
          <a:lstStyle/>
          <a:p>
            <a:r>
              <a:rPr lang="zh-CN" altLang="en-US" kern="1200" dirty="0"/>
              <a:t>将内核表示为</a:t>
            </a:r>
            <a:r>
              <a:rPr lang="en-US" altLang="zh-CN" kern="1200" dirty="0"/>
              <a:t>C++ Lambda </a:t>
            </a:r>
            <a:r>
              <a:rPr lang="zh-CN" altLang="en-US" kern="1200" dirty="0"/>
              <a:t>或命名函数对象</a:t>
            </a:r>
            <a:endParaRPr lang="en-US" altLang="zh-CN" kern="1200" dirty="0"/>
          </a:p>
          <a:p>
            <a:endParaRPr lang="en-US" altLang="zh-CN" kern="1200" dirty="0"/>
          </a:p>
          <a:p>
            <a:r>
              <a:rPr lang="zh-CN" altLang="en-US" kern="1200" dirty="0"/>
              <a:t>与其他</a:t>
            </a:r>
            <a:r>
              <a:rPr lang="en-US" altLang="zh-CN" kern="1200" dirty="0"/>
              <a:t>API </a:t>
            </a:r>
            <a:r>
              <a:rPr lang="zh-CN" altLang="en-US" kern="1200" dirty="0"/>
              <a:t>进行互动，通过</a:t>
            </a:r>
            <a:r>
              <a:rPr lang="en-US" altLang="zh-CN" kern="1200" dirty="0"/>
              <a:t>API </a:t>
            </a:r>
            <a:r>
              <a:rPr lang="zh-CN" altLang="en-US" kern="1200" dirty="0"/>
              <a:t>的表示中创建内核，或者通过句柄到内核的</a:t>
            </a:r>
            <a:r>
              <a:rPr lang="en-US" altLang="zh-CN" kern="1200" dirty="0"/>
              <a:t>API </a:t>
            </a:r>
            <a:r>
              <a:rPr lang="zh-CN" altLang="en-US" kern="1200" dirty="0"/>
              <a:t>表示创建内核对象。</a:t>
            </a:r>
            <a:endParaRPr lang="en-US" altLang="zh-CN" kern="1200" dirty="0"/>
          </a:p>
          <a:p>
            <a:endParaRPr lang="en-US" altLang="zh-CN" kern="1200" dirty="0"/>
          </a:p>
          <a:p>
            <a:r>
              <a:rPr lang="zh-CN" altLang="en-US" kern="1200" dirty="0"/>
              <a:t>描述了在</a:t>
            </a:r>
            <a:r>
              <a:rPr lang="en-US" altLang="zh-CN" kern="1200" dirty="0"/>
              <a:t>SYCL </a:t>
            </a:r>
            <a:r>
              <a:rPr lang="zh-CN" altLang="en-US" kern="1200" dirty="0"/>
              <a:t>应用程序中内核是如何编译的，以及如何直接操作程序对象中的内核来控制编译。</a:t>
            </a:r>
            <a:endParaRPr lang="zh-CN" altLang="en-US" dirty="0"/>
          </a:p>
        </p:txBody>
      </p:sp>
    </p:spTree>
    <p:extLst>
      <p:ext uri="{BB962C8B-B14F-4D97-AF65-F5344CB8AC3E}">
        <p14:creationId xmlns:p14="http://schemas.microsoft.com/office/powerpoint/2010/main" val="411159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CE497-4F58-4984-8C92-BB9CD2FD5CDB}"/>
              </a:ext>
            </a:extLst>
          </p:cNvPr>
          <p:cNvSpPr>
            <a:spLocks noGrp="1"/>
          </p:cNvSpPr>
          <p:nvPr>
            <p:ph type="title"/>
          </p:nvPr>
        </p:nvSpPr>
        <p:spPr/>
        <p:txBody>
          <a:bodyPr/>
          <a:lstStyle/>
          <a:p>
            <a:r>
              <a:rPr lang="zh-CN" altLang="en-US" dirty="0"/>
              <a:t>使用</a:t>
            </a:r>
            <a:r>
              <a:rPr lang="en-US" altLang="zh-CN" dirty="0"/>
              <a:t>Lambda</a:t>
            </a:r>
            <a:r>
              <a:rPr lang="zh-CN" altLang="en-US" dirty="0"/>
              <a:t>表示内核函数</a:t>
            </a:r>
          </a:p>
        </p:txBody>
      </p:sp>
      <p:sp>
        <p:nvSpPr>
          <p:cNvPr id="3" name="内容占位符 2">
            <a:extLst>
              <a:ext uri="{FF2B5EF4-FFF2-40B4-BE49-F238E27FC236}">
                <a16:creationId xmlns:a16="http://schemas.microsoft.com/office/drawing/2014/main" id="{4A06C7A1-5F1E-4B35-9969-4E9DACA0FE6F}"/>
              </a:ext>
            </a:extLst>
          </p:cNvPr>
          <p:cNvSpPr>
            <a:spLocks noGrp="1"/>
          </p:cNvSpPr>
          <p:nvPr>
            <p:ph idx="1"/>
          </p:nvPr>
        </p:nvSpPr>
        <p:spPr/>
        <p:txBody>
          <a:bodyPr/>
          <a:lstStyle/>
          <a:p>
            <a:pPr>
              <a:buFont typeface="Wingdings" panose="05000000000000000000" pitchFamily="2" charset="2"/>
              <a:buChar char="Ø"/>
            </a:pPr>
            <a:r>
              <a:rPr lang="en-US" altLang="zh-CN" dirty="0"/>
              <a:t>C++ Lambda </a:t>
            </a:r>
            <a:r>
              <a:rPr lang="zh-CN" altLang="en-US" dirty="0"/>
              <a:t>表达式，也称为匿名函数、未命名函数、闭包。</a:t>
            </a:r>
            <a:endParaRPr lang="en-US" altLang="zh-CN" dirty="0"/>
          </a:p>
          <a:p>
            <a:pPr>
              <a:buFont typeface="Wingdings" panose="05000000000000000000" pitchFamily="2" charset="2"/>
              <a:buChar char="Ø"/>
            </a:pPr>
            <a:r>
              <a:rPr lang="en-US" altLang="zh-CN" dirty="0"/>
              <a:t>C++ Lambda </a:t>
            </a:r>
            <a:r>
              <a:rPr lang="zh-CN" altLang="en-US" dirty="0"/>
              <a:t>表达式非常强大，然而表示内核时，只需要</a:t>
            </a:r>
            <a:r>
              <a:rPr lang="en-US" altLang="zh-CN" dirty="0"/>
              <a:t>(</a:t>
            </a:r>
            <a:r>
              <a:rPr lang="zh-CN" altLang="en-US" dirty="0"/>
              <a:t>并支持</a:t>
            </a:r>
            <a:r>
              <a:rPr lang="en-US" altLang="zh-CN" dirty="0"/>
              <a:t>) </a:t>
            </a:r>
            <a:r>
              <a:rPr lang="zh-CN" altLang="en-US" dirty="0"/>
              <a:t>完整</a:t>
            </a:r>
            <a:r>
              <a:rPr lang="en-US" altLang="zh-CN" dirty="0"/>
              <a:t>C++ Lambda </a:t>
            </a:r>
            <a:r>
              <a:rPr lang="zh-CN" altLang="en-US" dirty="0"/>
              <a:t>语法的子集即可。</a:t>
            </a:r>
            <a:endParaRPr lang="en-US" altLang="zh-CN" dirty="0"/>
          </a:p>
        </p:txBody>
      </p:sp>
      <p:pic>
        <p:nvPicPr>
          <p:cNvPr id="4" name="图片 3">
            <a:extLst>
              <a:ext uri="{FF2B5EF4-FFF2-40B4-BE49-F238E27FC236}">
                <a16:creationId xmlns:a16="http://schemas.microsoft.com/office/drawing/2014/main" id="{A824C7BF-CFF5-4C96-A47B-EFBB6AE00F66}"/>
              </a:ext>
            </a:extLst>
          </p:cNvPr>
          <p:cNvPicPr>
            <a:picLocks noChangeAspect="1"/>
          </p:cNvPicPr>
          <p:nvPr/>
        </p:nvPicPr>
        <p:blipFill>
          <a:blip r:embed="rId2"/>
          <a:stretch>
            <a:fillRect/>
          </a:stretch>
        </p:blipFill>
        <p:spPr>
          <a:xfrm>
            <a:off x="4100982" y="3985492"/>
            <a:ext cx="3990036" cy="1699652"/>
          </a:xfrm>
          <a:prstGeom prst="rect">
            <a:avLst/>
          </a:prstGeom>
        </p:spPr>
      </p:pic>
    </p:spTree>
    <p:extLst>
      <p:ext uri="{BB962C8B-B14F-4D97-AF65-F5344CB8AC3E}">
        <p14:creationId xmlns:p14="http://schemas.microsoft.com/office/powerpoint/2010/main" val="312443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8EE31-6B20-4381-A6D6-B0D2C4BE015F}"/>
              </a:ext>
            </a:extLst>
          </p:cNvPr>
          <p:cNvSpPr>
            <a:spLocks noGrp="1"/>
          </p:cNvSpPr>
          <p:nvPr>
            <p:ph type="title"/>
          </p:nvPr>
        </p:nvSpPr>
        <p:spPr/>
        <p:txBody>
          <a:bodyPr/>
          <a:lstStyle/>
          <a:p>
            <a:r>
              <a:rPr lang="zh-CN" altLang="en-US" dirty="0"/>
              <a:t>内核</a:t>
            </a:r>
            <a:r>
              <a:rPr lang="en-US" altLang="zh-CN" dirty="0"/>
              <a:t>Lambda</a:t>
            </a:r>
            <a:r>
              <a:rPr lang="zh-CN" altLang="en-US" dirty="0"/>
              <a:t>的构成</a:t>
            </a:r>
            <a:r>
              <a:rPr lang="en-US" altLang="zh-CN" dirty="0"/>
              <a:t>-1</a:t>
            </a:r>
            <a:endParaRPr lang="zh-CN" altLang="en-US" dirty="0"/>
          </a:p>
        </p:txBody>
      </p:sp>
      <p:sp>
        <p:nvSpPr>
          <p:cNvPr id="3" name="内容占位符 2">
            <a:extLst>
              <a:ext uri="{FF2B5EF4-FFF2-40B4-BE49-F238E27FC236}">
                <a16:creationId xmlns:a16="http://schemas.microsoft.com/office/drawing/2014/main" id="{A24ADA88-DB67-483D-B202-7C4177CFBB29}"/>
              </a:ext>
            </a:extLst>
          </p:cNvPr>
          <p:cNvSpPr>
            <a:spLocks noGrp="1"/>
          </p:cNvSpPr>
          <p:nvPr>
            <p:ph idx="1"/>
          </p:nvPr>
        </p:nvSpPr>
        <p:spPr/>
        <p:txBody>
          <a:bodyPr/>
          <a:lstStyle/>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a:buFont typeface="Wingdings" panose="05000000000000000000" pitchFamily="2" charset="2"/>
              <a:buChar char="Ø"/>
            </a:pPr>
            <a:r>
              <a:rPr lang="en-US" altLang="zh-CN" dirty="0"/>
              <a:t>Lambda </a:t>
            </a:r>
            <a:r>
              <a:rPr lang="zh-CN" altLang="en-US" dirty="0"/>
              <a:t>的第一部分描述捕获。从周围捕获变量使其可以在</a:t>
            </a:r>
            <a:r>
              <a:rPr lang="en-US" altLang="zh-CN" dirty="0"/>
              <a:t>Lambda </a:t>
            </a:r>
            <a:r>
              <a:rPr lang="zh-CN" altLang="en-US" dirty="0"/>
              <a:t>表达式中使用，而不用显式地将其作为参数传递给表达式。</a:t>
            </a:r>
            <a:endParaRPr lang="en-US" altLang="zh-CN" dirty="0"/>
          </a:p>
        </p:txBody>
      </p:sp>
      <p:pic>
        <p:nvPicPr>
          <p:cNvPr id="5" name="图片 4">
            <a:extLst>
              <a:ext uri="{FF2B5EF4-FFF2-40B4-BE49-F238E27FC236}">
                <a16:creationId xmlns:a16="http://schemas.microsoft.com/office/drawing/2014/main" id="{5A8C1BC8-53F2-44F9-80C6-93150C4FC62B}"/>
              </a:ext>
            </a:extLst>
          </p:cNvPr>
          <p:cNvPicPr>
            <a:picLocks noChangeAspect="1"/>
          </p:cNvPicPr>
          <p:nvPr/>
        </p:nvPicPr>
        <p:blipFill>
          <a:blip r:embed="rId3"/>
          <a:stretch>
            <a:fillRect/>
          </a:stretch>
        </p:blipFill>
        <p:spPr>
          <a:xfrm>
            <a:off x="1559780" y="1702385"/>
            <a:ext cx="9072440" cy="2241919"/>
          </a:xfrm>
          <a:prstGeom prst="rect">
            <a:avLst/>
          </a:prstGeom>
        </p:spPr>
      </p:pic>
    </p:spTree>
    <p:extLst>
      <p:ext uri="{BB962C8B-B14F-4D97-AF65-F5344CB8AC3E}">
        <p14:creationId xmlns:p14="http://schemas.microsoft.com/office/powerpoint/2010/main" val="273663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8EE31-6B20-4381-A6D6-B0D2C4BE015F}"/>
              </a:ext>
            </a:extLst>
          </p:cNvPr>
          <p:cNvSpPr>
            <a:spLocks noGrp="1"/>
          </p:cNvSpPr>
          <p:nvPr>
            <p:ph type="title"/>
          </p:nvPr>
        </p:nvSpPr>
        <p:spPr/>
        <p:txBody>
          <a:bodyPr/>
          <a:lstStyle/>
          <a:p>
            <a:r>
              <a:rPr lang="zh-CN" altLang="en-US" dirty="0"/>
              <a:t>内核</a:t>
            </a:r>
            <a:r>
              <a:rPr lang="en-US" altLang="zh-CN" dirty="0"/>
              <a:t>Lambda</a:t>
            </a:r>
            <a:r>
              <a:rPr lang="zh-CN" altLang="en-US" dirty="0"/>
              <a:t>的构成</a:t>
            </a:r>
            <a:r>
              <a:rPr lang="en-US" altLang="zh-CN" dirty="0"/>
              <a:t>——1</a:t>
            </a:r>
            <a:endParaRPr lang="zh-CN" altLang="en-US" dirty="0"/>
          </a:p>
        </p:txBody>
      </p:sp>
      <p:sp>
        <p:nvSpPr>
          <p:cNvPr id="3" name="内容占位符 2">
            <a:extLst>
              <a:ext uri="{FF2B5EF4-FFF2-40B4-BE49-F238E27FC236}">
                <a16:creationId xmlns:a16="http://schemas.microsoft.com/office/drawing/2014/main" id="{A24ADA88-DB67-483D-B202-7C4177CFBB29}"/>
              </a:ext>
            </a:extLst>
          </p:cNvPr>
          <p:cNvSpPr>
            <a:spLocks noGrp="1"/>
          </p:cNvSpPr>
          <p:nvPr>
            <p:ph idx="1"/>
          </p:nvPr>
        </p:nvSpPr>
        <p:spPr/>
        <p:txBody>
          <a:bodyPr/>
          <a:lstStyle/>
          <a:p>
            <a:pPr>
              <a:buFont typeface="Wingdings" panose="05000000000000000000" pitchFamily="2" charset="2"/>
              <a:buChar char="Ø"/>
            </a:pPr>
            <a:r>
              <a:rPr lang="en-US" altLang="zh-CN" dirty="0"/>
              <a:t>C++ Lambda </a:t>
            </a:r>
            <a:r>
              <a:rPr lang="zh-CN" altLang="en-US" dirty="0"/>
              <a:t>表达式支持通过复制或创建对变量的引用的方式来捕获变量，但对于内核</a:t>
            </a:r>
            <a:r>
              <a:rPr lang="en-US" altLang="zh-CN" dirty="0"/>
              <a:t>Lambda</a:t>
            </a:r>
            <a:r>
              <a:rPr lang="zh-CN" altLang="en-US" dirty="0"/>
              <a:t>，变量只能通过复制来捕获。</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a:t>一般的做法是简单地使用默认捕获模式</a:t>
            </a:r>
            <a:r>
              <a:rPr lang="en-US" altLang="zh-CN" dirty="0"/>
              <a:t>[=]</a:t>
            </a:r>
            <a:r>
              <a:rPr lang="zh-CN" altLang="en-US" dirty="0"/>
              <a:t>，隐式地按值捕获所有变量，不过也可以显式地命名每个捕获的变量。在内核中使用的任何未捕获的变量都会将导致编译时错误。</a:t>
            </a:r>
            <a:endParaRPr lang="en-US" altLang="zh-CN" dirty="0"/>
          </a:p>
        </p:txBody>
      </p:sp>
    </p:spTree>
    <p:extLst>
      <p:ext uri="{BB962C8B-B14F-4D97-AF65-F5344CB8AC3E}">
        <p14:creationId xmlns:p14="http://schemas.microsoft.com/office/powerpoint/2010/main" val="30828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8EE31-6B20-4381-A6D6-B0D2C4BE015F}"/>
              </a:ext>
            </a:extLst>
          </p:cNvPr>
          <p:cNvSpPr>
            <a:spLocks noGrp="1"/>
          </p:cNvSpPr>
          <p:nvPr>
            <p:ph type="title"/>
          </p:nvPr>
        </p:nvSpPr>
        <p:spPr/>
        <p:txBody>
          <a:bodyPr/>
          <a:lstStyle/>
          <a:p>
            <a:r>
              <a:rPr lang="zh-CN" altLang="en-US" dirty="0"/>
              <a:t>内核</a:t>
            </a:r>
            <a:r>
              <a:rPr lang="en-US" altLang="zh-CN" dirty="0"/>
              <a:t>Lambda</a:t>
            </a:r>
            <a:r>
              <a:rPr lang="zh-CN" altLang="en-US" dirty="0"/>
              <a:t>的构成</a:t>
            </a:r>
            <a:r>
              <a:rPr lang="en-US" altLang="zh-CN" dirty="0"/>
              <a:t>——1</a:t>
            </a:r>
            <a:endParaRPr lang="zh-CN" altLang="en-US" dirty="0"/>
          </a:p>
        </p:txBody>
      </p:sp>
      <p:sp>
        <p:nvSpPr>
          <p:cNvPr id="3" name="内容占位符 2">
            <a:extLst>
              <a:ext uri="{FF2B5EF4-FFF2-40B4-BE49-F238E27FC236}">
                <a16:creationId xmlns:a16="http://schemas.microsoft.com/office/drawing/2014/main" id="{A24ADA88-DB67-483D-B202-7C4177CFBB29}"/>
              </a:ext>
            </a:extLst>
          </p:cNvPr>
          <p:cNvSpPr>
            <a:spLocks noGrp="1"/>
          </p:cNvSpPr>
          <p:nvPr>
            <p:ph idx="1"/>
          </p:nvPr>
        </p:nvSpPr>
        <p:spPr/>
        <p:txBody>
          <a:bodyPr/>
          <a:lstStyle/>
          <a:p>
            <a:pPr marL="0" indent="0">
              <a:buNone/>
            </a:pPr>
            <a:r>
              <a:rPr lang="zh-CN" altLang="en-US" dirty="0"/>
              <a:t>隐式捕获</a:t>
            </a:r>
            <a:r>
              <a:rPr lang="en-US" altLang="zh-CN" dirty="0"/>
              <a:t>vs</a:t>
            </a:r>
            <a:r>
              <a:rPr lang="zh-CN" altLang="en-US" dirty="0"/>
              <a:t>显式捕获？</a:t>
            </a:r>
            <a:endParaRPr lang="en-US" altLang="zh-CN" dirty="0"/>
          </a:p>
          <a:p>
            <a:r>
              <a:rPr lang="zh-CN" altLang="en-US" dirty="0"/>
              <a:t>隐式捕获简单好用，是</a:t>
            </a:r>
            <a:r>
              <a:rPr lang="en-US" altLang="zh-CN" dirty="0"/>
              <a:t>SYCL</a:t>
            </a:r>
            <a:r>
              <a:rPr lang="zh-CN" altLang="en-US" dirty="0"/>
              <a:t>内核的常见做法。</a:t>
            </a:r>
            <a:endParaRPr lang="en-US" altLang="zh-CN" dirty="0"/>
          </a:p>
          <a:p>
            <a:r>
              <a:rPr lang="zh-CN" altLang="en-US" dirty="0"/>
              <a:t>隐式捕获可能存在悬空指针问题，特别是在表达式跨越作用域边界时，因此一些</a:t>
            </a:r>
            <a:r>
              <a:rPr lang="en-US" altLang="zh-CN" dirty="0"/>
              <a:t>C++ </a:t>
            </a:r>
            <a:r>
              <a:rPr lang="zh-CN" altLang="en-US" dirty="0"/>
              <a:t>风格指南建议不要使用隐式</a:t>
            </a:r>
            <a:r>
              <a:rPr lang="en-US" altLang="zh-CN" dirty="0"/>
              <a:t>(</a:t>
            </a:r>
            <a:r>
              <a:rPr lang="zh-CN" altLang="en-US" dirty="0"/>
              <a:t>或默认</a:t>
            </a:r>
            <a:r>
              <a:rPr lang="en-US" altLang="zh-CN" dirty="0"/>
              <a:t>) </a:t>
            </a:r>
            <a:r>
              <a:rPr lang="zh-CN" altLang="en-US" dirty="0"/>
              <a:t>捕获</a:t>
            </a:r>
            <a:r>
              <a:rPr lang="en-US" altLang="zh-CN" dirty="0"/>
              <a:t>Lambda</a:t>
            </a:r>
            <a:r>
              <a:rPr lang="zh-CN" altLang="en-US" dirty="0"/>
              <a:t>。当</a:t>
            </a:r>
            <a:r>
              <a:rPr lang="en-US" altLang="zh-CN" dirty="0"/>
              <a:t>Lambda </a:t>
            </a:r>
            <a:r>
              <a:rPr lang="zh-CN" altLang="en-US" dirty="0"/>
              <a:t>用于表示内核时，因为内核在设备上与主机代码异步执行，也会出现同样的问题。</a:t>
            </a:r>
          </a:p>
          <a:p>
            <a:r>
              <a:rPr lang="zh-CN" altLang="en-US" dirty="0"/>
              <a:t>最终需要在隐式捕获的简洁和显式捕获的清晰中做出权衡。</a:t>
            </a:r>
            <a:endParaRPr lang="en-US" altLang="zh-CN" dirty="0"/>
          </a:p>
          <a:p>
            <a:endParaRPr lang="en-US" altLang="zh-CN" dirty="0"/>
          </a:p>
        </p:txBody>
      </p:sp>
    </p:spTree>
    <p:extLst>
      <p:ext uri="{BB962C8B-B14F-4D97-AF65-F5344CB8AC3E}">
        <p14:creationId xmlns:p14="http://schemas.microsoft.com/office/powerpoint/2010/main" val="179187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8EE31-6B20-4381-A6D6-B0D2C4BE015F}"/>
              </a:ext>
            </a:extLst>
          </p:cNvPr>
          <p:cNvSpPr>
            <a:spLocks noGrp="1"/>
          </p:cNvSpPr>
          <p:nvPr>
            <p:ph type="title"/>
          </p:nvPr>
        </p:nvSpPr>
        <p:spPr/>
        <p:txBody>
          <a:bodyPr/>
          <a:lstStyle/>
          <a:p>
            <a:r>
              <a:rPr lang="zh-CN" altLang="en-US" dirty="0"/>
              <a:t>内核</a:t>
            </a:r>
            <a:r>
              <a:rPr lang="en-US" altLang="zh-CN" dirty="0"/>
              <a:t>Lambda</a:t>
            </a:r>
            <a:r>
              <a:rPr lang="zh-CN" altLang="en-US" dirty="0"/>
              <a:t>的构成</a:t>
            </a:r>
            <a:r>
              <a:rPr lang="en-US" altLang="zh-CN" dirty="0"/>
              <a:t>——2</a:t>
            </a:r>
            <a:endParaRPr lang="zh-CN" altLang="en-US" dirty="0"/>
          </a:p>
        </p:txBody>
      </p:sp>
      <p:sp>
        <p:nvSpPr>
          <p:cNvPr id="3" name="内容占位符 2">
            <a:extLst>
              <a:ext uri="{FF2B5EF4-FFF2-40B4-BE49-F238E27FC236}">
                <a16:creationId xmlns:a16="http://schemas.microsoft.com/office/drawing/2014/main" id="{A24ADA88-DB67-483D-B202-7C4177CFBB29}"/>
              </a:ext>
            </a:extLst>
          </p:cNvPr>
          <p:cNvSpPr>
            <a:spLocks noGrp="1"/>
          </p:cNvSpPr>
          <p:nvPr>
            <p:ph idx="1"/>
          </p:nvPr>
        </p:nvSpPr>
        <p:spPr/>
        <p:txBody>
          <a:bodyPr/>
          <a:lstStyle/>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t>Lambda </a:t>
            </a:r>
            <a:r>
              <a:rPr lang="zh-CN" altLang="en-US" dirty="0"/>
              <a:t>的第二部分是传递给表达式的参数，就像传递参数给命名函数一样。对于内核</a:t>
            </a:r>
            <a:r>
              <a:rPr lang="en-US" altLang="zh-CN" dirty="0"/>
              <a:t>Lambda</a:t>
            </a:r>
            <a:r>
              <a:rPr lang="zh-CN" altLang="en-US" dirty="0"/>
              <a:t>，参数取决于调用内核的方式，并且通常标识为并行执行空间中工作项的索引。</a:t>
            </a:r>
            <a:endParaRPr lang="en-US" altLang="zh-CN" dirty="0"/>
          </a:p>
        </p:txBody>
      </p:sp>
      <p:pic>
        <p:nvPicPr>
          <p:cNvPr id="5" name="图片 4">
            <a:extLst>
              <a:ext uri="{FF2B5EF4-FFF2-40B4-BE49-F238E27FC236}">
                <a16:creationId xmlns:a16="http://schemas.microsoft.com/office/drawing/2014/main" id="{5A8C1BC8-53F2-44F9-80C6-93150C4FC62B}"/>
              </a:ext>
            </a:extLst>
          </p:cNvPr>
          <p:cNvPicPr>
            <a:picLocks noChangeAspect="1"/>
          </p:cNvPicPr>
          <p:nvPr/>
        </p:nvPicPr>
        <p:blipFill>
          <a:blip r:embed="rId3"/>
          <a:stretch>
            <a:fillRect/>
          </a:stretch>
        </p:blipFill>
        <p:spPr>
          <a:xfrm>
            <a:off x="1559780" y="1702385"/>
            <a:ext cx="9072440" cy="2241919"/>
          </a:xfrm>
          <a:prstGeom prst="rect">
            <a:avLst/>
          </a:prstGeom>
        </p:spPr>
      </p:pic>
    </p:spTree>
    <p:extLst>
      <p:ext uri="{BB962C8B-B14F-4D97-AF65-F5344CB8AC3E}">
        <p14:creationId xmlns:p14="http://schemas.microsoft.com/office/powerpoint/2010/main" val="181683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8EE31-6B20-4381-A6D6-B0D2C4BE015F}"/>
              </a:ext>
            </a:extLst>
          </p:cNvPr>
          <p:cNvSpPr>
            <a:spLocks noGrp="1"/>
          </p:cNvSpPr>
          <p:nvPr>
            <p:ph type="title"/>
          </p:nvPr>
        </p:nvSpPr>
        <p:spPr/>
        <p:txBody>
          <a:bodyPr/>
          <a:lstStyle/>
          <a:p>
            <a:r>
              <a:rPr lang="zh-CN" altLang="en-US" dirty="0"/>
              <a:t>内核</a:t>
            </a:r>
            <a:r>
              <a:rPr lang="en-US" altLang="zh-CN" dirty="0"/>
              <a:t>Lambda</a:t>
            </a:r>
            <a:r>
              <a:rPr lang="zh-CN" altLang="en-US" dirty="0"/>
              <a:t>的构成</a:t>
            </a:r>
            <a:r>
              <a:rPr lang="en-US" altLang="zh-CN" dirty="0"/>
              <a:t>——3</a:t>
            </a:r>
            <a:endParaRPr lang="zh-CN" altLang="en-US" dirty="0"/>
          </a:p>
        </p:txBody>
      </p:sp>
      <p:sp>
        <p:nvSpPr>
          <p:cNvPr id="3" name="内容占位符 2">
            <a:extLst>
              <a:ext uri="{FF2B5EF4-FFF2-40B4-BE49-F238E27FC236}">
                <a16:creationId xmlns:a16="http://schemas.microsoft.com/office/drawing/2014/main" id="{A24ADA88-DB67-483D-B202-7C4177CFBB29}"/>
              </a:ext>
            </a:extLst>
          </p:cNvPr>
          <p:cNvSpPr>
            <a:spLocks noGrp="1"/>
          </p:cNvSpPr>
          <p:nvPr>
            <p:ph idx="1"/>
          </p:nvPr>
        </p:nvSpPr>
        <p:spPr/>
        <p:txBody>
          <a:bodyPr/>
          <a:lstStyle/>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t>Lambda </a:t>
            </a:r>
            <a:r>
              <a:rPr lang="zh-CN" altLang="en-US" dirty="0"/>
              <a:t>的最后一部分定义了函数体。对于内核</a:t>
            </a:r>
            <a:r>
              <a:rPr lang="en-US" altLang="zh-CN" dirty="0"/>
              <a:t>Lambda</a:t>
            </a:r>
            <a:r>
              <a:rPr lang="zh-CN" altLang="en-US" dirty="0"/>
              <a:t>，函数体描述了在并行执行空间中的每个索引处执行的操作。</a:t>
            </a:r>
            <a:endParaRPr lang="en-US" altLang="zh-CN" dirty="0"/>
          </a:p>
        </p:txBody>
      </p:sp>
      <p:pic>
        <p:nvPicPr>
          <p:cNvPr id="5" name="图片 4">
            <a:extLst>
              <a:ext uri="{FF2B5EF4-FFF2-40B4-BE49-F238E27FC236}">
                <a16:creationId xmlns:a16="http://schemas.microsoft.com/office/drawing/2014/main" id="{5A8C1BC8-53F2-44F9-80C6-93150C4FC62B}"/>
              </a:ext>
            </a:extLst>
          </p:cNvPr>
          <p:cNvPicPr>
            <a:picLocks noChangeAspect="1"/>
          </p:cNvPicPr>
          <p:nvPr/>
        </p:nvPicPr>
        <p:blipFill>
          <a:blip r:embed="rId3"/>
          <a:stretch>
            <a:fillRect/>
          </a:stretch>
        </p:blipFill>
        <p:spPr>
          <a:xfrm>
            <a:off x="1559780" y="1702385"/>
            <a:ext cx="9072440" cy="2241919"/>
          </a:xfrm>
          <a:prstGeom prst="rect">
            <a:avLst/>
          </a:prstGeom>
        </p:spPr>
      </p:pic>
    </p:spTree>
    <p:extLst>
      <p:ext uri="{BB962C8B-B14F-4D97-AF65-F5344CB8AC3E}">
        <p14:creationId xmlns:p14="http://schemas.microsoft.com/office/powerpoint/2010/main" val="88125907"/>
      </p:ext>
    </p:extLst>
  </p:cSld>
  <p:clrMapOvr>
    <a:masterClrMapping/>
  </p:clrMapOvr>
</p:sld>
</file>

<file path=ppt/theme/theme1.xml><?xml version="1.0" encoding="utf-8"?>
<a:theme xmlns:a="http://schemas.openxmlformats.org/drawingml/2006/main" name="主题1">
  <a:themeElements>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ban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ba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ba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ba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ba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ba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ba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ba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ba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ba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ba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ba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高性能并行程序设计-1课程简介</Template>
  <TotalTime>2926</TotalTime>
  <Words>2793</Words>
  <Application>Microsoft Office PowerPoint</Application>
  <PresentationFormat>宽屏</PresentationFormat>
  <Paragraphs>214</Paragraphs>
  <Slides>38</Slides>
  <Notes>20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38</vt:i4>
      </vt:variant>
    </vt:vector>
  </HeadingPairs>
  <TitlesOfParts>
    <vt:vector size="48" baseType="lpstr">
      <vt:lpstr>等线</vt:lpstr>
      <vt:lpstr>黑体</vt:lpstr>
      <vt:lpstr>楷体</vt:lpstr>
      <vt:lpstr>宋体</vt:lpstr>
      <vt:lpstr>Arial</vt:lpstr>
      <vt:lpstr>Calibri</vt:lpstr>
      <vt:lpstr>Wingdings</vt:lpstr>
      <vt:lpstr>主题1</vt:lpstr>
      <vt:lpstr>自定义设计方案</vt:lpstr>
      <vt:lpstr>1_自定义设计方案</vt:lpstr>
      <vt:lpstr>第十章 定义内核函数</vt:lpstr>
      <vt:lpstr>目录</vt:lpstr>
      <vt:lpstr>Lambda表达式</vt:lpstr>
      <vt:lpstr>使用Lambda表示内核函数</vt:lpstr>
      <vt:lpstr>内核Lambda的构成-1</vt:lpstr>
      <vt:lpstr>内核Lambda的构成——1</vt:lpstr>
      <vt:lpstr>内核Lambda的构成——1</vt:lpstr>
      <vt:lpstr>内核Lambda的构成——2</vt:lpstr>
      <vt:lpstr>内核Lambda的构成——3</vt:lpstr>
      <vt:lpstr>内核Lambda的构成——4、5</vt:lpstr>
      <vt:lpstr>内核Lambda的构成——6、7</vt:lpstr>
      <vt:lpstr>命名表示内核的Lambda</vt:lpstr>
      <vt:lpstr>命名表示内核的Lambda</vt:lpstr>
      <vt:lpstr>首选未命名内核Lambda</vt:lpstr>
      <vt:lpstr>命名函数对象</vt:lpstr>
      <vt:lpstr>使用命名的函数对象表示内核函数</vt:lpstr>
      <vt:lpstr>命名函数对象的功能</vt:lpstr>
      <vt:lpstr>额外说明</vt:lpstr>
      <vt:lpstr>与其他API 的互动性</vt:lpstr>
      <vt:lpstr>与其他API的互动</vt:lpstr>
      <vt:lpstr>互操作机制</vt:lpstr>
      <vt:lpstr>与API定义的互动性</vt:lpstr>
      <vt:lpstr>使用OpenCL C内核源码创建SYCL内核</vt:lpstr>
      <vt:lpstr>使用OpenCL C内核源码创建SYCL内核</vt:lpstr>
      <vt:lpstr>使用OpenCL C内核源码创建SYCL内核</vt:lpstr>
      <vt:lpstr>与API 定义内核对象的互动性</vt:lpstr>
      <vt:lpstr>OpenCL 内核对象创建的内核</vt:lpstr>
      <vt:lpstr>三种方法的对比</vt:lpstr>
      <vt:lpstr>Lambda表达式</vt:lpstr>
      <vt:lpstr>命名函数对象</vt:lpstr>
      <vt:lpstr>与其他语言或API</vt:lpstr>
      <vt:lpstr>程序对象中的内核函数</vt:lpstr>
      <vt:lpstr>程序对象中的内核函数</vt:lpstr>
      <vt:lpstr>内核的编译时机控制</vt:lpstr>
      <vt:lpstr>内核的编译方式控制</vt:lpstr>
      <vt:lpstr>使用构建选项编译内核Lambda 函数</vt:lpstr>
      <vt:lpstr>使用构建选项编译内核Lambda 函数</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智能与并行程序设计</dc:title>
  <dc:creator>方跃坚</dc:creator>
  <cp:lastModifiedBy>方跃坚</cp:lastModifiedBy>
  <cp:revision>171</cp:revision>
  <dcterms:created xsi:type="dcterms:W3CDTF">2021-02-02T01:44:04Z</dcterms:created>
  <dcterms:modified xsi:type="dcterms:W3CDTF">2021-12-13T01:42:12Z</dcterms:modified>
</cp:coreProperties>
</file>