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  <p:sldMasterId id="2147483698" r:id="rId4"/>
    <p:sldMasterId id="2147483710" r:id="rId5"/>
    <p:sldMasterId id="2147483722" r:id="rId6"/>
    <p:sldMasterId id="2147483736" r:id="rId7"/>
    <p:sldMasterId id="2147483748" r:id="rId8"/>
  </p:sldMasterIdLst>
  <p:notesMasterIdLst>
    <p:notesMasterId r:id="rId40"/>
  </p:notesMasterIdLst>
  <p:sldIdLst>
    <p:sldId id="257" r:id="rId9"/>
    <p:sldId id="259" r:id="rId10"/>
    <p:sldId id="282" r:id="rId11"/>
    <p:sldId id="264" r:id="rId12"/>
    <p:sldId id="283" r:id="rId13"/>
    <p:sldId id="284" r:id="rId14"/>
    <p:sldId id="285" r:id="rId15"/>
    <p:sldId id="286" r:id="rId16"/>
    <p:sldId id="260" r:id="rId17"/>
    <p:sldId id="287" r:id="rId18"/>
    <p:sldId id="288" r:id="rId19"/>
    <p:sldId id="289" r:id="rId20"/>
    <p:sldId id="290" r:id="rId21"/>
    <p:sldId id="26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1" r:id="rId31"/>
    <p:sldId id="262" r:id="rId32"/>
    <p:sldId id="302" r:id="rId33"/>
    <p:sldId id="303" r:id="rId34"/>
    <p:sldId id="304" r:id="rId35"/>
    <p:sldId id="263" r:id="rId36"/>
    <p:sldId id="306" r:id="rId37"/>
    <p:sldId id="307" r:id="rId38"/>
    <p:sldId id="30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A20012"/>
    <a:srgbClr val="1C4885"/>
    <a:srgbClr val="488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90"/>
  </p:normalViewPr>
  <p:slideViewPr>
    <p:cSldViewPr snapToGrid="0">
      <p:cViewPr varScale="1">
        <p:scale>
          <a:sx n="63" d="100"/>
          <a:sy n="63" d="100"/>
        </p:scale>
        <p:origin x="7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46FB-DBDC-4998-A3B8-E2D7290CE818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D2AB-D8F6-4361-80F7-BCE9DDD1A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8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D314E-D00A-4C6E-A00B-846B09FBD27F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9A37A-BB94-4596-930E-4FE40B9D5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2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3588-EBCF-4D62-811C-B562E2951D89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5F109-EF71-431C-AD3A-28C87A55BB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0590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58B5-598E-47F9-BD93-615B7303F63E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16925-8EF8-4770-AA56-F99B2AF50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84238"/>
            <a:ext cx="2743200" cy="5364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884238"/>
            <a:ext cx="8026400" cy="53641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0790-2039-4BA6-8F1D-ECDBE65B9DAA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A6F26-07A6-4F7F-BBE7-362C3A4033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A3588-EBCF-4D62-811C-B562E2951D89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109-EF71-431C-AD3A-28C87A55BB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A4C906-F9F5-4755-8E37-3D9CEB0D7252}"/>
              </a:ext>
            </a:extLst>
          </p:cNvPr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883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8D314E-D00A-4C6E-A00B-846B09FBD27F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A37A-BB94-4596-930E-4FE40B9D5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39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29202F-D98B-40CC-90F7-0485E9F23421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C799-A8CE-409E-9B24-85FBC622C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90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927179-2044-49D6-A4B9-D78D77B4825D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4A01-BCE5-42BF-9F3E-0A743B795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11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8352A4-FACB-4922-91E1-B30B3AEFC9E1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D18D-45C7-4CF7-8F35-DD36172847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5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A8A27E-BBC5-4B41-A445-1F4A9D8925B5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DE76-6116-4D50-A096-0086DE6E1E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21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71F022-4C64-4C0F-BCD9-6A1F3E8806ED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208D-24CB-4B6A-8760-62BD73CA33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3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202F-D98B-40CC-90F7-0485E9F23421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9C799-A8CE-409E-9B24-85FBC622CA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3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977F83-991E-4607-86D0-094FC5DD0A21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362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154934-AE2D-44F7-B3AC-62AA80DE831E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7B9B-1766-479B-AA23-B506E2AC12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46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8EAD06-351C-4B25-815A-F9556AF54762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7BFB-756C-47A5-9D16-E669BBFD9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97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E158B5-598E-47F9-BD93-615B7303F63E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925-8EF8-4770-AA56-F99B2AF50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65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A3588-EBCF-4D62-811C-B562E2951D89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F109-EF71-431C-AD3A-28C87A55BB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44822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82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49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00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83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27179-2044-49D6-A4B9-D78D77B4825D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44A01-BCE5-42BF-9F3E-0A743B7956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4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843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911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2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66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9264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06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414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279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1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352A4-FACB-4922-91E1-B30B3AEFC9E1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2D18D-45C7-4CF7-8F35-DD36172847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719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19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983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22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41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6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678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8445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523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678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3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A27E-BBC5-4B41-A445-1F4A9D8925B5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ADE76-6116-4D50-A096-0086DE6E1E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947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785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32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72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407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54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5853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554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016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90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4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1F022-4C64-4C0F-BCD9-6A1F3E8806ED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6208D-24CB-4B6A-8760-62BD73CA33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801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557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79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938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413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769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657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693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084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592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84238"/>
            <a:ext cx="2743200" cy="5364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884238"/>
            <a:ext cx="8026400" cy="53641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77F83-991E-4607-86D0-094FC5DD0A21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8F404-4D68-4CF1-A1D1-4545FFCFAAD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4652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A4C906-F9F5-4755-8E37-3D9CEB0D7252}"/>
              </a:ext>
            </a:extLst>
          </p:cNvPr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424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48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520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706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300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493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694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147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411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54934-AE2D-44F7-B3AC-62AA80DE831E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47B9B-1766-479B-AA23-B506E2AC12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35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441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875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755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992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120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850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8876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55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204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3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EAD06-351C-4B25-815A-F9556AF54762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F7BFB-756C-47A5-9D16-E669BBFD9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960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344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253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1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84238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2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CDA3588-EBCF-4D62-811C-B562E2951D89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5F109-EF71-431C-AD3A-28C87A55BB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8439" name="Picture 10" descr="Picture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57395E8-A93A-43DE-BF5A-95F427E90885}"/>
              </a:ext>
            </a:extLst>
          </p:cNvPr>
          <p:cNvSpPr/>
          <p:nvPr userDrawn="1"/>
        </p:nvSpPr>
        <p:spPr bwMode="auto">
          <a:xfrm>
            <a:off x="10873921" y="6248401"/>
            <a:ext cx="493485" cy="609600"/>
          </a:xfrm>
          <a:prstGeom prst="rect">
            <a:avLst/>
          </a:prstGeom>
          <a:solidFill>
            <a:srgbClr val="9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573AE8-5960-4F3D-AEAF-5B308B5A6F6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556" y="6311899"/>
            <a:ext cx="415374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DA3588-EBCF-4D62-811C-B562E2951D89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F109-EF71-431C-AD3A-28C87A55BB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4D29D7-D081-4914-A0B8-65D1FCCD0565}"/>
              </a:ext>
            </a:extLst>
          </p:cNvPr>
          <p:cNvSpPr/>
          <p:nvPr/>
        </p:nvSpPr>
        <p:spPr bwMode="auto">
          <a:xfrm>
            <a:off x="10873921" y="6248401"/>
            <a:ext cx="493485" cy="609600"/>
          </a:xfrm>
          <a:prstGeom prst="rect">
            <a:avLst/>
          </a:prstGeom>
          <a:solidFill>
            <a:srgbClr val="9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20C9E2-D5FE-4967-92F0-D0B719ECDD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556" y="6311899"/>
            <a:ext cx="415374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9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84238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2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CDA3588-EBCF-4D62-811C-B562E2951D89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5F109-EF71-431C-AD3A-28C87A55BB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8439" name="Picture 10" descr="Picture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11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9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573088" y="6202363"/>
            <a:ext cx="585787" cy="338137"/>
            <a:chOff x="1234" y="0"/>
            <a:chExt cx="586088" cy="338555"/>
          </a:xfrm>
        </p:grpSpPr>
        <p:sp>
          <p:nvSpPr>
            <p:cNvPr id="2062" name="矩形 45"/>
            <p:cNvSpPr>
              <a:spLocks noChangeArrowheads="1"/>
            </p:cNvSpPr>
            <p:nvPr/>
          </p:nvSpPr>
          <p:spPr bwMode="auto">
            <a:xfrm>
              <a:off x="402646" y="0"/>
              <a:ext cx="184676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FFFFFF"/>
                </a:solidFill>
              </a:endParaRPr>
            </a:p>
          </p:txBody>
        </p:sp>
        <p:pic>
          <p:nvPicPr>
            <p:cNvPr id="2063" name="组合 1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21724"/>
              <a:ext cx="298704" cy="29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22"/>
          <p:cNvGrpSpPr>
            <a:grpSpLocks/>
          </p:cNvGrpSpPr>
          <p:nvPr/>
        </p:nvGrpSpPr>
        <p:grpSpPr bwMode="auto">
          <a:xfrm>
            <a:off x="571500" y="5786438"/>
            <a:ext cx="587375" cy="338137"/>
            <a:chOff x="0" y="0"/>
            <a:chExt cx="587956" cy="338555"/>
          </a:xfrm>
        </p:grpSpPr>
        <p:sp>
          <p:nvSpPr>
            <p:cNvPr id="2060" name="矩形 40"/>
            <p:cNvSpPr>
              <a:spLocks noChangeArrowheads="1"/>
            </p:cNvSpPr>
            <p:nvPr/>
          </p:nvSpPr>
          <p:spPr bwMode="auto">
            <a:xfrm>
              <a:off x="403225" y="0"/>
              <a:ext cx="184731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2061" name="Freeform 102"/>
            <p:cNvSpPr>
              <a:spLocks noEditPoints="1"/>
            </p:cNvSpPr>
            <p:nvPr/>
          </p:nvSpPr>
          <p:spPr bwMode="auto">
            <a:xfrm>
              <a:off x="0" y="19050"/>
              <a:ext cx="300038" cy="298450"/>
            </a:xfrm>
            <a:custGeom>
              <a:avLst/>
              <a:gdLst>
                <a:gd name="T0" fmla="*/ 2147483647 w 837"/>
                <a:gd name="T1" fmla="*/ 0 h 837"/>
                <a:gd name="T2" fmla="*/ 0 w 837"/>
                <a:gd name="T3" fmla="*/ 2147483647 h 837"/>
                <a:gd name="T4" fmla="*/ 2147483647 w 837"/>
                <a:gd name="T5" fmla="*/ 2147483647 h 837"/>
                <a:gd name="T6" fmla="*/ 2147483647 w 837"/>
                <a:gd name="T7" fmla="*/ 2147483647 h 837"/>
                <a:gd name="T8" fmla="*/ 2147483647 w 837"/>
                <a:gd name="T9" fmla="*/ 0 h 837"/>
                <a:gd name="T10" fmla="*/ 2147483647 w 837"/>
                <a:gd name="T11" fmla="*/ 2147483647 h 837"/>
                <a:gd name="T12" fmla="*/ 2147483647 w 837"/>
                <a:gd name="T13" fmla="*/ 2147483647 h 837"/>
                <a:gd name="T14" fmla="*/ 2147483647 w 837"/>
                <a:gd name="T15" fmla="*/ 2147483647 h 837"/>
                <a:gd name="T16" fmla="*/ 2147483647 w 837"/>
                <a:gd name="T17" fmla="*/ 2147483647 h 837"/>
                <a:gd name="T18" fmla="*/ 2147483647 w 837"/>
                <a:gd name="T19" fmla="*/ 2147483647 h 837"/>
                <a:gd name="T20" fmla="*/ 2147483647 w 837"/>
                <a:gd name="T21" fmla="*/ 2147483647 h 837"/>
                <a:gd name="T22" fmla="*/ 2147483647 w 837"/>
                <a:gd name="T23" fmla="*/ 2147483647 h 837"/>
                <a:gd name="T24" fmla="*/ 2147483647 w 837"/>
                <a:gd name="T25" fmla="*/ 2147483647 h 837"/>
                <a:gd name="T26" fmla="*/ 2147483647 w 837"/>
                <a:gd name="T27" fmla="*/ 2147483647 h 837"/>
                <a:gd name="T28" fmla="*/ 2147483647 w 837"/>
                <a:gd name="T29" fmla="*/ 2147483647 h 837"/>
                <a:gd name="T30" fmla="*/ 2147483647 w 837"/>
                <a:gd name="T31" fmla="*/ 2147483647 h 837"/>
                <a:gd name="T32" fmla="*/ 2147483647 w 837"/>
                <a:gd name="T33" fmla="*/ 2147483647 h 837"/>
                <a:gd name="T34" fmla="*/ 2147483647 w 837"/>
                <a:gd name="T35" fmla="*/ 2147483647 h 837"/>
                <a:gd name="T36" fmla="*/ 2147483647 w 837"/>
                <a:gd name="T37" fmla="*/ 2147483647 h 837"/>
                <a:gd name="T38" fmla="*/ 2147483647 w 837"/>
                <a:gd name="T39" fmla="*/ 2147483647 h 837"/>
                <a:gd name="T40" fmla="*/ 2147483647 w 837"/>
                <a:gd name="T41" fmla="*/ 2147483647 h 8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37"/>
                <a:gd name="T64" fmla="*/ 0 h 837"/>
                <a:gd name="T65" fmla="*/ 837 w 837"/>
                <a:gd name="T66" fmla="*/ 837 h 83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37" h="837">
                  <a:moveTo>
                    <a:pt x="418" y="0"/>
                  </a:moveTo>
                  <a:cubicBezTo>
                    <a:pt x="187" y="0"/>
                    <a:pt x="0" y="187"/>
                    <a:pt x="0" y="419"/>
                  </a:cubicBezTo>
                  <a:cubicBezTo>
                    <a:pt x="0" y="650"/>
                    <a:pt x="187" y="837"/>
                    <a:pt x="418" y="837"/>
                  </a:cubicBezTo>
                  <a:cubicBezTo>
                    <a:pt x="650" y="837"/>
                    <a:pt x="837" y="650"/>
                    <a:pt x="837" y="419"/>
                  </a:cubicBezTo>
                  <a:cubicBezTo>
                    <a:pt x="837" y="187"/>
                    <a:pt x="650" y="0"/>
                    <a:pt x="418" y="0"/>
                  </a:cubicBezTo>
                  <a:close/>
                  <a:moveTo>
                    <a:pt x="173" y="583"/>
                  </a:moveTo>
                  <a:cubicBezTo>
                    <a:pt x="121" y="583"/>
                    <a:pt x="121" y="583"/>
                    <a:pt x="121" y="583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90" y="177"/>
                    <a:pt x="490" y="177"/>
                    <a:pt x="490" y="177"/>
                  </a:cubicBezTo>
                  <a:cubicBezTo>
                    <a:pt x="631" y="177"/>
                    <a:pt x="631" y="177"/>
                    <a:pt x="631" y="177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1" y="269"/>
                    <a:pt x="631" y="269"/>
                    <a:pt x="631" y="269"/>
                  </a:cubicBezTo>
                  <a:cubicBezTo>
                    <a:pt x="631" y="300"/>
                    <a:pt x="631" y="300"/>
                    <a:pt x="631" y="300"/>
                  </a:cubicBezTo>
                  <a:cubicBezTo>
                    <a:pt x="173" y="300"/>
                    <a:pt x="173" y="300"/>
                    <a:pt x="173" y="300"/>
                  </a:cubicBezTo>
                  <a:lnTo>
                    <a:pt x="173" y="583"/>
                  </a:lnTo>
                  <a:close/>
                  <a:moveTo>
                    <a:pt x="716" y="660"/>
                  </a:moveTo>
                  <a:cubicBezTo>
                    <a:pt x="205" y="660"/>
                    <a:pt x="205" y="660"/>
                    <a:pt x="205" y="660"/>
                  </a:cubicBezTo>
                  <a:cubicBezTo>
                    <a:pt x="205" y="328"/>
                    <a:pt x="205" y="328"/>
                    <a:pt x="205" y="328"/>
                  </a:cubicBezTo>
                  <a:cubicBezTo>
                    <a:pt x="716" y="328"/>
                    <a:pt x="716" y="328"/>
                    <a:pt x="716" y="328"/>
                  </a:cubicBezTo>
                  <a:lnTo>
                    <a:pt x="716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573088" y="5387975"/>
            <a:ext cx="585787" cy="338138"/>
            <a:chOff x="1234" y="0"/>
            <a:chExt cx="586092" cy="338553"/>
          </a:xfrm>
        </p:grpSpPr>
        <p:sp>
          <p:nvSpPr>
            <p:cNvPr id="2058" name="矩形 37"/>
            <p:cNvSpPr>
              <a:spLocks noChangeArrowheads="1"/>
            </p:cNvSpPr>
            <p:nvPr/>
          </p:nvSpPr>
          <p:spPr bwMode="auto">
            <a:xfrm>
              <a:off x="402646" y="0"/>
              <a:ext cx="184680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FFFFFF"/>
                </a:solidFill>
              </a:endParaRPr>
            </a:p>
          </p:txBody>
        </p:sp>
        <p:pic>
          <p:nvPicPr>
            <p:cNvPr id="2059" name="组合 2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19247"/>
              <a:ext cx="298704" cy="29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6" y="384017"/>
            <a:ext cx="2921778" cy="820669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1BC395D9-BA9C-4A7C-94CE-F179C001D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2162499"/>
            <a:ext cx="10363200" cy="1470025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第十一章 向量</a:t>
            </a:r>
            <a:b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542E90F7-2617-49E3-A509-685692B71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向量的类型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68101" y="1932973"/>
            <a:ext cx="932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SYCL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中的向量类型是跨平台的类模板，可以在设备和主机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C++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代码中工作，并允许在主机和设备之间共享向量。向量类型包括允许从混合组件元素构造新向量，这样新向量的元素可以按照任意顺序从旧向量的元素中挑选。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是一种向量类型，可编译为目标设备后端上的内置向量类型，并在主机上提供兼容支持。</a:t>
            </a:r>
          </a:p>
        </p:txBody>
      </p:sp>
    </p:spTree>
    <p:extLst>
      <p:ext uri="{BB962C8B-B14F-4D97-AF65-F5344CB8AC3E}">
        <p14:creationId xmlns:p14="http://schemas.microsoft.com/office/powerpoint/2010/main" val="87551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向量的类型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98345D-BC2E-FA4E-BEAE-36F698953542}"/>
              </a:ext>
            </a:extLst>
          </p:cNvPr>
          <p:cNvSpPr txBox="1"/>
          <p:nvPr/>
        </p:nvSpPr>
        <p:spPr>
          <a:xfrm>
            <a:off x="1041722" y="2644170"/>
            <a:ext cx="93291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32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类是根据元素数量和元素类型模板化。参数 </a:t>
            </a:r>
            <a:r>
              <a:rPr kumimoji="1" lang="en" altLang="zh-CN" sz="3200" dirty="0" err="1">
                <a:latin typeface="SimHei" panose="02010609060101010101" pitchFamily="49" charset="-122"/>
                <a:ea typeface="SimHei" panose="02010609060101010101" pitchFamily="49" charset="-122"/>
              </a:rPr>
              <a:t>numElements</a:t>
            </a:r>
            <a:r>
              <a:rPr kumimoji="1" lang="en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的元素个数可以是 </a:t>
            </a:r>
            <a:r>
              <a:rPr kumimoji="1"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8 </a:t>
            </a:r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或 </a:t>
            </a:r>
            <a:r>
              <a:rPr kumimoji="1"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16 </a:t>
            </a:r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中的一个，任何其他值都将产生编译失败。元素类型参数 </a:t>
            </a:r>
            <a:r>
              <a:rPr kumimoji="1" lang="en" altLang="zh-CN" sz="3200" dirty="0" err="1">
                <a:latin typeface="SimHei" panose="02010609060101010101" pitchFamily="49" charset="-122"/>
                <a:ea typeface="SimHei" panose="02010609060101010101" pitchFamily="49" charset="-122"/>
              </a:rPr>
              <a:t>dataT</a:t>
            </a:r>
            <a:r>
              <a:rPr kumimoji="1" lang="zh-CN" altLang="en" sz="32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必须是设备代码中支持的标量类型。</a:t>
            </a:r>
          </a:p>
        </p:txBody>
      </p:sp>
    </p:spTree>
    <p:extLst>
      <p:ext uri="{BB962C8B-B14F-4D97-AF65-F5344CB8AC3E}">
        <p14:creationId xmlns:p14="http://schemas.microsoft.com/office/powerpoint/2010/main" val="127230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向量的类型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44952" y="2569580"/>
            <a:ext cx="9329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SYCL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类模板提供了与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vector_t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定义的底层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vector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类型的互动，该类型仅在为设备编译时 可用。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类可以从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vector_t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的实例构造，并可以隐式地转换为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vector_t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实例，以支持与内核函 数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例如，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OpenCL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后端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)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的本地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SYCL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后端的互操作。当元素的数量为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时，还可以隐式地将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类模板的实例转换为数据类型的实例，以便单元素在向量和标量间的互换。</a:t>
            </a:r>
          </a:p>
        </p:txBody>
      </p:sp>
    </p:spTree>
    <p:extLst>
      <p:ext uri="{BB962C8B-B14F-4D97-AF65-F5344CB8AC3E}">
        <p14:creationId xmlns:p14="http://schemas.microsoft.com/office/powerpoint/2010/main" val="34934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向量的类型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21802" y="1905506"/>
            <a:ext cx="93291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为便于编程，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SYCL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提供了许多使用的单类型别名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&lt;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type&gt;&lt;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elems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&gt; =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&lt; &lt;storage-type&gt;, &lt;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elems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&gt; &gt;,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这里的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&lt;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elems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&gt;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为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8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16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&lt;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type&gt;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配对，并且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&lt;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storage-type&gt;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为整型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char⇔int8_t,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uchar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⇔ uint8_t, short⇔int16_t, ushort⇔uint16_t, int⇔int32_t, uint⇔uint32_t, long⇔int64_t,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以及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ulong⇔uint64_t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对于浮点类型，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half, float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double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例如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uint4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是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&lt;uint32_t, 4&gt;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的别名，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float16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是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&lt;float, 16&gt;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的别名。</a:t>
            </a:r>
          </a:p>
        </p:txBody>
      </p:sp>
    </p:spTree>
    <p:extLst>
      <p:ext uri="{BB962C8B-B14F-4D97-AF65-F5344CB8AC3E}">
        <p14:creationId xmlns:p14="http://schemas.microsoft.com/office/powerpoint/2010/main" val="120893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268" name="文本框 8"/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4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4400" b="1" dirty="0">
              <a:solidFill>
                <a:srgbClr val="9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文本框 12"/>
          <p:cNvSpPr txBox="1">
            <a:spLocks noChangeArrowheads="1"/>
          </p:cNvSpPr>
          <p:nvPr/>
        </p:nvSpPr>
        <p:spPr bwMode="auto">
          <a:xfrm>
            <a:off x="2720555" y="3848973"/>
            <a:ext cx="59324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向量的接口</a:t>
            </a:r>
          </a:p>
        </p:txBody>
      </p:sp>
      <p:sp>
        <p:nvSpPr>
          <p:cNvPr id="11272" name="文本框 18"/>
          <p:cNvSpPr>
            <a:spLocks/>
          </p:cNvSpPr>
          <p:nvPr/>
        </p:nvSpPr>
        <p:spPr bwMode="auto">
          <a:xfrm>
            <a:off x="428625" y="4899025"/>
            <a:ext cx="2082800" cy="976313"/>
          </a:xfrm>
          <a:custGeom>
            <a:avLst/>
            <a:gdLst>
              <a:gd name="T0" fmla="*/ 1377475 w 2083287"/>
              <a:gd name="T1" fmla="*/ 0 h 976698"/>
              <a:gd name="T2" fmla="*/ 2081826 w 2083287"/>
              <a:gd name="T3" fmla="*/ 0 h 976698"/>
              <a:gd name="T4" fmla="*/ 2062660 w 2083287"/>
              <a:gd name="T5" fmla="*/ 198213 h 976698"/>
              <a:gd name="T6" fmla="*/ 1739671 w 2083287"/>
              <a:gd name="T7" fmla="*/ 711148 h 976698"/>
              <a:gd name="T8" fmla="*/ 821304 w 2083287"/>
              <a:gd name="T9" fmla="*/ 975543 h 976698"/>
              <a:gd name="T10" fmla="*/ 0 w 2083287"/>
              <a:gd name="T11" fmla="*/ 807098 h 976698"/>
              <a:gd name="T12" fmla="*/ 0 w 2083287"/>
              <a:gd name="T13" fmla="*/ 199411 h 976698"/>
              <a:gd name="T14" fmla="*/ 772238 w 2083287"/>
              <a:gd name="T15" fmla="*/ 446752 h 976698"/>
              <a:gd name="T16" fmla="*/ 1215958 w 2083287"/>
              <a:gd name="T17" fmla="*/ 323082 h 976698"/>
              <a:gd name="T18" fmla="*/ 1369952 w 2083287"/>
              <a:gd name="T19" fmla="*/ 78808 h 976698"/>
              <a:gd name="T20" fmla="*/ 1377475 w 2083287"/>
              <a:gd name="T21" fmla="*/ 0 h 97669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3287"/>
              <a:gd name="T34" fmla="*/ 0 h 976698"/>
              <a:gd name="T35" fmla="*/ 2083287 w 2083287"/>
              <a:gd name="T36" fmla="*/ 976698 h 97669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3287" h="976698">
                <a:moveTo>
                  <a:pt x="1378441" y="0"/>
                </a:moveTo>
                <a:lnTo>
                  <a:pt x="2083287" y="0"/>
                </a:lnTo>
                <a:lnTo>
                  <a:pt x="2064107" y="198447"/>
                </a:lnTo>
                <a:cubicBezTo>
                  <a:pt x="2021012" y="408454"/>
                  <a:pt x="1913273" y="579634"/>
                  <a:pt x="1740892" y="711989"/>
                </a:cubicBezTo>
                <a:cubicBezTo>
                  <a:pt x="1511050" y="888462"/>
                  <a:pt x="1204713" y="976698"/>
                  <a:pt x="821880" y="976698"/>
                </a:cubicBezTo>
                <a:cubicBezTo>
                  <a:pt x="481743" y="976698"/>
                  <a:pt x="207783" y="920483"/>
                  <a:pt x="0" y="808053"/>
                </a:cubicBezTo>
                <a:lnTo>
                  <a:pt x="0" y="199648"/>
                </a:lnTo>
                <a:cubicBezTo>
                  <a:pt x="220592" y="364736"/>
                  <a:pt x="478185" y="447280"/>
                  <a:pt x="772781" y="447280"/>
                </a:cubicBezTo>
                <a:cubicBezTo>
                  <a:pt x="959216" y="447280"/>
                  <a:pt x="1107226" y="406008"/>
                  <a:pt x="1216810" y="323464"/>
                </a:cubicBezTo>
                <a:cubicBezTo>
                  <a:pt x="1298998" y="261556"/>
                  <a:pt x="1350365" y="180035"/>
                  <a:pt x="1370912" y="78901"/>
                </a:cubicBezTo>
                <a:lnTo>
                  <a:pt x="13784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56" y="384017"/>
            <a:ext cx="2079539" cy="5841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42" y="3195847"/>
            <a:ext cx="5260154" cy="34127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99" y="3192673"/>
            <a:ext cx="5260154" cy="341270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向量的接口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91250" y="2090172"/>
            <a:ext cx="9329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vector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类型的功能是通过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类使用，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类表示一组数据元素。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类模板的构造函数、成 员函数和非成员函数的接口描述在图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11-1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11-4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11-5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中。</a:t>
            </a:r>
          </a:p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图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11-2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中的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XYZW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成员只有在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numElements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&lt;= 4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时才可用。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RGBA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成员只有在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numEle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ments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== 4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时可用。</a:t>
            </a:r>
          </a:p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图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11-3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中的成员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lo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hi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odd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even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只有在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numElements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&gt; 1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的情况下才可用。</a:t>
            </a:r>
          </a:p>
        </p:txBody>
      </p:sp>
    </p:spTree>
    <p:extLst>
      <p:ext uri="{BB962C8B-B14F-4D97-AF65-F5344CB8AC3E}">
        <p14:creationId xmlns:p14="http://schemas.microsoft.com/office/powerpoint/2010/main" val="243591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向量的接口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573CD8-FB3C-5B4F-9456-18348FA0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1" y="446302"/>
            <a:ext cx="7306806" cy="64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0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向量的接口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E82755-F703-B048-A5DB-564770C9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00" y="924657"/>
            <a:ext cx="8929547" cy="55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83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向量的接口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8C42EE-2393-A84C-B712-164B7FE2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7" y="896006"/>
            <a:ext cx="9286192" cy="56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0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向量的接口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5E6189-E8EC-1847-B392-F7F9083C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28" y="6074937"/>
            <a:ext cx="2199351" cy="5628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A0E1F1-277E-9C48-B6BE-DA6911E7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54" y="392113"/>
            <a:ext cx="7995211" cy="552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/>
          </p:cNvSpPr>
          <p:nvPr/>
        </p:nvSpPr>
        <p:spPr bwMode="auto">
          <a:xfrm>
            <a:off x="5614988" y="0"/>
            <a:ext cx="6423025" cy="6858000"/>
          </a:xfrm>
          <a:custGeom>
            <a:avLst/>
            <a:gdLst>
              <a:gd name="T0" fmla="*/ 2599382 w 5769204"/>
              <a:gd name="T1" fmla="*/ 9427 h 6858000"/>
              <a:gd name="T2" fmla="*/ 7961352 w 5769204"/>
              <a:gd name="T3" fmla="*/ 0 h 6858000"/>
              <a:gd name="T4" fmla="*/ 7961352 w 5769204"/>
              <a:gd name="T5" fmla="*/ 6858000 h 6858000"/>
              <a:gd name="T6" fmla="*/ 0 w 5769204"/>
              <a:gd name="T7" fmla="*/ 6858000 h 6858000"/>
              <a:gd name="T8" fmla="*/ 2599382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9204"/>
              <a:gd name="T16" fmla="*/ 0 h 6858000"/>
              <a:gd name="T17" fmla="*/ 5769204 w 5769204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6" name="等腰三角形 4"/>
          <p:cNvSpPr>
            <a:spLocks/>
          </p:cNvSpPr>
          <p:nvPr/>
        </p:nvSpPr>
        <p:spPr bwMode="auto">
          <a:xfrm rot="-344388">
            <a:off x="9923463" y="-147638"/>
            <a:ext cx="2436812" cy="3543301"/>
          </a:xfrm>
          <a:custGeom>
            <a:avLst/>
            <a:gdLst>
              <a:gd name="T0" fmla="*/ 0 w 2436495"/>
              <a:gd name="T1" fmla="*/ 0 h 3543376"/>
              <a:gd name="T2" fmla="*/ 2437448 w 2436495"/>
              <a:gd name="T3" fmla="*/ 249659 h 3543376"/>
              <a:gd name="T4" fmla="*/ 2094032 w 2436495"/>
              <a:gd name="T5" fmla="*/ 3543149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  <a:gd name="T12" fmla="*/ 0 w 2436495"/>
              <a:gd name="T13" fmla="*/ 0 h 3543376"/>
              <a:gd name="T14" fmla="*/ 2436495 w 2436495"/>
              <a:gd name="T15" fmla="*/ 3543376 h 3543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8" name="矩形 31"/>
          <p:cNvSpPr>
            <a:spLocks noChangeArrowheads="1"/>
          </p:cNvSpPr>
          <p:nvPr/>
        </p:nvSpPr>
        <p:spPr bwMode="auto">
          <a:xfrm>
            <a:off x="2208213" y="2940050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450986" y="2999645"/>
            <a:ext cx="2246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用向量的方式思考</a:t>
            </a:r>
          </a:p>
        </p:txBody>
      </p:sp>
      <p:sp>
        <p:nvSpPr>
          <p:cNvPr id="3080" name="矩形 29"/>
          <p:cNvSpPr>
            <a:spLocks noChangeArrowheads="1"/>
          </p:cNvSpPr>
          <p:nvPr/>
        </p:nvSpPr>
        <p:spPr bwMode="auto">
          <a:xfrm>
            <a:off x="695325" y="2940050"/>
            <a:ext cx="1328738" cy="4889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1" name="文本框 30"/>
          <p:cNvSpPr txBox="1">
            <a:spLocks noChangeArrowheads="1"/>
          </p:cNvSpPr>
          <p:nvPr/>
        </p:nvSpPr>
        <p:spPr bwMode="auto">
          <a:xfrm>
            <a:off x="871538" y="2976563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2" name="矩形 38"/>
          <p:cNvSpPr>
            <a:spLocks noChangeArrowheads="1"/>
          </p:cNvSpPr>
          <p:nvPr/>
        </p:nvSpPr>
        <p:spPr bwMode="auto">
          <a:xfrm>
            <a:off x="2208213" y="3600450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2450986" y="3653292"/>
            <a:ext cx="192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向量的类型</a:t>
            </a:r>
          </a:p>
        </p:txBody>
      </p:sp>
      <p:sp>
        <p:nvSpPr>
          <p:cNvPr id="3084" name="矩形 36"/>
          <p:cNvSpPr>
            <a:spLocks noChangeArrowheads="1"/>
          </p:cNvSpPr>
          <p:nvPr/>
        </p:nvSpPr>
        <p:spPr bwMode="auto">
          <a:xfrm>
            <a:off x="695325" y="3600450"/>
            <a:ext cx="1328738" cy="4889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5" name="文本框 37"/>
          <p:cNvSpPr txBox="1">
            <a:spLocks noChangeArrowheads="1"/>
          </p:cNvSpPr>
          <p:nvPr/>
        </p:nvSpPr>
        <p:spPr bwMode="auto">
          <a:xfrm>
            <a:off x="871538" y="3636963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6" name="矩形 45"/>
          <p:cNvSpPr>
            <a:spLocks noChangeArrowheads="1"/>
          </p:cNvSpPr>
          <p:nvPr/>
        </p:nvSpPr>
        <p:spPr bwMode="auto">
          <a:xfrm>
            <a:off x="2206625" y="4260850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87" name="Rectangle 6"/>
          <p:cNvSpPr>
            <a:spLocks noChangeArrowheads="1"/>
          </p:cNvSpPr>
          <p:nvPr/>
        </p:nvSpPr>
        <p:spPr bwMode="auto">
          <a:xfrm>
            <a:off x="2450986" y="4305300"/>
            <a:ext cx="192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向量的接口</a:t>
            </a:r>
          </a:p>
        </p:txBody>
      </p:sp>
      <p:sp>
        <p:nvSpPr>
          <p:cNvPr id="3088" name="矩形 43"/>
          <p:cNvSpPr>
            <a:spLocks noChangeArrowheads="1"/>
          </p:cNvSpPr>
          <p:nvPr/>
        </p:nvSpPr>
        <p:spPr bwMode="auto">
          <a:xfrm>
            <a:off x="692150" y="4260850"/>
            <a:ext cx="1328738" cy="4889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9" name="文本框 44"/>
          <p:cNvSpPr txBox="1">
            <a:spLocks noChangeArrowheads="1"/>
          </p:cNvSpPr>
          <p:nvPr/>
        </p:nvSpPr>
        <p:spPr bwMode="auto">
          <a:xfrm>
            <a:off x="868363" y="4297363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0" name="矩形 52"/>
          <p:cNvSpPr>
            <a:spLocks noChangeArrowheads="1"/>
          </p:cNvSpPr>
          <p:nvPr/>
        </p:nvSpPr>
        <p:spPr bwMode="auto">
          <a:xfrm>
            <a:off x="2206625" y="4921250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91" name="Rectangle 6"/>
          <p:cNvSpPr>
            <a:spLocks noChangeArrowheads="1"/>
          </p:cNvSpPr>
          <p:nvPr/>
        </p:nvSpPr>
        <p:spPr bwMode="auto">
          <a:xfrm>
            <a:off x="2450986" y="4965909"/>
            <a:ext cx="2733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在并行中使用向量</a:t>
            </a:r>
          </a:p>
        </p:txBody>
      </p:sp>
      <p:sp>
        <p:nvSpPr>
          <p:cNvPr id="3092" name="矩形 50"/>
          <p:cNvSpPr>
            <a:spLocks noChangeArrowheads="1"/>
          </p:cNvSpPr>
          <p:nvPr/>
        </p:nvSpPr>
        <p:spPr bwMode="auto">
          <a:xfrm>
            <a:off x="692150" y="4921250"/>
            <a:ext cx="1328738" cy="4889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93" name="文本框 51"/>
          <p:cNvSpPr txBox="1">
            <a:spLocks noChangeArrowheads="1"/>
          </p:cNvSpPr>
          <p:nvPr/>
        </p:nvSpPr>
        <p:spPr bwMode="auto">
          <a:xfrm>
            <a:off x="868363" y="4957763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94" name="组合 54"/>
          <p:cNvGrpSpPr>
            <a:grpSpLocks/>
          </p:cNvGrpSpPr>
          <p:nvPr/>
        </p:nvGrpSpPr>
        <p:grpSpPr bwMode="auto">
          <a:xfrm>
            <a:off x="490538" y="1717675"/>
            <a:ext cx="2701925" cy="900113"/>
            <a:chOff x="0" y="0"/>
            <a:chExt cx="2702007" cy="899374"/>
          </a:xfrm>
        </p:grpSpPr>
        <p:grpSp>
          <p:nvGrpSpPr>
            <p:cNvPr id="3100" name="组合 55"/>
            <p:cNvGrpSpPr>
              <a:grpSpLocks/>
            </p:cNvGrpSpPr>
            <p:nvPr/>
          </p:nvGrpSpPr>
          <p:grpSpPr bwMode="auto">
            <a:xfrm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3102" name="文本框 5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 b="1" dirty="0">
                    <a:solidFill>
                      <a:srgbClr val="9A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3103" name="直接连接符 58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01" name="文本框 56"/>
            <p:cNvSpPr txBox="1">
              <a:spLocks noChangeArrowheads="1"/>
            </p:cNvSpPr>
            <p:nvPr/>
          </p:nvSpPr>
          <p:spPr bwMode="auto">
            <a:xfrm>
              <a:off x="527947" y="49926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9A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96" name="矩形 70"/>
          <p:cNvSpPr>
            <a:spLocks noChangeArrowheads="1"/>
          </p:cNvSpPr>
          <p:nvPr/>
        </p:nvSpPr>
        <p:spPr bwMode="auto">
          <a:xfrm>
            <a:off x="2206625" y="5581650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97" name="Rectangle 6"/>
          <p:cNvSpPr>
            <a:spLocks noChangeArrowheads="1"/>
          </p:cNvSpPr>
          <p:nvPr/>
        </p:nvSpPr>
        <p:spPr bwMode="auto">
          <a:xfrm>
            <a:off x="2450986" y="5626100"/>
            <a:ext cx="192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向量并行</a:t>
            </a:r>
          </a:p>
        </p:txBody>
      </p:sp>
      <p:sp>
        <p:nvSpPr>
          <p:cNvPr id="3098" name="矩形 68"/>
          <p:cNvSpPr>
            <a:spLocks noChangeArrowheads="1"/>
          </p:cNvSpPr>
          <p:nvPr/>
        </p:nvSpPr>
        <p:spPr bwMode="auto">
          <a:xfrm>
            <a:off x="692150" y="5581650"/>
            <a:ext cx="1328738" cy="4889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99" name="文本框 69"/>
          <p:cNvSpPr txBox="1">
            <a:spLocks noChangeArrowheads="1"/>
          </p:cNvSpPr>
          <p:nvPr/>
        </p:nvSpPr>
        <p:spPr bwMode="auto">
          <a:xfrm>
            <a:off x="868363" y="5618163"/>
            <a:ext cx="96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向量的接口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1D36F9-5EEA-554C-A6AC-DB7CA0AF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64" y="1034005"/>
            <a:ext cx="9331850" cy="47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90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向量的接口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44952" y="2569580"/>
            <a:ext cx="932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图形应用程序中，混合意味着重新安排矢量的数据元素。例如，如果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a = {1,2,3,4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}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并且知 道一个四元向量的分量可以称为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{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x, y, z, w}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可以写成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b =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a.wxyz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()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变量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b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的结果是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{4,1,2,3 }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。这种形式的代码在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GPU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程序中很常见，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GPU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应用程序中有高效的硬件进行此类操作。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B9DD2-C092-5349-BFE2-0F3030827781}"/>
              </a:ext>
            </a:extLst>
          </p:cNvPr>
          <p:cNvSpPr txBox="1"/>
          <p:nvPr/>
        </p:nvSpPr>
        <p:spPr>
          <a:xfrm>
            <a:off x="857955" y="1427605"/>
            <a:ext cx="368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THupo" panose="02010800040101010101" pitchFamily="2" charset="-122"/>
                <a:ea typeface="STHupo" panose="02010800040101010101" pitchFamily="2" charset="-122"/>
              </a:rPr>
              <a:t>混合 </a:t>
            </a:r>
            <a:r>
              <a:rPr kumimoji="1" lang="en-US" altLang="zh-CN" sz="3200" dirty="0">
                <a:latin typeface="STHupo" panose="02010800040101010101" pitchFamily="2" charset="-122"/>
                <a:ea typeface="STHupo" panose="02010800040101010101" pitchFamily="2" charset="-122"/>
              </a:rPr>
              <a:t>(</a:t>
            </a:r>
            <a:r>
              <a:rPr kumimoji="1" lang="en" altLang="zh-CN" sz="3200" dirty="0">
                <a:latin typeface="STHupo" panose="02010800040101010101" pitchFamily="2" charset="-122"/>
                <a:ea typeface="STHupo" panose="02010800040101010101" pitchFamily="2" charset="-122"/>
              </a:rPr>
              <a:t>Swizzle) </a:t>
            </a:r>
            <a:r>
              <a:rPr kumimoji="1" lang="zh-CN" altLang="en-US" sz="3200" dirty="0">
                <a:latin typeface="STHupo" panose="02010800040101010101" pitchFamily="2" charset="-122"/>
                <a:ea typeface="STHupo" panose="02010800040101010101" pitchFamily="2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24968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向量的接口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44952" y="2569580"/>
            <a:ext cx="9329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混合可 以通过两种方式进行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</a:p>
          <a:p>
            <a:endParaRPr kumimoji="1"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•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通过调用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swizzle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成员函数，该函数接受从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0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到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numElements-1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之间的可变数目的整型模板参数，指定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swizzle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索引</a:t>
            </a:r>
          </a:p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•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通过调用简单的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swizzle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成员函数，如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XYZW_SWIZZLE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RGBA_SWIZZLE</a:t>
            </a:r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B9DD2-C092-5349-BFE2-0F3030827781}"/>
              </a:ext>
            </a:extLst>
          </p:cNvPr>
          <p:cNvSpPr txBox="1"/>
          <p:nvPr/>
        </p:nvSpPr>
        <p:spPr>
          <a:xfrm>
            <a:off x="857955" y="1427605"/>
            <a:ext cx="368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THupo" panose="02010800040101010101" pitchFamily="2" charset="-122"/>
                <a:ea typeface="STHupo" panose="02010800040101010101" pitchFamily="2" charset="-122"/>
              </a:rPr>
              <a:t>混合 </a:t>
            </a:r>
            <a:r>
              <a:rPr kumimoji="1" lang="en-US" altLang="zh-CN" sz="3200" dirty="0">
                <a:latin typeface="STHupo" panose="02010800040101010101" pitchFamily="2" charset="-122"/>
                <a:ea typeface="STHupo" panose="02010800040101010101" pitchFamily="2" charset="-122"/>
              </a:rPr>
              <a:t>(</a:t>
            </a:r>
            <a:r>
              <a:rPr kumimoji="1" lang="en" altLang="zh-CN" sz="3200" dirty="0">
                <a:latin typeface="STHupo" panose="02010800040101010101" pitchFamily="2" charset="-122"/>
                <a:ea typeface="STHupo" panose="02010800040101010101" pitchFamily="2" charset="-122"/>
              </a:rPr>
              <a:t>Swizzle) </a:t>
            </a:r>
            <a:r>
              <a:rPr kumimoji="1" lang="zh-CN" altLang="en-US" sz="3200" dirty="0">
                <a:latin typeface="STHupo" panose="02010800040101010101" pitchFamily="2" charset="-122"/>
                <a:ea typeface="STHupo" panose="02010800040101010101" pitchFamily="2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3336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向量的接口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44952" y="2569580"/>
            <a:ext cx="932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简单的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swizzles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函数只对最多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4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个元素的向量可用，并且只有在包含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SYCL.hpp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之前定义了 宏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SYCL_SIMPLE_SWIZZLES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时才可用。这两种情况下，返回类型是一个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__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swizzled_vec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__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实例，实现定义的临时类表示原始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实例的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swizzle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swizle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成员函数模板和简单的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swizle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成员函数都允许重复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swizle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索引。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B9DD2-C092-5349-BFE2-0F3030827781}"/>
              </a:ext>
            </a:extLst>
          </p:cNvPr>
          <p:cNvSpPr txBox="1"/>
          <p:nvPr/>
        </p:nvSpPr>
        <p:spPr>
          <a:xfrm>
            <a:off x="857955" y="1427605"/>
            <a:ext cx="368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THupo" panose="02010800040101010101" pitchFamily="2" charset="-122"/>
                <a:ea typeface="STHupo" panose="02010800040101010101" pitchFamily="2" charset="-122"/>
              </a:rPr>
              <a:t>混合 </a:t>
            </a:r>
            <a:r>
              <a:rPr kumimoji="1" lang="en-US" altLang="zh-CN" sz="3200" dirty="0">
                <a:latin typeface="STHupo" panose="02010800040101010101" pitchFamily="2" charset="-122"/>
                <a:ea typeface="STHupo" panose="02010800040101010101" pitchFamily="2" charset="-122"/>
              </a:rPr>
              <a:t>(</a:t>
            </a:r>
            <a:r>
              <a:rPr kumimoji="1" lang="en" altLang="zh-CN" sz="3200" dirty="0">
                <a:latin typeface="STHupo" panose="02010800040101010101" pitchFamily="2" charset="-122"/>
                <a:ea typeface="STHupo" panose="02010800040101010101" pitchFamily="2" charset="-122"/>
              </a:rPr>
              <a:t>Swizzle) </a:t>
            </a:r>
            <a:r>
              <a:rPr kumimoji="1" lang="zh-CN" altLang="en-US" sz="3200" dirty="0">
                <a:latin typeface="STHupo" panose="02010800040101010101" pitchFamily="2" charset="-122"/>
                <a:ea typeface="STHupo" panose="02010800040101010101" pitchFamily="2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471988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9A0000"/>
              </a:solidFill>
            </a:endParaRPr>
          </a:p>
        </p:txBody>
      </p:sp>
      <p:sp>
        <p:nvSpPr>
          <p:cNvPr id="16388" name="文本框 8"/>
          <p:cNvSpPr txBox="1">
            <a:spLocks noChangeArrowheads="1"/>
          </p:cNvSpPr>
          <p:nvPr/>
        </p:nvSpPr>
        <p:spPr bwMode="auto">
          <a:xfrm>
            <a:off x="14514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34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3400" b="1" dirty="0">
              <a:solidFill>
                <a:srgbClr val="9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文本框 12"/>
          <p:cNvSpPr txBox="1">
            <a:spLocks noChangeArrowheads="1"/>
          </p:cNvSpPr>
          <p:nvPr/>
        </p:nvSpPr>
        <p:spPr bwMode="auto">
          <a:xfrm>
            <a:off x="2762250" y="3632200"/>
            <a:ext cx="75623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并行内核中的向量</a:t>
            </a:r>
          </a:p>
        </p:txBody>
      </p:sp>
      <p:sp>
        <p:nvSpPr>
          <p:cNvPr id="16392" name="文本框 17"/>
          <p:cNvSpPr>
            <a:spLocks/>
          </p:cNvSpPr>
          <p:nvPr/>
        </p:nvSpPr>
        <p:spPr bwMode="auto">
          <a:xfrm>
            <a:off x="168275" y="4889500"/>
            <a:ext cx="2484438" cy="928688"/>
          </a:xfrm>
          <a:custGeom>
            <a:avLst/>
            <a:gdLst>
              <a:gd name="T0" fmla="*/ 0 w 2484854"/>
              <a:gd name="T1" fmla="*/ 0 h 929514"/>
              <a:gd name="T2" fmla="*/ 2483606 w 2484854"/>
              <a:gd name="T3" fmla="*/ 0 h 929514"/>
              <a:gd name="T4" fmla="*/ 2483606 w 2484854"/>
              <a:gd name="T5" fmla="*/ 207413 h 929514"/>
              <a:gd name="T6" fmla="*/ 2082473 w 2484854"/>
              <a:gd name="T7" fmla="*/ 207413 h 929514"/>
              <a:gd name="T8" fmla="*/ 2082473 w 2484854"/>
              <a:gd name="T9" fmla="*/ 927038 h 929514"/>
              <a:gd name="T10" fmla="*/ 1453038 w 2484854"/>
              <a:gd name="T11" fmla="*/ 927038 h 929514"/>
              <a:gd name="T12" fmla="*/ 1453038 w 2484854"/>
              <a:gd name="T13" fmla="*/ 207413 h 929514"/>
              <a:gd name="T14" fmla="*/ 0 w 2484854"/>
              <a:gd name="T15" fmla="*/ 207413 h 929514"/>
              <a:gd name="T16" fmla="*/ 0 w 2484854"/>
              <a:gd name="T17" fmla="*/ 0 h 9295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854"/>
              <a:gd name="T28" fmla="*/ 0 h 929514"/>
              <a:gd name="T29" fmla="*/ 2484854 w 2484854"/>
              <a:gd name="T30" fmla="*/ 929514 h 9295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854" h="929514">
                <a:moveTo>
                  <a:pt x="0" y="0"/>
                </a:moveTo>
                <a:lnTo>
                  <a:pt x="2484854" y="0"/>
                </a:lnTo>
                <a:lnTo>
                  <a:pt x="2484854" y="207967"/>
                </a:lnTo>
                <a:lnTo>
                  <a:pt x="2083520" y="207967"/>
                </a:lnTo>
                <a:lnTo>
                  <a:pt x="2083520" y="929514"/>
                </a:lnTo>
                <a:lnTo>
                  <a:pt x="1453767" y="929514"/>
                </a:lnTo>
                <a:lnTo>
                  <a:pt x="1453767" y="207967"/>
                </a:lnTo>
                <a:lnTo>
                  <a:pt x="0" y="20796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99" y="3192673"/>
            <a:ext cx="5260154" cy="34127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56" y="384017"/>
            <a:ext cx="2079539" cy="58410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并行内核中的向量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91250" y="2644170"/>
            <a:ext cx="9329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工作项是并行层次结构的叶节点，并表示内核函数的单个实例。工作 项可以以任何顺序执行，并且不能相互通信或同步，除非通过对局部和全局内存的原子内存操作， 或者通过组集合函数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例如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shuffle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barrier)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89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并行内核中的向量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91250" y="1859340"/>
            <a:ext cx="9329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DPC++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中的向量是为了方便使用，每个向量对于单个工作项都是本 地的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而不是与硬件中的向量化相关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，因此可以看作是工作项中的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numElements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的私有数组</a:t>
            </a:r>
            <a:r>
              <a:rPr kumimoji="1"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。例如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，“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float4 y4”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声明的存储等价于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float y4[4]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如图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11-8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85B5FA-F914-F24A-A2EF-1643F572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93" y="3883647"/>
            <a:ext cx="4624327" cy="22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2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并行内核中的向量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91250" y="2090172"/>
            <a:ext cx="9329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对于标量变量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在具有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指令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例如，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CPU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GPU)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的硬件上使用多个工作项的内核执行可能会使用向量寄存器和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指令，但向量化是跨工作项的，并且与代码中的任何向量类型无关。每个工作项可以在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vec_x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中的不同位置上操作。工作项中的标量数据，可以看作在工作项之间的隐式向量化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合并到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硬件指令中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，但编写的工作项代码没有对此进行编码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这是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SPMD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编程风格的核心。</a:t>
            </a:r>
          </a:p>
        </p:txBody>
      </p:sp>
    </p:spTree>
    <p:extLst>
      <p:ext uri="{BB962C8B-B14F-4D97-AF65-F5344CB8AC3E}">
        <p14:creationId xmlns:p14="http://schemas.microsoft.com/office/powerpoint/2010/main" val="1059499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484" name="文本框 8"/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4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4400" b="1" dirty="0">
              <a:solidFill>
                <a:srgbClr val="9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文本框 12"/>
          <p:cNvSpPr txBox="1">
            <a:spLocks noChangeArrowheads="1"/>
          </p:cNvSpPr>
          <p:nvPr/>
        </p:nvSpPr>
        <p:spPr bwMode="auto">
          <a:xfrm>
            <a:off x="2762250" y="3632200"/>
            <a:ext cx="3919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向量并行</a:t>
            </a:r>
          </a:p>
        </p:txBody>
      </p:sp>
      <p:sp>
        <p:nvSpPr>
          <p:cNvPr id="20488" name="文本框 19"/>
          <p:cNvSpPr>
            <a:spLocks/>
          </p:cNvSpPr>
          <p:nvPr/>
        </p:nvSpPr>
        <p:spPr bwMode="auto">
          <a:xfrm>
            <a:off x="465138" y="4889500"/>
            <a:ext cx="2039937" cy="985838"/>
          </a:xfrm>
          <a:custGeom>
            <a:avLst/>
            <a:gdLst>
              <a:gd name="T0" fmla="*/ 1343223 w 2039375"/>
              <a:gd name="T1" fmla="*/ 0 h 987152"/>
              <a:gd name="T2" fmla="*/ 2041061 w 2039375"/>
              <a:gd name="T3" fmla="*/ 0 h 987152"/>
              <a:gd name="T4" fmla="*/ 2031629 w 2039375"/>
              <a:gd name="T5" fmla="*/ 106740 h 987152"/>
              <a:gd name="T6" fmla="*/ 1708147 w 2039375"/>
              <a:gd name="T7" fmla="*/ 680226 h 987152"/>
              <a:gd name="T8" fmla="*/ 790513 w 2039375"/>
              <a:gd name="T9" fmla="*/ 983215 h 987152"/>
              <a:gd name="T10" fmla="*/ 0 w 2039375"/>
              <a:gd name="T11" fmla="*/ 840757 h 987152"/>
              <a:gd name="T12" fmla="*/ 0 w 2039375"/>
              <a:gd name="T13" fmla="*/ 245410 h 987152"/>
              <a:gd name="T14" fmla="*/ 717871 w 2039375"/>
              <a:gd name="T15" fmla="*/ 455909 h 987152"/>
              <a:gd name="T16" fmla="*/ 1179359 w 2039375"/>
              <a:gd name="T17" fmla="*/ 313450 h 987152"/>
              <a:gd name="T18" fmla="*/ 1339597 w 2039375"/>
              <a:gd name="T19" fmla="*/ 39963 h 987152"/>
              <a:gd name="T20" fmla="*/ 1343223 w 2039375"/>
              <a:gd name="T21" fmla="*/ 0 h 98715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39375"/>
              <a:gd name="T34" fmla="*/ 0 h 987152"/>
              <a:gd name="T35" fmla="*/ 2039375 w 2039375"/>
              <a:gd name="T36" fmla="*/ 987152 h 98715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39375" h="987152">
                <a:moveTo>
                  <a:pt x="1342113" y="0"/>
                </a:moveTo>
                <a:lnTo>
                  <a:pt x="2039375" y="0"/>
                </a:lnTo>
                <a:lnTo>
                  <a:pt x="2029950" y="107167"/>
                </a:lnTo>
                <a:cubicBezTo>
                  <a:pt x="1986855" y="338921"/>
                  <a:pt x="1879117" y="530849"/>
                  <a:pt x="1706735" y="682950"/>
                </a:cubicBezTo>
                <a:cubicBezTo>
                  <a:pt x="1476894" y="885752"/>
                  <a:pt x="1171268" y="987152"/>
                  <a:pt x="789859" y="987152"/>
                </a:cubicBezTo>
                <a:cubicBezTo>
                  <a:pt x="471069" y="987152"/>
                  <a:pt x="207783" y="939476"/>
                  <a:pt x="0" y="844124"/>
                </a:cubicBezTo>
                <a:lnTo>
                  <a:pt x="0" y="246393"/>
                </a:lnTo>
                <a:cubicBezTo>
                  <a:pt x="229130" y="387287"/>
                  <a:pt x="468222" y="457734"/>
                  <a:pt x="717277" y="457734"/>
                </a:cubicBezTo>
                <a:cubicBezTo>
                  <a:pt x="910828" y="457734"/>
                  <a:pt x="1064530" y="410057"/>
                  <a:pt x="1178384" y="314705"/>
                </a:cubicBezTo>
                <a:cubicBezTo>
                  <a:pt x="1263774" y="243191"/>
                  <a:pt x="1317143" y="151663"/>
                  <a:pt x="1338490" y="40122"/>
                </a:cubicBezTo>
                <a:lnTo>
                  <a:pt x="13421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99" y="3192673"/>
            <a:ext cx="5260154" cy="34127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56" y="384017"/>
            <a:ext cx="2079539" cy="58410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向量并行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91250" y="2090172"/>
            <a:ext cx="932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现代的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CPU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GPU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包含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指令硬件，对包含在一个向量寄存器或寄存器文件中的多个 数据值进行操作。例如，对于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Intel x86 AVX-512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和其他现代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CPU 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硬件，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指令可以 用来利用数据并行性。在提供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CPU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GPU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上，可以考虑向量加法操作，例如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一个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8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元素向量上，如图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11-13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422607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100" name="文本框 8"/>
          <p:cNvSpPr txBox="1">
            <a:spLocks noChangeArrowheads="1"/>
          </p:cNvSpPr>
          <p:nvPr/>
        </p:nvSpPr>
        <p:spPr bwMode="auto">
          <a:xfrm>
            <a:off x="-81489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4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4400" b="1" dirty="0">
              <a:solidFill>
                <a:srgbClr val="9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文本框 12"/>
          <p:cNvSpPr txBox="1">
            <a:spLocks noChangeArrowheads="1"/>
          </p:cNvSpPr>
          <p:nvPr/>
        </p:nvSpPr>
        <p:spPr bwMode="auto">
          <a:xfrm>
            <a:off x="2762249" y="3632200"/>
            <a:ext cx="76590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用向量的方式思考</a:t>
            </a:r>
          </a:p>
        </p:txBody>
      </p:sp>
      <p:sp>
        <p:nvSpPr>
          <p:cNvPr id="4104" name="文本框 19"/>
          <p:cNvSpPr>
            <a:spLocks/>
          </p:cNvSpPr>
          <p:nvPr/>
        </p:nvSpPr>
        <p:spPr bwMode="auto">
          <a:xfrm>
            <a:off x="490538" y="4902200"/>
            <a:ext cx="2063750" cy="915988"/>
          </a:xfrm>
          <a:custGeom>
            <a:avLst/>
            <a:gdLst>
              <a:gd name="T0" fmla="*/ 688967 w 2064307"/>
              <a:gd name="T1" fmla="*/ 0 h 916126"/>
              <a:gd name="T2" fmla="*/ 1377935 w 2064307"/>
              <a:gd name="T3" fmla="*/ 0 h 916126"/>
              <a:gd name="T4" fmla="*/ 1377935 w 2064307"/>
              <a:gd name="T5" fmla="*/ 367329 h 916126"/>
              <a:gd name="T6" fmla="*/ 2062636 w 2064307"/>
              <a:gd name="T7" fmla="*/ 367329 h 916126"/>
              <a:gd name="T8" fmla="*/ 2062636 w 2064307"/>
              <a:gd name="T9" fmla="*/ 915712 h 916126"/>
              <a:gd name="T10" fmla="*/ 0 w 2064307"/>
              <a:gd name="T11" fmla="*/ 915712 h 916126"/>
              <a:gd name="T12" fmla="*/ 0 w 2064307"/>
              <a:gd name="T13" fmla="*/ 367329 h 916126"/>
              <a:gd name="T14" fmla="*/ 688967 w 2064307"/>
              <a:gd name="T15" fmla="*/ 367329 h 916126"/>
              <a:gd name="T16" fmla="*/ 688967 w 2064307"/>
              <a:gd name="T17" fmla="*/ 0 h 9161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64307"/>
              <a:gd name="T28" fmla="*/ 0 h 916126"/>
              <a:gd name="T29" fmla="*/ 2064307 w 2064307"/>
              <a:gd name="T30" fmla="*/ 916126 h 91612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64307" h="916126">
                <a:moveTo>
                  <a:pt x="689525" y="0"/>
                </a:moveTo>
                <a:lnTo>
                  <a:pt x="1379051" y="0"/>
                </a:lnTo>
                <a:lnTo>
                  <a:pt x="1379051" y="367494"/>
                </a:lnTo>
                <a:lnTo>
                  <a:pt x="2064307" y="367494"/>
                </a:lnTo>
                <a:lnTo>
                  <a:pt x="2064307" y="916126"/>
                </a:lnTo>
                <a:lnTo>
                  <a:pt x="0" y="916126"/>
                </a:lnTo>
                <a:lnTo>
                  <a:pt x="0" y="367494"/>
                </a:lnTo>
                <a:lnTo>
                  <a:pt x="689525" y="367494"/>
                </a:lnTo>
                <a:lnTo>
                  <a:pt x="6895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56" y="384017"/>
            <a:ext cx="2079539" cy="5841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42" y="3195847"/>
            <a:ext cx="5260154" cy="341270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向量并行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B5E9F2-5BD5-6F4E-B750-9924E059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00" y="1360880"/>
            <a:ext cx="10091999" cy="451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3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向量并行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91250" y="2090172"/>
            <a:ext cx="9329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本例中的向量加法可以在向量硬件上的一条指令中执行，将向量寄存器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vec_x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vec_y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与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指令并行地相加。</a:t>
            </a:r>
            <a:endParaRPr kumimoji="1"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以一种与硬件无关的方式公开并行性，确保应用程序可以扩展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或缩小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)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规模，以适应不同平台的功能，包括那些带有向量指令的平台。在应用程序开发过程中，工作项和其他形式的并行性之间的平衡，是我们必须面对的挑战。</a:t>
            </a:r>
          </a:p>
        </p:txBody>
      </p:sp>
    </p:spTree>
    <p:extLst>
      <p:ext uri="{BB962C8B-B14F-4D97-AF65-F5344CB8AC3E}">
        <p14:creationId xmlns:p14="http://schemas.microsoft.com/office/powerpoint/2010/main" val="76505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用向量的方式思考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870307-EFA1-9F42-B09B-0CEB74BF1EC0}"/>
              </a:ext>
            </a:extLst>
          </p:cNvPr>
          <p:cNvSpPr txBox="1"/>
          <p:nvPr/>
        </p:nvSpPr>
        <p:spPr>
          <a:xfrm>
            <a:off x="844952" y="1215342"/>
            <a:ext cx="7223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STHupo" panose="02010800040101010101" pitchFamily="2" charset="-122"/>
                <a:ea typeface="STHupo" panose="02010800040101010101" pitchFamily="2" charset="-122"/>
              </a:rPr>
              <a:t>有两种对向量数据类型 </a:t>
            </a:r>
            <a:r>
              <a:rPr kumimoji="1" lang="en-US" altLang="zh-CN" sz="2800" dirty="0">
                <a:latin typeface="STHupo" panose="02010800040101010101" pitchFamily="2" charset="-122"/>
                <a:ea typeface="STHupo" panose="02010800040101010101" pitchFamily="2" charset="-122"/>
              </a:rPr>
              <a:t>(</a:t>
            </a:r>
            <a:r>
              <a:rPr kumimoji="1" lang="zh-CN" altLang="en-US" sz="2800" dirty="0">
                <a:latin typeface="STHupo" panose="02010800040101010101" pitchFamily="2" charset="-122"/>
                <a:ea typeface="STHupo" panose="02010800040101010101" pitchFamily="2" charset="-122"/>
              </a:rPr>
              <a:t>数据的集合</a:t>
            </a:r>
            <a:r>
              <a:rPr kumimoji="1" lang="en-US" altLang="zh-CN" sz="2800" dirty="0">
                <a:latin typeface="STHupo" panose="02010800040101010101" pitchFamily="2" charset="-122"/>
                <a:ea typeface="STHupo" panose="02010800040101010101" pitchFamily="2" charset="-122"/>
              </a:rPr>
              <a:t>) </a:t>
            </a:r>
            <a:r>
              <a:rPr kumimoji="1" lang="zh-CN" altLang="en-US" sz="2800" dirty="0">
                <a:latin typeface="STHupo" panose="02010800040101010101" pitchFamily="2" charset="-122"/>
                <a:ea typeface="STHupo" panose="02010800040101010101" pitchFamily="2" charset="-122"/>
              </a:rPr>
              <a:t>的理解</a:t>
            </a:r>
            <a:r>
              <a:rPr kumimoji="1" lang="en-US" altLang="zh-CN" sz="2800" dirty="0">
                <a:latin typeface="STHupo" panose="02010800040101010101" pitchFamily="2" charset="-122"/>
                <a:ea typeface="STHupo" panose="02010800040101010101" pitchFamily="2" charset="-122"/>
              </a:rPr>
              <a:t>:</a:t>
            </a:r>
            <a:endParaRPr kumimoji="1" lang="zh-CN" altLang="en-US" sz="28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44952" y="2569580"/>
            <a:ext cx="932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作为一种方便类型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例如，将像素的颜色通道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例如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RGB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YUV)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分组为单个变量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例如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: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float3)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可以是一个向量。可以定义一个像素类或结构，并在其上定义像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+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这样的数学运算符，但向量类型可以方便地使用。其类型可以在许多着色器语言中找到，所以这种思维方式 在许多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GPU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开发者中已经是共识了。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用向量的方式思考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870307-EFA1-9F42-B09B-0CEB74BF1EC0}"/>
              </a:ext>
            </a:extLst>
          </p:cNvPr>
          <p:cNvSpPr txBox="1"/>
          <p:nvPr/>
        </p:nvSpPr>
        <p:spPr>
          <a:xfrm>
            <a:off x="844952" y="1215342"/>
            <a:ext cx="7223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STHupo" panose="02010800040101010101" pitchFamily="2" charset="-122"/>
                <a:ea typeface="STHupo" panose="02010800040101010101" pitchFamily="2" charset="-122"/>
              </a:rPr>
              <a:t>有两种对向量数据类型 </a:t>
            </a:r>
            <a:r>
              <a:rPr kumimoji="1" lang="en-US" altLang="zh-CN" sz="2800" dirty="0">
                <a:latin typeface="STHupo" panose="02010800040101010101" pitchFamily="2" charset="-122"/>
                <a:ea typeface="STHupo" panose="02010800040101010101" pitchFamily="2" charset="-122"/>
              </a:rPr>
              <a:t>(</a:t>
            </a:r>
            <a:r>
              <a:rPr kumimoji="1" lang="zh-CN" altLang="en-US" sz="2800" dirty="0">
                <a:latin typeface="STHupo" panose="02010800040101010101" pitchFamily="2" charset="-122"/>
                <a:ea typeface="STHupo" panose="02010800040101010101" pitchFamily="2" charset="-122"/>
              </a:rPr>
              <a:t>数据的集合</a:t>
            </a:r>
            <a:r>
              <a:rPr kumimoji="1" lang="en-US" altLang="zh-CN" sz="2800" dirty="0">
                <a:latin typeface="STHupo" panose="02010800040101010101" pitchFamily="2" charset="-122"/>
                <a:ea typeface="STHupo" panose="02010800040101010101" pitchFamily="2" charset="-122"/>
              </a:rPr>
              <a:t>) </a:t>
            </a:r>
            <a:r>
              <a:rPr kumimoji="1" lang="zh-CN" altLang="en-US" sz="2800" dirty="0">
                <a:latin typeface="STHupo" panose="02010800040101010101" pitchFamily="2" charset="-122"/>
                <a:ea typeface="STHupo" panose="02010800040101010101" pitchFamily="2" charset="-122"/>
              </a:rPr>
              <a:t>的理解</a:t>
            </a:r>
            <a:r>
              <a:rPr kumimoji="1" lang="en-US" altLang="zh-CN" sz="2800" dirty="0">
                <a:latin typeface="STHupo" panose="02010800040101010101" pitchFamily="2" charset="-122"/>
                <a:ea typeface="STHupo" panose="02010800040101010101" pitchFamily="2" charset="-122"/>
              </a:rPr>
              <a:t>:</a:t>
            </a:r>
            <a:endParaRPr kumimoji="1" lang="zh-CN" altLang="en-US" sz="2800" dirty="0"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44952" y="2569580"/>
            <a:ext cx="9329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2.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作为一种描述代码机制，是如何映射到硬件适配的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指令集上的呢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?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例如，一些语言和 实现中，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float8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上在理论上可以映射到硬件中的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8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通道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指令。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Vector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类型在多种语言中作为特定指令集的一种高级替代存在。</a:t>
            </a:r>
          </a:p>
        </p:txBody>
      </p:sp>
    </p:spTree>
    <p:extLst>
      <p:ext uri="{BB962C8B-B14F-4D97-AF65-F5344CB8AC3E}">
        <p14:creationId xmlns:p14="http://schemas.microsoft.com/office/powerpoint/2010/main" val="337859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用向量的方式思考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44952" y="2569580"/>
            <a:ext cx="932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对于本书中描述的特性和硬件，向量主要用于本节的第一个解释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向量是一种类型，不应该认为是对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指令的映射。工作项分组在一起，在指令的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CPU</a:t>
            </a:r>
            <a:r>
              <a:rPr kumimoji="1" lang="zh-CN" altLang="en" sz="24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GPU)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硬件上形成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指令。向量应该认为是提供方便的操作符，如 </a:t>
            </a:r>
            <a:r>
              <a:rPr kumimoji="1" lang="en" altLang="zh-CN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swizles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和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math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函数，使代码中对数据组的通用操作更加方便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例如，添加两个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RGB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像素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30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用向量的方式思考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44952" y="2569580"/>
            <a:ext cx="9329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若开发者没有接触过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GPU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渲染语言中的向量，可以将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SYCL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向量作为一个本地工作项，如果有两个具有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4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个元素向量做加法，可能需要四个指令的硬件 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这是从标量的角度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。向量的每个元素可以通过不同的指令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时钟周期相加。解释一下应该很容易懂，可以在源代码的单个操作中直接操作两个向量，而非对四个标量进行操作。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185092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用向量的方式思考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52506-6A01-AE43-BF8E-9D5523F529B8}"/>
              </a:ext>
            </a:extLst>
          </p:cNvPr>
          <p:cNvSpPr txBox="1"/>
          <p:nvPr/>
        </p:nvSpPr>
        <p:spPr>
          <a:xfrm>
            <a:off x="844952" y="2569580"/>
            <a:ext cx="9329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对于有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CPU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背景的开发人员，应该知道对 </a:t>
            </a:r>
            <a:r>
              <a:rPr kumimoji="1" lang="en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SIMD 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硬件的隐式向量在编译器中以几种独立于向量类型的方式默认发生。编译器在工作项之间执行这种隐式向量化，从循环中提取向量操作，或者在映射到指令操作的向量类型。</a:t>
            </a:r>
          </a:p>
        </p:txBody>
      </p:sp>
    </p:spTree>
    <p:extLst>
      <p:ext uri="{BB962C8B-B14F-4D97-AF65-F5344CB8AC3E}">
        <p14:creationId xmlns:p14="http://schemas.microsoft.com/office/powerpoint/2010/main" val="52218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48" name="文本框 8"/>
          <p:cNvSpPr txBox="1">
            <a:spLocks noChangeArrowheads="1"/>
          </p:cNvSpPr>
          <p:nvPr/>
        </p:nvSpPr>
        <p:spPr bwMode="auto">
          <a:xfrm>
            <a:off x="179388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4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4400" b="1" dirty="0">
              <a:solidFill>
                <a:srgbClr val="9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文本框 12"/>
          <p:cNvSpPr txBox="1">
            <a:spLocks noChangeArrowheads="1"/>
          </p:cNvSpPr>
          <p:nvPr/>
        </p:nvSpPr>
        <p:spPr bwMode="auto">
          <a:xfrm>
            <a:off x="2762249" y="3632200"/>
            <a:ext cx="4981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向量的类型</a:t>
            </a:r>
          </a:p>
        </p:txBody>
      </p:sp>
      <p:sp>
        <p:nvSpPr>
          <p:cNvPr id="6152" name="文本框 17"/>
          <p:cNvSpPr>
            <a:spLocks/>
          </p:cNvSpPr>
          <p:nvPr/>
        </p:nvSpPr>
        <p:spPr bwMode="auto">
          <a:xfrm>
            <a:off x="341313" y="4933950"/>
            <a:ext cx="2155825" cy="881063"/>
          </a:xfrm>
          <a:custGeom>
            <a:avLst/>
            <a:gdLst>
              <a:gd name="T0" fmla="*/ 352051 w 2156102"/>
              <a:gd name="T1" fmla="*/ 0 h 880167"/>
              <a:gd name="T2" fmla="*/ 1116904 w 2156102"/>
              <a:gd name="T3" fmla="*/ 0 h 880167"/>
              <a:gd name="T4" fmla="*/ 791688 w 2156102"/>
              <a:gd name="T5" fmla="*/ 294006 h 880167"/>
              <a:gd name="T6" fmla="*/ 791688 w 2156102"/>
              <a:gd name="T7" fmla="*/ 306853 h 880167"/>
              <a:gd name="T8" fmla="*/ 2155269 w 2156102"/>
              <a:gd name="T9" fmla="*/ 306853 h 880167"/>
              <a:gd name="T10" fmla="*/ 2155269 w 2156102"/>
              <a:gd name="T11" fmla="*/ 882858 h 880167"/>
              <a:gd name="T12" fmla="*/ 0 w 2156102"/>
              <a:gd name="T13" fmla="*/ 882858 h 880167"/>
              <a:gd name="T14" fmla="*/ 0 w 2156102"/>
              <a:gd name="T15" fmla="*/ 338973 h 880167"/>
              <a:gd name="T16" fmla="*/ 352051 w 2156102"/>
              <a:gd name="T17" fmla="*/ 0 h 8801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56102"/>
              <a:gd name="T28" fmla="*/ 0 h 880167"/>
              <a:gd name="T29" fmla="*/ 2156102 w 2156102"/>
              <a:gd name="T30" fmla="*/ 880167 h 88016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56102" h="880167">
                <a:moveTo>
                  <a:pt x="352186" y="0"/>
                </a:moveTo>
                <a:lnTo>
                  <a:pt x="1117336" y="0"/>
                </a:lnTo>
                <a:lnTo>
                  <a:pt x="791994" y="293110"/>
                </a:lnTo>
                <a:lnTo>
                  <a:pt x="791994" y="305918"/>
                </a:lnTo>
                <a:lnTo>
                  <a:pt x="2156102" y="305918"/>
                </a:lnTo>
                <a:lnTo>
                  <a:pt x="2156102" y="880167"/>
                </a:lnTo>
                <a:lnTo>
                  <a:pt x="0" y="880167"/>
                </a:lnTo>
                <a:lnTo>
                  <a:pt x="0" y="337940"/>
                </a:lnTo>
                <a:lnTo>
                  <a:pt x="3521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56" y="384017"/>
            <a:ext cx="2079539" cy="5841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42" y="3195847"/>
            <a:ext cx="5260154" cy="341270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ba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ba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主题1">
  <a:themeElements>
    <a:clrScheme name="moba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ba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第1-2章</Template>
  <TotalTime>156</TotalTime>
  <Pages>0</Pages>
  <Words>1721</Words>
  <Characters>0</Characters>
  <Application>Microsoft Office PowerPoint</Application>
  <DocSecurity>0</DocSecurity>
  <PresentationFormat>宽屏</PresentationFormat>
  <Lines>0</Lines>
  <Paragraphs>108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KaiTi</vt:lpstr>
      <vt:lpstr>SimHei</vt:lpstr>
      <vt:lpstr>SimHei</vt:lpstr>
      <vt:lpstr>STHupo</vt:lpstr>
      <vt:lpstr>宋体</vt:lpstr>
      <vt:lpstr>微软雅黑</vt:lpstr>
      <vt:lpstr>Arial</vt:lpstr>
      <vt:lpstr>Calibri</vt:lpstr>
      <vt:lpstr>主题1</vt:lpstr>
      <vt:lpstr>1_自定义设计方案</vt:lpstr>
      <vt:lpstr>自定义设计方案</vt:lpstr>
      <vt:lpstr>2_自定义设计方案</vt:lpstr>
      <vt:lpstr>3_自定义设计方案</vt:lpstr>
      <vt:lpstr>1_主题1</vt:lpstr>
      <vt:lpstr>4_自定义设计方案</vt:lpstr>
      <vt:lpstr>5_自定义设计方案</vt:lpstr>
      <vt:lpstr>第十一章 向量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方跃坚</cp:lastModifiedBy>
  <cp:revision>94</cp:revision>
  <dcterms:created xsi:type="dcterms:W3CDTF">2015-07-17T02:38:59Z</dcterms:created>
  <dcterms:modified xsi:type="dcterms:W3CDTF">2021-12-13T01:49:22Z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