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  <p:sldMasterId id="2147483774" r:id="rId3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5" r:id="rId22"/>
    <p:sldId id="286" r:id="rId23"/>
    <p:sldId id="287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3604" autoAdjust="0"/>
  </p:normalViewPr>
  <p:slideViewPr>
    <p:cSldViewPr snapToGrid="0">
      <p:cViewPr varScale="1">
        <p:scale>
          <a:sx n="56" d="100"/>
          <a:sy n="56" d="100"/>
        </p:scale>
        <p:origin x="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E94A93-8FF4-4DFF-8C74-42A61DCE8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D79D5-8946-4A33-A44E-0F18CEB1AC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704B-7EF0-49A0-AAD5-E61C3C7E3952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B753F9-12D7-49F5-8D74-00839D18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B0CFC3-033B-4E04-AC8A-2D9CB963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1C9-779E-4404-9069-041E3AE6F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790BA-4485-427A-8C76-383BE612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43D-D25F-442E-88FF-DA20B67647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8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3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4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6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6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6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8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AF711-FFA5-4AF9-B0BD-8C75773296E9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7A2B-72C2-43CA-A84E-64A0706D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156" y="2170182"/>
            <a:ext cx="10363200" cy="1470025"/>
          </a:xfrm>
        </p:spPr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dirty="0"/>
              <a:t>设备信息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0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如何枚举设备和功能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不建议使用如图 </a:t>
            </a:r>
            <a:r>
              <a:rPr lang="en-US" altLang="zh-CN" dirty="0"/>
              <a:t>12-2 </a:t>
            </a:r>
            <a:r>
              <a:rPr lang="zh-CN" altLang="en-US" dirty="0"/>
              <a:t>所示的解决方案。除了看起来有点吓人和容易出错之外，图 </a:t>
            </a:r>
            <a:r>
              <a:rPr lang="en-US" altLang="zh-CN" dirty="0"/>
              <a:t>12-2 </a:t>
            </a:r>
            <a:r>
              <a:rPr lang="zh-CN" altLang="en-US" dirty="0"/>
              <a:t>没有给 我们选择什么 </a:t>
            </a:r>
            <a:r>
              <a:rPr lang="en-US" altLang="zh-CN" dirty="0"/>
              <a:t>GPU </a:t>
            </a:r>
            <a:r>
              <a:rPr lang="zh-CN" altLang="en-US" dirty="0"/>
              <a:t>的控制权，如果有多个可用的 </a:t>
            </a:r>
            <a:r>
              <a:rPr lang="en-US" altLang="zh-CN" dirty="0"/>
              <a:t>GPU</a:t>
            </a:r>
            <a:r>
              <a:rPr lang="zh-CN" altLang="en-US" dirty="0"/>
              <a:t>，其会依赖于实现进行选择。尽这个例子 有教育意义和实用价值，但还是有更好的方法可以替代。建议编写自定义设备选择器，如下面的代 码示例 </a:t>
            </a:r>
            <a:r>
              <a:rPr lang="en-US" altLang="zh-CN" dirty="0"/>
              <a:t>(</a:t>
            </a:r>
            <a:r>
              <a:rPr lang="zh-CN" altLang="en-US" dirty="0"/>
              <a:t>图 </a:t>
            </a:r>
            <a:r>
              <a:rPr lang="en-US" altLang="zh-CN" dirty="0"/>
              <a:t>12-3) </a:t>
            </a:r>
            <a:r>
              <a:rPr lang="zh-CN" altLang="en-US" dirty="0"/>
              <a:t>所示。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3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自定义设备选择器 </a:t>
            </a:r>
          </a:p>
          <a:p>
            <a:r>
              <a:rPr lang="zh-CN" altLang="en-US" dirty="0"/>
              <a:t>图 </a:t>
            </a:r>
            <a:r>
              <a:rPr lang="en-US" altLang="zh-CN" dirty="0"/>
              <a:t>12-3 </a:t>
            </a:r>
            <a:r>
              <a:rPr lang="zh-CN" altLang="en-US" dirty="0"/>
              <a:t>使用自定义设备选择器。自定义设备选择器在第 </a:t>
            </a:r>
            <a:r>
              <a:rPr lang="en-US" altLang="zh-CN" dirty="0"/>
              <a:t>2 </a:t>
            </a:r>
            <a:r>
              <a:rPr lang="zh-CN" altLang="en-US" dirty="0"/>
              <a:t>章中作为方法 </a:t>
            </a:r>
            <a:r>
              <a:rPr lang="en-US" altLang="zh-CN" dirty="0"/>
              <a:t>5 </a:t>
            </a:r>
            <a:r>
              <a:rPr lang="zh-CN" altLang="en-US" dirty="0"/>
              <a:t>讨论，用来选择的 代码运行的位置 </a:t>
            </a:r>
            <a:r>
              <a:rPr lang="en-US" altLang="zh-CN" dirty="0"/>
              <a:t>(</a:t>
            </a:r>
            <a:r>
              <a:rPr lang="zh-CN" altLang="en-US" dirty="0"/>
              <a:t>图 </a:t>
            </a:r>
            <a:r>
              <a:rPr lang="en-US" altLang="zh-CN" dirty="0"/>
              <a:t>2-15)</a:t>
            </a:r>
            <a:r>
              <a:rPr lang="zh-CN" altLang="en-US" dirty="0"/>
              <a:t>。自定义设备选择器会为应用程序可用的每个设备调用 </a:t>
            </a:r>
            <a:r>
              <a:rPr lang="en-US" altLang="zh-CN" dirty="0"/>
              <a:t>operator()</a:t>
            </a:r>
            <a:r>
              <a:rPr lang="zh-CN" altLang="en-US" dirty="0"/>
              <a:t>，如图 </a:t>
            </a:r>
            <a:r>
              <a:rPr lang="en-US" altLang="zh-CN" dirty="0"/>
              <a:t>12-3 </a:t>
            </a:r>
            <a:r>
              <a:rPr lang="zh-CN" altLang="en-US" dirty="0"/>
              <a:t>所示。在这个例子中，选中的设备为得分最高的设备，我们将使用选择器进行一些有趣的操作</a:t>
            </a:r>
            <a:r>
              <a:rPr lang="en-US" altLang="zh-CN" dirty="0"/>
              <a:t>: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56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• </a:t>
            </a:r>
            <a:r>
              <a:rPr lang="zh-CN" altLang="en-US" dirty="0"/>
              <a:t>拒绝供应商名称包含“</a:t>
            </a:r>
            <a:r>
              <a:rPr lang="en-US" altLang="zh-CN" dirty="0"/>
              <a:t>Martian</a:t>
            </a:r>
            <a:r>
              <a:rPr lang="zh-CN" altLang="en-US" dirty="0"/>
              <a:t>”</a:t>
            </a:r>
            <a:r>
              <a:rPr lang="en-US" altLang="zh-CN" dirty="0"/>
              <a:t>(</a:t>
            </a:r>
            <a:r>
              <a:rPr lang="zh-CN" altLang="en-US" dirty="0"/>
              <a:t>返回</a:t>
            </a:r>
            <a:r>
              <a:rPr lang="en-US" altLang="zh-CN" dirty="0"/>
              <a:t>-1) </a:t>
            </a:r>
            <a:r>
              <a:rPr lang="zh-CN" altLang="en-US" dirty="0"/>
              <a:t>的 </a:t>
            </a:r>
            <a:r>
              <a:rPr lang="en-US" altLang="zh-CN" dirty="0"/>
              <a:t>GPU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建议使用供应商名称包含单词“</a:t>
            </a:r>
            <a:r>
              <a:rPr lang="en-US" altLang="zh-CN" dirty="0"/>
              <a:t>ACME</a:t>
            </a:r>
            <a:r>
              <a:rPr lang="zh-CN" altLang="en-US" dirty="0"/>
              <a:t>”的 </a:t>
            </a:r>
            <a:r>
              <a:rPr lang="en-US" altLang="zh-CN" dirty="0"/>
              <a:t>GPU(</a:t>
            </a:r>
            <a:r>
              <a:rPr lang="zh-CN" altLang="en-US" dirty="0"/>
              <a:t>返回 </a:t>
            </a:r>
            <a:r>
              <a:rPr lang="en-US" altLang="zh-CN" dirty="0"/>
              <a:t>824)</a:t>
            </a:r>
            <a:r>
              <a:rPr lang="zh-CN" altLang="en-US" dirty="0"/>
              <a:t>。 </a:t>
            </a:r>
            <a:r>
              <a:rPr lang="en-US" altLang="zh-CN" dirty="0"/>
              <a:t>• </a:t>
            </a:r>
            <a:r>
              <a:rPr lang="zh-CN" altLang="en-US" dirty="0"/>
              <a:t>任何其他 </a:t>
            </a:r>
            <a:r>
              <a:rPr lang="en-US" altLang="zh-CN" dirty="0"/>
              <a:t>GPU(</a:t>
            </a:r>
            <a:r>
              <a:rPr lang="zh-CN" altLang="en-US" dirty="0"/>
              <a:t>返回 </a:t>
            </a:r>
            <a:r>
              <a:rPr lang="en-US" altLang="zh-CN" dirty="0"/>
              <a:t>799)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如果没有 </a:t>
            </a:r>
            <a:r>
              <a:rPr lang="en-US" altLang="zh-CN" dirty="0"/>
              <a:t>GPU</a:t>
            </a:r>
            <a:r>
              <a:rPr lang="zh-CN" altLang="en-US" dirty="0"/>
              <a:t>，我们选择主机设备 </a:t>
            </a:r>
            <a:r>
              <a:rPr lang="en-US" altLang="zh-CN" dirty="0"/>
              <a:t>(</a:t>
            </a:r>
            <a:r>
              <a:rPr lang="zh-CN" altLang="en-US" dirty="0"/>
              <a:t>返回 </a:t>
            </a:r>
            <a:r>
              <a:rPr lang="en-US" altLang="zh-CN" dirty="0"/>
              <a:t>99)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• </a:t>
            </a:r>
            <a:r>
              <a:rPr lang="zh-CN" altLang="en-US" dirty="0"/>
              <a:t>忽略所有设备 </a:t>
            </a:r>
            <a:r>
              <a:rPr lang="en-US" altLang="zh-CN" dirty="0"/>
              <a:t>(</a:t>
            </a:r>
            <a:r>
              <a:rPr lang="zh-CN" altLang="en-US" dirty="0"/>
              <a:t>返回</a:t>
            </a:r>
            <a:r>
              <a:rPr lang="en-US" altLang="zh-CN" dirty="0"/>
              <a:t>-1)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237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11065688" cy="3221345"/>
          </a:xfrm>
        </p:spPr>
      </p:pic>
    </p:spTree>
    <p:extLst>
      <p:ext uri="{BB962C8B-B14F-4D97-AF65-F5344CB8AC3E}">
        <p14:creationId xmlns:p14="http://schemas.microsoft.com/office/powerpoint/2010/main" val="113478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0"/>
            <a:ext cx="7104969" cy="476250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31" y="4762501"/>
            <a:ext cx="696710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3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122120"/>
            <a:ext cx="6011870" cy="6735880"/>
          </a:xfrm>
        </p:spPr>
      </p:pic>
    </p:spTree>
    <p:extLst>
      <p:ext uri="{BB962C8B-B14F-4D97-AF65-F5344CB8AC3E}">
        <p14:creationId xmlns:p14="http://schemas.microsoft.com/office/powerpoint/2010/main" val="774892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 err="1"/>
              <a:t>get_info</a:t>
            </a:r>
            <a:r>
              <a:rPr lang="en-US" altLang="zh-CN" sz="2800" b="1" dirty="0"/>
              <a:t>&lt;&gt; </a:t>
            </a:r>
            <a:endParaRPr lang="zh-CN" altLang="en-US" sz="2800" dirty="0"/>
          </a:p>
          <a:p>
            <a:r>
              <a:rPr lang="zh-CN" altLang="en-US" sz="2800" dirty="0"/>
              <a:t>为了让程序“知道”在运行时哪些设备可用，可以让程序从设备类中查询可用的设备，然后可以 使用 </a:t>
            </a:r>
            <a:r>
              <a:rPr lang="en-US" altLang="zh-CN" sz="2800" dirty="0" err="1"/>
              <a:t>get_info</a:t>
            </a:r>
            <a:r>
              <a:rPr lang="en-US" altLang="zh-CN" sz="2800" dirty="0"/>
              <a:t>&lt;&gt; </a:t>
            </a:r>
            <a:r>
              <a:rPr lang="zh-CN" altLang="en-US" sz="2800" dirty="0"/>
              <a:t>查询特定的设备来了解更多细节。我们提供了一个简单的程序，叫做 </a:t>
            </a:r>
            <a:r>
              <a:rPr lang="en-US" altLang="zh-CN" sz="2800" dirty="0"/>
              <a:t>curious(</a:t>
            </a:r>
            <a:r>
              <a:rPr lang="zh-CN" altLang="en-US" sz="2800" dirty="0"/>
              <a:t>参 见图 </a:t>
            </a:r>
            <a:r>
              <a:rPr lang="en-US" altLang="zh-CN" sz="2800" dirty="0"/>
              <a:t>12-4)</a:t>
            </a:r>
            <a:r>
              <a:rPr lang="zh-CN" altLang="en-US" sz="2800" dirty="0"/>
              <a:t>，它使用这些接口输出信息直接查看。开发或调试使用这些接口的程序时，进行完整性 </a:t>
            </a:r>
          </a:p>
          <a:p>
            <a:r>
              <a:rPr lang="zh-CN" altLang="en-US" sz="2800" dirty="0"/>
              <a:t>检查非常有用，接口失败通常是软件驱动程序没有正确安装。图 </a:t>
            </a:r>
            <a:r>
              <a:rPr lang="en-US" altLang="zh-CN" sz="2800" dirty="0"/>
              <a:t>12-5 </a:t>
            </a:r>
            <a:r>
              <a:rPr lang="zh-CN" altLang="en-US" sz="2800" dirty="0"/>
              <a:t>显示了该程序的示例输出，其 中包含了有关当前设备的高级信息。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1283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1570038"/>
            <a:ext cx="9639300" cy="4187207"/>
          </a:xfrm>
        </p:spPr>
      </p:pic>
    </p:spTree>
    <p:extLst>
      <p:ext uri="{BB962C8B-B14F-4D97-AF65-F5344CB8AC3E}">
        <p14:creationId xmlns:p14="http://schemas.microsoft.com/office/powerpoint/2010/main" val="95469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98" y="255588"/>
            <a:ext cx="7101658" cy="5726112"/>
          </a:xfrm>
        </p:spPr>
      </p:pic>
    </p:spTree>
    <p:extLst>
      <p:ext uri="{BB962C8B-B14F-4D97-AF65-F5344CB8AC3E}">
        <p14:creationId xmlns:p14="http://schemas.microsoft.com/office/powerpoint/2010/main" val="1828511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详细的枚举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程序命名为 </a:t>
            </a:r>
            <a:r>
              <a:rPr lang="en-US" altLang="zh-CN" dirty="0" err="1"/>
              <a:t>verycurious.cpp</a:t>
            </a:r>
            <a:r>
              <a:rPr lang="en-US" altLang="zh-CN" dirty="0"/>
              <a:t>(</a:t>
            </a:r>
            <a:r>
              <a:rPr lang="zh-CN" altLang="en-US" dirty="0"/>
              <a:t>图 </a:t>
            </a:r>
            <a:r>
              <a:rPr lang="en-US" altLang="zh-CN" dirty="0"/>
              <a:t>12-6)</a:t>
            </a:r>
            <a:r>
              <a:rPr lang="zh-CN" altLang="en-US" dirty="0"/>
              <a:t>，以说明使用 </a:t>
            </a:r>
            <a:r>
              <a:rPr lang="en-US" altLang="zh-CN" dirty="0" err="1"/>
              <a:t>get_info</a:t>
            </a:r>
            <a:r>
              <a:rPr lang="en-US" altLang="zh-CN" dirty="0"/>
              <a:t>&lt;&gt; </a:t>
            </a:r>
            <a:r>
              <a:rPr lang="zh-CN" altLang="en-US" dirty="0"/>
              <a:t>可以获得的详细信息。同样， 发现自己编写这样的代码是为了在开发或调试程序时提供帮助。图 </a:t>
            </a:r>
            <a:r>
              <a:rPr lang="en-US" altLang="zh-CN" dirty="0"/>
              <a:t>12-5 </a:t>
            </a:r>
            <a:r>
              <a:rPr lang="zh-CN" altLang="en-US" dirty="0"/>
              <a:t>显示了该程序的示例输出， 其中包含有关于当前设备的底层信息。 </a:t>
            </a:r>
          </a:p>
          <a:p>
            <a:r>
              <a:rPr lang="zh-CN" altLang="en-US" dirty="0"/>
              <a:t>现在我们已经展示了如何访问信息，接下来将讨论在应用程序中最重要的查询和操作的信息字 段。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749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304" y="795129"/>
            <a:ext cx="10972800" cy="5943601"/>
          </a:xfrm>
        </p:spPr>
        <p:txBody>
          <a:bodyPr/>
          <a:lstStyle/>
          <a:p>
            <a:r>
              <a:rPr lang="zh-CN" altLang="en-US" sz="2800" dirty="0"/>
              <a:t>第 </a:t>
            </a:r>
            <a:r>
              <a:rPr lang="en-US" altLang="zh-CN" sz="2800" dirty="0"/>
              <a:t>2 </a:t>
            </a:r>
            <a:r>
              <a:rPr lang="zh-CN" altLang="en-US" sz="2800" dirty="0"/>
              <a:t>章介绍了将工作导向特定设备的机制</a:t>
            </a:r>
            <a:r>
              <a:rPr lang="en-US" altLang="zh-CN" sz="2800" dirty="0"/>
              <a:t>——</a:t>
            </a:r>
            <a:r>
              <a:rPr lang="zh-CN" altLang="en-US" sz="2800" dirty="0"/>
              <a:t>控制代码执行的位置。本章中，我们将探索如何 适应运行时出现的设备。 </a:t>
            </a:r>
          </a:p>
          <a:p>
            <a:r>
              <a:rPr lang="zh-CN" altLang="en-US" sz="2800" dirty="0"/>
              <a:t>我们希望程序可以移植，程序需要适应设备的功能。我们可以将程序参数化，只使用现有的特 性，并根据设备的具体情况调整代码。如果程序不能适应环境，那么不好的事情就会发生，比如执 行缓慢或失败。 </a:t>
            </a:r>
          </a:p>
          <a:p>
            <a:r>
              <a:rPr lang="zh-CN" altLang="en-US" sz="2800" dirty="0"/>
              <a:t>幸运的是，</a:t>
            </a:r>
            <a:r>
              <a:rPr lang="en-US" altLang="zh-CN" sz="2800" dirty="0"/>
              <a:t>SYCL </a:t>
            </a:r>
            <a:r>
              <a:rPr lang="zh-CN" altLang="en-US" sz="2800" dirty="0"/>
              <a:t>规范考虑到了这一点，并提供了解决这个问题的接口。</a:t>
            </a:r>
            <a:r>
              <a:rPr lang="en-US" altLang="zh-CN" sz="2800" dirty="0"/>
              <a:t>SYCL </a:t>
            </a:r>
            <a:r>
              <a:rPr lang="zh-CN" altLang="en-US" sz="2800" dirty="0"/>
              <a:t>规范定义了一 个设备类，封装了可以执行内核的设备。查询设备类的能力，使程序能够适应设备的特性和能力， 这是本章的核心内容。 </a:t>
            </a:r>
          </a:p>
          <a:p>
            <a:r>
              <a:rPr lang="zh-CN" altLang="en-US" sz="2800" dirty="0"/>
              <a:t>许多人将从开始思考如何将“是否存在 </a:t>
            </a:r>
            <a:r>
              <a:rPr lang="en-US" altLang="zh-CN" sz="2800" dirty="0"/>
              <a:t>GPU?</a:t>
            </a:r>
            <a:r>
              <a:rPr lang="zh-CN" altLang="en-US" sz="2800" dirty="0"/>
              <a:t>”通知正在执行的程序，并让程序自身做出选择。 如我们将看到的，有更多的信息可以帮助我们使程序的健壮和性能更好。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08884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52" y="98765"/>
            <a:ext cx="7245398" cy="6759235"/>
          </a:xfrm>
        </p:spPr>
      </p:pic>
    </p:spTree>
    <p:extLst>
      <p:ext uri="{BB962C8B-B14F-4D97-AF65-F5344CB8AC3E}">
        <p14:creationId xmlns:p14="http://schemas.microsoft.com/office/powerpoint/2010/main" val="179555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1007268"/>
            <a:ext cx="8649422" cy="20788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36" y="3086099"/>
            <a:ext cx="8274050" cy="208698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03350" y="5173080"/>
            <a:ext cx="9448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get_info</a:t>
            </a:r>
            <a:r>
              <a:rPr lang="en-US" altLang="zh-CN" sz="1600" b="1" dirty="0"/>
              <a:t>&lt;&gt; </a:t>
            </a:r>
            <a:endParaRPr lang="zh-CN" altLang="en-US" sz="1600" dirty="0"/>
          </a:p>
          <a:p>
            <a:r>
              <a:rPr lang="en-US" altLang="zh-CN" sz="1600" dirty="0" err="1"/>
              <a:t>has_extension</a:t>
            </a:r>
            <a:r>
              <a:rPr lang="en-US" altLang="zh-CN" sz="1600" dirty="0"/>
              <a:t>() </a:t>
            </a:r>
            <a:r>
              <a:rPr lang="zh-CN" altLang="en-US" sz="1600" dirty="0"/>
              <a:t>接口允许程序直接测试某个特性，而不是像前面的代码示例所显示的那样，从 </a:t>
            </a:r>
            <a:r>
              <a:rPr lang="en-US" altLang="zh-CN" sz="1600" dirty="0" err="1"/>
              <a:t>get_info</a:t>
            </a:r>
            <a:r>
              <a:rPr lang="en-US" altLang="zh-CN" sz="1600" dirty="0"/>
              <a:t> &lt;info::platform::extensions&gt; </a:t>
            </a:r>
            <a:r>
              <a:rPr lang="zh-CN" altLang="en-US" sz="1600" dirty="0"/>
              <a:t>遍历扩展列表。</a:t>
            </a:r>
            <a:r>
              <a:rPr lang="en-US" altLang="zh-CN" sz="1600" dirty="0"/>
              <a:t>SYCL 2020 </a:t>
            </a:r>
            <a:r>
              <a:rPr lang="zh-CN" altLang="en-US" sz="1600" dirty="0"/>
              <a:t>临时规范定义了新的机制来查询 扩展和设备的详细信息，但本书中不涉及这些特性 </a:t>
            </a:r>
            <a:r>
              <a:rPr lang="en-US" altLang="zh-CN" sz="1600" dirty="0"/>
              <a:t>(</a:t>
            </a:r>
            <a:r>
              <a:rPr lang="zh-CN" altLang="en-US" sz="1600" dirty="0"/>
              <a:t>它们刚刚定稿</a:t>
            </a:r>
            <a:r>
              <a:rPr lang="en-US" altLang="zh-CN" sz="1600" dirty="0"/>
              <a:t>)</a:t>
            </a:r>
            <a:r>
              <a:rPr lang="zh-CN" altLang="en-US" sz="1600" dirty="0"/>
              <a:t>。更多信息请参考在线 </a:t>
            </a:r>
            <a:r>
              <a:rPr lang="en-US" altLang="zh-CN" sz="1600" dirty="0" err="1"/>
              <a:t>oneAPI</a:t>
            </a:r>
            <a:r>
              <a:rPr lang="en-US" altLang="zh-CN" sz="1600" dirty="0"/>
              <a:t> DPC++ </a:t>
            </a:r>
            <a:r>
              <a:rPr lang="zh-CN" altLang="en-US" sz="1600" dirty="0"/>
              <a:t>语言手册。 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83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设备信息描述符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“</a:t>
            </a:r>
            <a:r>
              <a:rPr lang="en-US" altLang="zh-CN" dirty="0"/>
              <a:t>curious</a:t>
            </a:r>
            <a:r>
              <a:rPr lang="zh-CN" altLang="en-US" dirty="0"/>
              <a:t>”程序示例，使用了最常用的 </a:t>
            </a:r>
            <a:r>
              <a:rPr lang="en-US" altLang="zh-CN" dirty="0"/>
              <a:t>SYCL </a:t>
            </a:r>
            <a:r>
              <a:rPr lang="zh-CN" altLang="en-US" dirty="0"/>
              <a:t>设备类成员函数 </a:t>
            </a:r>
            <a:r>
              <a:rPr lang="en-US" altLang="zh-CN" dirty="0"/>
              <a:t>(</a:t>
            </a:r>
            <a:r>
              <a:rPr lang="zh-CN" altLang="en-US" dirty="0"/>
              <a:t>例如，</a:t>
            </a:r>
            <a:r>
              <a:rPr lang="en-US" altLang="zh-CN" dirty="0" err="1"/>
              <a:t>is_host</a:t>
            </a:r>
            <a:r>
              <a:rPr lang="en-US" altLang="zh-CN" dirty="0"/>
              <a:t>, </a:t>
            </a:r>
            <a:r>
              <a:rPr lang="en-US" altLang="zh-CN" dirty="0" err="1"/>
              <a:t>is_cpu</a:t>
            </a:r>
            <a:r>
              <a:rPr lang="en-US" altLang="zh-CN" dirty="0"/>
              <a:t>, </a:t>
            </a:r>
            <a:r>
              <a:rPr lang="en-US" altLang="zh-CN" dirty="0" err="1"/>
              <a:t>is_gpu</a:t>
            </a:r>
            <a:r>
              <a:rPr lang="en-US" altLang="zh-CN" dirty="0"/>
              <a:t>, </a:t>
            </a:r>
            <a:r>
              <a:rPr lang="en-US" altLang="zh-CN" dirty="0" err="1"/>
              <a:t>is_accelerator</a:t>
            </a:r>
            <a:r>
              <a:rPr lang="en-US" altLang="zh-CN" dirty="0"/>
              <a:t>, </a:t>
            </a:r>
            <a:r>
              <a:rPr lang="en-US" altLang="zh-CN" dirty="0" err="1"/>
              <a:t>get_info</a:t>
            </a:r>
            <a:r>
              <a:rPr lang="en-US" altLang="zh-CN" dirty="0"/>
              <a:t>, </a:t>
            </a:r>
            <a:r>
              <a:rPr lang="en-US" altLang="zh-CN" dirty="0" err="1"/>
              <a:t>has_extension</a:t>
            </a:r>
            <a:r>
              <a:rPr lang="en-US" altLang="zh-CN" dirty="0"/>
              <a:t>)</a:t>
            </a:r>
            <a:r>
              <a:rPr lang="zh-CN" altLang="en-US" dirty="0"/>
              <a:t>。这些成员函数记录在 </a:t>
            </a:r>
            <a:r>
              <a:rPr lang="en-US" altLang="zh-CN" dirty="0"/>
              <a:t>SYCL </a:t>
            </a:r>
            <a:r>
              <a:rPr lang="zh-CN" altLang="en-US" dirty="0"/>
              <a:t>规范的“</a:t>
            </a:r>
            <a:r>
              <a:rPr lang="en-US" altLang="zh-CN" dirty="0"/>
              <a:t>SYCL </a:t>
            </a:r>
            <a:r>
              <a:rPr lang="zh-CN" altLang="en-US" dirty="0"/>
              <a:t>设备类的成 员函数”的表中 </a:t>
            </a:r>
            <a:r>
              <a:rPr lang="en-US" altLang="zh-CN" dirty="0"/>
              <a:t>(</a:t>
            </a:r>
            <a:r>
              <a:rPr lang="zh-CN" altLang="en-US" dirty="0"/>
              <a:t>在 </a:t>
            </a:r>
            <a:r>
              <a:rPr lang="en-US" altLang="zh-CN" dirty="0"/>
              <a:t>SYCL 1.2.1 </a:t>
            </a:r>
            <a:r>
              <a:rPr lang="zh-CN" altLang="en-US" dirty="0"/>
              <a:t>中，是表 </a:t>
            </a:r>
            <a:r>
              <a:rPr lang="en-US" altLang="zh-CN" dirty="0"/>
              <a:t>4.18)</a:t>
            </a:r>
            <a:r>
              <a:rPr lang="zh-CN" altLang="en-US" dirty="0"/>
              <a:t>。 </a:t>
            </a:r>
          </a:p>
          <a:p>
            <a:r>
              <a:rPr lang="zh-CN" altLang="en-US" dirty="0"/>
              <a:t>“</a:t>
            </a:r>
            <a:r>
              <a:rPr lang="en-US" altLang="zh-CN" dirty="0"/>
              <a:t>curious</a:t>
            </a:r>
            <a:r>
              <a:rPr lang="zh-CN" altLang="en-US" dirty="0"/>
              <a:t>”程序示例也使用 </a:t>
            </a:r>
            <a:r>
              <a:rPr lang="en-US" altLang="zh-CN" dirty="0" err="1"/>
              <a:t>get_info</a:t>
            </a:r>
            <a:r>
              <a:rPr lang="en-US" altLang="zh-CN" dirty="0"/>
              <a:t> </a:t>
            </a:r>
            <a:r>
              <a:rPr lang="zh-CN" altLang="en-US" dirty="0"/>
              <a:t>成员函数查询信息。所有 </a:t>
            </a:r>
            <a:r>
              <a:rPr lang="en-US" altLang="zh-CN" dirty="0"/>
              <a:t>SYCL </a:t>
            </a:r>
            <a:r>
              <a:rPr lang="zh-CN" altLang="en-US" dirty="0"/>
              <a:t>设备 </a:t>
            </a:r>
            <a:r>
              <a:rPr lang="en-US" altLang="zh-CN" dirty="0"/>
              <a:t>(</a:t>
            </a:r>
            <a:r>
              <a:rPr lang="zh-CN" altLang="en-US" dirty="0"/>
              <a:t>包括主机设备</a:t>
            </a:r>
            <a:r>
              <a:rPr lang="en-US" altLang="zh-CN" dirty="0"/>
              <a:t>) </a:t>
            </a:r>
            <a:r>
              <a:rPr lang="zh-CN" altLang="en-US" dirty="0"/>
              <a:t>都 必须支持组询。这些项目的完整列表在 </a:t>
            </a:r>
            <a:r>
              <a:rPr lang="en-US" altLang="zh-CN" dirty="0"/>
              <a:t>SYCL </a:t>
            </a:r>
            <a:r>
              <a:rPr lang="zh-CN" altLang="en-US" dirty="0"/>
              <a:t>规范中一个名为“设备信息描述符”的表中描述 </a:t>
            </a:r>
            <a:r>
              <a:rPr lang="en-US" altLang="zh-CN" dirty="0"/>
              <a:t>(</a:t>
            </a:r>
            <a:r>
              <a:rPr lang="zh-CN" altLang="en-US" dirty="0"/>
              <a:t>在 </a:t>
            </a:r>
            <a:r>
              <a:rPr lang="en-US" altLang="zh-CN" dirty="0"/>
              <a:t>SYCL 1.2.1 </a:t>
            </a:r>
            <a:r>
              <a:rPr lang="zh-CN" altLang="en-US" dirty="0"/>
              <a:t>中，是表 </a:t>
            </a:r>
            <a:r>
              <a:rPr lang="en-US" altLang="zh-CN" dirty="0"/>
              <a:t>4.20)</a:t>
            </a:r>
            <a:r>
              <a:rPr lang="zh-CN" altLang="en-US" dirty="0"/>
              <a:t>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57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特定于设备的内核信息描述符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像平台和设备一样，可以使用 </a:t>
            </a:r>
            <a:r>
              <a:rPr lang="en-US" altLang="zh-CN" dirty="0" err="1"/>
              <a:t>get_info</a:t>
            </a:r>
            <a:r>
              <a:rPr lang="en-US" altLang="zh-CN" dirty="0"/>
              <a:t> </a:t>
            </a:r>
            <a:r>
              <a:rPr lang="zh-CN" altLang="en-US" dirty="0"/>
              <a:t>函数查询关于内核的信息。这些信息 </a:t>
            </a:r>
            <a:r>
              <a:rPr lang="en-US" altLang="zh-CN" dirty="0"/>
              <a:t>(</a:t>
            </a:r>
            <a:r>
              <a:rPr lang="zh-CN" altLang="en-US" dirty="0"/>
              <a:t>例如，支持的工 作组大小、工作组大小、工作项所需的私有内存量</a:t>
            </a:r>
            <a:r>
              <a:rPr lang="en-US" altLang="zh-CN" dirty="0"/>
              <a:t>) </a:t>
            </a:r>
            <a:r>
              <a:rPr lang="zh-CN" altLang="en-US" dirty="0"/>
              <a:t>是特定于设备的，因此内核类的 </a:t>
            </a:r>
            <a:r>
              <a:rPr lang="en-US" altLang="zh-CN" dirty="0" err="1"/>
              <a:t>get_info</a:t>
            </a:r>
            <a:r>
              <a:rPr lang="en-US" altLang="zh-CN" dirty="0"/>
              <a:t> </a:t>
            </a:r>
            <a:r>
              <a:rPr lang="zh-CN" altLang="en-US" dirty="0"/>
              <a:t>成员 函数接受一个设备作为参数。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732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我们将把细节划分为关于必要条件 </a:t>
            </a:r>
            <a:r>
              <a:rPr lang="en-US" altLang="zh-CN" dirty="0"/>
              <a:t>(</a:t>
            </a:r>
            <a:r>
              <a:rPr lang="zh-CN" altLang="en-US" dirty="0"/>
              <a:t>正确性</a:t>
            </a:r>
            <a:r>
              <a:rPr lang="en-US" altLang="zh-CN" dirty="0"/>
              <a:t>) </a:t>
            </a:r>
            <a:r>
              <a:rPr lang="zh-CN" altLang="en-US" dirty="0"/>
              <a:t>的信息，和对调优有用但对正确性不是必需的信 息。 </a:t>
            </a:r>
            <a:endParaRPr lang="en-US" altLang="zh-CN" dirty="0"/>
          </a:p>
          <a:p>
            <a:r>
              <a:rPr lang="zh-CN" altLang="en-US" dirty="0"/>
              <a:t>第一个正确性类别中，将列举内核正确启动所应满足的条件，不遵守这些设备限制将导致程序 失败。图 </a:t>
            </a:r>
            <a:r>
              <a:rPr lang="en-US" altLang="zh-CN" dirty="0"/>
              <a:t>12-7 </a:t>
            </a:r>
            <a:r>
              <a:rPr lang="zh-CN" altLang="en-US" dirty="0"/>
              <a:t>显示了如何获取这些参数中的部分，这些值可以在主机代码和内核代码中使用 </a:t>
            </a:r>
            <a:r>
              <a:rPr lang="en-US" altLang="zh-CN" dirty="0"/>
              <a:t>(</a:t>
            </a:r>
            <a:r>
              <a:rPr lang="zh-CN" altLang="en-US" dirty="0"/>
              <a:t>通过 </a:t>
            </a:r>
            <a:r>
              <a:rPr lang="en-US" altLang="zh-CN" dirty="0"/>
              <a:t>Lambda </a:t>
            </a:r>
            <a:r>
              <a:rPr lang="zh-CN" altLang="en-US" dirty="0"/>
              <a:t>捕获</a:t>
            </a:r>
            <a:r>
              <a:rPr lang="en-US" altLang="zh-CN" dirty="0"/>
              <a:t>)</a:t>
            </a:r>
            <a:r>
              <a:rPr lang="zh-CN" altLang="en-US" dirty="0"/>
              <a:t>。可以修改代码来利用这些信息，例如</a:t>
            </a:r>
            <a:r>
              <a:rPr lang="en-US" altLang="zh-CN" dirty="0"/>
              <a:t>:</a:t>
            </a:r>
            <a:r>
              <a:rPr lang="zh-CN" altLang="en-US" dirty="0"/>
              <a:t>可以调整缓冲区大小或工作组大小。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348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75" y="1570038"/>
            <a:ext cx="10280650" cy="4298375"/>
          </a:xfrm>
        </p:spPr>
      </p:pic>
    </p:spTree>
    <p:extLst>
      <p:ext uri="{BB962C8B-B14F-4D97-AF65-F5344CB8AC3E}">
        <p14:creationId xmlns:p14="http://schemas.microsoft.com/office/powerpoint/2010/main" val="153179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查询设备 </a:t>
            </a:r>
          </a:p>
          <a:p>
            <a:r>
              <a:rPr lang="en-US" altLang="zh-CN" sz="2000" i="1" dirty="0" err="1"/>
              <a:t>device_type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gpu</a:t>
            </a:r>
            <a:r>
              <a:rPr lang="en-US" altLang="zh-CN" sz="2000" dirty="0"/>
              <a:t>, accelerator, </a:t>
            </a:r>
            <a:r>
              <a:rPr lang="en-US" altLang="zh-CN" sz="2000" dirty="0" err="1"/>
              <a:t>custom,automatic</a:t>
            </a:r>
            <a:r>
              <a:rPr lang="en-US" altLang="zh-CN" sz="2000" dirty="0"/>
              <a:t>, host, all</a:t>
            </a:r>
            <a:r>
              <a:rPr lang="zh-CN" altLang="en-US" sz="2000" dirty="0"/>
              <a:t>。最常使用的是 </a:t>
            </a:r>
            <a:r>
              <a:rPr lang="en-US" altLang="zh-CN" sz="2000" dirty="0" err="1"/>
              <a:t>is_host</a:t>
            </a:r>
            <a:r>
              <a:rPr lang="en-US" altLang="zh-CN" sz="2000" dirty="0"/>
              <a:t>()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is_cpu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is_gpu</a:t>
            </a:r>
            <a:r>
              <a:rPr lang="en-US" altLang="zh-CN" sz="2000" dirty="0"/>
              <a:t>() (</a:t>
            </a:r>
            <a:r>
              <a:rPr lang="zh-CN" altLang="en-US" sz="2000" dirty="0"/>
              <a:t>见图 </a:t>
            </a:r>
            <a:r>
              <a:rPr lang="en-US" altLang="zh-CN" sz="2000" dirty="0"/>
              <a:t>12-6): </a:t>
            </a:r>
            <a:endParaRPr lang="zh-CN" altLang="en-US" sz="2000" dirty="0"/>
          </a:p>
          <a:p>
            <a:r>
              <a:rPr lang="en-US" altLang="zh-CN" sz="2000" i="1" dirty="0" err="1"/>
              <a:t>max_work_item_sizes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nd_range</a:t>
            </a:r>
            <a:r>
              <a:rPr lang="en-US" altLang="zh-CN" sz="2000" dirty="0"/>
              <a:t> </a:t>
            </a:r>
            <a:r>
              <a:rPr lang="zh-CN" altLang="en-US" sz="2000" dirty="0"/>
              <a:t>的工作组的每个维度中允许的最大工作项数。对于非定制 设备，最小值为 </a:t>
            </a:r>
            <a:r>
              <a:rPr lang="en-US" altLang="zh-CN" sz="2000" dirty="0"/>
              <a:t>(1,1,1)</a:t>
            </a:r>
            <a:r>
              <a:rPr lang="zh-CN" altLang="en-US" sz="2000" dirty="0"/>
              <a:t>。 </a:t>
            </a:r>
          </a:p>
          <a:p>
            <a:r>
              <a:rPr lang="en-US" altLang="zh-CN" sz="2000" i="1" dirty="0" err="1"/>
              <a:t>max_work_group_size</a:t>
            </a:r>
            <a:r>
              <a:rPr lang="en-US" altLang="zh-CN" sz="2000" dirty="0"/>
              <a:t>: </a:t>
            </a:r>
            <a:r>
              <a:rPr lang="zh-CN" altLang="en-US" sz="2000" dirty="0"/>
              <a:t>单个计算单元上执行内核的工作组中允许的最大工作项数。最小值为 </a:t>
            </a:r>
            <a:r>
              <a:rPr lang="en-US" altLang="zh-CN" sz="2000" dirty="0"/>
              <a:t>1</a:t>
            </a:r>
            <a:r>
              <a:rPr lang="zh-CN" altLang="en-US" sz="2000" dirty="0"/>
              <a:t>。 </a:t>
            </a:r>
          </a:p>
          <a:p>
            <a:r>
              <a:rPr lang="en-US" altLang="zh-CN" sz="2000" i="1" dirty="0" err="1"/>
              <a:t>global_mem_size</a:t>
            </a:r>
            <a:r>
              <a:rPr lang="en-US" altLang="zh-CN" sz="2000" dirty="0"/>
              <a:t>: </a:t>
            </a:r>
            <a:r>
              <a:rPr lang="zh-CN" altLang="en-US" sz="2000" dirty="0"/>
              <a:t>全局内存大小 </a:t>
            </a:r>
            <a:r>
              <a:rPr lang="en-US" altLang="zh-CN" sz="2000" dirty="0"/>
              <a:t>(</a:t>
            </a:r>
            <a:r>
              <a:rPr lang="zh-CN" altLang="en-US" sz="2000" dirty="0"/>
              <a:t>以字节为单位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i="1" dirty="0" err="1"/>
              <a:t>local_mem_size</a:t>
            </a:r>
            <a:r>
              <a:rPr lang="en-US" altLang="zh-CN" sz="2000" dirty="0"/>
              <a:t>: </a:t>
            </a:r>
            <a:r>
              <a:rPr lang="zh-CN" altLang="en-US" sz="2000" dirty="0"/>
              <a:t>本地内存大小 </a:t>
            </a:r>
            <a:r>
              <a:rPr lang="en-US" altLang="zh-CN" sz="2000" dirty="0"/>
              <a:t>(</a:t>
            </a:r>
            <a:r>
              <a:rPr lang="zh-CN" altLang="en-US" sz="2000" dirty="0"/>
              <a:t>以字节为单位</a:t>
            </a:r>
            <a:r>
              <a:rPr lang="en-US" altLang="zh-CN" sz="2000" dirty="0"/>
              <a:t>)</a:t>
            </a:r>
            <a:r>
              <a:rPr lang="zh-CN" altLang="en-US" sz="2000" dirty="0"/>
              <a:t>。除定制设备外，最小为 </a:t>
            </a:r>
            <a:r>
              <a:rPr lang="en-US" altLang="zh-CN" sz="2000" dirty="0"/>
              <a:t>32K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r>
              <a:rPr lang="en-US" altLang="zh-CN" sz="2000" i="1" dirty="0"/>
              <a:t>extensions</a:t>
            </a:r>
            <a:r>
              <a:rPr lang="en-US" altLang="zh-CN" sz="2000" dirty="0"/>
              <a:t>: </a:t>
            </a:r>
            <a:r>
              <a:rPr lang="zh-CN" altLang="en-US" sz="2000" dirty="0"/>
              <a:t>特定于设备的信息在 </a:t>
            </a:r>
            <a:r>
              <a:rPr lang="en-US" altLang="zh-CN" sz="2000" dirty="0"/>
              <a:t>SYCL </a:t>
            </a:r>
            <a:r>
              <a:rPr lang="zh-CN" altLang="en-US" sz="2000" dirty="0"/>
              <a:t>规范中没有特别详细，通常是特定于供应商的，如 </a:t>
            </a:r>
          </a:p>
          <a:p>
            <a:r>
              <a:rPr lang="en-US" altLang="zh-CN" sz="2000" dirty="0" err="1"/>
              <a:t>verycurious</a:t>
            </a:r>
            <a:r>
              <a:rPr lang="en-US" altLang="zh-CN" sz="2000" dirty="0"/>
              <a:t> </a:t>
            </a:r>
            <a:r>
              <a:rPr lang="zh-CN" altLang="en-US" sz="2000" dirty="0"/>
              <a:t>程序所示 </a:t>
            </a:r>
            <a:r>
              <a:rPr lang="en-US" altLang="zh-CN" sz="2000" dirty="0"/>
              <a:t>(</a:t>
            </a:r>
            <a:r>
              <a:rPr lang="zh-CN" altLang="en-US" sz="2000" dirty="0"/>
              <a:t>图 </a:t>
            </a:r>
            <a:r>
              <a:rPr lang="en-US" altLang="zh-CN" sz="2000" dirty="0"/>
              <a:t>12-6)</a:t>
            </a:r>
            <a:r>
              <a:rPr lang="zh-CN" altLang="en-US" sz="2000" dirty="0"/>
              <a:t>。</a:t>
            </a:r>
            <a:br>
              <a:rPr lang="zh-CN" altLang="en-US" sz="2000" dirty="0"/>
            </a:br>
            <a:endParaRPr lang="zh-CN" altLang="en-US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6935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i="1" dirty="0" err="1"/>
              <a:t>max_compute_units</a:t>
            </a:r>
            <a:r>
              <a:rPr lang="en-US" altLang="zh-CN" sz="1800" dirty="0"/>
              <a:t>: </a:t>
            </a:r>
            <a:r>
              <a:rPr lang="zh-CN" altLang="en-US" sz="1800" dirty="0"/>
              <a:t>说明设备实现定义的可用并行性的数量，请谨慎使用</a:t>
            </a:r>
            <a:r>
              <a:rPr lang="en-US" altLang="zh-CN" sz="1800" dirty="0"/>
              <a:t>! </a:t>
            </a:r>
            <a:r>
              <a:rPr lang="en-US" altLang="zh-CN" sz="1800" i="1" dirty="0" err="1"/>
              <a:t>sub_group_sizes</a:t>
            </a:r>
            <a:r>
              <a:rPr lang="en-US" altLang="zh-CN" sz="1800" dirty="0"/>
              <a:t>: </a:t>
            </a:r>
            <a:r>
              <a:rPr lang="zh-CN" altLang="en-US" sz="1800" dirty="0"/>
              <a:t>返回设备支持的子工作组大小。</a:t>
            </a:r>
            <a:br>
              <a:rPr lang="zh-CN" altLang="en-US" sz="1800" dirty="0"/>
            </a:br>
            <a:r>
              <a:rPr lang="en-US" altLang="zh-CN" sz="1800" i="1" dirty="0" err="1"/>
              <a:t>usm_device_allocations</a:t>
            </a:r>
            <a:r>
              <a:rPr lang="en-US" altLang="zh-CN" sz="1800" dirty="0"/>
              <a:t>: </a:t>
            </a:r>
            <a:r>
              <a:rPr lang="zh-CN" altLang="en-US" sz="1800" dirty="0"/>
              <a:t>如果该设备支持显式 </a:t>
            </a:r>
            <a:r>
              <a:rPr lang="en-US" altLang="zh-CN" sz="1800" dirty="0"/>
              <a:t>USM </a:t>
            </a:r>
            <a:r>
              <a:rPr lang="zh-CN" altLang="en-US" sz="1800" dirty="0"/>
              <a:t>中描述的设备内存，则返回 </a:t>
            </a:r>
            <a:r>
              <a:rPr lang="en-US" altLang="zh-CN" sz="1800" dirty="0"/>
              <a:t>true</a:t>
            </a:r>
            <a:r>
              <a:rPr lang="zh-CN" altLang="en-US" sz="1800" dirty="0"/>
              <a:t>。 </a:t>
            </a:r>
            <a:r>
              <a:rPr lang="en-US" altLang="zh-CN" sz="1800" i="1" dirty="0" err="1"/>
              <a:t>usm_host_allocations</a:t>
            </a:r>
            <a:r>
              <a:rPr lang="en-US" altLang="zh-CN" sz="1800" dirty="0"/>
              <a:t>: </a:t>
            </a:r>
            <a:r>
              <a:rPr lang="zh-CN" altLang="en-US" sz="1800" dirty="0"/>
              <a:t>如果该设备可以访问主机内存，则返回 </a:t>
            </a:r>
            <a:r>
              <a:rPr lang="en-US" altLang="zh-CN" sz="1800" dirty="0"/>
              <a:t>true</a:t>
            </a:r>
            <a:r>
              <a:rPr lang="zh-CN" altLang="en-US" sz="1800" dirty="0"/>
              <a:t>。 </a:t>
            </a:r>
            <a:r>
              <a:rPr lang="en-US" altLang="zh-CN" sz="1800" i="1" dirty="0" err="1"/>
              <a:t>usm_shared_allocations</a:t>
            </a:r>
            <a:r>
              <a:rPr lang="en-US" altLang="zh-CN" sz="1800" dirty="0"/>
              <a:t>: </a:t>
            </a:r>
            <a:r>
              <a:rPr lang="zh-CN" altLang="en-US" sz="1800" dirty="0"/>
              <a:t>如果此设备支持共享内存，则返回 </a:t>
            </a:r>
            <a:r>
              <a:rPr lang="en-US" altLang="zh-CN" sz="1800" dirty="0"/>
              <a:t>true</a:t>
            </a:r>
            <a:r>
              <a:rPr lang="zh-CN" altLang="en-US" sz="1800" dirty="0"/>
              <a:t>。 </a:t>
            </a:r>
            <a:r>
              <a:rPr lang="en-US" altLang="zh-CN" sz="1800" i="1" dirty="0" err="1"/>
              <a:t>usm_restricted_shared_allocations</a:t>
            </a:r>
            <a:r>
              <a:rPr lang="en-US" altLang="zh-CN" sz="1800" dirty="0"/>
              <a:t>: </a:t>
            </a:r>
            <a:r>
              <a:rPr lang="zh-CN" altLang="en-US" sz="1800" dirty="0"/>
              <a:t>如果该设备支持受设备上“</a:t>
            </a:r>
            <a:r>
              <a:rPr lang="en-US" altLang="zh-CN" sz="1800" dirty="0"/>
              <a:t>restricted USM</a:t>
            </a:r>
            <a:r>
              <a:rPr lang="zh-CN" altLang="en-US" sz="1800" dirty="0"/>
              <a:t>”限制所控制 </a:t>
            </a:r>
          </a:p>
          <a:p>
            <a:r>
              <a:rPr lang="zh-CN" altLang="en-US" sz="1800" dirty="0"/>
              <a:t>的共享内存，则返回 </a:t>
            </a:r>
            <a:r>
              <a:rPr lang="en-US" altLang="zh-CN" sz="1800" dirty="0"/>
              <a:t>true</a:t>
            </a:r>
            <a:r>
              <a:rPr lang="zh-CN" altLang="en-US" sz="1800" dirty="0"/>
              <a:t>。此属性要求 </a:t>
            </a:r>
            <a:r>
              <a:rPr lang="en-US" altLang="zh-CN" sz="1800" dirty="0" err="1"/>
              <a:t>usm_shared_allocations</a:t>
            </a:r>
            <a:r>
              <a:rPr lang="en-US" altLang="zh-CN" sz="1800" dirty="0"/>
              <a:t> </a:t>
            </a:r>
            <a:r>
              <a:rPr lang="zh-CN" altLang="en-US" sz="1800" dirty="0"/>
              <a:t>对此设备返回 </a:t>
            </a:r>
            <a:r>
              <a:rPr lang="en-US" altLang="zh-CN" sz="1800" dirty="0"/>
              <a:t>true</a:t>
            </a:r>
            <a:r>
              <a:rPr lang="zh-CN" altLang="en-US" sz="1800" dirty="0"/>
              <a:t>。 </a:t>
            </a:r>
            <a:r>
              <a:rPr lang="en-US" altLang="zh-CN" sz="1800" i="1" dirty="0" err="1"/>
              <a:t>usm_system_allocator</a:t>
            </a:r>
            <a:r>
              <a:rPr lang="en-US" altLang="zh-CN" sz="1800" dirty="0"/>
              <a:t>: </a:t>
            </a:r>
            <a:r>
              <a:rPr lang="zh-CN" altLang="en-US" sz="1800" dirty="0"/>
              <a:t>如果系统分配器可能用于此设备上的共享内存，而不是 </a:t>
            </a:r>
            <a:r>
              <a:rPr lang="en-US" altLang="zh-CN" sz="1800" dirty="0"/>
              <a:t>USM </a:t>
            </a:r>
            <a:r>
              <a:rPr lang="zh-CN" altLang="en-US" sz="1800" dirty="0"/>
              <a:t>分配机 </a:t>
            </a:r>
          </a:p>
          <a:p>
            <a:r>
              <a:rPr lang="zh-CN" altLang="en-US" sz="1800" dirty="0"/>
              <a:t>制，则返回 </a:t>
            </a:r>
            <a:r>
              <a:rPr lang="en-US" altLang="zh-CN" sz="1800" dirty="0"/>
              <a:t>true. </a:t>
            </a:r>
          </a:p>
          <a:p>
            <a:r>
              <a:rPr lang="zh-CN" altLang="en-US" sz="1800" dirty="0"/>
              <a:t>部分原因是定义不够清晰，在代码调优中没有用处。大多数程序应该表达并行性，并让运行时 将其映射为可用的并行性，而不是使用 </a:t>
            </a:r>
            <a:r>
              <a:rPr lang="en-US" altLang="zh-CN" sz="1800" dirty="0" err="1"/>
              <a:t>max_compute_units</a:t>
            </a:r>
            <a:r>
              <a:rPr lang="zh-CN" altLang="en-US" sz="1800" dirty="0"/>
              <a:t>。只有在使用特定于实现和设备的信 息时，最大计算单元才有意义。专家可能会这样做，但大多数开发人员不这样做，也不需要这样做</a:t>
            </a:r>
            <a:r>
              <a:rPr lang="en-US" altLang="zh-CN" sz="1800" dirty="0"/>
              <a:t>! </a:t>
            </a:r>
            <a:r>
              <a:rPr lang="zh-CN" altLang="en-US" sz="1800" dirty="0"/>
              <a:t>在这种情况下，让运行时来完成这项工作</a:t>
            </a:r>
            <a:r>
              <a:rPr lang="en-US" altLang="zh-CN" sz="1800" dirty="0"/>
              <a:t>! </a:t>
            </a:r>
            <a:endParaRPr lang="zh-CN" altLang="en-US" sz="1800" dirty="0"/>
          </a:p>
          <a:p>
            <a:endParaRPr lang="zh-CN" altLang="en-US" sz="1800" dirty="0"/>
          </a:p>
          <a:p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384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查询内核 </a:t>
            </a:r>
          </a:p>
          <a:p>
            <a:r>
              <a:rPr lang="zh-CN" altLang="en-US" sz="2400" dirty="0"/>
              <a:t>第 </a:t>
            </a:r>
            <a:r>
              <a:rPr lang="en-US" altLang="zh-CN" sz="2400" dirty="0"/>
              <a:t>10 </a:t>
            </a:r>
            <a:r>
              <a:rPr lang="zh-CN" altLang="en-US" sz="2400" dirty="0"/>
              <a:t>章“程序对象中的内核”中讨论的机制需要执行这些内核查询</a:t>
            </a:r>
            <a:r>
              <a:rPr lang="en-US" altLang="zh-CN" sz="2400" dirty="0"/>
              <a:t>:</a:t>
            </a:r>
            <a:br>
              <a:rPr lang="en-US" altLang="zh-CN" sz="2400" dirty="0"/>
            </a:br>
            <a:r>
              <a:rPr lang="en-US" altLang="zh-CN" sz="2400" dirty="0" err="1"/>
              <a:t>work_group_size</a:t>
            </a:r>
            <a:r>
              <a:rPr lang="en-US" altLang="zh-CN" sz="2400" dirty="0"/>
              <a:t>: </a:t>
            </a:r>
            <a:r>
              <a:rPr lang="zh-CN" altLang="en-US" sz="2400" dirty="0"/>
              <a:t>返回可用于在特定设备上执行内核的最大工作组大小 </a:t>
            </a:r>
            <a:r>
              <a:rPr lang="en-US" altLang="zh-CN" sz="2400" dirty="0" err="1"/>
              <a:t>compile_work_group_size</a:t>
            </a:r>
            <a:r>
              <a:rPr lang="en-US" altLang="zh-CN" sz="2400" dirty="0"/>
              <a:t>: </a:t>
            </a:r>
            <a:r>
              <a:rPr lang="zh-CN" altLang="en-US" sz="2400" dirty="0"/>
              <a:t>返回由内核指定的工作组大小 </a:t>
            </a:r>
            <a:r>
              <a:rPr lang="en-US" altLang="zh-CN" sz="2400" dirty="0"/>
              <a:t>(</a:t>
            </a:r>
            <a:r>
              <a:rPr lang="zh-CN" altLang="en-US" sz="2400" dirty="0"/>
              <a:t>如果适用</a:t>
            </a:r>
            <a:r>
              <a:rPr lang="en-US" altLang="zh-CN" sz="2400" dirty="0"/>
              <a:t>)</a:t>
            </a:r>
            <a:r>
              <a:rPr lang="zh-CN" altLang="en-US" sz="2400" dirty="0"/>
              <a:t>，否则返回 </a:t>
            </a:r>
            <a:r>
              <a:rPr lang="en-US" altLang="zh-CN" sz="2400" dirty="0"/>
              <a:t>(0,0,0) </a:t>
            </a:r>
            <a:r>
              <a:rPr lang="en-US" altLang="zh-CN" sz="2400" dirty="0" err="1"/>
              <a:t>compile_sub_group_size</a:t>
            </a:r>
            <a:r>
              <a:rPr lang="en-US" altLang="zh-CN" sz="2400" dirty="0"/>
              <a:t>: </a:t>
            </a:r>
            <a:r>
              <a:rPr lang="zh-CN" altLang="en-US" sz="2400" dirty="0"/>
              <a:t>返回由内核指定的子工作组大小 </a:t>
            </a:r>
            <a:r>
              <a:rPr lang="en-US" altLang="zh-CN" sz="2400" dirty="0"/>
              <a:t>(</a:t>
            </a:r>
            <a:r>
              <a:rPr lang="zh-CN" altLang="en-US" sz="2400" dirty="0"/>
              <a:t>如果适用</a:t>
            </a:r>
            <a:r>
              <a:rPr lang="en-US" altLang="zh-CN" sz="2400" dirty="0"/>
              <a:t>)</a:t>
            </a:r>
            <a:r>
              <a:rPr lang="zh-CN" altLang="en-US" sz="2400" dirty="0"/>
              <a:t>，否则返回 </a:t>
            </a:r>
            <a:r>
              <a:rPr lang="en-US" altLang="zh-CN" sz="2400" dirty="0"/>
              <a:t>0 </a:t>
            </a:r>
            <a:r>
              <a:rPr lang="en-US" altLang="zh-CN" sz="2400" dirty="0" err="1"/>
              <a:t>compile_num_sub_groups</a:t>
            </a:r>
            <a:r>
              <a:rPr lang="en-US" altLang="zh-CN" sz="2400" dirty="0"/>
              <a:t>: </a:t>
            </a:r>
            <a:r>
              <a:rPr lang="zh-CN" altLang="en-US" sz="2400" dirty="0"/>
              <a:t>返回由内核指定的子工作组的数量 </a:t>
            </a:r>
            <a:r>
              <a:rPr lang="en-US" altLang="zh-CN" sz="2400" dirty="0"/>
              <a:t>(</a:t>
            </a:r>
            <a:r>
              <a:rPr lang="zh-CN" altLang="en-US" sz="2400" dirty="0"/>
              <a:t>如果适用</a:t>
            </a:r>
            <a:r>
              <a:rPr lang="en-US" altLang="zh-CN" sz="2400" dirty="0"/>
              <a:t>)</a:t>
            </a:r>
            <a:r>
              <a:rPr lang="zh-CN" altLang="en-US" sz="2400" dirty="0"/>
              <a:t>，否则返回 </a:t>
            </a:r>
            <a:r>
              <a:rPr lang="en-US" altLang="zh-CN" sz="2400" dirty="0"/>
              <a:t>0 </a:t>
            </a:r>
            <a:r>
              <a:rPr lang="en-US" altLang="zh-CN" sz="2400" dirty="0" err="1"/>
              <a:t>max_sub_group_size</a:t>
            </a:r>
            <a:r>
              <a:rPr lang="en-US" altLang="zh-CN" sz="2400" dirty="0"/>
              <a:t>: </a:t>
            </a:r>
            <a:r>
              <a:rPr lang="zh-CN" altLang="en-US" sz="2400" dirty="0"/>
              <a:t>返回以指定工作组大小启动的内核的最大子工作组大小 </a:t>
            </a:r>
            <a:r>
              <a:rPr lang="en-US" altLang="zh-CN" sz="2400" dirty="0" err="1"/>
              <a:t>max_num_sub_groups</a:t>
            </a:r>
            <a:r>
              <a:rPr lang="en-US" altLang="zh-CN" sz="2400" dirty="0"/>
              <a:t>: </a:t>
            </a:r>
            <a:r>
              <a:rPr lang="zh-CN" altLang="en-US" sz="2400" dirty="0"/>
              <a:t>返回内核的最大子工作组数 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6191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调优</a:t>
            </a:r>
            <a:r>
              <a:rPr lang="en-US" altLang="zh-CN" b="1" dirty="0"/>
              <a:t>/</a:t>
            </a:r>
            <a:r>
              <a:rPr lang="zh-CN" altLang="en-US" dirty="0"/>
              <a:t>优化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70038"/>
            <a:ext cx="10972800" cy="4525962"/>
          </a:xfrm>
        </p:spPr>
        <p:txBody>
          <a:bodyPr/>
          <a:lstStyle/>
          <a:p>
            <a:r>
              <a:rPr lang="zh-CN" altLang="en-US" sz="2400" dirty="0"/>
              <a:t>还有一些参数可以作为内核的微调参数。这些可以忽略，而不会影响程序的正确性。可以使我 </a:t>
            </a:r>
          </a:p>
          <a:p>
            <a:r>
              <a:rPr lang="zh-CN" altLang="en-US" sz="2400" dirty="0"/>
              <a:t>们的内核能够真正利用硬件的特性来提高性能。 </a:t>
            </a:r>
          </a:p>
          <a:p>
            <a:r>
              <a:rPr lang="zh-CN" altLang="en-US" sz="2400" dirty="0"/>
              <a:t>设备查询 </a:t>
            </a:r>
          </a:p>
          <a:p>
            <a:r>
              <a:rPr lang="en-US" altLang="zh-CN" sz="2400" dirty="0" err="1"/>
              <a:t>global_mem_cache_line_size</a:t>
            </a:r>
            <a:r>
              <a:rPr lang="en-US" altLang="zh-CN" sz="2400" dirty="0"/>
              <a:t>: </a:t>
            </a:r>
            <a:r>
              <a:rPr lang="zh-CN" altLang="en-US" sz="2400" dirty="0"/>
              <a:t>全局内存缓存行的大小 </a:t>
            </a:r>
            <a:r>
              <a:rPr lang="en-US" altLang="zh-CN" sz="2400" dirty="0"/>
              <a:t>(</a:t>
            </a:r>
            <a:r>
              <a:rPr lang="zh-CN" altLang="en-US" sz="2400" dirty="0"/>
              <a:t>字节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en-US" altLang="zh-CN" sz="2400" dirty="0" err="1"/>
              <a:t>global_mem_cache_size</a:t>
            </a:r>
            <a:r>
              <a:rPr lang="en-US" altLang="zh-CN" sz="2400" dirty="0"/>
              <a:t>: </a:t>
            </a:r>
            <a:r>
              <a:rPr lang="zh-CN" altLang="en-US" sz="2400" dirty="0"/>
              <a:t>全局内存缓存大小 </a:t>
            </a:r>
            <a:r>
              <a:rPr lang="en-US" altLang="zh-CN" sz="2400" dirty="0"/>
              <a:t>(</a:t>
            </a:r>
            <a:r>
              <a:rPr lang="zh-CN" altLang="en-US" sz="2400" dirty="0"/>
              <a:t>以字节为单位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r>
              <a:rPr lang="en-US" altLang="zh-CN" sz="2400" dirty="0" err="1"/>
              <a:t>local_mem_type</a:t>
            </a:r>
            <a:r>
              <a:rPr lang="en-US" altLang="zh-CN" sz="2400" dirty="0"/>
              <a:t>: </a:t>
            </a:r>
            <a:r>
              <a:rPr lang="zh-CN" altLang="en-US" sz="2400" dirty="0"/>
              <a:t>支持的本地内存类型。可以是 </a:t>
            </a:r>
            <a:r>
              <a:rPr lang="en-US" altLang="zh-CN" sz="2400" dirty="0"/>
              <a:t>info::</a:t>
            </a:r>
            <a:r>
              <a:rPr lang="en-US" altLang="zh-CN" sz="2400" dirty="0" err="1"/>
              <a:t>local_mem</a:t>
            </a:r>
            <a:r>
              <a:rPr lang="en-US" altLang="zh-CN" sz="2400" dirty="0"/>
              <a:t>_ type::local </a:t>
            </a:r>
            <a:r>
              <a:rPr lang="zh-CN" altLang="en-US" sz="2400" dirty="0"/>
              <a:t>表示专用的本 </a:t>
            </a:r>
          </a:p>
          <a:p>
            <a:r>
              <a:rPr lang="zh-CN" altLang="en-US" sz="2400" dirty="0"/>
              <a:t>地内存存储，如 </a:t>
            </a:r>
            <a:r>
              <a:rPr lang="en-US" altLang="zh-CN" sz="2400" dirty="0"/>
              <a:t>SRAM </a:t>
            </a:r>
            <a:r>
              <a:rPr lang="zh-CN" altLang="en-US" sz="2400" dirty="0"/>
              <a:t>或 </a:t>
            </a:r>
            <a:r>
              <a:rPr lang="en-US" altLang="zh-CN" sz="2400" dirty="0"/>
              <a:t>info::</a:t>
            </a:r>
            <a:r>
              <a:rPr lang="en-US" altLang="zh-CN" sz="2400" dirty="0" err="1"/>
              <a:t>local_mem_type</a:t>
            </a:r>
            <a:r>
              <a:rPr lang="en-US" altLang="zh-CN" sz="2400" dirty="0"/>
              <a:t>::global</a:t>
            </a:r>
            <a:r>
              <a:rPr lang="zh-CN" altLang="en-US" sz="2400" dirty="0"/>
              <a:t>。后一种类型意味着本地内存只是作为全局 内存之上的抽象实现的，没有任何性能提高。本地内存类型也可以是 </a:t>
            </a:r>
            <a:r>
              <a:rPr lang="en-US" altLang="zh-CN" sz="2400" dirty="0"/>
              <a:t>info::</a:t>
            </a:r>
            <a:r>
              <a:rPr lang="en-US" altLang="zh-CN" sz="2400" dirty="0" err="1"/>
              <a:t>local_mem_type</a:t>
            </a:r>
            <a:r>
              <a:rPr lang="en-US" altLang="zh-CN" sz="2400" dirty="0"/>
              <a:t>::none</a:t>
            </a:r>
            <a:r>
              <a:rPr lang="zh-CN" altLang="en-US" sz="2400" dirty="0"/>
              <a:t>， 表示不支持本地内存。 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914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本章将深入探讨查询，以及如何在程序中如何有效地使用。 设备特定的属性可以使用 </a:t>
            </a:r>
            <a:r>
              <a:rPr lang="en-US" altLang="zh-CN" sz="2800" dirty="0" err="1"/>
              <a:t>get_info</a:t>
            </a:r>
            <a:r>
              <a:rPr lang="en-US" altLang="zh-CN" sz="2800" dirty="0"/>
              <a:t> </a:t>
            </a:r>
            <a:r>
              <a:rPr lang="zh-CN" altLang="en-US" sz="2800" dirty="0"/>
              <a:t>查询，但是 </a:t>
            </a:r>
            <a:r>
              <a:rPr lang="en-US" altLang="zh-CN" sz="2800" dirty="0"/>
              <a:t>DPC++ </a:t>
            </a:r>
            <a:r>
              <a:rPr lang="zh-CN" altLang="en-US" sz="2800" dirty="0"/>
              <a:t>不同于 </a:t>
            </a:r>
            <a:r>
              <a:rPr lang="en-US" altLang="zh-CN" sz="2800" dirty="0"/>
              <a:t>SYCL 1.2.1</a:t>
            </a:r>
            <a:r>
              <a:rPr lang="zh-CN" altLang="en-US" sz="2800" dirty="0"/>
              <a:t>，完全重载了 </a:t>
            </a:r>
            <a:r>
              <a:rPr lang="en-US" altLang="zh-CN" sz="2800" dirty="0" err="1"/>
              <a:t>get_info</a:t>
            </a:r>
            <a:r>
              <a:rPr lang="zh-CN" altLang="en-US" sz="2800" dirty="0"/>
              <a:t>，以减少使用 </a:t>
            </a:r>
            <a:r>
              <a:rPr lang="en-US" altLang="zh-CN" sz="2800" dirty="0" err="1"/>
              <a:t>get_work_group_info</a:t>
            </a:r>
            <a:r>
              <a:rPr lang="en-US" altLang="zh-CN" sz="2800" dirty="0"/>
              <a:t> </a:t>
            </a:r>
            <a:r>
              <a:rPr lang="zh-CN" altLang="en-US" sz="2800" dirty="0"/>
              <a:t>获取工作组的信息，而工作组信息实际上是设备特定 的信息。</a:t>
            </a:r>
            <a:r>
              <a:rPr lang="en-US" altLang="zh-CN" sz="2800" dirty="0"/>
              <a:t>DPC++ </a:t>
            </a:r>
            <a:r>
              <a:rPr lang="zh-CN" altLang="en-US" sz="2800" dirty="0"/>
              <a:t>不支持 </a:t>
            </a:r>
            <a:r>
              <a:rPr lang="en-US" altLang="zh-CN" sz="2800" dirty="0" err="1"/>
              <a:t>get_work_group_info</a:t>
            </a:r>
            <a:r>
              <a:rPr lang="zh-CN" altLang="en-US" sz="2800" dirty="0"/>
              <a:t>，这意味着特定于设备的内核和工作组属性可以查 询特定于设备的属性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get_info</a:t>
            </a:r>
            <a:r>
              <a:rPr lang="en-US" altLang="zh-CN" sz="2800" dirty="0"/>
              <a:t>)</a:t>
            </a:r>
            <a:r>
              <a:rPr lang="zh-CN" altLang="en-US" sz="2800" dirty="0"/>
              <a:t>。这纠正了 </a:t>
            </a:r>
            <a:r>
              <a:rPr lang="en-US" altLang="zh-CN" sz="2800" dirty="0"/>
              <a:t>SYCL 1.2.1 </a:t>
            </a:r>
            <a:r>
              <a:rPr lang="zh-CN" altLang="en-US" sz="2800" dirty="0"/>
              <a:t>中从 </a:t>
            </a:r>
            <a:r>
              <a:rPr lang="en-US" altLang="zh-CN" sz="2800" dirty="0"/>
              <a:t>OpenCL </a:t>
            </a:r>
            <a:r>
              <a:rPr lang="zh-CN" altLang="en-US" sz="2800" dirty="0"/>
              <a:t>继承而来的历史问题。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189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调优</a:t>
            </a:r>
            <a:r>
              <a:rPr lang="en-US" altLang="zh-CN" b="1" dirty="0"/>
              <a:t>/</a:t>
            </a:r>
            <a:r>
              <a:rPr lang="zh-CN" altLang="en-US" dirty="0"/>
              <a:t>优化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内核查询 </a:t>
            </a:r>
          </a:p>
          <a:p>
            <a:r>
              <a:rPr lang="en-US" altLang="zh-CN" dirty="0" err="1"/>
              <a:t>preferred_work_group_size</a:t>
            </a:r>
            <a:r>
              <a:rPr lang="en-US" altLang="zh-CN" dirty="0"/>
              <a:t>: </a:t>
            </a:r>
            <a:r>
              <a:rPr lang="zh-CN" altLang="en-US" dirty="0"/>
              <a:t>在特定设备上执行内核的首选工作组大小。 </a:t>
            </a:r>
            <a:r>
              <a:rPr lang="en-US" altLang="zh-CN" dirty="0" err="1"/>
              <a:t>preferred_work_group_size_multiple</a:t>
            </a:r>
            <a:r>
              <a:rPr lang="en-US" altLang="zh-CN" dirty="0"/>
              <a:t>: </a:t>
            </a:r>
            <a:r>
              <a:rPr lang="zh-CN" altLang="en-US" dirty="0"/>
              <a:t>在特定设备上执行内核的首选工作组大小。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06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运行时和编译时属性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本章描述的查询是通过运行时 </a:t>
            </a:r>
            <a:r>
              <a:rPr lang="en-US" altLang="zh-CN" sz="2800" dirty="0"/>
              <a:t>API(</a:t>
            </a:r>
            <a:r>
              <a:rPr lang="en-US" altLang="zh-CN" sz="2800" dirty="0" err="1"/>
              <a:t>get_info</a:t>
            </a:r>
            <a:r>
              <a:rPr lang="en-US" altLang="zh-CN" sz="2800" dirty="0"/>
              <a:t>) </a:t>
            </a:r>
            <a:r>
              <a:rPr lang="zh-CN" altLang="en-US" sz="2800" dirty="0"/>
              <a:t>进行的，这意味着直到运行时才知道结果。这涵 盖了许多方面，但是 </a:t>
            </a:r>
            <a:r>
              <a:rPr lang="en-US" altLang="zh-CN" sz="2800" dirty="0"/>
              <a:t>SYCL </a:t>
            </a:r>
            <a:r>
              <a:rPr lang="zh-CN" altLang="en-US" sz="2800" dirty="0"/>
              <a:t>规范也正在进行修改，以提供属性的编译时查询 </a:t>
            </a:r>
            <a:r>
              <a:rPr lang="en-US" altLang="zh-CN" sz="2800" dirty="0"/>
              <a:t>(</a:t>
            </a:r>
            <a:r>
              <a:rPr lang="zh-CN" altLang="en-US" sz="2800" dirty="0"/>
              <a:t>当可以被工具链感知 时</a:t>
            </a:r>
            <a:r>
              <a:rPr lang="en-US" altLang="zh-CN" sz="2800" dirty="0"/>
              <a:t>)</a:t>
            </a:r>
            <a:r>
              <a:rPr lang="zh-CN" altLang="en-US" sz="2800" dirty="0"/>
              <a:t>，以允许更高级的编程方式，如基于设备属性的内核模板。可以在运行时查询，但基于在代码编 </a:t>
            </a:r>
          </a:p>
          <a:p>
            <a:r>
              <a:rPr lang="zh-CN" altLang="en-US" sz="2800" dirty="0"/>
              <a:t>译时的查询是不可能的，这种能力对于高级优化或编写使用某些扩展的内核很重要。撰写本文时， 这些接口的定义还不够好，本书不足以在中描述这些接口，但可以期待 </a:t>
            </a:r>
            <a:r>
              <a:rPr lang="en-US" altLang="zh-CN" sz="2800" dirty="0"/>
              <a:t>SYCL </a:t>
            </a:r>
            <a:r>
              <a:rPr lang="zh-CN" altLang="en-US" sz="2800" dirty="0"/>
              <a:t>和 </a:t>
            </a:r>
            <a:r>
              <a:rPr lang="en-US" altLang="zh-CN" sz="2800" dirty="0"/>
              <a:t>DPC++ </a:t>
            </a:r>
            <a:r>
              <a:rPr lang="zh-CN" altLang="en-US" sz="2800" dirty="0"/>
              <a:t>中很快 会出现更强大的查询和代码适应机制</a:t>
            </a:r>
            <a:r>
              <a:rPr lang="en-US" altLang="zh-CN" sz="2800" dirty="0"/>
              <a:t>! </a:t>
            </a:r>
            <a:r>
              <a:rPr lang="zh-CN" altLang="en-US" sz="2800" dirty="0"/>
              <a:t>查看在线 </a:t>
            </a:r>
            <a:r>
              <a:rPr lang="en-US" altLang="zh-CN" sz="2800" dirty="0" err="1"/>
              <a:t>oneAPI</a:t>
            </a:r>
            <a:r>
              <a:rPr lang="en-US" altLang="zh-CN" sz="2800" dirty="0"/>
              <a:t> DPC++ </a:t>
            </a:r>
            <a:r>
              <a:rPr lang="zh-CN" altLang="en-US" sz="2800" dirty="0"/>
              <a:t>语言手册和 </a:t>
            </a:r>
            <a:r>
              <a:rPr lang="en-US" altLang="zh-CN" sz="2800" dirty="0"/>
              <a:t>SYCL </a:t>
            </a:r>
            <a:r>
              <a:rPr lang="zh-CN" altLang="en-US" sz="2800" dirty="0"/>
              <a:t>规范以获得更 新。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335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可移植的程序将查询系统中可用的设备，并根据运行时信息调整行为。本章为我们打开了一扇 通往信息的大门，这些信息允许我们对代码进行修缮，以适应运行时出现的硬件。 </a:t>
            </a:r>
          </a:p>
          <a:p>
            <a:r>
              <a:rPr lang="zh-CN" altLang="en-US" dirty="0"/>
              <a:t>通过参数化，应用程序以适应硬件的特性，程序的移植性会更好，性能也更可移植，并且更具 有前瞻性。还可以测试现有的硬件是否在程序设计的预想范围内，当发现硬件不在预想范围内时， 要么发出警告，要么中止程序。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312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824603"/>
            <a:ext cx="10972800" cy="685800"/>
          </a:xfrm>
        </p:spPr>
        <p:txBody>
          <a:bodyPr/>
          <a:lstStyle/>
          <a:p>
            <a:r>
              <a:rPr lang="zh-CN" altLang="en-US" dirty="0"/>
              <a:t>优化内核代码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510403"/>
            <a:ext cx="10972800" cy="4525962"/>
          </a:xfrm>
        </p:spPr>
        <p:txBody>
          <a:bodyPr/>
          <a:lstStyle/>
          <a:p>
            <a:r>
              <a:rPr lang="zh-CN" altLang="en-US" sz="2800" dirty="0"/>
              <a:t>考虑到编码，内核大致可以分为以下三类</a:t>
            </a:r>
            <a:r>
              <a:rPr lang="en-US" altLang="zh-CN" sz="2800" dirty="0"/>
              <a:t>: </a:t>
            </a:r>
            <a:endParaRPr lang="zh-CN" altLang="en-US" sz="2800" dirty="0"/>
          </a:p>
          <a:p>
            <a:r>
              <a:rPr lang="zh-CN" altLang="en-US" sz="2800" dirty="0"/>
              <a:t>泛型内核代码</a:t>
            </a:r>
            <a:r>
              <a:rPr lang="en-US" altLang="zh-CN" sz="2800" dirty="0"/>
              <a:t>: </a:t>
            </a:r>
            <a:r>
              <a:rPr lang="zh-CN" altLang="en-US" sz="2800" dirty="0"/>
              <a:t>在任何地方运行，而不是调优到特定的设备类。 </a:t>
            </a:r>
          </a:p>
          <a:p>
            <a:r>
              <a:rPr lang="zh-CN" altLang="en-US" sz="2800" dirty="0"/>
              <a:t>设备类型特定的内核代码</a:t>
            </a:r>
            <a:r>
              <a:rPr lang="en-US" altLang="zh-CN" sz="2800" dirty="0"/>
              <a:t>: </a:t>
            </a:r>
            <a:r>
              <a:rPr lang="zh-CN" altLang="en-US" sz="2800" dirty="0"/>
              <a:t>运行在一种类型的设备 </a:t>
            </a:r>
            <a:r>
              <a:rPr lang="en-US" altLang="zh-CN" sz="2800" dirty="0"/>
              <a:t>(</a:t>
            </a:r>
            <a:r>
              <a:rPr lang="zh-CN" altLang="en-US" sz="2800" dirty="0"/>
              <a:t>例如，</a:t>
            </a:r>
            <a:r>
              <a:rPr lang="en-US" altLang="zh-CN" sz="2800" dirty="0"/>
              <a:t>GPU, CPU, FPGA) </a:t>
            </a:r>
            <a:r>
              <a:rPr lang="zh-CN" altLang="en-US" sz="2800" dirty="0"/>
              <a:t>上，而不是针 </a:t>
            </a:r>
          </a:p>
          <a:p>
            <a:r>
              <a:rPr lang="zh-CN" altLang="en-US" sz="2800" dirty="0"/>
              <a:t>对某一设备特定的类型。因为许多设备类型具有共同的特性，所以可以编写一些不适用于所 </a:t>
            </a:r>
          </a:p>
          <a:p>
            <a:r>
              <a:rPr lang="zh-CN" altLang="en-US" sz="2800" dirty="0"/>
              <a:t>有设备的通用代码。 </a:t>
            </a:r>
          </a:p>
          <a:p>
            <a:r>
              <a:rPr lang="zh-CN" altLang="en-US" sz="2800" dirty="0"/>
              <a:t>调优特定于设备的内核代码</a:t>
            </a:r>
            <a:r>
              <a:rPr lang="en-US" altLang="zh-CN" sz="2800" dirty="0"/>
              <a:t>: </a:t>
            </a:r>
            <a:r>
              <a:rPr lang="zh-CN" altLang="en-US" sz="2800" dirty="0"/>
              <a:t>运行在特定的设备上，使用对设备的特定参数作出反应的调优 </a:t>
            </a:r>
          </a:p>
          <a:p>
            <a:r>
              <a:rPr lang="en-US" altLang="zh-CN" sz="2800" dirty="0"/>
              <a:t>——</a:t>
            </a:r>
            <a:r>
              <a:rPr lang="zh-CN" altLang="en-US" sz="2800" dirty="0"/>
              <a:t>这涵盖了从少量调优到详细的优化工作的可能性。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487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优化内核代码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最常见的做法是先实现通用内核代码以使其工作。第 </a:t>
            </a:r>
            <a:r>
              <a:rPr lang="en-US" altLang="zh-CN" sz="2800" dirty="0"/>
              <a:t>2 </a:t>
            </a:r>
            <a:r>
              <a:rPr lang="zh-CN" altLang="en-US" sz="2800" dirty="0"/>
              <a:t>章特别讨论了在开始内核实现时哪些 方法最容易调试。一旦有了可以工作的内核，就可以将它发展为针对特定设备类型或设备模型的功 能。 </a:t>
            </a:r>
          </a:p>
          <a:p>
            <a:r>
              <a:rPr lang="zh-CN" altLang="en-US" sz="2800" dirty="0"/>
              <a:t>深入研究设备问题之前，第 </a:t>
            </a:r>
            <a:r>
              <a:rPr lang="en-US" altLang="zh-CN" sz="2800" dirty="0"/>
              <a:t>14 </a:t>
            </a:r>
            <a:r>
              <a:rPr lang="zh-CN" altLang="en-US" sz="2800" dirty="0"/>
              <a:t>章提供了一个思考并行性的框架。对模式 </a:t>
            </a:r>
            <a:r>
              <a:rPr lang="en-US" altLang="zh-CN" sz="2800" dirty="0"/>
              <a:t>(</a:t>
            </a:r>
            <a:r>
              <a:rPr lang="zh-CN" altLang="en-US" sz="2800" dirty="0"/>
              <a:t>又名算法</a:t>
            </a:r>
            <a:r>
              <a:rPr lang="en-US" altLang="zh-CN" sz="2800" dirty="0"/>
              <a:t>) </a:t>
            </a:r>
            <a:r>
              <a:rPr lang="zh-CN" altLang="en-US" sz="2800" dirty="0"/>
              <a:t>的选择 决定了代码模式，我们的工作是确定不同的设备何时需要不同的模式。第 </a:t>
            </a:r>
            <a:r>
              <a:rPr lang="en-US" altLang="zh-CN" sz="2800" dirty="0"/>
              <a:t>15 </a:t>
            </a:r>
            <a:r>
              <a:rPr lang="zh-CN" altLang="en-US" sz="2800" dirty="0"/>
              <a:t>章 </a:t>
            </a:r>
            <a:r>
              <a:rPr lang="en-US" altLang="zh-CN" sz="2800" dirty="0"/>
              <a:t>(GPU)</a:t>
            </a:r>
            <a:r>
              <a:rPr lang="zh-CN" altLang="en-US" sz="2800" dirty="0"/>
              <a:t>、第 </a:t>
            </a:r>
            <a:r>
              <a:rPr lang="en-US" altLang="zh-CN" sz="2800" dirty="0"/>
              <a:t>16 </a:t>
            </a:r>
            <a:r>
              <a:rPr lang="zh-CN" altLang="en-US" sz="2800" dirty="0"/>
              <a:t>章 </a:t>
            </a:r>
            <a:r>
              <a:rPr lang="en-US" altLang="zh-CN" sz="2800" dirty="0"/>
              <a:t>(CPU) </a:t>
            </a:r>
            <a:r>
              <a:rPr lang="zh-CN" altLang="en-US" sz="2800" dirty="0"/>
              <a:t>和第 </a:t>
            </a:r>
            <a:r>
              <a:rPr lang="en-US" altLang="zh-CN" sz="2800" dirty="0"/>
              <a:t>17 </a:t>
            </a:r>
            <a:r>
              <a:rPr lang="zh-CN" altLang="en-US" sz="2800" dirty="0"/>
              <a:t>章 </a:t>
            </a:r>
            <a:r>
              <a:rPr lang="en-US" altLang="zh-CN" sz="2800" dirty="0"/>
              <a:t>(FPGA) </a:t>
            </a:r>
            <a:r>
              <a:rPr lang="zh-CN" altLang="en-US" sz="2800" dirty="0"/>
              <a:t>深入地探讨了区分这些设备类型和使用模式选择的特性。当不同设备 类型上的方法 </a:t>
            </a:r>
            <a:r>
              <a:rPr lang="en-US" altLang="zh-CN" sz="2800" dirty="0"/>
              <a:t>(</a:t>
            </a:r>
            <a:r>
              <a:rPr lang="zh-CN" altLang="en-US" sz="2800" dirty="0"/>
              <a:t>模式选择</a:t>
            </a:r>
            <a:r>
              <a:rPr lang="en-US" altLang="zh-CN" sz="2800" dirty="0"/>
              <a:t>) </a:t>
            </a:r>
            <a:r>
              <a:rPr lang="zh-CN" altLang="en-US" sz="2800" dirty="0"/>
              <a:t>不同时，这些特性促使我们考虑为不同的设备编写不同版本的内核。 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55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优化内核代码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当为特定类型的设备 </a:t>
            </a:r>
            <a:r>
              <a:rPr lang="en-US" altLang="zh-CN" dirty="0"/>
              <a:t>(</a:t>
            </a:r>
            <a:r>
              <a:rPr lang="zh-CN" altLang="en-US" dirty="0"/>
              <a:t>例如，特定的 </a:t>
            </a:r>
            <a:r>
              <a:rPr lang="en-US" altLang="zh-CN" dirty="0"/>
              <a:t>CPU</a:t>
            </a:r>
            <a:r>
              <a:rPr lang="zh-CN" altLang="en-US" dirty="0"/>
              <a:t>、</a:t>
            </a:r>
            <a:r>
              <a:rPr lang="en-US" altLang="zh-CN" dirty="0"/>
              <a:t>GPU</a:t>
            </a:r>
            <a:r>
              <a:rPr lang="zh-CN" altLang="en-US" dirty="0"/>
              <a:t>、</a:t>
            </a:r>
            <a:r>
              <a:rPr lang="en-US" altLang="zh-CN" dirty="0"/>
              <a:t>FPGA </a:t>
            </a:r>
            <a:r>
              <a:rPr lang="zh-CN" altLang="en-US" dirty="0"/>
              <a:t>等</a:t>
            </a:r>
            <a:r>
              <a:rPr lang="en-US" altLang="zh-CN" dirty="0"/>
              <a:t>) </a:t>
            </a:r>
            <a:r>
              <a:rPr lang="zh-CN" altLang="en-US" dirty="0"/>
              <a:t>编写内核时，将其适应于特定的 供应商甚至此类设备的模型是合乎逻辑的。好的编码风格是基于特性 </a:t>
            </a:r>
            <a:r>
              <a:rPr lang="en-US" altLang="zh-CN" dirty="0"/>
              <a:t>(</a:t>
            </a:r>
            <a:r>
              <a:rPr lang="zh-CN" altLang="en-US" dirty="0"/>
              <a:t>例如，从设备查询中找到的 项目大小支持</a:t>
            </a:r>
            <a:r>
              <a:rPr lang="en-US" altLang="zh-CN" dirty="0"/>
              <a:t>) </a:t>
            </a:r>
            <a:r>
              <a:rPr lang="zh-CN" altLang="en-US" dirty="0"/>
              <a:t>参数化的代码。 </a:t>
            </a:r>
          </a:p>
          <a:p>
            <a:r>
              <a:rPr lang="zh-CN" altLang="en-US" dirty="0"/>
              <a:t>我们应该编写代码来查询描述设备实际性能的参数，而不是从互联网上查询它的市场信息</a:t>
            </a:r>
            <a:r>
              <a:rPr lang="en-US" altLang="zh-CN" dirty="0"/>
              <a:t>;</a:t>
            </a:r>
            <a:r>
              <a:rPr lang="zh-CN" altLang="en-US" dirty="0"/>
              <a:t>查 询设备的型号并对此作出反应是非常糟糕的编程实践</a:t>
            </a:r>
            <a:r>
              <a:rPr lang="en-US" altLang="zh-CN" dirty="0"/>
              <a:t>——</a:t>
            </a:r>
            <a:r>
              <a:rPr lang="zh-CN" altLang="en-US" dirty="0"/>
              <a:t>这种代码的可移植性较差。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16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优化内核代码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为支持的每种设备类型编写不同的内核是很常见的 </a:t>
            </a:r>
            <a:r>
              <a:rPr lang="en-US" altLang="zh-CN" dirty="0"/>
              <a:t>(</a:t>
            </a:r>
            <a:r>
              <a:rPr lang="zh-CN" altLang="en-US" dirty="0"/>
              <a:t>内核的 </a:t>
            </a:r>
            <a:r>
              <a:rPr lang="en-US" altLang="zh-CN" dirty="0"/>
              <a:t>GPU </a:t>
            </a:r>
            <a:r>
              <a:rPr lang="zh-CN" altLang="en-US" dirty="0"/>
              <a:t>版本和内核的 </a:t>
            </a:r>
            <a:r>
              <a:rPr lang="en-US" altLang="zh-CN" dirty="0"/>
              <a:t>FPGA </a:t>
            </a:r>
            <a:r>
              <a:rPr lang="zh-CN" altLang="en-US" dirty="0"/>
              <a:t>版本， 也许还有通用版本</a:t>
            </a:r>
            <a:r>
              <a:rPr lang="en-US" altLang="zh-CN" dirty="0"/>
              <a:t>)</a:t>
            </a:r>
            <a:r>
              <a:rPr lang="zh-CN" altLang="en-US" dirty="0"/>
              <a:t>。当支持特定的设备供应商甚至设备模型时，可以参数化内核而不是复制时，工 作会轻松很多。只要我们认为合适，可以自由选择其中任何一种。有太多参数调整的代码可能难以 阅读或在运行时负担过重。然而，参数可以很好地适用于内核的每个版本。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如何枚举设备和功能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章列举并解释了选择要执行的设备的五种方法。本质上，方法 </a:t>
            </a:r>
            <a:r>
              <a:rPr lang="en-US" altLang="zh-CN" dirty="0"/>
              <a:t>1 </a:t>
            </a:r>
            <a:r>
              <a:rPr lang="zh-CN" altLang="en-US" dirty="0"/>
              <a:t>是不规定内核在什么地 方运行，而方法 </a:t>
            </a:r>
            <a:r>
              <a:rPr lang="en-US" altLang="zh-CN" dirty="0"/>
              <a:t>5 </a:t>
            </a:r>
            <a:r>
              <a:rPr lang="zh-CN" altLang="en-US" dirty="0"/>
              <a:t>则相反，会考虑在设备上执行一个精确的模型。介于两者之间的枚举方法提供了 灵活性和规定性。图 </a:t>
            </a:r>
            <a:r>
              <a:rPr lang="en-US" altLang="zh-CN" dirty="0"/>
              <a:t>12-1</a:t>
            </a:r>
            <a:r>
              <a:rPr lang="zh-CN" altLang="en-US" dirty="0"/>
              <a:t>、</a:t>
            </a:r>
            <a:r>
              <a:rPr lang="en-US" altLang="zh-CN" dirty="0"/>
              <a:t>12-2 </a:t>
            </a:r>
            <a:r>
              <a:rPr lang="zh-CN" altLang="en-US" dirty="0"/>
              <a:t>和 </a:t>
            </a:r>
            <a:r>
              <a:rPr lang="en-US" altLang="zh-CN" dirty="0"/>
              <a:t>12-3 </a:t>
            </a:r>
            <a:r>
              <a:rPr lang="zh-CN" altLang="en-US" dirty="0"/>
              <a:t>说明了如何选择设备。 </a:t>
            </a:r>
          </a:p>
          <a:p>
            <a:r>
              <a:rPr lang="zh-CN" altLang="en-US" dirty="0"/>
              <a:t>图 </a:t>
            </a:r>
            <a:r>
              <a:rPr lang="en-US" altLang="zh-CN" dirty="0"/>
              <a:t>12-1 </a:t>
            </a:r>
            <a:r>
              <a:rPr lang="zh-CN" altLang="en-US" dirty="0"/>
              <a:t>展示了实现会为选择一个默认设备 </a:t>
            </a:r>
            <a:r>
              <a:rPr lang="en-US" altLang="zh-CN" dirty="0"/>
              <a:t>(</a:t>
            </a: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章中的方法 </a:t>
            </a:r>
            <a:r>
              <a:rPr lang="en-US" altLang="zh-CN" dirty="0"/>
              <a:t>1)</a:t>
            </a:r>
            <a:r>
              <a:rPr lang="zh-CN" altLang="en-US" dirty="0"/>
              <a:t>，可以查询有关所选设备的信 息。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如何枚举设备和功能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12-2 </a:t>
            </a:r>
            <a:r>
              <a:rPr lang="zh-CN" altLang="en-US" dirty="0"/>
              <a:t>展示了如何使用特定的设备 </a:t>
            </a:r>
            <a:r>
              <a:rPr lang="en-US" altLang="zh-CN" dirty="0"/>
              <a:t>(</a:t>
            </a:r>
            <a:r>
              <a:rPr lang="zh-CN" altLang="en-US" dirty="0"/>
              <a:t>本例中是 </a:t>
            </a:r>
            <a:r>
              <a:rPr lang="en-US" altLang="zh-CN" dirty="0"/>
              <a:t>GPU) </a:t>
            </a:r>
            <a:r>
              <a:rPr lang="zh-CN" altLang="en-US" dirty="0"/>
              <a:t>设置队列。如果没有可用的 </a:t>
            </a:r>
            <a:r>
              <a:rPr lang="en-US" altLang="zh-CN" dirty="0"/>
              <a:t>GPU</a:t>
            </a:r>
            <a:r>
              <a:rPr lang="zh-CN" altLang="en-US" dirty="0"/>
              <a:t>，则在 主机上显式地返回。这给了我们选择设备的控制权，如果简单地使用默认队列，最终可能会得到意 想不到的设备类型 </a:t>
            </a:r>
            <a:r>
              <a:rPr lang="en-US" altLang="zh-CN" dirty="0"/>
              <a:t>(</a:t>
            </a:r>
            <a:r>
              <a:rPr lang="zh-CN" altLang="en-US" dirty="0"/>
              <a:t>例如，</a:t>
            </a:r>
            <a:r>
              <a:rPr lang="en-US" altLang="zh-CN" dirty="0"/>
              <a:t>DSP</a:t>
            </a:r>
            <a:r>
              <a:rPr lang="zh-CN" altLang="en-US" dirty="0"/>
              <a:t>、</a:t>
            </a:r>
            <a:r>
              <a:rPr lang="en-US" altLang="zh-CN" dirty="0"/>
              <a:t>FPGA)</a:t>
            </a:r>
            <a:r>
              <a:rPr lang="zh-CN" altLang="en-US" dirty="0"/>
              <a:t>。如果明确地想要在没有 </a:t>
            </a:r>
            <a:r>
              <a:rPr lang="en-US" altLang="zh-CN" dirty="0"/>
              <a:t>GPU </a:t>
            </a:r>
            <a:r>
              <a:rPr lang="zh-CN" altLang="en-US" dirty="0"/>
              <a:t>设备的情况下使用主机设 备，代码则可以会做到。回想一下，主机设备总是存在的，所以使用 </a:t>
            </a:r>
            <a:r>
              <a:rPr lang="en-US" altLang="zh-CN" dirty="0" err="1"/>
              <a:t>host_selector</a:t>
            </a:r>
            <a:r>
              <a:rPr lang="en-US" altLang="zh-CN" dirty="0"/>
              <a:t> </a:t>
            </a:r>
            <a:r>
              <a:rPr lang="zh-CN" altLang="en-US" dirty="0"/>
              <a:t>时并不用担心。 </a:t>
            </a:r>
          </a:p>
        </p:txBody>
      </p:sp>
    </p:spTree>
    <p:extLst>
      <p:ext uri="{BB962C8B-B14F-4D97-AF65-F5344CB8AC3E}">
        <p14:creationId xmlns:p14="http://schemas.microsoft.com/office/powerpoint/2010/main" val="69815342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ban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高性能并行程序设计-1课程简介</Template>
  <TotalTime>2730</TotalTime>
  <Words>3002</Words>
  <Application>Microsoft Office PowerPoint</Application>
  <PresentationFormat>宽屏</PresentationFormat>
  <Paragraphs>80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等线</vt:lpstr>
      <vt:lpstr>黑体</vt:lpstr>
      <vt:lpstr>宋体</vt:lpstr>
      <vt:lpstr>Arial</vt:lpstr>
      <vt:lpstr>Calibri</vt:lpstr>
      <vt:lpstr>主题1</vt:lpstr>
      <vt:lpstr>自定义设计方案</vt:lpstr>
      <vt:lpstr>1_自定义设计方案</vt:lpstr>
      <vt:lpstr>12设备信息 </vt:lpstr>
      <vt:lpstr>PowerPoint 演示文稿</vt:lpstr>
      <vt:lpstr>PowerPoint 演示文稿</vt:lpstr>
      <vt:lpstr>优化内核代码 </vt:lpstr>
      <vt:lpstr>优化内核代码 </vt:lpstr>
      <vt:lpstr>优化内核代码 </vt:lpstr>
      <vt:lpstr>优化内核代码 </vt:lpstr>
      <vt:lpstr>如何枚举设备和功能 </vt:lpstr>
      <vt:lpstr>如何枚举设备和功能 </vt:lpstr>
      <vt:lpstr>如何枚举设备和功能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详细的枚举 </vt:lpstr>
      <vt:lpstr>PowerPoint 演示文稿</vt:lpstr>
      <vt:lpstr>PowerPoint 演示文稿</vt:lpstr>
      <vt:lpstr>设备信息描述符 </vt:lpstr>
      <vt:lpstr>特定于设备的内核信息描述符 </vt:lpstr>
      <vt:lpstr>正确性 </vt:lpstr>
      <vt:lpstr>正确性</vt:lpstr>
      <vt:lpstr>正确性</vt:lpstr>
      <vt:lpstr>正确性</vt:lpstr>
      <vt:lpstr>正确性</vt:lpstr>
      <vt:lpstr>调优/优化 </vt:lpstr>
      <vt:lpstr>调优/优化 </vt:lpstr>
      <vt:lpstr>运行时和编译时属性 </vt:lpstr>
      <vt:lpstr>总结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智能与并行程序设计</dc:title>
  <dc:creator>方跃坚</dc:creator>
  <cp:lastModifiedBy>方跃坚</cp:lastModifiedBy>
  <cp:revision>123</cp:revision>
  <dcterms:created xsi:type="dcterms:W3CDTF">2021-02-02T01:44:04Z</dcterms:created>
  <dcterms:modified xsi:type="dcterms:W3CDTF">2021-12-14T02:17:31Z</dcterms:modified>
</cp:coreProperties>
</file>