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  <p:sldMasterId id="2147483762" r:id="rId2"/>
    <p:sldMasterId id="2147483774" r:id="rId3"/>
  </p:sldMasterIdLst>
  <p:notesMasterIdLst>
    <p:notesMasterId r:id="rId36"/>
  </p:notesMasterIdLst>
  <p:sldIdLst>
    <p:sldId id="256" r:id="rId4"/>
    <p:sldId id="421" r:id="rId5"/>
    <p:sldId id="423" r:id="rId6"/>
    <p:sldId id="422" r:id="rId7"/>
    <p:sldId id="424" r:id="rId8"/>
    <p:sldId id="425" r:id="rId9"/>
    <p:sldId id="426" r:id="rId10"/>
    <p:sldId id="427" r:id="rId11"/>
    <p:sldId id="428" r:id="rId12"/>
    <p:sldId id="429" r:id="rId13"/>
    <p:sldId id="430" r:id="rId14"/>
    <p:sldId id="431" r:id="rId15"/>
    <p:sldId id="432" r:id="rId16"/>
    <p:sldId id="433" r:id="rId17"/>
    <p:sldId id="434" r:id="rId18"/>
    <p:sldId id="435" r:id="rId19"/>
    <p:sldId id="436" r:id="rId20"/>
    <p:sldId id="437" r:id="rId21"/>
    <p:sldId id="438" r:id="rId22"/>
    <p:sldId id="439" r:id="rId23"/>
    <p:sldId id="440" r:id="rId24"/>
    <p:sldId id="441" r:id="rId25"/>
    <p:sldId id="442" r:id="rId26"/>
    <p:sldId id="443" r:id="rId27"/>
    <p:sldId id="444" r:id="rId28"/>
    <p:sldId id="445" r:id="rId29"/>
    <p:sldId id="446" r:id="rId30"/>
    <p:sldId id="447" r:id="rId31"/>
    <p:sldId id="448" r:id="rId32"/>
    <p:sldId id="449" r:id="rId33"/>
    <p:sldId id="450" r:id="rId34"/>
    <p:sldId id="451" r:id="rId3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83608" autoAdjust="0"/>
  </p:normalViewPr>
  <p:slideViewPr>
    <p:cSldViewPr snapToGrid="0">
      <p:cViewPr varScale="1">
        <p:scale>
          <a:sx n="56" d="100"/>
          <a:sy n="56" d="100"/>
        </p:scale>
        <p:origin x="10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heme" Target="theme/theme1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3E94A93-8FF4-4DFF-8C74-42A61DCE8A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D3D79D5-8946-4A33-A44E-0F18CEB1ACE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C704B-7EF0-49A0-AAD5-E61C3C7E3952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E5B753F9-12D7-49F5-8D74-00839D18E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54B0CFC3-033B-4E04-AC8A-2D9CB9633D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42E1C9-779E-4404-9069-041E3AE6FF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5790BA-4485-427A-8C76-383BE61260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51543D-D25F-442E-88FF-DA20B676475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397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537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13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884238"/>
            <a:ext cx="2743200" cy="53641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884238"/>
            <a:ext cx="8026400" cy="536416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7305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6A4C906-F9F5-4755-8E37-3D9CEB0D7252}"/>
              </a:ext>
            </a:extLst>
          </p:cNvPr>
          <p:cNvSpPr/>
          <p:nvPr userDrawn="1"/>
        </p:nvSpPr>
        <p:spPr>
          <a:xfrm>
            <a:off x="0" y="342900"/>
            <a:ext cx="171450" cy="5715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9332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6952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0962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3719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780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1207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8213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1pPr>
            <a:lvl2pPr marL="457200" indent="0">
              <a:buNone/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>
              <a:defRPr>
                <a:latin typeface="KaiTi" panose="02010609060101010101" pitchFamily="49" charset="-122"/>
                <a:ea typeface="KaiTi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・第二级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9484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15363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69935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22459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224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481240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9433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43428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578648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3072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6173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6622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79061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02740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522681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728403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13993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587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722438"/>
            <a:ext cx="53848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02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3832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373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921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213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58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884238"/>
            <a:ext cx="1097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22438"/>
            <a:ext cx="109728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264AF711-FFA5-4AF9-B0BD-8C75773296E9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zh-CN" altLang="en-US"/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5C45B5D-74D1-47A8-A715-6F526F4D812A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439" name="Picture 10" descr="Picture1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4288"/>
            <a:ext cx="12192000" cy="687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484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A9B2A-D60C-4829-86CE-3BFEA56B94AC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2C808-F3FD-4D2A-BC09-C2ED7EA4FF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6835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08024-CEC6-4C6D-83B3-3D7F8B3E38F6}" type="datetimeFigureOut">
              <a:rPr lang="zh-CN" altLang="en-US" smtClean="0"/>
              <a:t>2021/12/13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7D3EE9-FC54-4006-B9F3-DCC46CCCA4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8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76" r:id="rId2"/>
    <p:sldLayoutId id="2147483777" r:id="rId3"/>
    <p:sldLayoutId id="2147483778" r:id="rId4"/>
    <p:sldLayoutId id="2147483779" r:id="rId5"/>
    <p:sldLayoutId id="2147483780" r:id="rId6"/>
    <p:sldLayoutId id="2147483781" r:id="rId7"/>
    <p:sldLayoutId id="2147483782" r:id="rId8"/>
    <p:sldLayoutId id="2147483783" r:id="rId9"/>
    <p:sldLayoutId id="2147483784" r:id="rId10"/>
    <p:sldLayoutId id="21474837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A7A2B-72C2-43CA-A84E-64A0706D7D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第十四章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常见的并行模式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18B0A94-E360-4DC7-875F-289A39C8F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                                        </a:t>
            </a:r>
            <a:endParaRPr lang="en-US" altLang="zh-CN" sz="2800" dirty="0"/>
          </a:p>
          <a:p>
            <a:r>
              <a:rPr lang="en-US" altLang="zh-CN" sz="3200" b="1"/>
              <a:t>                              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77070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63F6C4DB-1B30-F041-A72F-A60886A1A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1951" y="1570038"/>
            <a:ext cx="5545897" cy="4525962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10B4FC4C-94EA-E34B-B50D-2BD3D7061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4238"/>
            <a:ext cx="10972800" cy="685800"/>
          </a:xfrm>
        </p:spPr>
        <p:txBody>
          <a:bodyPr/>
          <a:lstStyle/>
          <a:p>
            <a:r>
              <a:rPr kumimoji="1" lang="en-US" altLang="zh-CN" dirty="0"/>
              <a:t>Reduction—</a:t>
            </a:r>
            <a:r>
              <a:rPr kumimoji="1" lang="zh-CN" altLang="en-US" dirty="0"/>
              <a:t>归约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89CAF42-2ED8-C941-99E4-2E835563ED75}"/>
              </a:ext>
            </a:extLst>
          </p:cNvPr>
          <p:cNvSpPr txBox="1"/>
          <p:nvPr/>
        </p:nvSpPr>
        <p:spPr>
          <a:xfrm>
            <a:off x="5144456" y="6216134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3.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709F349-477B-F543-A54F-5F2458B1BCF9}"/>
              </a:ext>
            </a:extLst>
          </p:cNvPr>
          <p:cNvSpPr txBox="1"/>
          <p:nvPr/>
        </p:nvSpPr>
        <p:spPr>
          <a:xfrm>
            <a:off x="398796" y="3244334"/>
            <a:ext cx="3223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树型归约对</a:t>
            </a:r>
            <a:r>
              <a:rPr kumimoji="1" lang="en-US" altLang="zh-CN" dirty="0"/>
              <a:t>N</a:t>
            </a:r>
            <a:r>
              <a:rPr kumimoji="1" lang="zh-CN" altLang="en-US" dirty="0"/>
              <a:t>个元素进行组合</a:t>
            </a:r>
          </a:p>
        </p:txBody>
      </p:sp>
    </p:spTree>
    <p:extLst>
      <p:ext uri="{BB962C8B-B14F-4D97-AF65-F5344CB8AC3E}">
        <p14:creationId xmlns:p14="http://schemas.microsoft.com/office/powerpoint/2010/main" val="926445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C64814-7579-984A-A154-73C9CBDD65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内核间很少并行，即使是并行的，也经常与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kumimoji="1" lang="zh-CN" altLang="en-US" dirty="0"/>
              <a:t>配对</a:t>
            </a:r>
            <a:endParaRPr kumimoji="1" lang="en-US" altLang="zh-CN" dirty="0"/>
          </a:p>
          <a:p>
            <a:r>
              <a:rPr kumimoji="1" lang="zh-CN" altLang="en-US" dirty="0"/>
              <a:t>过少的并行度灰增加计算时间，过多则增加合并时间</a:t>
            </a:r>
            <a:endParaRPr kumimoji="1" lang="en-US" altLang="zh-CN" dirty="0"/>
          </a:p>
          <a:p>
            <a:r>
              <a:rPr kumimoji="1" lang="zh-CN" altLang="en-US" dirty="0"/>
              <a:t>使用不同设备执行计算和组合，可以提高系统的整体利用率，但注意设备直接移动数据的成本</a:t>
            </a:r>
            <a:endParaRPr kumimoji="1" lang="en-US" altLang="zh-CN" dirty="0"/>
          </a:p>
          <a:p>
            <a:r>
              <a:rPr kumimoji="1" lang="zh-CN" altLang="en-US" dirty="0"/>
              <a:t>同一设备上直接执行数据归约是最好的方法</a:t>
            </a:r>
            <a:endParaRPr kumimoji="1" lang="en-US" altLang="zh-CN" dirty="0"/>
          </a:p>
          <a:p>
            <a:r>
              <a:rPr kumimoji="1" lang="zh-CN" altLang="en-US" dirty="0"/>
              <a:t>多设备提高归约模式其实依赖于数据的并行性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6580E0CE-271D-A64C-9916-59A6799D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4238"/>
            <a:ext cx="10972800" cy="685800"/>
          </a:xfrm>
        </p:spPr>
        <p:txBody>
          <a:bodyPr/>
          <a:lstStyle/>
          <a:p>
            <a:r>
              <a:rPr kumimoji="1" lang="en-US" altLang="zh-CN" dirty="0"/>
              <a:t>Reduction—</a:t>
            </a:r>
            <a:r>
              <a:rPr kumimoji="1" lang="zh-CN" altLang="en-US" dirty="0"/>
              <a:t>归约</a:t>
            </a:r>
          </a:p>
        </p:txBody>
      </p:sp>
    </p:spTree>
    <p:extLst>
      <p:ext uri="{BB962C8B-B14F-4D97-AF65-F5344CB8AC3E}">
        <p14:creationId xmlns:p14="http://schemas.microsoft.com/office/powerpoint/2010/main" val="5686294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C4677C-05A4-544B-A6F5-963A42BC2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Scan—</a:t>
            </a:r>
            <a:r>
              <a:rPr kumimoji="1" lang="zh-CN" altLang="en-US" dirty="0"/>
              <a:t>扫描</a:t>
            </a:r>
          </a:p>
        </p:txBody>
      </p:sp>
      <p:pic>
        <p:nvPicPr>
          <p:cNvPr id="6" name="图片 5" descr="图片包含 图形用户界面&#10;&#10;描述已自动生成">
            <a:extLst>
              <a:ext uri="{FF2B5EF4-FFF2-40B4-BE49-F238E27FC236}">
                <a16:creationId xmlns:a16="http://schemas.microsoft.com/office/drawing/2014/main" id="{34FD383D-22B1-FC4B-9D00-241E7303CC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84" y="1578910"/>
            <a:ext cx="4989832" cy="490088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0D1359-B672-9B48-A3C5-C85C49F69299}"/>
              </a:ext>
            </a:extLst>
          </p:cNvPr>
          <p:cNvSpPr txBox="1"/>
          <p:nvPr/>
        </p:nvSpPr>
        <p:spPr>
          <a:xfrm>
            <a:off x="4894389" y="648866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4.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endParaRPr kumimoji="1"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A01CA94-9774-8946-A762-1CD113C08E4A}"/>
              </a:ext>
            </a:extLst>
          </p:cNvPr>
          <p:cNvSpPr txBox="1"/>
          <p:nvPr/>
        </p:nvSpPr>
        <p:spPr>
          <a:xfrm>
            <a:off x="495300" y="2844800"/>
            <a:ext cx="26104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Scan</a:t>
            </a:r>
            <a:r>
              <a:rPr kumimoji="1" lang="zh-CN" altLang="en-US" dirty="0"/>
              <a:t>使用二进制关联运算符计算一个广义前缀和，输出的每个元素表示一个部分结果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同样可以并行扫描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0575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6987E9-68F1-0C4D-9724-E27B8CD62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3878262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并行度有限，最佳设备依赖于问题大小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小问题适合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，大问题才能有足够的数据并行性使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饱和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对类似于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架构，问题大小不重要，因为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本身就有助于管道并行性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考虑在处理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时在产生数据的设备上执行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操作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6BC4461-5977-084D-AD94-971C82E40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4238"/>
            <a:ext cx="10972800" cy="685800"/>
          </a:xfrm>
        </p:spPr>
        <p:txBody>
          <a:bodyPr/>
          <a:lstStyle/>
          <a:p>
            <a:r>
              <a:rPr kumimoji="1" lang="en-US" altLang="zh-CN" dirty="0"/>
              <a:t>Scan—</a:t>
            </a:r>
            <a:r>
              <a:rPr kumimoji="1" lang="zh-CN" altLang="en-US" dirty="0"/>
              <a:t>扫描</a:t>
            </a:r>
          </a:p>
        </p:txBody>
      </p:sp>
    </p:spTree>
    <p:extLst>
      <p:ext uri="{BB962C8B-B14F-4D97-AF65-F5344CB8AC3E}">
        <p14:creationId xmlns:p14="http://schemas.microsoft.com/office/powerpoint/2010/main" val="1514071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9D4F09-8BD8-BF4A-A0A9-1FC5A3B3C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Pack—</a:t>
            </a:r>
            <a:r>
              <a:rPr kumimoji="1" lang="zh-CN" altLang="en-US" dirty="0"/>
              <a:t>打包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02AB9-2F0B-A04B-A6CE-B934D9DC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685800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pack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unpack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通常在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基础上实现</a:t>
            </a: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B8952CB6-7EE9-824E-8A5F-B9ECA1120E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900" y="2247900"/>
            <a:ext cx="5156200" cy="40513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E1A2C3F-28FC-1946-A046-AFC1659420FC}"/>
              </a:ext>
            </a:extLst>
          </p:cNvPr>
          <p:cNvSpPr txBox="1"/>
          <p:nvPr/>
        </p:nvSpPr>
        <p:spPr>
          <a:xfrm>
            <a:off x="4894389" y="6455330"/>
            <a:ext cx="194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5.</a:t>
            </a:r>
            <a:r>
              <a:rPr kumimoji="1" lang="zh-CN" altLang="en-US" dirty="0"/>
              <a:t> </a:t>
            </a:r>
            <a:r>
              <a:rPr kumimoji="1" lang="en-US" altLang="zh-CN" dirty="0"/>
              <a:t>pack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0D1CF2-46A7-7143-9BFB-CDAE129FB140}"/>
              </a:ext>
            </a:extLst>
          </p:cNvPr>
          <p:cNvSpPr txBox="1"/>
          <p:nvPr/>
        </p:nvSpPr>
        <p:spPr>
          <a:xfrm>
            <a:off x="609600" y="3350220"/>
            <a:ext cx="2806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示例中基于布尔条件丢弃一些元素，未丢弃的打包到输出范围的连续位置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具有串行性</a:t>
            </a:r>
          </a:p>
        </p:txBody>
      </p:sp>
    </p:spTree>
    <p:extLst>
      <p:ext uri="{BB962C8B-B14F-4D97-AF65-F5344CB8AC3E}">
        <p14:creationId xmlns:p14="http://schemas.microsoft.com/office/powerpoint/2010/main" val="4084262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0FAD8-175A-FD49-97E6-8FC3F4438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Unpack—</a:t>
            </a:r>
            <a:r>
              <a:rPr kumimoji="1" lang="zh-CN" altLang="en-US" dirty="0"/>
              <a:t>解包</a:t>
            </a:r>
          </a:p>
        </p:txBody>
      </p:sp>
      <p:pic>
        <p:nvPicPr>
          <p:cNvPr id="5" name="图片 4" descr="图示, 示意图&#10;&#10;描述已自动生成">
            <a:extLst>
              <a:ext uri="{FF2B5EF4-FFF2-40B4-BE49-F238E27FC236}">
                <a16:creationId xmlns:a16="http://schemas.microsoft.com/office/drawing/2014/main" id="{7B7BD3EB-5726-0542-BAAC-8BFD074D2E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600" y="1804988"/>
            <a:ext cx="5892800" cy="4572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9413E6D-7E55-CF4B-9F4A-6C3C0AA3BF49}"/>
              </a:ext>
            </a:extLst>
          </p:cNvPr>
          <p:cNvSpPr txBox="1"/>
          <p:nvPr/>
        </p:nvSpPr>
        <p:spPr>
          <a:xfrm>
            <a:off x="4894389" y="6455330"/>
            <a:ext cx="2198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6.</a:t>
            </a:r>
            <a:r>
              <a:rPr kumimoji="1" lang="zh-CN" altLang="en-US" dirty="0"/>
              <a:t> </a:t>
            </a:r>
            <a:r>
              <a:rPr kumimoji="1" lang="en-US" altLang="zh-CN" dirty="0"/>
              <a:t>unpack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A0A2513-6FBC-114A-8E35-25C4B8437E4A}"/>
              </a:ext>
            </a:extLst>
          </p:cNvPr>
          <p:cNvSpPr txBox="1"/>
          <p:nvPr/>
        </p:nvSpPr>
        <p:spPr>
          <a:xfrm>
            <a:off x="419100" y="3167658"/>
            <a:ext cx="2552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zh-CN" dirty="0"/>
              <a:t>Pack</a:t>
            </a:r>
            <a:r>
              <a:rPr kumimoji="1" lang="zh-CN" altLang="en-US" dirty="0"/>
              <a:t>的逆过程</a:t>
            </a:r>
            <a:endParaRPr kumimoji="1"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zh-CN" altLang="en-US" dirty="0"/>
              <a:t>也可以用于填充计算数据的空白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068137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ACAA3C-4473-AA4C-9F7F-27F9784A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DPC++</a:t>
            </a:r>
            <a:r>
              <a:rPr kumimoji="1" lang="zh-CN" altLang="en-US" dirty="0"/>
              <a:t> </a:t>
            </a:r>
            <a:r>
              <a:rPr kumimoji="1" lang="en-US" altLang="zh-CN" dirty="0"/>
              <a:t>Reduction Library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9EEFA-C03A-A540-86C7-CCA9D52370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1657866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DPC++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提供了抽象来描述具有归约语义的变量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内核体不包含任何归约的引用，必须指定包含了归约的内核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75D96020-EEDC-E246-B5FF-C36B2E8E3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1899" y="3477696"/>
            <a:ext cx="7696200" cy="2311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8F3C552-B749-D244-AC72-4932C6B7B823}"/>
              </a:ext>
            </a:extLst>
          </p:cNvPr>
          <p:cNvSpPr txBox="1"/>
          <p:nvPr/>
        </p:nvSpPr>
        <p:spPr>
          <a:xfrm>
            <a:off x="3115781" y="5789096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7.</a:t>
            </a:r>
            <a:r>
              <a:rPr kumimoji="1" lang="zh-CN" altLang="en-US" dirty="0"/>
              <a:t> </a:t>
            </a:r>
            <a:r>
              <a:rPr lang="en-US" altLang="zh-CN" dirty="0"/>
              <a:t>ND-range data-parallel kernel using the reduction library </a:t>
            </a:r>
          </a:p>
        </p:txBody>
      </p:sp>
    </p:spTree>
    <p:extLst>
      <p:ext uri="{BB962C8B-B14F-4D97-AF65-F5344CB8AC3E}">
        <p14:creationId xmlns:p14="http://schemas.microsoft.com/office/powerpoint/2010/main" val="2363527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EDCF2E-C728-4342-80CC-FD0A6596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reduction 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21991F-9246-AF4C-A07D-6EE69F46C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2646362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类是描述内核中归约的接口，构造归约对象的唯一方式如下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构造函数中允许指定归约变量和操作符，以及与操作符关联的标识符（可选）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返回类型未指定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25E3318F-B187-6242-9A0C-8B2E76DCE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4495800"/>
            <a:ext cx="8915400" cy="1346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EA407BF-6E99-E64A-9302-D1539A3916DF}"/>
              </a:ext>
            </a:extLst>
          </p:cNvPr>
          <p:cNvSpPr txBox="1"/>
          <p:nvPr/>
        </p:nvSpPr>
        <p:spPr>
          <a:xfrm>
            <a:off x="4952097" y="58420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8.</a:t>
            </a:r>
            <a:r>
              <a:rPr kumimoji="1" lang="zh-CN" altLang="en-US" dirty="0"/>
              <a:t> </a:t>
            </a:r>
            <a:r>
              <a:rPr lang="zh-CN" altLang="en-US" dirty="0"/>
              <a:t>归约函数的原型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92455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018D67-0E2E-8846-976F-C90C07F91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reducer</a:t>
            </a:r>
            <a:r>
              <a:rPr kumimoji="1" lang="zh-CN" altLang="en-US" dirty="0"/>
              <a:t> </a:t>
            </a:r>
            <a:r>
              <a:rPr kumimoji="1" lang="en-US" altLang="zh-CN" dirty="0"/>
              <a:t>class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97220C-DEDC-834F-9E84-2C05592EB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r>
              <a:rPr kumimoji="1" lang="zh-CN" altLang="en-US" dirty="0"/>
              <a:t>类的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封装了一个归约变量，暴露了有限的接口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reducer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的类型取决于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是如何执行的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 descr="手机屏幕截图&#10;&#10;描述已自动生成">
            <a:extLst>
              <a:ext uri="{FF2B5EF4-FFF2-40B4-BE49-F238E27FC236}">
                <a16:creationId xmlns:a16="http://schemas.microsoft.com/office/drawing/2014/main" id="{D8C0D2D8-FDBE-CD4A-B01F-6EC9D4EC18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0" y="3568700"/>
            <a:ext cx="7112000" cy="254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694C5A7-F623-3D4B-BFB4-51857D354E9F}"/>
              </a:ext>
            </a:extLst>
          </p:cNvPr>
          <p:cNvSpPr txBox="1"/>
          <p:nvPr/>
        </p:nvSpPr>
        <p:spPr>
          <a:xfrm>
            <a:off x="4952097" y="6248400"/>
            <a:ext cx="2839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9.</a:t>
            </a:r>
            <a:r>
              <a:rPr kumimoji="1" lang="zh-CN" altLang="en-US" dirty="0"/>
              <a:t> </a:t>
            </a:r>
            <a:r>
              <a:rPr lang="en-US" altLang="zh-CN" dirty="0"/>
              <a:t>reducer</a:t>
            </a:r>
            <a:r>
              <a:rPr lang="zh-CN" altLang="en-US" dirty="0"/>
              <a:t>类的简化定义</a:t>
            </a:r>
            <a:endParaRPr lang="en-US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8C9E8AE-9C84-1141-8736-58B57F9BBCB3}"/>
              </a:ext>
            </a:extLst>
          </p:cNvPr>
          <p:cNvSpPr txBox="1"/>
          <p:nvPr/>
        </p:nvSpPr>
        <p:spPr>
          <a:xfrm>
            <a:off x="357441" y="4654034"/>
            <a:ext cx="1979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</a:t>
            </a:r>
            <a:r>
              <a:rPr kumimoji="1" lang="en-US" altLang="zh-CN" dirty="0"/>
              <a:t>reducer</a:t>
            </a:r>
            <a:r>
              <a:rPr kumimoji="1" lang="zh-CN" altLang="en-US" dirty="0"/>
              <a:t>包含一个</a:t>
            </a:r>
            <a:r>
              <a:rPr kumimoji="1" lang="en-US" altLang="zh-CN" dirty="0"/>
              <a:t>combine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3692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9AFDC-5DBE-164F-8C64-315EA47D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用户定义的</a:t>
            </a:r>
            <a:r>
              <a:rPr kumimoji="1" lang="en-US" altLang="zh-CN" dirty="0"/>
              <a:t>reductions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D8A25C-8BB3-3648-8E2D-534EB3BF8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2620962"/>
          </a:xfrm>
        </p:spPr>
        <p:txBody>
          <a:bodyPr/>
          <a:lstStyle/>
          <a:p>
            <a:r>
              <a:rPr kumimoji="1" lang="zh-CN" altLang="en-US" dirty="0"/>
              <a:t>一些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reduction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算法不会看到每个工作项直接更新单个共享变量，而是将部分结果累加到私有变量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如果进行私有变量的初始化：将变量初始化为归约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reduction operator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的标识符</a:t>
            </a:r>
          </a:p>
        </p:txBody>
      </p:sp>
    </p:spTree>
    <p:extLst>
      <p:ext uri="{BB962C8B-B14F-4D97-AF65-F5344CB8AC3E}">
        <p14:creationId xmlns:p14="http://schemas.microsoft.com/office/powerpoint/2010/main" val="19024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FD43F-1FE2-7342-BD50-C206B540D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主要内容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1434B-431F-D741-90F5-DD3EEDC767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并行模式类型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模式与不同设备的功能的关联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DPC++</a:t>
            </a:r>
            <a:r>
              <a:rPr kumimoji="1" lang="zh-CN" altLang="en-US" dirty="0"/>
              <a:t>函数和库</a:t>
            </a:r>
            <a:endParaRPr kumimoji="1" lang="en-US" altLang="zh-CN" dirty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dirty="0"/>
              <a:t>直接编程实现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73600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形用户界面, 文本, 应用程序&#10;&#10;描述已自动生成">
            <a:extLst>
              <a:ext uri="{FF2B5EF4-FFF2-40B4-BE49-F238E27FC236}">
                <a16:creationId xmlns:a16="http://schemas.microsoft.com/office/drawing/2014/main" id="{8FA673F8-CF3B-D54C-994E-F1E443730F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73362"/>
            <a:ext cx="6019800" cy="3479800"/>
          </a:xfrm>
        </p:spPr>
      </p:pic>
      <p:pic>
        <p:nvPicPr>
          <p:cNvPr id="7" name="图片 6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34E501BF-D4C5-454D-9C0E-2073D24E1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6900" y="2773362"/>
            <a:ext cx="6515100" cy="2933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F1D9987-C7E8-DB4B-8481-39473F61DD35}"/>
              </a:ext>
            </a:extLst>
          </p:cNvPr>
          <p:cNvSpPr txBox="1"/>
          <p:nvPr/>
        </p:nvSpPr>
        <p:spPr>
          <a:xfrm>
            <a:off x="2875349" y="6341546"/>
            <a:ext cx="6288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9.</a:t>
            </a:r>
            <a:r>
              <a:rPr kumimoji="1" lang="zh-CN" altLang="en-US" dirty="0"/>
              <a:t> </a:t>
            </a:r>
            <a:r>
              <a:rPr lang="zh-CN" altLang="en-US" dirty="0"/>
              <a:t>用户定义的归约查找具有</a:t>
            </a:r>
            <a:r>
              <a:rPr lang="en-US" altLang="zh-CN" dirty="0"/>
              <a:t>ND-range</a:t>
            </a:r>
            <a:r>
              <a:rPr lang="zh-CN" altLang="en-US" dirty="0"/>
              <a:t>核的最小值的位置</a:t>
            </a:r>
            <a:endParaRPr lang="en-US" altLang="zh-CN" dirty="0"/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B943AD19-9C7F-704A-8ABA-CD05D7C44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4238"/>
            <a:ext cx="10972800" cy="685800"/>
          </a:xfrm>
        </p:spPr>
        <p:txBody>
          <a:bodyPr/>
          <a:lstStyle/>
          <a:p>
            <a:r>
              <a:rPr kumimoji="1" lang="zh-CN" altLang="en-US" dirty="0"/>
              <a:t>用户定义的</a:t>
            </a:r>
            <a:r>
              <a:rPr kumimoji="1" lang="en-US" altLang="zh-CN" dirty="0"/>
              <a:t>reductions</a:t>
            </a:r>
            <a:endParaRPr kumimoji="1" lang="zh-CN" altLang="en-US" dirty="0"/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3B604BB4-B4D1-F449-8E1E-FA855322602D}"/>
              </a:ext>
            </a:extLst>
          </p:cNvPr>
          <p:cNvSpPr txBox="1">
            <a:spLocks/>
          </p:cNvSpPr>
          <p:nvPr/>
        </p:nvSpPr>
        <p:spPr bwMode="auto">
          <a:xfrm>
            <a:off x="609600" y="1722438"/>
            <a:ext cx="10972800" cy="817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kern="0" dirty="0"/>
              <a:t>用户定义归约仅限于简单可复制类型和组合函数</a:t>
            </a:r>
            <a:endParaRPr kumimoji="1" lang="zh-CN" altLang="en-US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8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1BB6DE-F7D9-3843-9D94-25FE63407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oneAPI</a:t>
            </a:r>
            <a:r>
              <a:rPr kumimoji="1" lang="en-US" altLang="zh-CN" dirty="0"/>
              <a:t> DPC++ Library (</a:t>
            </a:r>
            <a:r>
              <a:rPr kumimoji="1" lang="en-US" altLang="zh-CN" dirty="0" err="1"/>
              <a:t>oneDPL</a:t>
            </a:r>
            <a:r>
              <a:rPr kumimoji="1" lang="en-US" altLang="zh-CN" dirty="0"/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533B00-F4BB-354B-9B46-3BD53B1FD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1706562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C++17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支持执行策略参数，表示算法应该顺序执行还是并行执行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oneDPL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利用这种策略，底层利用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DPC++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编写的内核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926DD5C-99C0-E54B-A4F4-99AE2D24D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081324"/>
              </p:ext>
            </p:extLst>
          </p:nvPr>
        </p:nvGraphicFramePr>
        <p:xfrm>
          <a:off x="2397857" y="3365502"/>
          <a:ext cx="7774843" cy="34924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7843">
                  <a:extLst>
                    <a:ext uri="{9D8B030D-6E8A-4147-A177-3AD203B41FA5}">
                      <a16:colId xmlns:a16="http://schemas.microsoft.com/office/drawing/2014/main" val="3360270199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84729822"/>
                    </a:ext>
                  </a:extLst>
                </a:gridCol>
                <a:gridCol w="4699000">
                  <a:extLst>
                    <a:ext uri="{9D8B030D-6E8A-4147-A177-3AD203B41FA5}">
                      <a16:colId xmlns:a16="http://schemas.microsoft.com/office/drawing/2014/main" val="3878739204"/>
                    </a:ext>
                  </a:extLst>
                </a:gridCol>
              </a:tblGrid>
              <a:tr h="475403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串行算法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并行算法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44883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40783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Stencil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transform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01454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accumulate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reduce/</a:t>
                      </a:r>
                      <a:r>
                        <a:rPr lang="en-US" altLang="zh-CN" dirty="0" err="1"/>
                        <a:t>transform_reduce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26578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Scan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partial_sum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Inclusive_scan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exclusive_scan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transform_inclusive_scan</a:t>
                      </a:r>
                      <a:r>
                        <a:rPr lang="en-US" altLang="zh-CN" dirty="0"/>
                        <a:t>/</a:t>
                      </a:r>
                      <a:r>
                        <a:rPr lang="en-US" altLang="zh-CN" dirty="0" err="1"/>
                        <a:t>transform_exclusive_scan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36303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Pack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copy_if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1513449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Unpack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N/A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181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22345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F8A854-5512-5341-A5B7-51A4D6ECB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Group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DDECC-E905-4540-90B6-CB5D2F0C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3459162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DPC++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设备代码对并行模式的支持由单独的组函数库提供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组函数利用特定的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work-item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组的并行性，构建更复杂的算法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组中的所有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work-item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必须在收敛控制流中遇到相同的算法，并且所有工作项必须提供相同的参数，确保操作的一致性</a:t>
            </a:r>
          </a:p>
        </p:txBody>
      </p:sp>
    </p:spTree>
    <p:extLst>
      <p:ext uri="{BB962C8B-B14F-4D97-AF65-F5344CB8AC3E}">
        <p14:creationId xmlns:p14="http://schemas.microsoft.com/office/powerpoint/2010/main" val="4148245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8C523-7E30-F242-BA3F-DC9274839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直接编程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E7D130-CB8E-AD47-A102-09CD01CCD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600200" cy="855662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F4BCF1-EAEC-B741-A57D-C5EE66D3CD2B}"/>
              </a:ext>
            </a:extLst>
          </p:cNvPr>
          <p:cNvSpPr txBox="1"/>
          <p:nvPr/>
        </p:nvSpPr>
        <p:spPr>
          <a:xfrm>
            <a:off x="937657" y="5046746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数据并行内核实现</a:t>
            </a:r>
            <a:r>
              <a:rPr kumimoji="1" lang="en-US" altLang="zh-CN" dirty="0"/>
              <a:t>map</a:t>
            </a:r>
            <a:endParaRPr kumimoji="1" lang="zh-CN" altLang="en-US" dirty="0"/>
          </a:p>
        </p:txBody>
      </p:sp>
      <p:pic>
        <p:nvPicPr>
          <p:cNvPr id="8" name="图片 7" descr="文本&#10;&#10;中度可信度描述已自动生成">
            <a:extLst>
              <a:ext uri="{FF2B5EF4-FFF2-40B4-BE49-F238E27FC236}">
                <a16:creationId xmlns:a16="http://schemas.microsoft.com/office/drawing/2014/main" id="{5ABA67C9-6E05-0940-B803-35DFEEFAE6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400" y="4120120"/>
            <a:ext cx="4394200" cy="8128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71A3DCD-5CA2-D347-9180-739B982ECBE4}"/>
              </a:ext>
            </a:extLst>
          </p:cNvPr>
          <p:cNvSpPr txBox="1"/>
          <p:nvPr/>
        </p:nvSpPr>
        <p:spPr>
          <a:xfrm>
            <a:off x="406400" y="3367644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计算每个输入元素的平方根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C738642B-8542-BD45-A344-BA1037110082}"/>
              </a:ext>
            </a:extLst>
          </p:cNvPr>
          <p:cNvSpPr txBox="1">
            <a:spLocks/>
          </p:cNvSpPr>
          <p:nvPr/>
        </p:nvSpPr>
        <p:spPr bwMode="auto">
          <a:xfrm>
            <a:off x="5538472" y="1722438"/>
            <a:ext cx="1854200" cy="855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Stencil</a:t>
            </a:r>
            <a:endParaRPr kumimoji="1" lang="zh-CN" altLang="en-US" kern="0" dirty="0"/>
          </a:p>
        </p:txBody>
      </p:sp>
      <p:pic>
        <p:nvPicPr>
          <p:cNvPr id="12" name="图片 11" descr="文本&#10;&#10;描述已自动生成">
            <a:extLst>
              <a:ext uri="{FF2B5EF4-FFF2-40B4-BE49-F238E27FC236}">
                <a16:creationId xmlns:a16="http://schemas.microsoft.com/office/drawing/2014/main" id="{973B790A-5511-E844-BFBF-14FE0736FA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8472" y="3103562"/>
            <a:ext cx="6584950" cy="2649118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7B21C5A-4CE8-B746-AF3B-62D3A12C4E9E}"/>
              </a:ext>
            </a:extLst>
          </p:cNvPr>
          <p:cNvSpPr txBox="1"/>
          <p:nvPr/>
        </p:nvSpPr>
        <p:spPr>
          <a:xfrm>
            <a:off x="7558804" y="5752680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数据并行内核实现</a:t>
            </a:r>
            <a:r>
              <a:rPr kumimoji="1" lang="en-US" altLang="zh-CN" dirty="0"/>
              <a:t>stencil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72233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165761-A8E2-2146-A420-93A7B7EE4B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685800"/>
          </a:xfrm>
        </p:spPr>
        <p:txBody>
          <a:bodyPr/>
          <a:lstStyle/>
          <a:p>
            <a:r>
              <a:rPr kumimoji="1" lang="zh-CN" altLang="en-US" dirty="0"/>
              <a:t>可以使用工作组本地内存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F448EA97-8A62-8448-B073-B397549F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4238"/>
            <a:ext cx="10972800" cy="685800"/>
          </a:xfrm>
        </p:spPr>
        <p:txBody>
          <a:bodyPr/>
          <a:lstStyle/>
          <a:p>
            <a:r>
              <a:rPr kumimoji="1" lang="zh-CN" altLang="en-US" dirty="0"/>
              <a:t>直接编程</a:t>
            </a:r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300C94C2-4D17-624A-AD22-0BB1EB90AF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57462"/>
            <a:ext cx="5626100" cy="3416300"/>
          </a:xfrm>
          <a:prstGeom prst="rect">
            <a:avLst/>
          </a:prstGeom>
        </p:spPr>
      </p:pic>
      <p:pic>
        <p:nvPicPr>
          <p:cNvPr id="8" name="图片 7" descr="文本&#10;&#10;描述已自动生成">
            <a:extLst>
              <a:ext uri="{FF2B5EF4-FFF2-40B4-BE49-F238E27FC236}">
                <a16:creationId xmlns:a16="http://schemas.microsoft.com/office/drawing/2014/main" id="{8F5F219E-C5C3-0F44-BF7A-7FF295332A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700" y="3363912"/>
            <a:ext cx="5926234" cy="260985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9634028-F645-C548-90E7-6064B447317F}"/>
              </a:ext>
            </a:extLst>
          </p:cNvPr>
          <p:cNvSpPr txBox="1"/>
          <p:nvPr/>
        </p:nvSpPr>
        <p:spPr>
          <a:xfrm>
            <a:off x="4613625" y="5973762"/>
            <a:ext cx="3403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使用工作组本地内存实现</a:t>
            </a:r>
            <a:r>
              <a:rPr kumimoji="1" lang="en-US" altLang="zh-CN" dirty="0"/>
              <a:t>stencil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1213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57C389-1D6D-F64C-94BC-F752734C5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直接编程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EF7FAE-B0B1-5C49-A47B-C50CAE9B5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1325562"/>
          </a:xfrm>
        </p:spPr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reduction: 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利用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work-item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之间同步和通信功能的特性实现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下面分别展示使用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parallel_for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ND-range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parallel_for</a:t>
            </a:r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图片 5" descr="图形用户界面, 文本, 应用程序&#10;&#10;中度可信度描述已自动生成">
            <a:extLst>
              <a:ext uri="{FF2B5EF4-FFF2-40B4-BE49-F238E27FC236}">
                <a16:creationId xmlns:a16="http://schemas.microsoft.com/office/drawing/2014/main" id="{4A58E163-8E58-A64E-A0B5-B5249FE03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044950"/>
            <a:ext cx="5295900" cy="1333500"/>
          </a:xfrm>
          <a:prstGeom prst="rect">
            <a:avLst/>
          </a:prstGeom>
        </p:spPr>
      </p:pic>
      <p:pic>
        <p:nvPicPr>
          <p:cNvPr id="8" name="图片 7" descr="图形用户界面, 文本, 应用程序&#10;&#10;描述已自动生成">
            <a:extLst>
              <a:ext uri="{FF2B5EF4-FFF2-40B4-BE49-F238E27FC236}">
                <a16:creationId xmlns:a16="http://schemas.microsoft.com/office/drawing/2014/main" id="{02C0581B-5AEB-0D42-B591-AD60BA22C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89350"/>
            <a:ext cx="5549900" cy="20447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8AD7090F-801C-0F44-970B-7701A5C7699C}"/>
              </a:ext>
            </a:extLst>
          </p:cNvPr>
          <p:cNvSpPr txBox="1"/>
          <p:nvPr/>
        </p:nvSpPr>
        <p:spPr>
          <a:xfrm>
            <a:off x="1895638" y="5536169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数据并行内核的简单归约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22C9775-B57F-4142-888D-C47711A357D0}"/>
              </a:ext>
            </a:extLst>
          </p:cNvPr>
          <p:cNvSpPr txBox="1"/>
          <p:nvPr/>
        </p:nvSpPr>
        <p:spPr>
          <a:xfrm>
            <a:off x="7701399" y="5720835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ND-range</a:t>
            </a:r>
            <a:r>
              <a:rPr kumimoji="1" lang="zh-CN" altLang="en-US" dirty="0"/>
              <a:t>的简单归约</a:t>
            </a:r>
          </a:p>
        </p:txBody>
      </p:sp>
    </p:spTree>
    <p:extLst>
      <p:ext uri="{BB962C8B-B14F-4D97-AF65-F5344CB8AC3E}">
        <p14:creationId xmlns:p14="http://schemas.microsoft.com/office/powerpoint/2010/main" val="2041258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51E4E-498F-804C-BD57-38E7130F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直接编程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16BBB4-5291-114E-B6E0-DA536F2C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1706562"/>
          </a:xfrm>
        </p:spPr>
        <p:txBody>
          <a:bodyPr/>
          <a:lstStyle/>
          <a:p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实现并行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需要对数据进行多次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，并且需要同步，所以必须使用全局内存传递部分结果的多个内核来实现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图片 3" descr="图片包含 图形用户界面&#10;&#10;描述已自动生成">
            <a:extLst>
              <a:ext uri="{FF2B5EF4-FFF2-40B4-BE49-F238E27FC236}">
                <a16:creationId xmlns:a16="http://schemas.microsoft.com/office/drawing/2014/main" id="{45EA07FB-708B-364E-B3B9-85169239F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9892" y="2832564"/>
            <a:ext cx="3752216" cy="3685331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E532130-A873-5940-9F54-E8B1B33AFFB2}"/>
              </a:ext>
            </a:extLst>
          </p:cNvPr>
          <p:cNvSpPr txBox="1"/>
          <p:nvPr/>
        </p:nvSpPr>
        <p:spPr>
          <a:xfrm>
            <a:off x="1046423" y="3396734"/>
            <a:ext cx="273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展示三个阶段的内核实现</a:t>
            </a:r>
          </a:p>
        </p:txBody>
      </p:sp>
    </p:spTree>
    <p:extLst>
      <p:ext uri="{BB962C8B-B14F-4D97-AF65-F5344CB8AC3E}">
        <p14:creationId xmlns:p14="http://schemas.microsoft.com/office/powerpoint/2010/main" val="2996902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9107F-E45E-6148-9292-7C9A0778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直接编程</a:t>
            </a:r>
          </a:p>
        </p:txBody>
      </p:sp>
      <p:pic>
        <p:nvPicPr>
          <p:cNvPr id="5" name="内容占位符 4" descr="文本&#10;&#10;描述已自动生成">
            <a:extLst>
              <a:ext uri="{FF2B5EF4-FFF2-40B4-BE49-F238E27FC236}">
                <a16:creationId xmlns:a16="http://schemas.microsoft.com/office/drawing/2014/main" id="{942F3C10-177F-6E4F-A039-DBF5B9D9A1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85" y="1747838"/>
            <a:ext cx="5585229" cy="4525962"/>
          </a:xfrm>
        </p:spPr>
      </p:pic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A93840CA-8020-C447-BE0A-549961B470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614" y="1595438"/>
            <a:ext cx="6365035" cy="467836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2B8761E-08FB-9D4C-8D59-69ED409525E8}"/>
              </a:ext>
            </a:extLst>
          </p:cNvPr>
          <p:cNvSpPr txBox="1"/>
          <p:nvPr/>
        </p:nvSpPr>
        <p:spPr>
          <a:xfrm>
            <a:off x="1904096" y="6286500"/>
            <a:ext cx="2287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阶段</a:t>
            </a:r>
            <a:r>
              <a:rPr kumimoji="1" lang="en-US" altLang="zh-CN" dirty="0"/>
              <a:t>1:</a:t>
            </a:r>
            <a:r>
              <a:rPr kumimoji="1" lang="zh-CN" altLang="en-US" dirty="0"/>
              <a:t> 跨工作组计算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39DA0F-7AE6-9745-A05D-1F1092D6781A}"/>
              </a:ext>
            </a:extLst>
          </p:cNvPr>
          <p:cNvSpPr txBox="1"/>
          <p:nvPr/>
        </p:nvSpPr>
        <p:spPr>
          <a:xfrm>
            <a:off x="6351388" y="6286500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阶段</a:t>
            </a:r>
            <a:r>
              <a:rPr kumimoji="1" lang="en-US" altLang="zh-CN" dirty="0"/>
              <a:t>2:</a:t>
            </a:r>
            <a:r>
              <a:rPr kumimoji="1" lang="zh-CN" altLang="en-US" dirty="0"/>
              <a:t> 扫描每个工作组的结果</a:t>
            </a:r>
          </a:p>
        </p:txBody>
      </p:sp>
    </p:spTree>
    <p:extLst>
      <p:ext uri="{BB962C8B-B14F-4D97-AF65-F5344CB8AC3E}">
        <p14:creationId xmlns:p14="http://schemas.microsoft.com/office/powerpoint/2010/main" val="2627530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文本&#10;&#10;描述已自动生成">
            <a:extLst>
              <a:ext uri="{FF2B5EF4-FFF2-40B4-BE49-F238E27FC236}">
                <a16:creationId xmlns:a16="http://schemas.microsoft.com/office/drawing/2014/main" id="{35CAA2FC-1A26-E042-BB6D-39EE0CDB5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857" y="3429000"/>
            <a:ext cx="6524286" cy="2028031"/>
          </a:xfrm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F42EE05E-2FDB-7548-B3C7-761F35942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4238"/>
            <a:ext cx="10972800" cy="685800"/>
          </a:xfrm>
        </p:spPr>
        <p:txBody>
          <a:bodyPr/>
          <a:lstStyle/>
          <a:p>
            <a:r>
              <a:rPr kumimoji="1" lang="zh-CN" altLang="en-US" dirty="0"/>
              <a:t>直接编程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7BB26DCE-FA36-6F46-8388-EABBEEB9F6DC}"/>
              </a:ext>
            </a:extLst>
          </p:cNvPr>
          <p:cNvSpPr txBox="1">
            <a:spLocks/>
          </p:cNvSpPr>
          <p:nvPr/>
        </p:nvSpPr>
        <p:spPr bwMode="auto">
          <a:xfrm>
            <a:off x="609600" y="1722438"/>
            <a:ext cx="10972800" cy="170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8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KaiTi" panose="02010609060101010101" pitchFamily="49" charset="-122"/>
                <a:ea typeface="KaiTi" panose="02010609060101010101" pitchFamily="49" charset="-122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最终阶段</a:t>
            </a:r>
            <a:r>
              <a:rPr kumimoji="1" lang="en-US" altLang="zh-CN" kern="0" dirty="0">
                <a:latin typeface="Arial" panose="020B0604020202020204" pitchFamily="34" charset="0"/>
                <a:cs typeface="Arial" panose="020B0604020202020204" pitchFamily="34" charset="0"/>
              </a:rPr>
              <a:t>scan</a:t>
            </a:r>
            <a:r>
              <a:rPr kumimoji="1" lang="zh-CN" altLang="en-US" kern="0" dirty="0">
                <a:latin typeface="Arial" panose="020B0604020202020204" pitchFamily="34" charset="0"/>
                <a:cs typeface="Arial" panose="020B0604020202020204" pitchFamily="34" charset="0"/>
              </a:rPr>
              <a:t>结合中间结果</a:t>
            </a:r>
          </a:p>
        </p:txBody>
      </p:sp>
    </p:spTree>
    <p:extLst>
      <p:ext uri="{BB962C8B-B14F-4D97-AF65-F5344CB8AC3E}">
        <p14:creationId xmlns:p14="http://schemas.microsoft.com/office/powerpoint/2010/main" val="2010918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AE6695-2587-B247-AD2D-DA187E05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直接编程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6CCF86-BE02-7943-B71F-675672A13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7"/>
            <a:ext cx="10223500" cy="1330903"/>
          </a:xfrm>
        </p:spPr>
        <p:txBody>
          <a:bodyPr/>
          <a:lstStyle/>
          <a:p>
            <a:r>
              <a:rPr kumimoji="1" lang="en-US" altLang="zh-CN" dirty="0"/>
              <a:t>Pack-gather</a:t>
            </a:r>
          </a:p>
          <a:p>
            <a:r>
              <a:rPr kumimoji="1" lang="zh-CN" altLang="en-US" dirty="0"/>
              <a:t>对于</a:t>
            </a:r>
            <a:r>
              <a:rPr kumimoji="1" lang="en-US" altLang="zh-CN" dirty="0"/>
              <a:t>ND-range</a:t>
            </a:r>
            <a:r>
              <a:rPr kumimoji="1" lang="zh-CN" altLang="en-US" dirty="0"/>
              <a:t>的所有元素的打包，必须通过全局内存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B762877-F1F3-0E4E-B971-C85F9683B5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3850" y="3294641"/>
            <a:ext cx="9004300" cy="82015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87B480E-EA7D-2442-9511-4A4D184DEE28}"/>
              </a:ext>
            </a:extLst>
          </p:cNvPr>
          <p:cNvSpPr txBox="1"/>
          <p:nvPr/>
        </p:nvSpPr>
        <p:spPr>
          <a:xfrm>
            <a:off x="4157007" y="4356100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排除第一个元素的扫描中实现组打包</a:t>
            </a:r>
          </a:p>
        </p:txBody>
      </p:sp>
    </p:spTree>
    <p:extLst>
      <p:ext uri="{BB962C8B-B14F-4D97-AF65-F5344CB8AC3E}">
        <p14:creationId xmlns:p14="http://schemas.microsoft.com/office/powerpoint/2010/main" val="3057798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85C36E-1938-A646-BE5A-65B55BF87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引言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65FF45-E246-AA4B-8E84-BF19A5F17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2925762"/>
          </a:xfrm>
        </p:spPr>
        <p:txBody>
          <a:bodyPr/>
          <a:lstStyle/>
          <a:p>
            <a:r>
              <a:rPr kumimoji="1" lang="zh-CN" altLang="en-US" dirty="0"/>
              <a:t>已有的模式：大数据应用的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kumimoji="1" lang="zh-CN" altLang="en-US" dirty="0"/>
              <a:t>框架</a:t>
            </a:r>
            <a:endParaRPr kumimoji="1" lang="en-US" altLang="zh-CN" dirty="0"/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MapReduce</a:t>
            </a:r>
            <a:r>
              <a:rPr kumimoji="1" lang="zh-CN" altLang="en-US" dirty="0"/>
              <a:t>：两个有效的并行模式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kumimoji="1" lang="zh-CN" altLang="en-US" dirty="0"/>
              <a:t>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reduce</a:t>
            </a:r>
          </a:p>
          <a:p>
            <a:r>
              <a:rPr kumimoji="1" lang="zh-CN" altLang="en-US" dirty="0"/>
              <a:t>并行模式与编程语言无关</a:t>
            </a:r>
            <a:endParaRPr kumimoji="1" lang="en-US" altLang="zh-CN" dirty="0"/>
          </a:p>
          <a:p>
            <a:r>
              <a:rPr kumimoji="1" lang="zh-CN" altLang="en-US" dirty="0"/>
              <a:t>使应用程序适应新设备只需要</a:t>
            </a:r>
            <a:r>
              <a:rPr kumimoji="1" lang="zh-CN" altLang="en-US" dirty="0">
                <a:solidFill>
                  <a:srgbClr val="FF0000"/>
                </a:solidFill>
              </a:rPr>
              <a:t>选择适当的参数</a:t>
            </a:r>
            <a:r>
              <a:rPr kumimoji="1" lang="zh-CN" altLang="en-US" dirty="0"/>
              <a:t>或</a:t>
            </a:r>
            <a:r>
              <a:rPr kumimoji="1" lang="zh-CN" altLang="en-US" dirty="0">
                <a:solidFill>
                  <a:srgbClr val="FF0000"/>
                </a:solidFill>
              </a:rPr>
              <a:t>微调模式</a:t>
            </a:r>
            <a:r>
              <a:rPr kumimoji="1" lang="zh-CN" altLang="en-US" dirty="0"/>
              <a:t>，可以选择不同的模式来提高性能。</a:t>
            </a:r>
          </a:p>
        </p:txBody>
      </p:sp>
    </p:spTree>
    <p:extLst>
      <p:ext uri="{BB962C8B-B14F-4D97-AF65-F5344CB8AC3E}">
        <p14:creationId xmlns:p14="http://schemas.microsoft.com/office/powerpoint/2010/main" val="3273700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文本&#10;&#10;描述已自动生成">
            <a:extLst>
              <a:ext uri="{FF2B5EF4-FFF2-40B4-BE49-F238E27FC236}">
                <a16:creationId xmlns:a16="http://schemas.microsoft.com/office/drawing/2014/main" id="{B7F3FA10-F26B-D14D-93F7-D37396936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3562351"/>
            <a:ext cx="6324600" cy="31369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9F8EAB8B-4629-464C-B2F0-715D3736F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直接编程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CE473A-E7A2-EE48-9C39-7687F0B29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7"/>
            <a:ext cx="11252200" cy="1706563"/>
          </a:xfrm>
        </p:spPr>
        <p:txBody>
          <a:bodyPr/>
          <a:lstStyle/>
          <a:p>
            <a:r>
              <a:rPr kumimoji="1" lang="zh-CN" altLang="en-US" dirty="0"/>
              <a:t>使用内核实现</a:t>
            </a:r>
            <a:r>
              <a:rPr kumimoji="1" lang="en-US" altLang="zh-CN" dirty="0"/>
              <a:t>pack</a:t>
            </a:r>
            <a:r>
              <a:rPr kumimoji="1" lang="zh-CN" altLang="en-US" dirty="0"/>
              <a:t>，构建一个元素列表，并且需要额外的后处理</a:t>
            </a:r>
            <a:endParaRPr kumimoji="1" lang="en-US" altLang="zh-CN" dirty="0"/>
          </a:p>
          <a:p>
            <a:r>
              <a:rPr kumimoji="1" lang="en-US" altLang="zh-CN" dirty="0"/>
              <a:t>Pack</a:t>
            </a:r>
            <a:r>
              <a:rPr kumimoji="1" lang="zh-CN" altLang="en-US" dirty="0"/>
              <a:t>不需要重写排序元素，输出数组与输入数组的顺序一致</a:t>
            </a:r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1250B279-CC80-7642-BF7E-C9F414A45C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3562351"/>
            <a:ext cx="5803900" cy="2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04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BF205A-DEFC-AE42-8622-195FB5DCE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直接编程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B45E5D-0601-AC42-99A7-7EA4003D5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1198562"/>
          </a:xfrm>
        </p:spPr>
        <p:txBody>
          <a:bodyPr/>
          <a:lstStyle/>
          <a:p>
            <a:r>
              <a:rPr kumimoji="1" lang="en-US" altLang="zh-CN" dirty="0"/>
              <a:t>Unpack-scatter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51D5E80-4136-7840-B32B-01FE94B1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4689" y="3676650"/>
            <a:ext cx="9462621" cy="93345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21D7EA2-EAEA-454C-9868-CD9F8E981AE2}"/>
              </a:ext>
            </a:extLst>
          </p:cNvPr>
          <p:cNvSpPr txBox="1"/>
          <p:nvPr/>
        </p:nvSpPr>
        <p:spPr>
          <a:xfrm>
            <a:off x="3208029" y="4699000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排除第一个元素的扫描的基础上实现子工作组的</a:t>
            </a:r>
            <a:r>
              <a:rPr kumimoji="1" lang="en-US" altLang="zh-CN" dirty="0"/>
              <a:t>unpack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6403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B19891-F16A-0644-B859-5F6CC95B9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直接编程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FEDD8C-E2E0-8849-A340-8CF020A84C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5054600" cy="1706562"/>
          </a:xfrm>
        </p:spPr>
        <p:txBody>
          <a:bodyPr/>
          <a:lstStyle/>
          <a:p>
            <a:r>
              <a:rPr kumimoji="1" lang="zh-CN" altLang="en-US" dirty="0"/>
              <a:t>如何使用子工作组</a:t>
            </a:r>
            <a:r>
              <a:rPr kumimoji="1" lang="en-US" altLang="zh-CN" dirty="0"/>
              <a:t>unpack</a:t>
            </a:r>
          </a:p>
          <a:p>
            <a:r>
              <a:rPr kumimoji="1" lang="zh-CN" altLang="en-US" dirty="0"/>
              <a:t>右侧示例</a:t>
            </a:r>
            <a:r>
              <a:rPr kumimoji="1" lang="en-US" altLang="zh-CN" dirty="0"/>
              <a:t>:</a:t>
            </a:r>
            <a:r>
              <a:rPr kumimoji="1" lang="zh-CN" altLang="en-US" dirty="0"/>
              <a:t>改善不同控制流的内核中的负载平衡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pic>
        <p:nvPicPr>
          <p:cNvPr id="5" name="图片 4" descr="文本&#10;&#10;描述已自动生成">
            <a:extLst>
              <a:ext uri="{FF2B5EF4-FFF2-40B4-BE49-F238E27FC236}">
                <a16:creationId xmlns:a16="http://schemas.microsoft.com/office/drawing/2014/main" id="{C69C574B-2625-8E40-BC95-3F817D914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970" y="1825626"/>
            <a:ext cx="6069830" cy="5002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807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C7469-FD07-8647-97B5-7B7CE5861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并行模式类型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848DB6B-149F-E349-87D4-7D4E10FD7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685800"/>
          </a:xfrm>
        </p:spPr>
        <p:txBody>
          <a:bodyPr/>
          <a:lstStyle/>
          <a:p>
            <a:r>
              <a:rPr kumimoji="1" lang="zh-CN" altLang="en-US" dirty="0"/>
              <a:t>关注于数据并行内核最有用的算法模式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9132415-7034-DB45-A781-1D5CDA1FD3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351907"/>
              </p:ext>
            </p:extLst>
          </p:nvPr>
        </p:nvGraphicFramePr>
        <p:xfrm>
          <a:off x="1612898" y="2653149"/>
          <a:ext cx="8966202" cy="27063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2100">
                  <a:extLst>
                    <a:ext uri="{9D8B030D-6E8A-4147-A177-3AD203B41FA5}">
                      <a16:colId xmlns:a16="http://schemas.microsoft.com/office/drawing/2014/main" val="3360270199"/>
                    </a:ext>
                  </a:extLst>
                </a:gridCol>
                <a:gridCol w="1988003">
                  <a:extLst>
                    <a:ext uri="{9D8B030D-6E8A-4147-A177-3AD203B41FA5}">
                      <a16:colId xmlns:a16="http://schemas.microsoft.com/office/drawing/2014/main" val="284729822"/>
                    </a:ext>
                  </a:extLst>
                </a:gridCol>
                <a:gridCol w="3287382">
                  <a:extLst>
                    <a:ext uri="{9D8B030D-6E8A-4147-A177-3AD203B41FA5}">
                      <a16:colId xmlns:a16="http://schemas.microsoft.com/office/drawing/2014/main" val="3878739204"/>
                    </a:ext>
                  </a:extLst>
                </a:gridCol>
                <a:gridCol w="2128717">
                  <a:extLst>
                    <a:ext uri="{9D8B030D-6E8A-4147-A177-3AD203B41FA5}">
                      <a16:colId xmlns:a16="http://schemas.microsoft.com/office/drawing/2014/main" val="4220414864"/>
                    </a:ext>
                  </a:extLst>
                </a:gridCol>
              </a:tblGrid>
              <a:tr h="475403"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模式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关键属性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>
                          <a:solidFill>
                            <a:schemeClr val="tx1"/>
                          </a:solidFill>
                        </a:rPr>
                        <a:t>设备关联度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244883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简单的并行内核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无数据依赖性和高可扩展性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640783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Stencil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结构化数据依赖性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数据依赖和数据重用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取决</a:t>
                      </a:r>
                      <a:r>
                        <a:rPr lang="en-US" altLang="zh-CN" dirty="0"/>
                        <a:t>Stencil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size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2401454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Reduction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合并部分结果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数据依赖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所有设备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126578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altLang="zh-CN" dirty="0"/>
                        <a:t>Scan/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Pack/Unpack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筛选和重组数据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有限的可扩展性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取决于问题大小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236303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30DDEB0D-3012-8B49-85CF-FB4A3484E6C4}"/>
              </a:ext>
            </a:extLst>
          </p:cNvPr>
          <p:cNvSpPr txBox="1"/>
          <p:nvPr/>
        </p:nvSpPr>
        <p:spPr>
          <a:xfrm>
            <a:off x="5067512" y="5604429"/>
            <a:ext cx="2056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表</a:t>
            </a:r>
            <a:r>
              <a:rPr kumimoji="1" lang="en-US" altLang="zh-CN" dirty="0"/>
              <a:t>1.</a:t>
            </a:r>
            <a:r>
              <a:rPr kumimoji="1" lang="zh-CN" altLang="en-US" dirty="0"/>
              <a:t> 不同并行模式</a:t>
            </a:r>
          </a:p>
        </p:txBody>
      </p:sp>
    </p:spTree>
    <p:extLst>
      <p:ext uri="{BB962C8B-B14F-4D97-AF65-F5344CB8AC3E}">
        <p14:creationId xmlns:p14="http://schemas.microsoft.com/office/powerpoint/2010/main" val="96750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B14780-6193-8445-AB40-9FA767C6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Map—</a:t>
            </a:r>
            <a:r>
              <a:rPr kumimoji="1" lang="zh-CN" altLang="en-US" dirty="0"/>
              <a:t>映射</a:t>
            </a:r>
          </a:p>
        </p:txBody>
      </p:sp>
      <p:pic>
        <p:nvPicPr>
          <p:cNvPr id="8" name="内容占位符 7" descr="图示&#10;&#10;描述已自动生成">
            <a:extLst>
              <a:ext uri="{FF2B5EF4-FFF2-40B4-BE49-F238E27FC236}">
                <a16:creationId xmlns:a16="http://schemas.microsoft.com/office/drawing/2014/main" id="{CD13D3F7-40EC-9E43-994D-3EAAE29DA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0" y="1719262"/>
            <a:ext cx="6604000" cy="41656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78B60EB-1745-904C-91B9-02F6C0DCED47}"/>
              </a:ext>
            </a:extLst>
          </p:cNvPr>
          <p:cNvSpPr txBox="1"/>
          <p:nvPr/>
        </p:nvSpPr>
        <p:spPr>
          <a:xfrm>
            <a:off x="5144457" y="5972172"/>
            <a:ext cx="1903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Map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endParaRPr kumimoji="1" lang="zh-CN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CA51E9F-3490-3B4E-84FF-80ADC623B0AF}"/>
              </a:ext>
            </a:extLst>
          </p:cNvPr>
          <p:cNvSpPr txBox="1"/>
          <p:nvPr/>
        </p:nvSpPr>
        <p:spPr>
          <a:xfrm>
            <a:off x="431800" y="2967335"/>
            <a:ext cx="21463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每个输入元素通过应用某个函数独立映射到一个输出</a:t>
            </a:r>
          </a:p>
        </p:txBody>
      </p:sp>
    </p:spTree>
    <p:extLst>
      <p:ext uri="{BB962C8B-B14F-4D97-AF65-F5344CB8AC3E}">
        <p14:creationId xmlns:p14="http://schemas.microsoft.com/office/powerpoint/2010/main" val="1149495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8F1CA4-595E-814A-81B1-316076A7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Map—</a:t>
            </a:r>
            <a:r>
              <a:rPr kumimoji="1" lang="zh-CN" altLang="en-US" dirty="0"/>
              <a:t>映射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399172-1841-624D-96A2-BF0F22292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kumimoji="1" lang="zh-CN" altLang="en-US" dirty="0"/>
              <a:t>是最简单的并行模式</a:t>
            </a:r>
            <a:endParaRPr kumimoji="1" lang="en-US" altLang="zh-CN" dirty="0"/>
          </a:p>
          <a:p>
            <a:r>
              <a:rPr kumimoji="1" lang="zh-CN" altLang="en-US" dirty="0"/>
              <a:t>许多数据并行操作可以表示为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kumimoji="1" lang="zh-CN" altLang="en-US" dirty="0"/>
              <a:t>，例如向量加法</a:t>
            </a:r>
            <a:endParaRPr kumimoji="1" lang="en-US" altLang="zh-CN" dirty="0"/>
          </a:p>
          <a:p>
            <a:r>
              <a:rPr kumimoji="1" lang="zh-CN" altLang="en-US" dirty="0"/>
              <a:t>每个函数完全</a:t>
            </a:r>
            <a:r>
              <a:rPr kumimoji="1" lang="zh-CN" altLang="en-US" dirty="0">
                <a:solidFill>
                  <a:srgbClr val="FF0000"/>
                </a:solidFill>
              </a:rPr>
              <a:t>独立</a:t>
            </a:r>
            <a:r>
              <a:rPr kumimoji="1" lang="zh-CN" altLang="en-US" dirty="0"/>
              <a:t>，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kumimoji="1" lang="zh-CN" altLang="en-US" dirty="0"/>
              <a:t>表达式通常非常简单，依赖于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and/or</a:t>
            </a:r>
          </a:p>
          <a:p>
            <a:r>
              <a:rPr kumimoji="1" lang="zh-CN" altLang="en-US" dirty="0"/>
              <a:t>适用于任何设备</a:t>
            </a:r>
            <a:endParaRPr kumimoji="1" lang="en-US" altLang="zh-CN" dirty="0"/>
          </a:p>
          <a:p>
            <a:r>
              <a:rPr kumimoji="1" lang="zh-CN" altLang="en-US" dirty="0"/>
              <a:t>但需要仔细考虑其他优化（数据重用、融合内核）</a:t>
            </a:r>
          </a:p>
        </p:txBody>
      </p:sp>
    </p:spTree>
    <p:extLst>
      <p:ext uri="{BB962C8B-B14F-4D97-AF65-F5344CB8AC3E}">
        <p14:creationId xmlns:p14="http://schemas.microsoft.com/office/powerpoint/2010/main" val="1516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4EDEFB-ED48-824A-9834-0207F1BCD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Stencil—</a:t>
            </a:r>
            <a:r>
              <a:rPr kumimoji="1" lang="zh-CN" altLang="en-US" dirty="0"/>
              <a:t>模版</a:t>
            </a:r>
          </a:p>
        </p:txBody>
      </p:sp>
      <p:pic>
        <p:nvPicPr>
          <p:cNvPr id="5" name="内容占位符 4" descr="图片包含 背景图案&#10;&#10;描述已自动生成">
            <a:extLst>
              <a:ext uri="{FF2B5EF4-FFF2-40B4-BE49-F238E27FC236}">
                <a16:creationId xmlns:a16="http://schemas.microsoft.com/office/drawing/2014/main" id="{4B50BA30-6702-5F4C-AEF8-2595A32B44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9264" y="1722438"/>
            <a:ext cx="4813471" cy="4525962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9C72DB-3D4A-AD4C-A97A-DF157987822A}"/>
              </a:ext>
            </a:extLst>
          </p:cNvPr>
          <p:cNvSpPr txBox="1"/>
          <p:nvPr/>
        </p:nvSpPr>
        <p:spPr>
          <a:xfrm>
            <a:off x="5144456" y="6216134"/>
            <a:ext cx="2146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图</a:t>
            </a:r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Stencil</a:t>
            </a:r>
            <a:r>
              <a:rPr kumimoji="1" lang="zh-CN" altLang="en-US" dirty="0"/>
              <a:t> </a:t>
            </a:r>
            <a:r>
              <a:rPr kumimoji="1" lang="en-US" altLang="zh-CN" dirty="0"/>
              <a:t>pattern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54C40BD-2278-8749-A5E1-7A343FAD292F}"/>
              </a:ext>
            </a:extLst>
          </p:cNvPr>
          <p:cNvSpPr txBox="1"/>
          <p:nvPr/>
        </p:nvSpPr>
        <p:spPr>
          <a:xfrm>
            <a:off x="495300" y="2414389"/>
            <a:ext cx="27813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l"/>
            </a:pPr>
            <a:r>
              <a:rPr kumimoji="1" lang="zh-CN" altLang="en-US" dirty="0"/>
              <a:t>一个函数应用到一个输入和一组由模版描述的邻近输入，以产生一个输出</a:t>
            </a:r>
            <a:endParaRPr kumimoji="1" lang="en-US" altLang="zh-CN" dirty="0"/>
          </a:p>
          <a:p>
            <a:pPr marL="285750" indent="-285750">
              <a:buFont typeface="Wingdings" pitchFamily="2" charset="2"/>
              <a:buChar char="l"/>
            </a:pPr>
            <a:r>
              <a:rPr kumimoji="1" lang="en-US" altLang="zh-CN" dirty="0"/>
              <a:t>Stencil</a:t>
            </a:r>
            <a:r>
              <a:rPr kumimoji="1" lang="zh-CN" altLang="en-US" dirty="0"/>
              <a:t>出现在科学</a:t>
            </a:r>
            <a:r>
              <a:rPr kumimoji="1" lang="en-US" altLang="zh-CN" dirty="0"/>
              <a:t>/</a:t>
            </a:r>
            <a:r>
              <a:rPr kumimoji="1" lang="zh-CN" altLang="en-US" dirty="0"/>
              <a:t>工程应用</a:t>
            </a:r>
            <a:r>
              <a:rPr kumimoji="1" lang="en-US" altLang="zh-CN" dirty="0"/>
              <a:t> (</a:t>
            </a:r>
            <a:r>
              <a:rPr kumimoji="1" lang="zh-CN" altLang="en-US" dirty="0"/>
              <a:t>有限差分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</a:t>
            </a:r>
            <a:r>
              <a:rPr kumimoji="1" lang="en-US" altLang="zh-CN" dirty="0"/>
              <a:t>CV</a:t>
            </a:r>
            <a:r>
              <a:rPr kumimoji="1" lang="zh-CN" altLang="en-US" dirty="0"/>
              <a:t>领域（图像卷积）</a:t>
            </a:r>
          </a:p>
        </p:txBody>
      </p:sp>
    </p:spTree>
    <p:extLst>
      <p:ext uri="{BB962C8B-B14F-4D97-AF65-F5344CB8AC3E}">
        <p14:creationId xmlns:p14="http://schemas.microsoft.com/office/powerpoint/2010/main" val="35856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029E14-2109-1B4D-9995-0DF5FE80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计算相邻的输出需要相同的数据，多次内存加载降低性能</a:t>
            </a:r>
            <a:endParaRPr kumimoji="1" lang="en-US" altLang="zh-CN" dirty="0"/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stencil in-place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，例如重写原始输入值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kernel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对不同设备的适用性依赖于模版的属性和输入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buFont typeface="系统字体常规体"/>
              <a:buChar char="・"/>
            </a:pP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小模版可以利用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GPU</a:t>
            </a:r>
            <a:r>
              <a:rPr lang="zh-CN" altLang="en-US" dirty="0"/>
              <a:t>的暂存器</a:t>
            </a:r>
            <a:endParaRPr lang="en-US" altLang="zh-CN" dirty="0"/>
          </a:p>
          <a:p>
            <a:pPr lvl="1">
              <a:buFont typeface="系统字体常规体"/>
              <a:buChar char="・"/>
            </a:pPr>
            <a:r>
              <a:rPr lang="zh-CN" altLang="en-US" dirty="0"/>
              <a:t>大模版可以利用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CPU</a:t>
            </a:r>
            <a:r>
              <a:rPr lang="zh-CN" altLang="en-US" dirty="0"/>
              <a:t>的</a:t>
            </a:r>
            <a:r>
              <a:rPr lang="en-US" altLang="zh-CN" dirty="0"/>
              <a:t>(</a:t>
            </a:r>
            <a:r>
              <a:rPr lang="zh-CN" altLang="en-US" dirty="0"/>
              <a:t>相对</a:t>
            </a:r>
            <a:r>
              <a:rPr lang="en-US" altLang="zh-CN" dirty="0"/>
              <a:t>)</a:t>
            </a:r>
            <a:r>
              <a:rPr lang="zh-CN" altLang="en-US" dirty="0"/>
              <a:t>大缓存</a:t>
            </a:r>
            <a:endParaRPr lang="en-US" altLang="zh-CN" dirty="0"/>
          </a:p>
          <a:p>
            <a:pPr lvl="1">
              <a:buFont typeface="系统字体常规体"/>
              <a:buChar char="・"/>
            </a:pPr>
            <a:r>
              <a:rPr lang="zh-CN" altLang="en-US" dirty="0"/>
              <a:t>在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FPGA</a:t>
            </a:r>
            <a:r>
              <a:rPr lang="zh-CN" altLang="en-US" dirty="0"/>
              <a:t>上实现脉动阵列，在小输入操作小模版显著提升性能</a:t>
            </a:r>
            <a:endParaRPr lang="en-US" altLang="zh-CN" dirty="0"/>
          </a:p>
          <a:p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stencil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较难实现，也作为领域特定语言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(DSL)</a:t>
            </a:r>
            <a:r>
              <a:rPr kumimoji="1"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最活跃的领域</a:t>
            </a:r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kumimoji="1"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0BF9338-8BA7-1348-802A-221528F0C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84238"/>
            <a:ext cx="10972800" cy="685800"/>
          </a:xfrm>
        </p:spPr>
        <p:txBody>
          <a:bodyPr/>
          <a:lstStyle/>
          <a:p>
            <a:r>
              <a:rPr kumimoji="1" lang="en-US" altLang="zh-CN" dirty="0"/>
              <a:t>Stencil—</a:t>
            </a:r>
            <a:r>
              <a:rPr kumimoji="1" lang="zh-CN" altLang="en-US" dirty="0"/>
              <a:t>模版</a:t>
            </a:r>
          </a:p>
        </p:txBody>
      </p:sp>
    </p:spTree>
    <p:extLst>
      <p:ext uri="{BB962C8B-B14F-4D97-AF65-F5344CB8AC3E}">
        <p14:creationId xmlns:p14="http://schemas.microsoft.com/office/powerpoint/2010/main" val="1538246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F1578-28CC-044F-B0FE-8D51654C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Reduction—</a:t>
            </a:r>
            <a:r>
              <a:rPr kumimoji="1" lang="zh-CN" altLang="en-US" dirty="0"/>
              <a:t>归约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AF6B98-088C-8548-BE4B-40CCCD0E6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22438"/>
            <a:ext cx="10972800" cy="2100262"/>
          </a:xfrm>
        </p:spPr>
        <p:txBody>
          <a:bodyPr/>
          <a:lstStyle/>
          <a:p>
            <a:r>
              <a:rPr kumimoji="1" lang="zh-CN" altLang="en-US" dirty="0"/>
              <a:t>合并部分数据的常用并行模式</a:t>
            </a:r>
            <a:endParaRPr kumimoji="1" lang="en-US" altLang="zh-CN" dirty="0"/>
          </a:p>
          <a:p>
            <a:r>
              <a:rPr kumimoji="1" lang="zh-CN" altLang="en-US" dirty="0"/>
              <a:t>使用操作符（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associative/commutative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r>
              <a:rPr kumimoji="1" lang="zh-CN" altLang="en-US" dirty="0"/>
              <a:t>例如计算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sum</a:t>
            </a:r>
            <a:r>
              <a:rPr kumimoji="1" lang="en-US" altLang="zh-CN" dirty="0"/>
              <a:t>(</a:t>
            </a:r>
            <a:r>
              <a:rPr kumimoji="1" lang="zh-CN" altLang="en-US" dirty="0"/>
              <a:t>内积</a:t>
            </a:r>
            <a:r>
              <a:rPr kumimoji="1" lang="en-US" altLang="zh-CN" dirty="0"/>
              <a:t>)</a:t>
            </a:r>
            <a:r>
              <a:rPr kumimoji="1" lang="zh-CN" altLang="en-US" dirty="0"/>
              <a:t>，计算</a:t>
            </a:r>
            <a:r>
              <a:rPr kumimoji="1"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maximum/minimum</a:t>
            </a:r>
          </a:p>
        </p:txBody>
      </p:sp>
    </p:spTree>
    <p:extLst>
      <p:ext uri="{BB962C8B-B14F-4D97-AF65-F5344CB8AC3E}">
        <p14:creationId xmlns:p14="http://schemas.microsoft.com/office/powerpoint/2010/main" val="1082314390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moban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ban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ban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ban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高性能并行程序设计-1课程简介</Template>
  <TotalTime>3997</TotalTime>
  <Words>1224</Words>
  <Application>Microsoft Office PowerPoint</Application>
  <PresentationFormat>宽屏</PresentationFormat>
  <Paragraphs>171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43" baseType="lpstr">
      <vt:lpstr>KaiTi</vt:lpstr>
      <vt:lpstr>等线</vt:lpstr>
      <vt:lpstr>黑体</vt:lpstr>
      <vt:lpstr>宋体</vt:lpstr>
      <vt:lpstr>系统字体常规体</vt:lpstr>
      <vt:lpstr>Arial</vt:lpstr>
      <vt:lpstr>Calibri</vt:lpstr>
      <vt:lpstr>Wingdings</vt:lpstr>
      <vt:lpstr>主题1</vt:lpstr>
      <vt:lpstr>自定义设计方案</vt:lpstr>
      <vt:lpstr>1_自定义设计方案</vt:lpstr>
      <vt:lpstr>第十四章-常见的并行模式</vt:lpstr>
      <vt:lpstr>主要内容</vt:lpstr>
      <vt:lpstr>引言</vt:lpstr>
      <vt:lpstr>并行模式类型</vt:lpstr>
      <vt:lpstr>Map—映射</vt:lpstr>
      <vt:lpstr>Map—映射</vt:lpstr>
      <vt:lpstr>Stencil—模版</vt:lpstr>
      <vt:lpstr>Stencil—模版</vt:lpstr>
      <vt:lpstr>Reduction—归约</vt:lpstr>
      <vt:lpstr>Reduction—归约</vt:lpstr>
      <vt:lpstr>Reduction—归约</vt:lpstr>
      <vt:lpstr>Scan—扫描</vt:lpstr>
      <vt:lpstr>Scan—扫描</vt:lpstr>
      <vt:lpstr>Pack—打包</vt:lpstr>
      <vt:lpstr>Unpack—解包</vt:lpstr>
      <vt:lpstr>DPC++ Reduction Library</vt:lpstr>
      <vt:lpstr>reduction class</vt:lpstr>
      <vt:lpstr>reducer class</vt:lpstr>
      <vt:lpstr>用户定义的reductions</vt:lpstr>
      <vt:lpstr>用户定义的reductions</vt:lpstr>
      <vt:lpstr>oneAPI DPC++ Library (oneDPL)</vt:lpstr>
      <vt:lpstr>Group functions</vt:lpstr>
      <vt:lpstr>直接编程</vt:lpstr>
      <vt:lpstr>直接编程</vt:lpstr>
      <vt:lpstr>直接编程</vt:lpstr>
      <vt:lpstr>直接编程</vt:lpstr>
      <vt:lpstr>直接编程</vt:lpstr>
      <vt:lpstr>直接编程</vt:lpstr>
      <vt:lpstr>直接编程</vt:lpstr>
      <vt:lpstr>直接编程</vt:lpstr>
      <vt:lpstr>直接编程</vt:lpstr>
      <vt:lpstr>直接编程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智能与并行程序设计</dc:title>
  <dc:creator>方跃坚</dc:creator>
  <cp:lastModifiedBy>方跃坚</cp:lastModifiedBy>
  <cp:revision>535</cp:revision>
  <dcterms:created xsi:type="dcterms:W3CDTF">2021-02-02T01:44:04Z</dcterms:created>
  <dcterms:modified xsi:type="dcterms:W3CDTF">2021-12-13T01:43:55Z</dcterms:modified>
</cp:coreProperties>
</file>