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 id="2147483762" r:id="rId2"/>
    <p:sldMasterId id="2147483774" r:id="rId3"/>
  </p:sldMasterIdLst>
  <p:notesMasterIdLst>
    <p:notesMasterId r:id="rId23"/>
  </p:notesMasterIdLst>
  <p:sldIdLst>
    <p:sldId id="256" r:id="rId4"/>
    <p:sldId id="257" r:id="rId5"/>
    <p:sldId id="258" r:id="rId6"/>
    <p:sldId id="260" r:id="rId7"/>
    <p:sldId id="259" r:id="rId8"/>
    <p:sldId id="261" r:id="rId9"/>
    <p:sldId id="262" r:id="rId10"/>
    <p:sldId id="264" r:id="rId11"/>
    <p:sldId id="263" r:id="rId12"/>
    <p:sldId id="265" r:id="rId13"/>
    <p:sldId id="266" r:id="rId14"/>
    <p:sldId id="267" r:id="rId15"/>
    <p:sldId id="268" r:id="rId16"/>
    <p:sldId id="269" r:id="rId17"/>
    <p:sldId id="270" r:id="rId18"/>
    <p:sldId id="271" r:id="rId19"/>
    <p:sldId id="272" r:id="rId20"/>
    <p:sldId id="273" r:id="rId21"/>
    <p:sldId id="274"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622" autoAdjust="0"/>
  </p:normalViewPr>
  <p:slideViewPr>
    <p:cSldViewPr snapToGrid="0">
      <p:cViewPr varScale="1">
        <p:scale>
          <a:sx n="56" d="100"/>
          <a:sy n="56" d="100"/>
        </p:scale>
        <p:origin x="10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3E94A93-8FF4-4DFF-8C74-42A61DCE8AD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D3D79D5-8946-4A33-A44E-0F18CEB1ACEF}"/>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3C704B-7EF0-49A0-AAD5-E61C3C7E3952}" type="datetimeFigureOut">
              <a:rPr lang="zh-CN" altLang="en-US" smtClean="0"/>
              <a:t>2021/12/13</a:t>
            </a:fld>
            <a:endParaRPr lang="zh-CN" altLang="en-US"/>
          </a:p>
        </p:txBody>
      </p:sp>
      <p:sp>
        <p:nvSpPr>
          <p:cNvPr id="4" name="幻灯片图像占位符 3">
            <a:extLst>
              <a:ext uri="{FF2B5EF4-FFF2-40B4-BE49-F238E27FC236}">
                <a16:creationId xmlns:a16="http://schemas.microsoft.com/office/drawing/2014/main" id="{E5B753F9-12D7-49F5-8D74-00839D18E82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a:extLst>
              <a:ext uri="{FF2B5EF4-FFF2-40B4-BE49-F238E27FC236}">
                <a16:creationId xmlns:a16="http://schemas.microsoft.com/office/drawing/2014/main" id="{54B0CFC3-033B-4E04-AC8A-2D9CB9633DA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a:extLst>
              <a:ext uri="{FF2B5EF4-FFF2-40B4-BE49-F238E27FC236}">
                <a16:creationId xmlns:a16="http://schemas.microsoft.com/office/drawing/2014/main" id="{3142E1C9-779E-4404-9069-041E3AE6FF7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a:extLst>
              <a:ext uri="{FF2B5EF4-FFF2-40B4-BE49-F238E27FC236}">
                <a16:creationId xmlns:a16="http://schemas.microsoft.com/office/drawing/2014/main" id="{F25790BA-4485-427A-8C76-383BE61260C0}"/>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51543D-D25F-442E-88FF-DA20B676475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1543D-D25F-442E-88FF-DA20B6764755}" type="slidenum">
              <a:rPr lang="zh-CN" altLang="en-US" smtClean="0"/>
              <a:t>8</a:t>
            </a:fld>
            <a:endParaRPr lang="zh-CN" altLang="en-US"/>
          </a:p>
        </p:txBody>
      </p:sp>
    </p:spTree>
    <p:extLst>
      <p:ext uri="{BB962C8B-B14F-4D97-AF65-F5344CB8AC3E}">
        <p14:creationId xmlns:p14="http://schemas.microsoft.com/office/powerpoint/2010/main" val="1273179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1543D-D25F-442E-88FF-DA20B6764755}" type="slidenum">
              <a:rPr lang="zh-CN" altLang="en-US" smtClean="0"/>
              <a:t>16</a:t>
            </a:fld>
            <a:endParaRPr lang="zh-CN" altLang="en-US"/>
          </a:p>
        </p:txBody>
      </p:sp>
    </p:spTree>
    <p:extLst>
      <p:ext uri="{BB962C8B-B14F-4D97-AF65-F5344CB8AC3E}">
        <p14:creationId xmlns:p14="http://schemas.microsoft.com/office/powerpoint/2010/main" val="1849987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1543D-D25F-442E-88FF-DA20B6764755}" type="slidenum">
              <a:rPr lang="zh-CN" altLang="en-US" smtClean="0"/>
              <a:t>17</a:t>
            </a:fld>
            <a:endParaRPr lang="zh-CN" altLang="en-US"/>
          </a:p>
        </p:txBody>
      </p:sp>
    </p:spTree>
    <p:extLst>
      <p:ext uri="{BB962C8B-B14F-4D97-AF65-F5344CB8AC3E}">
        <p14:creationId xmlns:p14="http://schemas.microsoft.com/office/powerpoint/2010/main" val="307969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1543D-D25F-442E-88FF-DA20B6764755}" type="slidenum">
              <a:rPr lang="zh-CN" altLang="en-US" smtClean="0"/>
              <a:t>18</a:t>
            </a:fld>
            <a:endParaRPr lang="zh-CN" altLang="en-US"/>
          </a:p>
        </p:txBody>
      </p:sp>
    </p:spTree>
    <p:extLst>
      <p:ext uri="{BB962C8B-B14F-4D97-AF65-F5344CB8AC3E}">
        <p14:creationId xmlns:p14="http://schemas.microsoft.com/office/powerpoint/2010/main" val="967042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51543D-D25F-442E-88FF-DA20B6764755}" type="slidenum">
              <a:rPr lang="zh-CN" altLang="en-US" smtClean="0"/>
              <a:t>19</a:t>
            </a:fld>
            <a:endParaRPr lang="zh-CN" altLang="en-US"/>
          </a:p>
        </p:txBody>
      </p:sp>
    </p:spTree>
    <p:extLst>
      <p:ext uri="{BB962C8B-B14F-4D97-AF65-F5344CB8AC3E}">
        <p14:creationId xmlns:p14="http://schemas.microsoft.com/office/powerpoint/2010/main" val="2799119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3410397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1_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3412537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1114131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884238"/>
            <a:ext cx="2743200" cy="53641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884238"/>
            <a:ext cx="8026400" cy="53641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3062730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2021/12/13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矩形 5">
            <a:extLst>
              <a:ext uri="{FF2B5EF4-FFF2-40B4-BE49-F238E27FC236}">
                <a16:creationId xmlns:a16="http://schemas.microsoft.com/office/drawing/2014/main" id="{F6A4C906-F9F5-4755-8E37-3D9CEB0D7252}"/>
              </a:ext>
            </a:extLst>
          </p:cNvPr>
          <p:cNvSpPr/>
          <p:nvPr userDrawn="1"/>
        </p:nvSpPr>
        <p:spPr>
          <a:xfrm>
            <a:off x="0" y="342900"/>
            <a:ext cx="171450" cy="5715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solidFill>
                <a:srgbClr val="C00000"/>
              </a:solidFill>
            </a:endParaRPr>
          </a:p>
        </p:txBody>
      </p:sp>
    </p:spTree>
    <p:extLst>
      <p:ext uri="{BB962C8B-B14F-4D97-AF65-F5344CB8AC3E}">
        <p14:creationId xmlns:p14="http://schemas.microsoft.com/office/powerpoint/2010/main" val="3354933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9BA9B2A-D60C-4829-86CE-3BFEA56B94AC}"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3109695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9BA9B2A-D60C-4829-86CE-3BFEA56B94AC}"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2540962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9BA9B2A-D60C-4829-86CE-3BFEA56B94AC}"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27593719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9BA9B2A-D60C-4829-86CE-3BFEA56B94AC}" type="datetimeFigureOut">
              <a:rPr lang="zh-CN" altLang="en-US" smtClean="0"/>
              <a:t>2021/12/13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20527805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9BA9B2A-D60C-4829-86CE-3BFEA56B94AC}" type="datetimeFigureOut">
              <a:rPr lang="zh-CN" altLang="en-US" smtClean="0"/>
              <a:t>2021/12/13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10721207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9BA9B2A-D60C-4829-86CE-3BFEA56B94AC}" type="datetimeFigureOut">
              <a:rPr lang="zh-CN" altLang="en-US" smtClean="0"/>
              <a:t>2021/12/13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3938213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16294847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9BA9B2A-D60C-4829-86CE-3BFEA56B94AC}" type="datetimeFigureOut">
              <a:rPr lang="zh-CN" altLang="en-US" smtClean="0"/>
              <a:t>2021/12/13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7015363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F9BA9B2A-D60C-4829-86CE-3BFEA56B94AC}" type="datetimeFigureOut">
              <a:rPr lang="zh-CN" altLang="en-US" smtClean="0"/>
              <a:t>2021/12/13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25446993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F9BA9B2A-D60C-4829-86CE-3BFEA56B94AC}" type="datetimeFigureOut">
              <a:rPr lang="zh-CN" altLang="en-US" smtClean="0"/>
              <a:t>2021/12/13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11322459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9BA9B2A-D60C-4829-86CE-3BFEA56B94AC}"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21762240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9BA9B2A-D60C-4829-86CE-3BFEA56B94AC}"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10248124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F908024-CEC6-4C6D-83B3-3D7F8B3E38F6}"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42494332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F908024-CEC6-4C6D-83B3-3D7F8B3E38F6}"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794342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F908024-CEC6-4C6D-83B3-3D7F8B3E38F6}"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42157864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F908024-CEC6-4C6D-83B3-3D7F8B3E38F6}" type="datetimeFigureOut">
              <a:rPr lang="zh-CN" altLang="en-US" smtClean="0"/>
              <a:t>2021/12/13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39883072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F908024-CEC6-4C6D-83B3-3D7F8B3E38F6}" type="datetimeFigureOut">
              <a:rPr lang="zh-CN" altLang="en-US" smtClean="0"/>
              <a:t>2021/12/13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1336173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42716622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F908024-CEC6-4C6D-83B3-3D7F8B3E38F6}" type="datetimeFigureOut">
              <a:rPr lang="zh-CN" altLang="en-US" smtClean="0"/>
              <a:t>2021/12/13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28079061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F908024-CEC6-4C6D-83B3-3D7F8B3E38F6}" type="datetimeFigureOut">
              <a:rPr lang="zh-CN" altLang="en-US" smtClean="0"/>
              <a:t>2021/12/13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26700274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FF908024-CEC6-4C6D-83B3-3D7F8B3E38F6}" type="datetimeFigureOut">
              <a:rPr lang="zh-CN" altLang="en-US" smtClean="0"/>
              <a:t>2021/12/13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13952268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FF908024-CEC6-4C6D-83B3-3D7F8B3E38F6}" type="datetimeFigureOut">
              <a:rPr lang="zh-CN" altLang="en-US" smtClean="0"/>
              <a:t>2021/12/13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19472840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F908024-CEC6-4C6D-83B3-3D7F8B3E38F6}"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37891399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F908024-CEC6-4C6D-83B3-3D7F8B3E38F6}" type="datetimeFigureOut">
              <a:rPr lang="zh-CN" altLang="en-US" smtClean="0"/>
              <a:t>2021/12/13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2159587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722438"/>
            <a:ext cx="53848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722438"/>
            <a:ext cx="53848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913402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3773832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1283373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4169217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1647213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fld id="{264AF711-FFA5-4AF9-B0BD-8C75773296E9}" type="datetimeFigureOut">
              <a:rPr lang="zh-CN" altLang="en-US" smtClean="0"/>
              <a:t>2021/12/13</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5C45B5D-74D1-47A8-A715-6F526F4D812A}" type="slidenum">
              <a:rPr lang="zh-CN" altLang="en-US" smtClean="0"/>
              <a:t>‹#›</a:t>
            </a:fld>
            <a:endParaRPr lang="zh-CN" altLang="en-US"/>
          </a:p>
        </p:txBody>
      </p:sp>
    </p:spTree>
    <p:extLst>
      <p:ext uri="{BB962C8B-B14F-4D97-AF65-F5344CB8AC3E}">
        <p14:creationId xmlns:p14="http://schemas.microsoft.com/office/powerpoint/2010/main" val="117658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609600" y="884238"/>
            <a:ext cx="10972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8435" name="Rectangle 3"/>
          <p:cNvSpPr>
            <a:spLocks noGrp="1" noChangeArrowheads="1"/>
          </p:cNvSpPr>
          <p:nvPr>
            <p:ph type="body" idx="1"/>
          </p:nvPr>
        </p:nvSpPr>
        <p:spPr bwMode="auto">
          <a:xfrm>
            <a:off x="609600" y="1722438"/>
            <a:ext cx="109728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8436"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264AF711-FFA5-4AF9-B0BD-8C75773296E9}" type="datetimeFigureOut">
              <a:rPr lang="zh-CN" altLang="en-US" smtClean="0"/>
              <a:t>2021/12/13</a:t>
            </a:fld>
            <a:endParaRPr lang="zh-CN" altLang="en-US"/>
          </a:p>
        </p:txBody>
      </p:sp>
      <p:sp>
        <p:nvSpPr>
          <p:cNvPr id="18437"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zh-CN" altLang="en-US"/>
          </a:p>
        </p:txBody>
      </p:sp>
      <p:sp>
        <p:nvSpPr>
          <p:cNvPr id="18438"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05C45B5D-74D1-47A8-A715-6F526F4D812A}" type="slidenum">
              <a:rPr lang="zh-CN" altLang="en-US" smtClean="0"/>
              <a:t>‹#›</a:t>
            </a:fld>
            <a:endParaRPr lang="zh-CN" altLang="en-US"/>
          </a:p>
        </p:txBody>
      </p:sp>
      <p:pic>
        <p:nvPicPr>
          <p:cNvPr id="18439" name="Picture 10" descr="Picture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14288"/>
            <a:ext cx="12192000"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4842213"/>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charset="-122"/>
        </a:defRPr>
      </a:lvl2pPr>
      <a:lvl3pPr algn="ctr" rtl="0" eaLnBrk="1" fontAlgn="base" hangingPunct="1">
        <a:spcBef>
          <a:spcPct val="0"/>
        </a:spcBef>
        <a:spcAft>
          <a:spcPct val="0"/>
        </a:spcAft>
        <a:defRPr sz="4400">
          <a:solidFill>
            <a:schemeClr val="tx2"/>
          </a:solidFill>
          <a:latin typeface="Arial" charset="0"/>
          <a:ea typeface="宋体" charset="-122"/>
        </a:defRPr>
      </a:lvl3pPr>
      <a:lvl4pPr algn="ctr" rtl="0" eaLnBrk="1" fontAlgn="base" hangingPunct="1">
        <a:spcBef>
          <a:spcPct val="0"/>
        </a:spcBef>
        <a:spcAft>
          <a:spcPct val="0"/>
        </a:spcAft>
        <a:defRPr sz="4400">
          <a:solidFill>
            <a:schemeClr val="tx2"/>
          </a:solidFill>
          <a:latin typeface="Arial" charset="0"/>
          <a:ea typeface="宋体" charset="-122"/>
        </a:defRPr>
      </a:lvl4pPr>
      <a:lvl5pPr algn="ctr" rtl="0" eaLnBrk="1" fontAlgn="base" hangingPunct="1">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BA9B2A-D60C-4829-86CE-3BFEA56B94AC}" type="datetimeFigureOut">
              <a:rPr lang="zh-CN" altLang="en-US" smtClean="0"/>
              <a:t>2021/12/13</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1006835681"/>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908024-CEC6-4C6D-83B3-3D7F8B3E38F6}" type="datetimeFigureOut">
              <a:rPr lang="zh-CN" altLang="en-US" smtClean="0"/>
              <a:t>2021/12/13</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517287989"/>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0A7A2B-72C2-43CA-A84E-64A0706D7D12}"/>
              </a:ext>
            </a:extLst>
          </p:cNvPr>
          <p:cNvSpPr>
            <a:spLocks noGrp="1"/>
          </p:cNvSpPr>
          <p:nvPr>
            <p:ph type="ctrTitle"/>
          </p:nvPr>
        </p:nvSpPr>
        <p:spPr>
          <a:xfrm>
            <a:off x="-91440" y="1958975"/>
            <a:ext cx="10363200" cy="1470025"/>
          </a:xfrm>
        </p:spPr>
        <p:txBody>
          <a:bodyPr/>
          <a:lstStyle/>
          <a:p>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第十五章 </a:t>
            </a:r>
            <a:r>
              <a:rPr kumimoji="1" lang="en-US" altLang="zh-CN" dirty="0">
                <a:latin typeface="黑体" panose="02010609060101010101" pitchFamily="49" charset="-122"/>
                <a:ea typeface="黑体" panose="02010609060101010101" pitchFamily="49" charset="-122"/>
              </a:rPr>
              <a:t>GPU</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编程</a:t>
            </a:r>
            <a:endParaRPr lang="zh-CN" altLang="en-US" dirty="0">
              <a:latin typeface="黑体" panose="02010609060101010101" pitchFamily="49" charset="-122"/>
              <a:ea typeface="黑体" panose="02010609060101010101" pitchFamily="49" charset="-122"/>
            </a:endParaRPr>
          </a:p>
        </p:txBody>
      </p:sp>
      <p:sp>
        <p:nvSpPr>
          <p:cNvPr id="5" name="副标题 4">
            <a:extLst>
              <a:ext uri="{FF2B5EF4-FFF2-40B4-BE49-F238E27FC236}">
                <a16:creationId xmlns:a16="http://schemas.microsoft.com/office/drawing/2014/main" id="{DBEABBE6-B945-4B75-BF95-26689865C4A0}"/>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777070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B80B0-1A0A-427F-94AF-A7FCF7052F8F}"/>
              </a:ext>
            </a:extLst>
          </p:cNvPr>
          <p:cNvSpPr>
            <a:spLocks noGrp="1"/>
          </p:cNvSpPr>
          <p:nvPr>
            <p:ph type="title"/>
          </p:nvPr>
        </p:nvSpPr>
        <p:spPr/>
        <p:txBody>
          <a:bodyPr/>
          <a:lstStyle/>
          <a:p>
            <a:r>
              <a:rPr lang="zh-CN" altLang="en-US" sz="3600" b="1" i="0" u="none" strike="noStrike" baseline="0" dirty="0">
                <a:latin typeface="NwvldwGplnppHelveticaNeueLTStd-BdCn"/>
              </a:rPr>
              <a:t>预测和屏蔽</a:t>
            </a:r>
            <a:endParaRPr lang="zh-CN" altLang="en-US" sz="7200" b="1" dirty="0"/>
          </a:p>
        </p:txBody>
      </p:sp>
      <p:sp>
        <p:nvSpPr>
          <p:cNvPr id="7" name="内容占位符 2">
            <a:extLst>
              <a:ext uri="{FF2B5EF4-FFF2-40B4-BE49-F238E27FC236}">
                <a16:creationId xmlns:a16="http://schemas.microsoft.com/office/drawing/2014/main" id="{0533A02B-A450-4980-918A-EB4973601F24}"/>
              </a:ext>
            </a:extLst>
          </p:cNvPr>
          <p:cNvSpPr txBox="1">
            <a:spLocks/>
          </p:cNvSpPr>
          <p:nvPr/>
        </p:nvSpPr>
        <p:spPr bwMode="auto">
          <a:xfrm>
            <a:off x="609600" y="1945722"/>
            <a:ext cx="11309499"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buFont typeface="Wingdings" panose="05000000000000000000" pitchFamily="2" charset="2"/>
              <a:buChar char="Ø"/>
            </a:pPr>
            <a:r>
              <a:rPr lang="zh-CN" altLang="en-US" sz="2800" kern="0" dirty="0">
                <a:latin typeface="CthnrtPlrkbqUtopiaStd-Regular"/>
              </a:rPr>
              <a:t>当控制流在</a:t>
            </a:r>
            <a:r>
              <a:rPr lang="en-US" altLang="zh-CN" sz="2800" kern="0" dirty="0">
                <a:latin typeface="CthnrtPlrkbqUtopiaStd-Regular"/>
              </a:rPr>
              <a:t>SIMD </a:t>
            </a:r>
            <a:r>
              <a:rPr lang="zh-CN" altLang="en-US" sz="2800" kern="0" dirty="0">
                <a:latin typeface="CthnrtPlrkbqUtopiaStd-Regular"/>
              </a:rPr>
              <a:t>指令流中分叉时</a:t>
            </a:r>
            <a:r>
              <a:rPr lang="en-US" altLang="zh-CN" sz="2800" kern="0" dirty="0">
                <a:latin typeface="CthnrtPlrkbqUtopiaStd-Regular"/>
              </a:rPr>
              <a:t>(</a:t>
            </a:r>
            <a:r>
              <a:rPr lang="zh-CN" altLang="en-US" sz="2800" kern="0" dirty="0">
                <a:latin typeface="CthnrtPlrkbqUtopiaStd-Regular"/>
              </a:rPr>
              <a:t>数据元素在条件代码中采取不同的路径</a:t>
            </a:r>
            <a:r>
              <a:rPr lang="en-US" altLang="zh-CN" sz="2800" kern="0" dirty="0">
                <a:latin typeface="CthnrtPlrkbqUtopiaStd-Regular"/>
              </a:rPr>
              <a:t>)</a:t>
            </a:r>
            <a:r>
              <a:rPr lang="zh-CN" altLang="en-US" sz="2800" kern="0" dirty="0">
                <a:latin typeface="CthnrtPlrkbqUtopiaStd-Regular"/>
              </a:rPr>
              <a:t>，通常执行两个控制流路径，并屏蔽或预测一些通道。这确保了正确的行为</a:t>
            </a:r>
          </a:p>
          <a:p>
            <a:pPr lvl="1">
              <a:buFont typeface="Wingdings" panose="05000000000000000000" pitchFamily="2" charset="2"/>
              <a:buChar char="Ø"/>
            </a:pPr>
            <a:r>
              <a:rPr lang="zh-CN" altLang="en-US" sz="2400" kern="0" dirty="0">
                <a:latin typeface="CthnrtPlrkbqUtopiaStd-Regular"/>
              </a:rPr>
              <a:t>正确性以性能为代价，因为屏蔽的通道不会执行有用的操作。</a:t>
            </a:r>
            <a:endParaRPr lang="en-US" altLang="zh-CN" sz="2400" kern="0" dirty="0">
              <a:latin typeface="CthnrtPlrkbqUtopiaStd-Regular"/>
            </a:endParaRPr>
          </a:p>
          <a:p>
            <a:pPr lvl="1">
              <a:buFont typeface="Wingdings" panose="05000000000000000000" pitchFamily="2" charset="2"/>
              <a:buChar char="Ø"/>
            </a:pPr>
            <a:endParaRPr lang="en-US" altLang="zh-CN" sz="2400" kern="0" dirty="0">
              <a:latin typeface="CthnrtPlrkbqUtopiaStd-Regular"/>
            </a:endParaRPr>
          </a:p>
          <a:p>
            <a:pPr lvl="1">
              <a:buFont typeface="Wingdings" panose="05000000000000000000" pitchFamily="2" charset="2"/>
              <a:buChar char="Ø"/>
            </a:pPr>
            <a:endParaRPr lang="en-US" altLang="zh-CN" sz="1600" kern="0" dirty="0">
              <a:latin typeface="CthnrtPlrkbqUtopiaStd-Regular"/>
            </a:endParaRPr>
          </a:p>
        </p:txBody>
      </p:sp>
    </p:spTree>
    <p:extLst>
      <p:ext uri="{BB962C8B-B14F-4D97-AF65-F5344CB8AC3E}">
        <p14:creationId xmlns:p14="http://schemas.microsoft.com/office/powerpoint/2010/main" val="67146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B80B0-1A0A-427F-94AF-A7FCF7052F8F}"/>
              </a:ext>
            </a:extLst>
          </p:cNvPr>
          <p:cNvSpPr>
            <a:spLocks noGrp="1"/>
          </p:cNvSpPr>
          <p:nvPr>
            <p:ph type="title"/>
          </p:nvPr>
        </p:nvSpPr>
        <p:spPr/>
        <p:txBody>
          <a:bodyPr/>
          <a:lstStyle/>
          <a:p>
            <a:r>
              <a:rPr lang="zh-CN" altLang="en-US" sz="3600" b="1" i="0" u="none" strike="noStrike" baseline="0" dirty="0">
                <a:latin typeface="NwvldwGplnppHelveticaNeueLTStd-BdCn"/>
              </a:rPr>
              <a:t>预测和屏蔽</a:t>
            </a:r>
            <a:endParaRPr lang="zh-CN" altLang="en-US" sz="7200" b="1" dirty="0"/>
          </a:p>
        </p:txBody>
      </p:sp>
      <p:sp>
        <p:nvSpPr>
          <p:cNvPr id="7" name="内容占位符 2">
            <a:extLst>
              <a:ext uri="{FF2B5EF4-FFF2-40B4-BE49-F238E27FC236}">
                <a16:creationId xmlns:a16="http://schemas.microsoft.com/office/drawing/2014/main" id="{0533A02B-A450-4980-918A-EB4973601F24}"/>
              </a:ext>
            </a:extLst>
          </p:cNvPr>
          <p:cNvSpPr txBox="1">
            <a:spLocks/>
          </p:cNvSpPr>
          <p:nvPr/>
        </p:nvSpPr>
        <p:spPr bwMode="auto">
          <a:xfrm>
            <a:off x="609600" y="1945722"/>
            <a:ext cx="11309499"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lgn="l">
              <a:buNone/>
            </a:pPr>
            <a:r>
              <a:rPr lang="zh-CN" altLang="en-US" sz="1800" dirty="0">
                <a:latin typeface="宋体" panose="02010600030101010101" pitchFamily="2" charset="-122"/>
                <a:ea typeface="宋体" panose="02010600030101010101" pitchFamily="2" charset="-122"/>
              </a:rPr>
              <a:t>在</a:t>
            </a:r>
            <a:r>
              <a:rPr lang="zh-CN" altLang="en-US" sz="1800" b="0" i="0" u="none" strike="noStrike" baseline="0" dirty="0">
                <a:latin typeface="宋体" panose="02010600030101010101" pitchFamily="2" charset="-122"/>
                <a:ea typeface="宋体" panose="02010600030101010101" pitchFamily="2" charset="-122"/>
              </a:rPr>
              <a:t>宽度为</a:t>
            </a:r>
            <a:r>
              <a:rPr lang="en-US" altLang="zh-CN" sz="1800" b="0" i="0" u="none" strike="noStrike" baseline="0" dirty="0">
                <a:latin typeface="LMRoman10-Regular"/>
                <a:ea typeface="宋体" panose="02010600030101010101" pitchFamily="2" charset="-122"/>
              </a:rPr>
              <a:t>4 </a:t>
            </a:r>
            <a:r>
              <a:rPr lang="zh-CN" altLang="en-US" sz="1800" b="0" i="0" u="none" strike="noStrike" baseline="0" dirty="0">
                <a:latin typeface="宋体" panose="02010600030101010101" pitchFamily="2" charset="-122"/>
                <a:ea typeface="宋体" panose="02010600030101010101" pitchFamily="2" charset="-122"/>
              </a:rPr>
              <a:t>的</a:t>
            </a:r>
            <a:r>
              <a:rPr lang="en-US" altLang="zh-CN" sz="1800" b="0" i="0" u="none" strike="noStrike" baseline="0" dirty="0">
                <a:latin typeface="LMRoman10-Regular"/>
                <a:ea typeface="宋体" panose="02010600030101010101" pitchFamily="2" charset="-122"/>
              </a:rPr>
              <a:t>SIMD </a:t>
            </a:r>
            <a:r>
              <a:rPr lang="zh-CN" altLang="en-US" sz="1800" b="0" i="0" u="none" strike="noStrike" baseline="0" dirty="0">
                <a:latin typeface="宋体" panose="02010600030101010101" pitchFamily="2" charset="-122"/>
                <a:ea typeface="宋体" panose="02010600030101010101" pitchFamily="2" charset="-122"/>
              </a:rPr>
              <a:t>处理器上执行</a:t>
            </a:r>
            <a:endParaRPr lang="en-US" altLang="zh-CN" sz="1800" b="0" i="0" u="none" strike="noStrike" baseline="0" dirty="0">
              <a:latin typeface="宋体" panose="02010600030101010101" pitchFamily="2" charset="-122"/>
              <a:ea typeface="宋体" panose="02010600030101010101" pitchFamily="2" charset="-122"/>
            </a:endParaRPr>
          </a:p>
          <a:p>
            <a:pPr marL="0" indent="0" algn="l">
              <a:buNone/>
            </a:pPr>
            <a:endParaRPr lang="en-US" altLang="zh-CN" sz="1800" b="0" i="0" u="none" strike="noStrike" baseline="0" dirty="0">
              <a:solidFill>
                <a:srgbClr val="0000CD"/>
              </a:solidFill>
              <a:latin typeface="VfdmyhDwdxnsCourierNewPSMT"/>
            </a:endParaRPr>
          </a:p>
          <a:p>
            <a:pPr marL="0" indent="0" algn="l">
              <a:buNone/>
            </a:pPr>
            <a:r>
              <a:rPr lang="en-US" altLang="zh-CN" sz="1800" b="0" i="0" u="none" strike="noStrike" baseline="0" dirty="0" err="1">
                <a:solidFill>
                  <a:srgbClr val="0000CD"/>
                </a:solidFill>
                <a:latin typeface="VfdmyhDwdxnsCourierNewPSMT"/>
              </a:rPr>
              <a:t>h</a:t>
            </a:r>
            <a:r>
              <a:rPr lang="en-US" altLang="zh-CN" sz="1800" b="0" i="0" u="none" strike="noStrike" baseline="0" dirty="0" err="1">
                <a:solidFill>
                  <a:srgbClr val="000000"/>
                </a:solidFill>
                <a:latin typeface="VfdmyhDwdxnsCourierNewPSMT"/>
              </a:rPr>
              <a:t>.</a:t>
            </a:r>
            <a:r>
              <a:rPr lang="en-US" altLang="zh-CN" sz="1800" b="0" i="0" u="none" strike="noStrike" baseline="0" dirty="0" err="1">
                <a:solidFill>
                  <a:srgbClr val="421F00"/>
                </a:solidFill>
                <a:latin typeface="VfdmyhDwdxnsCourierNewPSMT"/>
              </a:rPr>
              <a:t>parallel_for</a:t>
            </a:r>
            <a:r>
              <a:rPr lang="en-US" altLang="zh-CN" sz="1800" b="0" i="0" u="none" strike="noStrike" baseline="0" dirty="0">
                <a:solidFill>
                  <a:srgbClr val="000000"/>
                </a:solidFill>
                <a:latin typeface="VfdmyhDwdxnsCourierNewPSMT"/>
              </a:rPr>
              <a:t>(</a:t>
            </a:r>
            <a:r>
              <a:rPr lang="en-US" altLang="zh-CN" sz="1800" b="0" i="0" u="none" strike="noStrike" baseline="0" dirty="0" err="1">
                <a:solidFill>
                  <a:srgbClr val="000000"/>
                </a:solidFill>
                <a:latin typeface="VfdmyhDwdxnsCourierNewPSMT"/>
              </a:rPr>
              <a:t>array_size</a:t>
            </a:r>
            <a:r>
              <a:rPr lang="en-US" altLang="zh-CN" sz="1800" b="0" i="0" u="none" strike="noStrike" baseline="0" dirty="0">
                <a:solidFill>
                  <a:srgbClr val="000000"/>
                </a:solidFill>
                <a:latin typeface="VfdmyhDwdxnsCourierNewPSMT"/>
              </a:rPr>
              <a:t>, [=](</a:t>
            </a:r>
            <a:r>
              <a:rPr lang="en-US" altLang="zh-CN" sz="1800" b="0" i="0" u="none" strike="noStrike" baseline="0" dirty="0">
                <a:solidFill>
                  <a:srgbClr val="0B32FF"/>
                </a:solidFill>
                <a:latin typeface="VfdmyhDwdxnsCourierNewPSMT"/>
              </a:rPr>
              <a:t>id</a:t>
            </a:r>
            <a:r>
              <a:rPr lang="en-US" altLang="zh-CN" sz="1800" b="0" i="0" u="none" strike="noStrike" baseline="0" dirty="0">
                <a:solidFill>
                  <a:srgbClr val="000000"/>
                </a:solidFill>
                <a:latin typeface="VfdmyhDwdxnsCourierNewPSMT"/>
              </a:rPr>
              <a:t>&lt;</a:t>
            </a:r>
            <a:r>
              <a:rPr lang="en-US" altLang="zh-CN" sz="1800" b="0" i="0" u="none" strike="noStrike" baseline="0" dirty="0">
                <a:solidFill>
                  <a:srgbClr val="00A500"/>
                </a:solidFill>
                <a:latin typeface="VfdmyhDwdxnsCourierNewPSMT"/>
              </a:rPr>
              <a:t>1</a:t>
            </a:r>
            <a:r>
              <a:rPr lang="en-US" altLang="zh-CN" sz="1800" b="0" i="0" u="none" strike="noStrike" baseline="0" dirty="0">
                <a:solidFill>
                  <a:srgbClr val="000000"/>
                </a:solidFill>
                <a:latin typeface="VfdmyhDwdxnsCourierNewPSMT"/>
              </a:rPr>
              <a:t>&gt; </a:t>
            </a:r>
            <a:r>
              <a:rPr lang="en-US" altLang="zh-CN" sz="1800" b="0" i="0" u="none" strike="noStrike" baseline="0" dirty="0" err="1">
                <a:solidFill>
                  <a:srgbClr val="0000CD"/>
                </a:solidFill>
                <a:latin typeface="VfdmyhDwdxnsCourierNewPSMT"/>
              </a:rPr>
              <a:t>i</a:t>
            </a:r>
            <a:r>
              <a:rPr lang="en-US" altLang="zh-CN" sz="1800" b="0" i="0" u="none" strike="noStrike" baseline="0" dirty="0">
                <a:solidFill>
                  <a:srgbClr val="000000"/>
                </a:solidFill>
                <a:latin typeface="VfdmyhDwdxnsCourierNewPSMT"/>
              </a:rPr>
              <a:t>) {</a:t>
            </a:r>
          </a:p>
          <a:p>
            <a:pPr marL="0" indent="0" algn="l">
              <a:buNone/>
            </a:pPr>
            <a:r>
              <a:rPr lang="it-IT" altLang="zh-CN" sz="1800" b="0" i="0" u="none" strike="noStrike" baseline="0" dirty="0">
                <a:solidFill>
                  <a:srgbClr val="0B32FF"/>
                </a:solidFill>
                <a:latin typeface="VfdmyhDwdxnsCourierNewPSMT"/>
              </a:rPr>
              <a:t>    auto </a:t>
            </a:r>
            <a:r>
              <a:rPr lang="it-IT" altLang="zh-CN" sz="1800" b="0" i="0" u="none" strike="noStrike" baseline="0" dirty="0">
                <a:solidFill>
                  <a:srgbClr val="000000"/>
                </a:solidFill>
                <a:latin typeface="VfdmyhDwdxnsCourierNewPSMT"/>
              </a:rPr>
              <a:t>condition = </a:t>
            </a:r>
            <a:r>
              <a:rPr lang="it-IT" altLang="zh-CN" sz="1800" b="0" i="0" u="none" strike="noStrike" baseline="0" dirty="0">
                <a:solidFill>
                  <a:srgbClr val="0000CD"/>
                </a:solidFill>
                <a:latin typeface="VfdmyhDwdxnsCourierNewPSMT"/>
              </a:rPr>
              <a:t>i</a:t>
            </a:r>
            <a:r>
              <a:rPr lang="it-IT" altLang="zh-CN" sz="1800" b="0" i="0" u="none" strike="noStrike" baseline="0" dirty="0">
                <a:solidFill>
                  <a:srgbClr val="000000"/>
                </a:solidFill>
                <a:latin typeface="VfdmyhDwdxnsCourierNewPSMT"/>
              </a:rPr>
              <a:t>[</a:t>
            </a:r>
            <a:r>
              <a:rPr lang="it-IT" altLang="zh-CN" sz="1800" b="0" i="0" u="none" strike="noStrike" baseline="0" dirty="0">
                <a:solidFill>
                  <a:srgbClr val="00A500"/>
                </a:solidFill>
                <a:latin typeface="VfdmyhDwdxnsCourierNewPSMT"/>
              </a:rPr>
              <a:t>0</a:t>
            </a:r>
            <a:r>
              <a:rPr lang="it-IT" altLang="zh-CN" sz="1800" b="0" i="0" u="none" strike="noStrike" baseline="0" dirty="0">
                <a:solidFill>
                  <a:srgbClr val="000000"/>
                </a:solidFill>
                <a:latin typeface="VfdmyhDwdxnsCourierNewPSMT"/>
              </a:rPr>
              <a:t>] &amp; </a:t>
            </a:r>
            <a:r>
              <a:rPr lang="it-IT" altLang="zh-CN" sz="1800" b="0" i="0" u="none" strike="noStrike" baseline="0" dirty="0">
                <a:solidFill>
                  <a:srgbClr val="00A500"/>
                </a:solidFill>
                <a:latin typeface="VfdmyhDwdxnsCourierNewPSMT"/>
              </a:rPr>
              <a:t>1</a:t>
            </a:r>
            <a:r>
              <a:rPr lang="it-IT" altLang="zh-CN" sz="1800" b="0" i="0" u="none" strike="noStrike" baseline="0" dirty="0">
                <a:solidFill>
                  <a:srgbClr val="000000"/>
                </a:solidFill>
                <a:latin typeface="VfdmyhDwdxnsCourierNewPSMT"/>
              </a:rPr>
              <a:t>;</a:t>
            </a:r>
          </a:p>
          <a:p>
            <a:pPr marL="0" indent="0" algn="l">
              <a:buNone/>
            </a:pPr>
            <a:r>
              <a:rPr lang="en-US" altLang="zh-CN" sz="1800" b="0" i="0" u="none" strike="noStrike" baseline="0" dirty="0">
                <a:solidFill>
                  <a:srgbClr val="7104FA"/>
                </a:solidFill>
                <a:latin typeface="VfdmyhDwdxnsCourierNewPSMT"/>
              </a:rPr>
              <a:t>    if </a:t>
            </a:r>
            <a:r>
              <a:rPr lang="en-US" altLang="zh-CN" sz="1800" b="0" i="0" u="none" strike="noStrike" baseline="0" dirty="0">
                <a:solidFill>
                  <a:srgbClr val="000000"/>
                </a:solidFill>
                <a:latin typeface="VfdmyhDwdxnsCourierNewPSMT"/>
              </a:rPr>
              <a:t>(condition)</a:t>
            </a:r>
          </a:p>
          <a:p>
            <a:pPr marL="0" indent="0" algn="l">
              <a:buNone/>
            </a:pPr>
            <a:r>
              <a:rPr lang="en-US" altLang="zh-CN" sz="1800" b="0" i="0" u="none" strike="noStrike" baseline="0" dirty="0">
                <a:solidFill>
                  <a:srgbClr val="0000CD"/>
                </a:solidFill>
                <a:latin typeface="VfdmyhDwdxnsCourierNewPSMT"/>
              </a:rPr>
              <a:t>        </a:t>
            </a:r>
            <a:r>
              <a:rPr lang="en-US" altLang="zh-CN" sz="1800" b="0" i="0" u="none" strike="noStrike" baseline="0" dirty="0" err="1">
                <a:solidFill>
                  <a:srgbClr val="0000CD"/>
                </a:solidFill>
                <a:latin typeface="VfdmyhDwdxnsCourierNewPSMT"/>
              </a:rPr>
              <a:t>dataAcc</a:t>
            </a:r>
            <a:r>
              <a:rPr lang="en-US" altLang="zh-CN" sz="1800" b="0" i="0" u="none" strike="noStrike" baseline="0" dirty="0">
                <a:solidFill>
                  <a:srgbClr val="000000"/>
                </a:solidFill>
                <a:latin typeface="VfdmyhDwdxnsCourierNewPSMT"/>
              </a:rPr>
              <a:t>[</a:t>
            </a:r>
            <a:r>
              <a:rPr lang="en-US" altLang="zh-CN" sz="1800" b="0" i="0" u="none" strike="noStrike" baseline="0" dirty="0" err="1">
                <a:solidFill>
                  <a:srgbClr val="000000"/>
                </a:solidFill>
                <a:latin typeface="VfdmyhDwdxnsCourierNewPSMT"/>
              </a:rPr>
              <a:t>i</a:t>
            </a:r>
            <a:r>
              <a:rPr lang="en-US" altLang="zh-CN" sz="1800" b="0" i="0" u="none" strike="noStrike" baseline="0" dirty="0">
                <a:solidFill>
                  <a:srgbClr val="000000"/>
                </a:solidFill>
                <a:latin typeface="VfdmyhDwdxnsCourierNewPSMT"/>
              </a:rPr>
              <a:t>] = </a:t>
            </a:r>
            <a:r>
              <a:rPr lang="en-US" altLang="zh-CN" sz="1800" b="0" i="0" u="none" strike="noStrike" baseline="0" dirty="0" err="1">
                <a:solidFill>
                  <a:srgbClr val="0000CD"/>
                </a:solidFill>
                <a:latin typeface="VfdmyhDwdxnsCourierNewPSMT"/>
              </a:rPr>
              <a:t>dataAcc</a:t>
            </a:r>
            <a:r>
              <a:rPr lang="en-US" altLang="zh-CN" sz="1800" b="0" i="0" u="none" strike="noStrike" baseline="0" dirty="0">
                <a:solidFill>
                  <a:srgbClr val="000000"/>
                </a:solidFill>
                <a:latin typeface="VfdmyhDwdxnsCourierNewPSMT"/>
              </a:rPr>
              <a:t>[</a:t>
            </a:r>
            <a:r>
              <a:rPr lang="en-US" altLang="zh-CN" sz="1800" b="0" i="0" u="none" strike="noStrike" baseline="0" dirty="0" err="1">
                <a:solidFill>
                  <a:srgbClr val="000000"/>
                </a:solidFill>
                <a:latin typeface="VfdmyhDwdxnsCourierNewPSMT"/>
              </a:rPr>
              <a:t>i</a:t>
            </a:r>
            <a:r>
              <a:rPr lang="en-US" altLang="zh-CN" sz="1800" b="0" i="0" u="none" strike="noStrike" baseline="0" dirty="0">
                <a:solidFill>
                  <a:srgbClr val="000000"/>
                </a:solidFill>
                <a:latin typeface="VfdmyhDwdxnsCourierNewPSMT"/>
              </a:rPr>
              <a:t>] * </a:t>
            </a:r>
            <a:r>
              <a:rPr lang="en-US" altLang="zh-CN" sz="1800" b="0" i="0" u="none" strike="noStrike" baseline="0" dirty="0">
                <a:solidFill>
                  <a:srgbClr val="00A500"/>
                </a:solidFill>
                <a:latin typeface="VfdmyhDwdxnsCourierNewPSMT"/>
              </a:rPr>
              <a:t>2</a:t>
            </a:r>
            <a:r>
              <a:rPr lang="en-US" altLang="zh-CN" sz="1800" b="0" i="0" u="none" strike="noStrike" baseline="0" dirty="0">
                <a:solidFill>
                  <a:srgbClr val="000000"/>
                </a:solidFill>
                <a:latin typeface="VfdmyhDwdxnsCourierNewPSMT"/>
              </a:rPr>
              <a:t>; </a:t>
            </a:r>
            <a:r>
              <a:rPr lang="en-US" altLang="zh-CN" sz="1800" b="0" i="0" u="none" strike="noStrike" baseline="0" dirty="0">
                <a:solidFill>
                  <a:srgbClr val="009300"/>
                </a:solidFill>
                <a:latin typeface="VfdmyhDwdxnsCourierNewPSMT"/>
              </a:rPr>
              <a:t>// odd</a:t>
            </a:r>
          </a:p>
          <a:p>
            <a:pPr marL="0" indent="0" algn="l">
              <a:buNone/>
            </a:pPr>
            <a:r>
              <a:rPr lang="en-US" altLang="zh-CN" sz="1800" b="0" i="0" u="none" strike="noStrike" baseline="0" dirty="0">
                <a:solidFill>
                  <a:srgbClr val="7104FA"/>
                </a:solidFill>
                <a:latin typeface="VfdmyhDwdxnsCourierNewPSMT"/>
              </a:rPr>
              <a:t>    else</a:t>
            </a:r>
          </a:p>
          <a:p>
            <a:pPr marL="0" indent="0" algn="l">
              <a:buNone/>
            </a:pPr>
            <a:r>
              <a:rPr lang="nn-NO" altLang="zh-CN" sz="1800" b="0" i="0" u="none" strike="noStrike" baseline="0" dirty="0">
                <a:solidFill>
                  <a:srgbClr val="0000CD"/>
                </a:solidFill>
                <a:latin typeface="VfdmyhDwdxnsCourierNewPSMT"/>
              </a:rPr>
              <a:t>        dataAcc</a:t>
            </a:r>
            <a:r>
              <a:rPr lang="nn-NO" altLang="zh-CN" sz="1800" b="0" i="0" u="none" strike="noStrike" baseline="0" dirty="0">
                <a:solidFill>
                  <a:srgbClr val="000000"/>
                </a:solidFill>
                <a:latin typeface="VfdmyhDwdxnsCourierNewPSMT"/>
              </a:rPr>
              <a:t>[i] = </a:t>
            </a:r>
            <a:r>
              <a:rPr lang="nn-NO" altLang="zh-CN" sz="1800" b="0" i="0" u="none" strike="noStrike" baseline="0" dirty="0">
                <a:solidFill>
                  <a:srgbClr val="0000CD"/>
                </a:solidFill>
                <a:latin typeface="VfdmyhDwdxnsCourierNewPSMT"/>
              </a:rPr>
              <a:t>dataAcc</a:t>
            </a:r>
            <a:r>
              <a:rPr lang="nn-NO" altLang="zh-CN" sz="1800" b="0" i="0" u="none" strike="noStrike" baseline="0" dirty="0">
                <a:solidFill>
                  <a:srgbClr val="000000"/>
                </a:solidFill>
                <a:latin typeface="VfdmyhDwdxnsCourierNewPSMT"/>
              </a:rPr>
              <a:t>[i] + </a:t>
            </a:r>
            <a:r>
              <a:rPr lang="nn-NO" altLang="zh-CN" sz="1800" b="0" i="0" u="none" strike="noStrike" baseline="0" dirty="0">
                <a:solidFill>
                  <a:srgbClr val="00A500"/>
                </a:solidFill>
                <a:latin typeface="VfdmyhDwdxnsCourierNewPSMT"/>
              </a:rPr>
              <a:t>1</a:t>
            </a:r>
            <a:r>
              <a:rPr lang="nn-NO" altLang="zh-CN" sz="1800" b="0" i="0" u="none" strike="noStrike" baseline="0" dirty="0">
                <a:solidFill>
                  <a:srgbClr val="000000"/>
                </a:solidFill>
                <a:latin typeface="VfdmyhDwdxnsCourierNewPSMT"/>
              </a:rPr>
              <a:t>; </a:t>
            </a:r>
            <a:r>
              <a:rPr lang="nn-NO" altLang="zh-CN" sz="1800" b="0" i="0" u="none" strike="noStrike" baseline="0" dirty="0">
                <a:solidFill>
                  <a:srgbClr val="009300"/>
                </a:solidFill>
                <a:latin typeface="VfdmyhDwdxnsCourierNewPSMT"/>
              </a:rPr>
              <a:t>// even</a:t>
            </a:r>
          </a:p>
          <a:p>
            <a:pPr marL="0" indent="0" algn="l">
              <a:buNone/>
            </a:pPr>
            <a:r>
              <a:rPr lang="en-US" altLang="zh-CN" sz="1800" b="0" i="0" u="none" strike="noStrike" baseline="0" dirty="0">
                <a:solidFill>
                  <a:srgbClr val="000000"/>
                </a:solidFill>
                <a:latin typeface="VfdmyhDwdxnsCourierNewPSMT"/>
              </a:rPr>
              <a:t>});</a:t>
            </a:r>
            <a:endParaRPr lang="en-US" altLang="zh-CN" sz="2800" kern="0" dirty="0">
              <a:latin typeface="CthnrtPlrkbqUtopiaStd-Regular"/>
            </a:endParaRPr>
          </a:p>
          <a:p>
            <a:pPr lvl="1">
              <a:buFont typeface="Wingdings" panose="05000000000000000000" pitchFamily="2" charset="2"/>
              <a:buChar char="Ø"/>
            </a:pPr>
            <a:endParaRPr lang="en-US" altLang="zh-CN" sz="1600" kern="0" dirty="0">
              <a:latin typeface="CthnrtPlrkbqUtopiaStd-Regular"/>
            </a:endParaRPr>
          </a:p>
        </p:txBody>
      </p:sp>
      <p:pic>
        <p:nvPicPr>
          <p:cNvPr id="3" name="图片 2">
            <a:extLst>
              <a:ext uri="{FF2B5EF4-FFF2-40B4-BE49-F238E27FC236}">
                <a16:creationId xmlns:a16="http://schemas.microsoft.com/office/drawing/2014/main" id="{7877EADD-170D-4BD9-BF0F-1AA18D42C162}"/>
              </a:ext>
            </a:extLst>
          </p:cNvPr>
          <p:cNvPicPr>
            <a:picLocks noChangeAspect="1"/>
          </p:cNvPicPr>
          <p:nvPr/>
        </p:nvPicPr>
        <p:blipFill>
          <a:blip r:embed="rId2"/>
          <a:stretch>
            <a:fillRect/>
          </a:stretch>
        </p:blipFill>
        <p:spPr>
          <a:xfrm>
            <a:off x="5248438" y="1570038"/>
            <a:ext cx="6191423" cy="4187456"/>
          </a:xfrm>
          <a:prstGeom prst="rect">
            <a:avLst/>
          </a:prstGeom>
        </p:spPr>
      </p:pic>
    </p:spTree>
    <p:extLst>
      <p:ext uri="{BB962C8B-B14F-4D97-AF65-F5344CB8AC3E}">
        <p14:creationId xmlns:p14="http://schemas.microsoft.com/office/powerpoint/2010/main" val="4003213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B80B0-1A0A-427F-94AF-A7FCF7052F8F}"/>
              </a:ext>
            </a:extLst>
          </p:cNvPr>
          <p:cNvSpPr>
            <a:spLocks noGrp="1"/>
          </p:cNvSpPr>
          <p:nvPr>
            <p:ph type="title"/>
          </p:nvPr>
        </p:nvSpPr>
        <p:spPr/>
        <p:txBody>
          <a:bodyPr/>
          <a:lstStyle/>
          <a:p>
            <a:r>
              <a:rPr lang="zh-CN" altLang="en-US" sz="3600" b="1" i="0" u="none" strike="noStrike" baseline="0" dirty="0">
                <a:latin typeface="NwvldwGplnppHelveticaNeueLTStd-BdCn"/>
              </a:rPr>
              <a:t>切换工作以隐藏延迟</a:t>
            </a:r>
            <a:endParaRPr lang="zh-CN" altLang="en-US" sz="7200" b="1" dirty="0"/>
          </a:p>
        </p:txBody>
      </p:sp>
      <p:sp>
        <p:nvSpPr>
          <p:cNvPr id="7" name="内容占位符 2">
            <a:extLst>
              <a:ext uri="{FF2B5EF4-FFF2-40B4-BE49-F238E27FC236}">
                <a16:creationId xmlns:a16="http://schemas.microsoft.com/office/drawing/2014/main" id="{0533A02B-A450-4980-918A-EB4973601F24}"/>
              </a:ext>
            </a:extLst>
          </p:cNvPr>
          <p:cNvSpPr txBox="1">
            <a:spLocks/>
          </p:cNvSpPr>
          <p:nvPr/>
        </p:nvSpPr>
        <p:spPr bwMode="auto">
          <a:xfrm>
            <a:off x="609600" y="1945722"/>
            <a:ext cx="11309499"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buFont typeface="Wingdings" panose="05000000000000000000" pitchFamily="2" charset="2"/>
              <a:buChar char="Ø"/>
            </a:pPr>
            <a:r>
              <a:rPr lang="zh-CN" altLang="en-US" sz="2800" kern="0" dirty="0">
                <a:latin typeface="CthnrtPlrkbqUtopiaStd-Regular"/>
              </a:rPr>
              <a:t>许多</a:t>
            </a:r>
            <a:r>
              <a:rPr lang="en-US" altLang="zh-CN" sz="2800" kern="0" dirty="0">
                <a:latin typeface="CthnrtPlrkbqUtopiaStd-Regular"/>
              </a:rPr>
              <a:t>GPU </a:t>
            </a:r>
            <a:r>
              <a:rPr lang="zh-CN" altLang="en-US" sz="2800" kern="0" dirty="0">
                <a:latin typeface="CthnrtPlrkbqUtopiaStd-Regular"/>
              </a:rPr>
              <a:t>允许多个指令流同时驻留在一个处理器上，而不是在处理器上执行单个指令流。</a:t>
            </a:r>
            <a:endParaRPr lang="en-US" altLang="zh-CN" sz="2800" kern="0" dirty="0">
              <a:latin typeface="CthnrtPlrkbqUtopiaStd-Regular"/>
            </a:endParaRPr>
          </a:p>
          <a:p>
            <a:pPr lvl="1">
              <a:buFont typeface="Wingdings" panose="05000000000000000000" pitchFamily="2" charset="2"/>
              <a:buChar char="Ø"/>
            </a:pPr>
            <a:r>
              <a:rPr lang="zh-CN" altLang="en-US" sz="2400" kern="0" dirty="0">
                <a:latin typeface="CthnrtPlrkbqUtopiaStd-Regular"/>
              </a:rPr>
              <a:t>可以让处理器选择要执行的工作。</a:t>
            </a:r>
            <a:endParaRPr lang="en-US" altLang="zh-CN" sz="2400" kern="0" dirty="0">
              <a:latin typeface="CthnrtPlrkbqUtopiaStd-Regular"/>
            </a:endParaRPr>
          </a:p>
          <a:p>
            <a:pPr lvl="1">
              <a:buFont typeface="Wingdings" panose="05000000000000000000" pitchFamily="2" charset="2"/>
              <a:buChar char="Ø"/>
            </a:pPr>
            <a:endParaRPr lang="en-US" altLang="zh-CN" sz="2400" kern="0" dirty="0">
              <a:latin typeface="CthnrtPlrkbqUtopiaStd-Regular"/>
            </a:endParaRPr>
          </a:p>
        </p:txBody>
      </p:sp>
      <p:pic>
        <p:nvPicPr>
          <p:cNvPr id="5" name="图片 4">
            <a:extLst>
              <a:ext uri="{FF2B5EF4-FFF2-40B4-BE49-F238E27FC236}">
                <a16:creationId xmlns:a16="http://schemas.microsoft.com/office/drawing/2014/main" id="{FB4B9405-DA87-4B4A-A86C-C39E5614DC5D}"/>
              </a:ext>
            </a:extLst>
          </p:cNvPr>
          <p:cNvPicPr>
            <a:picLocks noChangeAspect="1"/>
          </p:cNvPicPr>
          <p:nvPr/>
        </p:nvPicPr>
        <p:blipFill>
          <a:blip r:embed="rId2"/>
          <a:stretch>
            <a:fillRect/>
          </a:stretch>
        </p:blipFill>
        <p:spPr>
          <a:xfrm>
            <a:off x="1305957" y="3558163"/>
            <a:ext cx="6158099" cy="2729306"/>
          </a:xfrm>
          <a:prstGeom prst="rect">
            <a:avLst/>
          </a:prstGeom>
        </p:spPr>
      </p:pic>
    </p:spTree>
    <p:extLst>
      <p:ext uri="{BB962C8B-B14F-4D97-AF65-F5344CB8AC3E}">
        <p14:creationId xmlns:p14="http://schemas.microsoft.com/office/powerpoint/2010/main" val="3326526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B80B0-1A0A-427F-94AF-A7FCF7052F8F}"/>
              </a:ext>
            </a:extLst>
          </p:cNvPr>
          <p:cNvSpPr>
            <a:spLocks noGrp="1"/>
          </p:cNvSpPr>
          <p:nvPr>
            <p:ph type="title"/>
          </p:nvPr>
        </p:nvSpPr>
        <p:spPr/>
        <p:txBody>
          <a:bodyPr/>
          <a:lstStyle/>
          <a:p>
            <a:r>
              <a:rPr lang="zh-CN" altLang="en-US" sz="3600" b="1" i="0" u="none" strike="noStrike" baseline="0" dirty="0">
                <a:latin typeface="NwvldwGplnppHelveticaNeueLTStd-BdCn"/>
              </a:rPr>
              <a:t>将内核函数加载到</a:t>
            </a:r>
            <a:r>
              <a:rPr lang="en-US" altLang="zh-CN" sz="3600" b="1" i="0" u="none" strike="noStrike" baseline="0" dirty="0">
                <a:latin typeface="NwvldwGplnppHelveticaNeueLTStd-BdCn"/>
              </a:rPr>
              <a:t>GPU</a:t>
            </a:r>
            <a:endParaRPr lang="zh-CN" altLang="en-US" sz="7200" b="1" dirty="0"/>
          </a:p>
        </p:txBody>
      </p:sp>
      <p:sp>
        <p:nvSpPr>
          <p:cNvPr id="7" name="内容占位符 2">
            <a:extLst>
              <a:ext uri="{FF2B5EF4-FFF2-40B4-BE49-F238E27FC236}">
                <a16:creationId xmlns:a16="http://schemas.microsoft.com/office/drawing/2014/main" id="{0533A02B-A450-4980-918A-EB4973601F24}"/>
              </a:ext>
            </a:extLst>
          </p:cNvPr>
          <p:cNvSpPr txBox="1">
            <a:spLocks/>
          </p:cNvSpPr>
          <p:nvPr/>
        </p:nvSpPr>
        <p:spPr bwMode="auto">
          <a:xfrm>
            <a:off x="609600" y="1945722"/>
            <a:ext cx="11309499"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lvl="1">
              <a:buFont typeface="Wingdings" panose="05000000000000000000" pitchFamily="2" charset="2"/>
              <a:buChar char="Ø"/>
            </a:pPr>
            <a:endParaRPr lang="en-US" altLang="zh-CN" sz="2400" kern="0" dirty="0">
              <a:latin typeface="CthnrtPlrkbqUtopiaStd-Regular"/>
            </a:endParaRPr>
          </a:p>
        </p:txBody>
      </p:sp>
      <p:pic>
        <p:nvPicPr>
          <p:cNvPr id="4" name="图片 3">
            <a:extLst>
              <a:ext uri="{FF2B5EF4-FFF2-40B4-BE49-F238E27FC236}">
                <a16:creationId xmlns:a16="http://schemas.microsoft.com/office/drawing/2014/main" id="{96EC90D5-C96C-4F59-A590-0CBA2DCFC158}"/>
              </a:ext>
            </a:extLst>
          </p:cNvPr>
          <p:cNvPicPr>
            <a:picLocks noChangeAspect="1"/>
          </p:cNvPicPr>
          <p:nvPr/>
        </p:nvPicPr>
        <p:blipFill>
          <a:blip r:embed="rId2"/>
          <a:stretch>
            <a:fillRect/>
          </a:stretch>
        </p:blipFill>
        <p:spPr>
          <a:xfrm>
            <a:off x="2046941" y="1945722"/>
            <a:ext cx="7947663" cy="3887664"/>
          </a:xfrm>
          <a:prstGeom prst="rect">
            <a:avLst/>
          </a:prstGeom>
        </p:spPr>
      </p:pic>
    </p:spTree>
    <p:extLst>
      <p:ext uri="{BB962C8B-B14F-4D97-AF65-F5344CB8AC3E}">
        <p14:creationId xmlns:p14="http://schemas.microsoft.com/office/powerpoint/2010/main" val="17421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B80B0-1A0A-427F-94AF-A7FCF7052F8F}"/>
              </a:ext>
            </a:extLst>
          </p:cNvPr>
          <p:cNvSpPr>
            <a:spLocks noGrp="1"/>
          </p:cNvSpPr>
          <p:nvPr>
            <p:ph type="title"/>
          </p:nvPr>
        </p:nvSpPr>
        <p:spPr/>
        <p:txBody>
          <a:bodyPr/>
          <a:lstStyle/>
          <a:p>
            <a:r>
              <a:rPr lang="zh-CN" altLang="en-US" sz="3600" b="1" i="0" u="none" strike="noStrike" baseline="0" dirty="0">
                <a:latin typeface="NwvldwGplnppHelveticaNeueLTStd-BdCn"/>
              </a:rPr>
              <a:t>将内核函数加载到</a:t>
            </a:r>
            <a:r>
              <a:rPr lang="en-US" altLang="zh-CN" sz="3600" b="1" i="0" u="none" strike="noStrike" baseline="0" dirty="0">
                <a:latin typeface="NwvldwGplnppHelveticaNeueLTStd-BdCn"/>
              </a:rPr>
              <a:t>GPU</a:t>
            </a:r>
            <a:endParaRPr lang="zh-CN" altLang="en-US" sz="7200" b="1" dirty="0"/>
          </a:p>
        </p:txBody>
      </p:sp>
      <p:sp>
        <p:nvSpPr>
          <p:cNvPr id="7" name="内容占位符 2">
            <a:extLst>
              <a:ext uri="{FF2B5EF4-FFF2-40B4-BE49-F238E27FC236}">
                <a16:creationId xmlns:a16="http://schemas.microsoft.com/office/drawing/2014/main" id="{0533A02B-A450-4980-918A-EB4973601F24}"/>
              </a:ext>
            </a:extLst>
          </p:cNvPr>
          <p:cNvSpPr txBox="1">
            <a:spLocks/>
          </p:cNvSpPr>
          <p:nvPr/>
        </p:nvSpPr>
        <p:spPr bwMode="auto">
          <a:xfrm>
            <a:off x="609600" y="1945722"/>
            <a:ext cx="11309499"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buFont typeface="Wingdings" panose="05000000000000000000" pitchFamily="2" charset="2"/>
              <a:buChar char="Ø"/>
            </a:pPr>
            <a:r>
              <a:rPr lang="en-US" altLang="zh-CN" sz="2800" kern="0" dirty="0">
                <a:latin typeface="CthnrtPlrkbqUtopiaStd-Regular"/>
              </a:rPr>
              <a:t>SYCL </a:t>
            </a:r>
            <a:r>
              <a:rPr lang="zh-CN" altLang="en-US" sz="2800" kern="0" dirty="0">
                <a:latin typeface="CthnrtPlrkbqUtopiaStd-Regular"/>
              </a:rPr>
              <a:t>运行时库</a:t>
            </a:r>
            <a:endParaRPr lang="en-US" altLang="zh-CN" sz="2800" kern="0" dirty="0">
              <a:latin typeface="CthnrtPlrkbqUtopiaStd-Regular"/>
            </a:endParaRPr>
          </a:p>
          <a:p>
            <a:pPr lvl="1">
              <a:buFont typeface="Wingdings" panose="05000000000000000000" pitchFamily="2" charset="2"/>
              <a:buChar char="Ø"/>
            </a:pPr>
            <a:r>
              <a:rPr lang="en-US" altLang="zh-CN" sz="2400" kern="0" dirty="0">
                <a:latin typeface="CthnrtPlrkbqUtopiaStd-Regular"/>
              </a:rPr>
              <a:t>SYCL </a:t>
            </a:r>
            <a:r>
              <a:rPr lang="zh-CN" altLang="en-US" sz="2400" kern="0" dirty="0">
                <a:latin typeface="CthnrtPlrkbqUtopiaStd-Regular"/>
              </a:rPr>
              <a:t>应用程序交互的主要软件库。运行时库负责实现类，如队列、缓冲区和访问器，以及这些类的成员函数。</a:t>
            </a:r>
            <a:endParaRPr lang="en-US" altLang="zh-CN" sz="2400" kern="0" dirty="0">
              <a:latin typeface="CthnrtPlrkbqUtopiaStd-Regular"/>
            </a:endParaRPr>
          </a:p>
          <a:p>
            <a:pPr>
              <a:buFont typeface="Wingdings" panose="05000000000000000000" pitchFamily="2" charset="2"/>
              <a:buChar char="Ø"/>
            </a:pPr>
            <a:r>
              <a:rPr lang="en-US" altLang="zh-CN" sz="2800" kern="0" dirty="0">
                <a:latin typeface="CthnrtPlrkbqUtopiaStd-Regular"/>
              </a:rPr>
              <a:t>GPU </a:t>
            </a:r>
            <a:r>
              <a:rPr lang="zh-CN" altLang="en-US" sz="2800" kern="0" dirty="0">
                <a:latin typeface="CthnrtPlrkbqUtopiaStd-Regular"/>
              </a:rPr>
              <a:t>软件驱动</a:t>
            </a:r>
            <a:endParaRPr lang="en-US" altLang="zh-CN" sz="2800" kern="0" dirty="0">
              <a:latin typeface="CthnrtPlrkbqUtopiaStd-Regular"/>
            </a:endParaRPr>
          </a:p>
          <a:p>
            <a:pPr lvl="1">
              <a:buFont typeface="Wingdings" panose="05000000000000000000" pitchFamily="2" charset="2"/>
              <a:buChar char="Ø"/>
            </a:pPr>
            <a:r>
              <a:rPr lang="zh-CN" altLang="en-US" sz="2400" kern="0" dirty="0">
                <a:latin typeface="CthnrtPlrkbqUtopiaStd-Regular"/>
              </a:rPr>
              <a:t>大多数</a:t>
            </a:r>
            <a:r>
              <a:rPr lang="en-US" altLang="zh-CN" sz="2400" kern="0" dirty="0">
                <a:latin typeface="CthnrtPlrkbqUtopiaStd-Regular"/>
              </a:rPr>
              <a:t>SYCL </a:t>
            </a:r>
            <a:r>
              <a:rPr lang="zh-CN" altLang="en-US" sz="2400" kern="0" dirty="0">
                <a:latin typeface="CthnrtPlrkbqUtopiaStd-Regular"/>
              </a:rPr>
              <a:t>运行库都与</a:t>
            </a:r>
            <a:r>
              <a:rPr lang="en-US" altLang="zh-CN" sz="2400" kern="0" dirty="0">
                <a:latin typeface="CthnrtPlrkbqUtopiaStd-Regular"/>
              </a:rPr>
              <a:t>GPU </a:t>
            </a:r>
            <a:r>
              <a:rPr lang="zh-CN" altLang="en-US" sz="2400" kern="0" dirty="0">
                <a:latin typeface="CthnrtPlrkbqUtopiaStd-Regular"/>
              </a:rPr>
              <a:t>软件驱动程序接口，将工作提交给</a:t>
            </a:r>
            <a:r>
              <a:rPr lang="en-US" altLang="zh-CN" sz="2400" kern="0" dirty="0">
                <a:latin typeface="CthnrtPlrkbqUtopiaStd-Regular"/>
              </a:rPr>
              <a:t>GPU</a:t>
            </a:r>
            <a:r>
              <a:rPr lang="zh-CN" altLang="en-US" sz="2400" kern="0" dirty="0">
                <a:latin typeface="CthnrtPlrkbqUtopiaStd-Regular"/>
              </a:rPr>
              <a:t>。</a:t>
            </a:r>
            <a:endParaRPr lang="en-US" altLang="zh-CN" sz="2400" kern="0" dirty="0">
              <a:latin typeface="CthnrtPlrkbqUtopiaStd-Regular"/>
            </a:endParaRPr>
          </a:p>
          <a:p>
            <a:pPr lvl="1">
              <a:buFont typeface="Wingdings" panose="05000000000000000000" pitchFamily="2" charset="2"/>
              <a:buChar char="Ø"/>
            </a:pPr>
            <a:r>
              <a:rPr lang="en-US" altLang="zh-CN" sz="2400" kern="0" dirty="0">
                <a:latin typeface="CthnrtPlrkbqUtopiaStd-Regular"/>
              </a:rPr>
              <a:t>GPU </a:t>
            </a:r>
            <a:r>
              <a:rPr lang="zh-CN" altLang="en-US" sz="2400" kern="0" dirty="0">
                <a:latin typeface="CthnrtPlrkbqUtopiaStd-Regular"/>
              </a:rPr>
              <a:t>软件驱动程序通常是</a:t>
            </a:r>
            <a:r>
              <a:rPr lang="en-US" altLang="zh-CN" sz="2400" kern="0" dirty="0">
                <a:latin typeface="CthnrtPlrkbqUtopiaStd-Regular"/>
              </a:rPr>
              <a:t>API </a:t>
            </a:r>
            <a:r>
              <a:rPr lang="zh-CN" altLang="en-US" sz="2400" kern="0" dirty="0">
                <a:latin typeface="CthnrtPlrkbqUtopiaStd-Regular"/>
              </a:rPr>
              <a:t>的实现。</a:t>
            </a:r>
            <a:endParaRPr lang="en-US" altLang="zh-CN" sz="2400" kern="0" dirty="0">
              <a:latin typeface="CthnrtPlrkbqUtopiaStd-Regular"/>
            </a:endParaRPr>
          </a:p>
          <a:p>
            <a:pPr lvl="1">
              <a:buFont typeface="Wingdings" panose="05000000000000000000" pitchFamily="2" charset="2"/>
              <a:buChar char="Ø"/>
            </a:pPr>
            <a:endParaRPr lang="en-US" altLang="zh-CN" sz="2400" kern="0" dirty="0">
              <a:latin typeface="CthnrtPlrkbqUtopiaStd-Regular"/>
            </a:endParaRPr>
          </a:p>
          <a:p>
            <a:pPr>
              <a:buFont typeface="Wingdings" panose="05000000000000000000" pitchFamily="2" charset="2"/>
              <a:buChar char="Ø"/>
            </a:pPr>
            <a:r>
              <a:rPr lang="zh-CN" altLang="en-US" sz="2800" kern="0" dirty="0">
                <a:latin typeface="CthnrtPlrkbqUtopiaStd-Regular"/>
              </a:rPr>
              <a:t>考虑将算法和需要的数据移动到设备上的开销。</a:t>
            </a:r>
            <a:endParaRPr lang="en-US" altLang="zh-CN" sz="2400" kern="0" dirty="0">
              <a:latin typeface="CthnrtPlrkbqUtopiaStd-Regular"/>
            </a:endParaRPr>
          </a:p>
        </p:txBody>
      </p:sp>
    </p:spTree>
    <p:extLst>
      <p:ext uri="{BB962C8B-B14F-4D97-AF65-F5344CB8AC3E}">
        <p14:creationId xmlns:p14="http://schemas.microsoft.com/office/powerpoint/2010/main" val="4028719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B80B0-1A0A-427F-94AF-A7FCF7052F8F}"/>
              </a:ext>
            </a:extLst>
          </p:cNvPr>
          <p:cNvSpPr>
            <a:spLocks noGrp="1"/>
          </p:cNvSpPr>
          <p:nvPr>
            <p:ph type="title"/>
          </p:nvPr>
        </p:nvSpPr>
        <p:spPr/>
        <p:txBody>
          <a:bodyPr/>
          <a:lstStyle/>
          <a:p>
            <a:r>
              <a:rPr lang="zh-CN" altLang="en-US" sz="3600" b="1" i="0" u="none" strike="noStrike" baseline="0" dirty="0">
                <a:latin typeface="NwvldwGplnppHelveticaNeueLTStd-BdCn"/>
              </a:rPr>
              <a:t>与设备存储器之间的传输</a:t>
            </a:r>
            <a:endParaRPr lang="zh-CN" altLang="en-US" sz="7200" b="1" dirty="0"/>
          </a:p>
        </p:txBody>
      </p:sp>
      <p:sp>
        <p:nvSpPr>
          <p:cNvPr id="7" name="内容占位符 2">
            <a:extLst>
              <a:ext uri="{FF2B5EF4-FFF2-40B4-BE49-F238E27FC236}">
                <a16:creationId xmlns:a16="http://schemas.microsoft.com/office/drawing/2014/main" id="{0533A02B-A450-4980-918A-EB4973601F24}"/>
              </a:ext>
            </a:extLst>
          </p:cNvPr>
          <p:cNvSpPr txBox="1">
            <a:spLocks/>
          </p:cNvSpPr>
          <p:nvPr/>
        </p:nvSpPr>
        <p:spPr bwMode="auto">
          <a:xfrm>
            <a:off x="609600" y="1945722"/>
            <a:ext cx="11309499"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buFont typeface="Wingdings" panose="05000000000000000000" pitchFamily="2" charset="2"/>
              <a:buChar char="Ø"/>
            </a:pPr>
            <a:endParaRPr lang="en-US" altLang="zh-CN" sz="2400" kern="0" dirty="0">
              <a:latin typeface="CthnrtPlrkbqUtopiaStd-Regular"/>
            </a:endParaRPr>
          </a:p>
        </p:txBody>
      </p:sp>
      <p:pic>
        <p:nvPicPr>
          <p:cNvPr id="4" name="图片 3">
            <a:extLst>
              <a:ext uri="{FF2B5EF4-FFF2-40B4-BE49-F238E27FC236}">
                <a16:creationId xmlns:a16="http://schemas.microsoft.com/office/drawing/2014/main" id="{C0647B8A-B475-4F6B-8C5B-8FFB5ABD126D}"/>
              </a:ext>
            </a:extLst>
          </p:cNvPr>
          <p:cNvPicPr>
            <a:picLocks noChangeAspect="1"/>
          </p:cNvPicPr>
          <p:nvPr/>
        </p:nvPicPr>
        <p:blipFill>
          <a:blip r:embed="rId2"/>
          <a:stretch>
            <a:fillRect/>
          </a:stretch>
        </p:blipFill>
        <p:spPr>
          <a:xfrm>
            <a:off x="2231402" y="1922167"/>
            <a:ext cx="7729196" cy="4051595"/>
          </a:xfrm>
          <a:prstGeom prst="rect">
            <a:avLst/>
          </a:prstGeom>
        </p:spPr>
      </p:pic>
    </p:spTree>
    <p:extLst>
      <p:ext uri="{BB962C8B-B14F-4D97-AF65-F5344CB8AC3E}">
        <p14:creationId xmlns:p14="http://schemas.microsoft.com/office/powerpoint/2010/main" val="53102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B80B0-1A0A-427F-94AF-A7FCF7052F8F}"/>
              </a:ext>
            </a:extLst>
          </p:cNvPr>
          <p:cNvSpPr>
            <a:spLocks noGrp="1"/>
          </p:cNvSpPr>
          <p:nvPr>
            <p:ph type="title"/>
          </p:nvPr>
        </p:nvSpPr>
        <p:spPr/>
        <p:txBody>
          <a:bodyPr/>
          <a:lstStyle/>
          <a:p>
            <a:r>
              <a:rPr lang="en-US" altLang="zh-CN" sz="3600" b="1" i="0" u="none" strike="noStrike" baseline="0" dirty="0">
                <a:latin typeface="NwvldwGplnppHelveticaNeueLTStd-BdCn"/>
              </a:rPr>
              <a:t>GPU </a:t>
            </a:r>
            <a:r>
              <a:rPr lang="zh-CN" altLang="en-US" sz="3600" b="1" i="0" u="none" strike="noStrike" baseline="0" dirty="0">
                <a:latin typeface="NwvldwGplnppHelveticaNeueLTStd-BdCn"/>
              </a:rPr>
              <a:t>内核最佳实践</a:t>
            </a:r>
            <a:endParaRPr lang="zh-CN" altLang="en-US" sz="7200" b="1" dirty="0"/>
          </a:p>
        </p:txBody>
      </p:sp>
      <p:sp>
        <p:nvSpPr>
          <p:cNvPr id="7" name="内容占位符 2">
            <a:extLst>
              <a:ext uri="{FF2B5EF4-FFF2-40B4-BE49-F238E27FC236}">
                <a16:creationId xmlns:a16="http://schemas.microsoft.com/office/drawing/2014/main" id="{0533A02B-A450-4980-918A-EB4973601F24}"/>
              </a:ext>
            </a:extLst>
          </p:cNvPr>
          <p:cNvSpPr txBox="1">
            <a:spLocks/>
          </p:cNvSpPr>
          <p:nvPr/>
        </p:nvSpPr>
        <p:spPr bwMode="auto">
          <a:xfrm>
            <a:off x="609600" y="1945722"/>
            <a:ext cx="11309499"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buFont typeface="Wingdings" panose="05000000000000000000" pitchFamily="2" charset="2"/>
              <a:buChar char="Ø"/>
            </a:pPr>
            <a:r>
              <a:rPr lang="zh-CN" altLang="en-US" sz="2400" kern="0" dirty="0">
                <a:latin typeface="CthnrtPlrkbqUtopiaStd-Regular"/>
              </a:rPr>
              <a:t>访问全局内存</a:t>
            </a:r>
            <a:endParaRPr lang="en-US" altLang="zh-CN" sz="2400" kern="0" dirty="0">
              <a:latin typeface="CthnrtPlrkbqUtopiaStd-Regular"/>
            </a:endParaRPr>
          </a:p>
          <a:p>
            <a:pPr>
              <a:buFont typeface="Wingdings" panose="05000000000000000000" pitchFamily="2" charset="2"/>
              <a:buChar char="Ø"/>
            </a:pPr>
            <a:r>
              <a:rPr lang="zh-CN" altLang="en-US" sz="2400" kern="0" dirty="0">
                <a:latin typeface="CthnrtPlrkbqUtopiaStd-Regular"/>
              </a:rPr>
              <a:t>访问工作组本地内存</a:t>
            </a:r>
            <a:endParaRPr lang="en-US" altLang="zh-CN" sz="2400" kern="0" dirty="0">
              <a:latin typeface="CthnrtPlrkbqUtopiaStd-Regular"/>
            </a:endParaRPr>
          </a:p>
          <a:p>
            <a:pPr>
              <a:buFont typeface="Wingdings" panose="05000000000000000000" pitchFamily="2" charset="2"/>
              <a:buChar char="Ø"/>
            </a:pPr>
            <a:r>
              <a:rPr lang="zh-CN" altLang="en-US" sz="2400" kern="0" dirty="0">
                <a:latin typeface="CthnrtPlrkbqUtopiaStd-Regular"/>
              </a:rPr>
              <a:t>子工作组不使用本地内存</a:t>
            </a:r>
            <a:endParaRPr lang="en-US" altLang="zh-CN" sz="2400" kern="0" dirty="0">
              <a:latin typeface="CthnrtPlrkbqUtopiaStd-Regular"/>
            </a:endParaRPr>
          </a:p>
          <a:p>
            <a:pPr>
              <a:buFont typeface="Wingdings" panose="05000000000000000000" pitchFamily="2" charset="2"/>
              <a:buChar char="Ø"/>
            </a:pPr>
            <a:r>
              <a:rPr lang="zh-CN" altLang="en-US" sz="2400" kern="0" dirty="0">
                <a:latin typeface="CthnrtPlrkbqUtopiaStd-Regular"/>
              </a:rPr>
              <a:t>使用小数据类型优化计算</a:t>
            </a:r>
            <a:endParaRPr lang="en-US" altLang="zh-CN" sz="2400" kern="0" dirty="0">
              <a:latin typeface="CthnrtPlrkbqUtopiaStd-Regular"/>
            </a:endParaRPr>
          </a:p>
          <a:p>
            <a:pPr>
              <a:buFont typeface="Wingdings" panose="05000000000000000000" pitchFamily="2" charset="2"/>
              <a:buChar char="Ø"/>
            </a:pPr>
            <a:r>
              <a:rPr lang="zh-CN" altLang="en-US" sz="2400" kern="0" dirty="0">
                <a:latin typeface="CthnrtPlrkbqUtopiaStd-Regular"/>
              </a:rPr>
              <a:t>优化数学函数</a:t>
            </a:r>
            <a:endParaRPr lang="en-US" altLang="zh-CN" sz="2400" kern="0" dirty="0">
              <a:latin typeface="CthnrtPlrkbqUtopiaStd-Regular"/>
            </a:endParaRPr>
          </a:p>
          <a:p>
            <a:pPr>
              <a:buFont typeface="Wingdings" panose="05000000000000000000" pitchFamily="2" charset="2"/>
              <a:buChar char="Ø"/>
            </a:pPr>
            <a:r>
              <a:rPr lang="zh-CN" altLang="en-US" sz="2400" kern="0" dirty="0">
                <a:latin typeface="CthnrtPlrkbqUtopiaStd-Regular"/>
              </a:rPr>
              <a:t>专用的功能和扩展</a:t>
            </a:r>
            <a:endParaRPr lang="en-US" altLang="zh-CN" sz="2400" kern="0" dirty="0">
              <a:latin typeface="CthnrtPlrkbqUtopiaStd-Regular"/>
            </a:endParaRPr>
          </a:p>
          <a:p>
            <a:pPr>
              <a:buFont typeface="Wingdings" panose="05000000000000000000" pitchFamily="2" charset="2"/>
              <a:buChar char="Ø"/>
            </a:pPr>
            <a:endParaRPr lang="en-US" altLang="zh-CN" sz="2400" kern="0" dirty="0">
              <a:latin typeface="CthnrtPlrkbqUtopiaStd-Regular"/>
            </a:endParaRPr>
          </a:p>
        </p:txBody>
      </p:sp>
    </p:spTree>
    <p:extLst>
      <p:ext uri="{BB962C8B-B14F-4D97-AF65-F5344CB8AC3E}">
        <p14:creationId xmlns:p14="http://schemas.microsoft.com/office/powerpoint/2010/main" val="1282623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B80B0-1A0A-427F-94AF-A7FCF7052F8F}"/>
              </a:ext>
            </a:extLst>
          </p:cNvPr>
          <p:cNvSpPr>
            <a:spLocks noGrp="1"/>
          </p:cNvSpPr>
          <p:nvPr>
            <p:ph type="title"/>
          </p:nvPr>
        </p:nvSpPr>
        <p:spPr/>
        <p:txBody>
          <a:bodyPr/>
          <a:lstStyle/>
          <a:p>
            <a:r>
              <a:rPr lang="zh-CN" altLang="en-US" sz="3600" b="1" i="0" u="none" strike="noStrike" baseline="0" dirty="0">
                <a:latin typeface="NwvldwGplnppHelveticaNeueLTStd-BdCn"/>
              </a:rPr>
              <a:t>访问全局内存</a:t>
            </a:r>
          </a:p>
        </p:txBody>
      </p:sp>
      <p:sp>
        <p:nvSpPr>
          <p:cNvPr id="7" name="内容占位符 2">
            <a:extLst>
              <a:ext uri="{FF2B5EF4-FFF2-40B4-BE49-F238E27FC236}">
                <a16:creationId xmlns:a16="http://schemas.microsoft.com/office/drawing/2014/main" id="{0533A02B-A450-4980-918A-EB4973601F24}"/>
              </a:ext>
            </a:extLst>
          </p:cNvPr>
          <p:cNvSpPr txBox="1">
            <a:spLocks/>
          </p:cNvSpPr>
          <p:nvPr/>
        </p:nvSpPr>
        <p:spPr bwMode="auto">
          <a:xfrm>
            <a:off x="609600" y="1945722"/>
            <a:ext cx="11309499"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buFont typeface="Wingdings" panose="05000000000000000000" pitchFamily="2" charset="2"/>
              <a:buChar char="Ø"/>
            </a:pPr>
            <a:r>
              <a:rPr lang="zh-CN" altLang="en-US" sz="2400" kern="0" dirty="0">
                <a:latin typeface="CthnrtPlrkbqUtopiaStd-Regular"/>
              </a:rPr>
              <a:t>当工作组中的工作项正在访问内存中的一个元素，该元素与工作组中另一个工作项访问的元素相邻，则全局内存访问性能可能会很好。</a:t>
            </a:r>
            <a:endParaRPr lang="en-US" altLang="zh-CN" sz="2400" kern="0" dirty="0">
              <a:latin typeface="CthnrtPlrkbqUtopiaStd-Regular"/>
            </a:endParaRPr>
          </a:p>
          <a:p>
            <a:pPr>
              <a:buFont typeface="Wingdings" panose="05000000000000000000" pitchFamily="2" charset="2"/>
              <a:buChar char="Ø"/>
            </a:pPr>
            <a:r>
              <a:rPr lang="zh-CN" altLang="en-US" sz="2400" kern="0" dirty="0">
                <a:latin typeface="CthnrtPlrkbqUtopiaStd-Regular"/>
              </a:rPr>
              <a:t>矩阵乘法更高效的内存访问：</a:t>
            </a:r>
            <a:endParaRPr lang="en-US" altLang="zh-CN" sz="2400" kern="0" dirty="0">
              <a:latin typeface="CthnrtPlrkbqUtopiaStd-Regular"/>
            </a:endParaRPr>
          </a:p>
          <a:p>
            <a:pPr marL="0" indent="0" algn="l">
              <a:buNone/>
            </a:pPr>
            <a:r>
              <a:rPr lang="en-US" altLang="zh-CN" sz="1800" b="0" i="0" u="none" strike="noStrike" baseline="0" dirty="0">
                <a:solidFill>
                  <a:srgbClr val="009300"/>
                </a:solidFill>
                <a:latin typeface="XdxxvcRpsycpCourierNewPSMT"/>
              </a:rPr>
              <a:t>// This kernel processes columns of the result matrix in parallel.</a:t>
            </a:r>
          </a:p>
          <a:p>
            <a:pPr marL="0" indent="0" algn="l">
              <a:buNone/>
            </a:pPr>
            <a:r>
              <a:rPr lang="da-DK" altLang="zh-CN" sz="1800" b="0" i="0" u="none" strike="noStrike" baseline="0" dirty="0">
                <a:solidFill>
                  <a:srgbClr val="0000CD"/>
                </a:solidFill>
                <a:latin typeface="XdxxvcRpsycpCourierNewPSMT"/>
              </a:rPr>
              <a:t>h</a:t>
            </a:r>
            <a:r>
              <a:rPr lang="da-DK" altLang="zh-CN" sz="1800" b="0" i="0" u="none" strike="noStrike" baseline="0" dirty="0">
                <a:solidFill>
                  <a:srgbClr val="000000"/>
                </a:solidFill>
                <a:latin typeface="XdxxvcRpsycpCourierNewPSMT"/>
              </a:rPr>
              <a:t>.</a:t>
            </a:r>
            <a:r>
              <a:rPr lang="da-DK" altLang="zh-CN" sz="1800" b="0" i="0" u="none" strike="noStrike" baseline="0" dirty="0">
                <a:solidFill>
                  <a:srgbClr val="421F00"/>
                </a:solidFill>
                <a:latin typeface="XdxxvcRpsycpCourierNewPSMT"/>
              </a:rPr>
              <a:t>parallel_for</a:t>
            </a:r>
            <a:r>
              <a:rPr lang="da-DK" altLang="zh-CN" sz="1800" b="0" i="0" u="none" strike="noStrike" baseline="0" dirty="0">
                <a:solidFill>
                  <a:srgbClr val="000000"/>
                </a:solidFill>
                <a:latin typeface="XdxxvcRpsycpCourierNewPSMT"/>
              </a:rPr>
              <a:t>(N, [=](</a:t>
            </a:r>
            <a:r>
              <a:rPr lang="da-DK" altLang="zh-CN" sz="1800" b="0" i="0" u="none" strike="noStrike" baseline="0" dirty="0">
                <a:solidFill>
                  <a:srgbClr val="0B32FF"/>
                </a:solidFill>
                <a:latin typeface="XdxxvcRpsycpCourierNewPSMT"/>
              </a:rPr>
              <a:t>item</a:t>
            </a:r>
            <a:r>
              <a:rPr lang="da-DK" altLang="zh-CN" sz="1800" b="0" i="0" u="none" strike="noStrike" baseline="0" dirty="0">
                <a:solidFill>
                  <a:srgbClr val="000000"/>
                </a:solidFill>
                <a:latin typeface="XdxxvcRpsycpCourierNewPSMT"/>
              </a:rPr>
              <a:t>&lt;</a:t>
            </a:r>
            <a:r>
              <a:rPr lang="da-DK" altLang="zh-CN" sz="1800" b="0" i="0" u="none" strike="noStrike" baseline="0" dirty="0">
                <a:solidFill>
                  <a:srgbClr val="00A500"/>
                </a:solidFill>
                <a:latin typeface="XdxxvcRpsycpCourierNewPSMT"/>
              </a:rPr>
              <a:t>1</a:t>
            </a:r>
            <a:r>
              <a:rPr lang="da-DK" altLang="zh-CN" sz="1800" b="0" i="0" u="none" strike="noStrike" baseline="0" dirty="0">
                <a:solidFill>
                  <a:srgbClr val="000000"/>
                </a:solidFill>
                <a:latin typeface="XdxxvcRpsycpCourierNewPSMT"/>
              </a:rPr>
              <a:t>&gt; </a:t>
            </a:r>
            <a:r>
              <a:rPr lang="da-DK" altLang="zh-CN" sz="1800" b="0" i="0" u="none" strike="noStrike" baseline="0" dirty="0">
                <a:solidFill>
                  <a:srgbClr val="0000CD"/>
                </a:solidFill>
                <a:latin typeface="XdxxvcRpsycpCourierNewPSMT"/>
              </a:rPr>
              <a:t>idx</a:t>
            </a:r>
            <a:r>
              <a:rPr lang="da-DK" altLang="zh-CN" sz="1800" b="0" i="0" u="none" strike="noStrike" baseline="0" dirty="0">
                <a:solidFill>
                  <a:srgbClr val="000000"/>
                </a:solidFill>
                <a:latin typeface="XdxxvcRpsycpCourierNewPSMT"/>
              </a:rPr>
              <a:t>) {</a:t>
            </a:r>
          </a:p>
          <a:p>
            <a:pPr marL="0" indent="0" algn="l">
              <a:buNone/>
            </a:pPr>
            <a:r>
              <a:rPr lang="en-US" altLang="zh-CN" sz="1800" b="0" i="0" u="none" strike="noStrike" baseline="0" dirty="0">
                <a:solidFill>
                  <a:srgbClr val="0B32FF"/>
                </a:solidFill>
                <a:latin typeface="XdxxvcRpsycpCourierNewPSMT"/>
              </a:rPr>
              <a:t>    int </a:t>
            </a:r>
            <a:r>
              <a:rPr lang="en-US" altLang="zh-CN" sz="1800" b="0" i="0" u="none" strike="noStrike" baseline="0" dirty="0">
                <a:solidFill>
                  <a:srgbClr val="000000"/>
                </a:solidFill>
                <a:latin typeface="XdxxvcRpsycpCourierNewPSMT"/>
              </a:rPr>
              <a:t>n = </a:t>
            </a:r>
            <a:r>
              <a:rPr lang="en-US" altLang="zh-CN" sz="1800" b="0" i="0" u="none" strike="noStrike" baseline="0" dirty="0" err="1">
                <a:solidFill>
                  <a:srgbClr val="0000CD"/>
                </a:solidFill>
                <a:latin typeface="XdxxvcRpsycpCourierNewPSMT"/>
              </a:rPr>
              <a:t>idx</a:t>
            </a:r>
            <a:r>
              <a:rPr lang="en-US" altLang="zh-CN" sz="1800" b="0" i="0" u="none" strike="noStrike" baseline="0" dirty="0">
                <a:solidFill>
                  <a:srgbClr val="000000"/>
                </a:solidFill>
                <a:latin typeface="XdxxvcRpsycpCourierNewPSMT"/>
              </a:rPr>
              <a:t>[</a:t>
            </a:r>
            <a:r>
              <a:rPr lang="en-US" altLang="zh-CN" sz="1800" b="0" i="0" u="none" strike="noStrike" baseline="0" dirty="0">
                <a:solidFill>
                  <a:srgbClr val="00A500"/>
                </a:solidFill>
                <a:latin typeface="XdxxvcRpsycpCourierNewPSMT"/>
              </a:rPr>
              <a:t>0</a:t>
            </a:r>
            <a:r>
              <a:rPr lang="en-US" altLang="zh-CN" sz="1800" b="0" i="0" u="none" strike="noStrike" baseline="0" dirty="0">
                <a:solidFill>
                  <a:srgbClr val="000000"/>
                </a:solidFill>
                <a:latin typeface="XdxxvcRpsycpCourierNewPSMT"/>
              </a:rPr>
              <a:t>];</a:t>
            </a:r>
          </a:p>
          <a:p>
            <a:pPr marL="0" indent="0" algn="l">
              <a:buNone/>
            </a:pPr>
            <a:r>
              <a:rPr lang="en-US" altLang="zh-CN" sz="1800" b="0" i="0" u="none" strike="noStrike" baseline="0" dirty="0">
                <a:solidFill>
                  <a:srgbClr val="7104FA"/>
                </a:solidFill>
                <a:latin typeface="XdxxvcRpsycpCourierNewPSMT"/>
              </a:rPr>
              <a:t>    for </a:t>
            </a:r>
            <a:r>
              <a:rPr lang="en-US" altLang="zh-CN" sz="1800" b="0" i="0" u="none" strike="noStrike" baseline="0" dirty="0">
                <a:solidFill>
                  <a:srgbClr val="000000"/>
                </a:solidFill>
                <a:latin typeface="XdxxvcRpsycpCourierNewPSMT"/>
              </a:rPr>
              <a:t>(</a:t>
            </a:r>
            <a:r>
              <a:rPr lang="en-US" altLang="zh-CN" sz="1800" b="0" i="0" u="none" strike="noStrike" baseline="0" dirty="0">
                <a:solidFill>
                  <a:srgbClr val="0B32FF"/>
                </a:solidFill>
                <a:latin typeface="XdxxvcRpsycpCourierNewPSMT"/>
              </a:rPr>
              <a:t>int </a:t>
            </a:r>
            <a:r>
              <a:rPr lang="en-US" altLang="zh-CN" sz="1800" b="0" i="0" u="none" strike="noStrike" baseline="0" dirty="0">
                <a:solidFill>
                  <a:srgbClr val="000000"/>
                </a:solidFill>
                <a:latin typeface="XdxxvcRpsycpCourierNewPSMT"/>
              </a:rPr>
              <a:t>m = </a:t>
            </a:r>
            <a:r>
              <a:rPr lang="en-US" altLang="zh-CN" sz="1800" b="0" i="0" u="none" strike="noStrike" baseline="0" dirty="0">
                <a:solidFill>
                  <a:srgbClr val="00A500"/>
                </a:solidFill>
                <a:latin typeface="XdxxvcRpsycpCourierNewPSMT"/>
              </a:rPr>
              <a:t>0</a:t>
            </a:r>
            <a:r>
              <a:rPr lang="en-US" altLang="zh-CN" sz="1800" b="0" i="0" u="none" strike="noStrike" baseline="0" dirty="0">
                <a:solidFill>
                  <a:srgbClr val="000000"/>
                </a:solidFill>
                <a:latin typeface="XdxxvcRpsycpCourierNewPSMT"/>
              </a:rPr>
              <a:t>; m &lt; M; m++) {</a:t>
            </a:r>
          </a:p>
          <a:p>
            <a:pPr marL="0" indent="0" algn="l">
              <a:buNone/>
            </a:pPr>
            <a:r>
              <a:rPr lang="en-US" altLang="zh-CN" sz="1800" b="0" i="0" u="none" strike="noStrike" baseline="0" dirty="0">
                <a:solidFill>
                  <a:srgbClr val="000000"/>
                </a:solidFill>
                <a:latin typeface="XdxxvcRpsycpCourierNewPSMT"/>
              </a:rPr>
              <a:t>        T sum = </a:t>
            </a:r>
            <a:r>
              <a:rPr lang="en-US" altLang="zh-CN" sz="1800" b="0" i="0" u="none" strike="noStrike" baseline="0" dirty="0">
                <a:solidFill>
                  <a:srgbClr val="00A500"/>
                </a:solidFill>
                <a:latin typeface="XdxxvcRpsycpCourierNewPSMT"/>
              </a:rPr>
              <a:t>0</a:t>
            </a:r>
            <a:r>
              <a:rPr lang="en-US" altLang="zh-CN" sz="1800" b="0" i="0" u="none" strike="noStrike" baseline="0" dirty="0">
                <a:solidFill>
                  <a:srgbClr val="000000"/>
                </a:solidFill>
                <a:latin typeface="XdxxvcRpsycpCourierNewPSMT"/>
              </a:rPr>
              <a:t>;</a:t>
            </a:r>
          </a:p>
          <a:p>
            <a:pPr marL="0" indent="0" algn="l">
              <a:buNone/>
            </a:pPr>
            <a:r>
              <a:rPr lang="nn-NO" altLang="zh-CN" sz="1800" b="0" i="0" u="none" strike="noStrike" baseline="0" dirty="0">
                <a:solidFill>
                  <a:srgbClr val="7104FA"/>
                </a:solidFill>
                <a:latin typeface="XdxxvcRpsycpCourierNewPSMT"/>
              </a:rPr>
              <a:t>        for </a:t>
            </a:r>
            <a:r>
              <a:rPr lang="nn-NO" altLang="zh-CN" sz="1800" b="0" i="0" u="none" strike="noStrike" baseline="0" dirty="0">
                <a:solidFill>
                  <a:srgbClr val="000000"/>
                </a:solidFill>
                <a:latin typeface="XdxxvcRpsycpCourierNewPSMT"/>
              </a:rPr>
              <a:t>(</a:t>
            </a:r>
            <a:r>
              <a:rPr lang="nn-NO" altLang="zh-CN" sz="1800" b="0" i="0" u="none" strike="noStrike" baseline="0" dirty="0">
                <a:solidFill>
                  <a:srgbClr val="0B32FF"/>
                </a:solidFill>
                <a:latin typeface="XdxxvcRpsycpCourierNewPSMT"/>
              </a:rPr>
              <a:t>int </a:t>
            </a:r>
            <a:r>
              <a:rPr lang="nn-NO" altLang="zh-CN" sz="1800" b="0" i="0" u="none" strike="noStrike" baseline="0" dirty="0">
                <a:solidFill>
                  <a:srgbClr val="000000"/>
                </a:solidFill>
                <a:latin typeface="XdxxvcRpsycpCourierNewPSMT"/>
              </a:rPr>
              <a:t>k = </a:t>
            </a:r>
            <a:r>
              <a:rPr lang="nn-NO" altLang="zh-CN" sz="1800" b="0" i="0" u="none" strike="noStrike" baseline="0" dirty="0">
                <a:solidFill>
                  <a:srgbClr val="00A500"/>
                </a:solidFill>
                <a:latin typeface="XdxxvcRpsycpCourierNewPSMT"/>
              </a:rPr>
              <a:t>0</a:t>
            </a:r>
            <a:r>
              <a:rPr lang="nn-NO" altLang="zh-CN" sz="1800" b="0" i="0" u="none" strike="noStrike" baseline="0" dirty="0">
                <a:solidFill>
                  <a:srgbClr val="000000"/>
                </a:solidFill>
                <a:latin typeface="XdxxvcRpsycpCourierNewPSMT"/>
              </a:rPr>
              <a:t>; k &lt; K; k++)</a:t>
            </a:r>
          </a:p>
          <a:p>
            <a:pPr marL="0" indent="0" algn="l">
              <a:buNone/>
            </a:pPr>
            <a:r>
              <a:rPr lang="pt-BR" altLang="zh-CN" sz="1800" b="0" i="0" u="none" strike="noStrike" baseline="0" dirty="0">
                <a:solidFill>
                  <a:srgbClr val="000000"/>
                </a:solidFill>
                <a:latin typeface="XdxxvcRpsycpCourierNewPSMT"/>
              </a:rPr>
              <a:t>             sum += </a:t>
            </a:r>
            <a:r>
              <a:rPr lang="pt-BR" altLang="zh-CN" sz="1800" b="0" i="0" u="none" strike="noStrike" baseline="0" dirty="0">
                <a:solidFill>
                  <a:srgbClr val="0000CD"/>
                </a:solidFill>
                <a:latin typeface="XdxxvcRpsycpCourierNewPSMT"/>
              </a:rPr>
              <a:t>matrixA</a:t>
            </a:r>
            <a:r>
              <a:rPr lang="pt-BR" altLang="zh-CN" sz="1800" b="0" i="0" u="none" strike="noStrike" baseline="0" dirty="0">
                <a:solidFill>
                  <a:srgbClr val="000000"/>
                </a:solidFill>
                <a:latin typeface="XdxxvcRpsycpCourierNewPSMT"/>
              </a:rPr>
              <a:t>[m * K + k] * </a:t>
            </a:r>
            <a:r>
              <a:rPr lang="pt-BR" altLang="zh-CN" sz="1800" b="0" i="0" u="none" strike="noStrike" baseline="0" dirty="0">
                <a:solidFill>
                  <a:srgbClr val="0000CD"/>
                </a:solidFill>
                <a:latin typeface="XdxxvcRpsycpCourierNewPSMT"/>
              </a:rPr>
              <a:t>matrixB</a:t>
            </a:r>
            <a:r>
              <a:rPr lang="pt-BR" altLang="zh-CN" sz="1800" b="0" i="0" u="none" strike="noStrike" baseline="0" dirty="0">
                <a:solidFill>
                  <a:srgbClr val="000000"/>
                </a:solidFill>
                <a:latin typeface="XdxxvcRpsycpCourierNewPSMT"/>
              </a:rPr>
              <a:t>[k * N + n];</a:t>
            </a:r>
          </a:p>
          <a:p>
            <a:pPr marL="0" indent="0" algn="l">
              <a:buNone/>
            </a:pPr>
            <a:r>
              <a:rPr lang="pt-BR" altLang="zh-CN" sz="1800" b="0" i="0" u="none" strike="noStrike" baseline="0" dirty="0">
                <a:solidFill>
                  <a:srgbClr val="0000CD"/>
                </a:solidFill>
                <a:latin typeface="XdxxvcRpsycpCourierNewPSMT"/>
              </a:rPr>
              <a:t>        matrixC</a:t>
            </a:r>
            <a:r>
              <a:rPr lang="pt-BR" altLang="zh-CN" sz="1800" b="0" i="0" u="none" strike="noStrike" baseline="0" dirty="0">
                <a:solidFill>
                  <a:srgbClr val="000000"/>
                </a:solidFill>
                <a:latin typeface="XdxxvcRpsycpCourierNewPSMT"/>
              </a:rPr>
              <a:t>[m * N + n] = sum;</a:t>
            </a:r>
          </a:p>
          <a:p>
            <a:pPr marL="0" indent="0" algn="l">
              <a:buNone/>
            </a:pPr>
            <a:r>
              <a:rPr lang="en-US" altLang="zh-CN" sz="1800" b="0" i="0" u="none" strike="noStrike" baseline="0" dirty="0">
                <a:solidFill>
                  <a:srgbClr val="000000"/>
                </a:solidFill>
                <a:latin typeface="XdxxvcRpsycpCourierNewPSMT"/>
              </a:rPr>
              <a:t>    }</a:t>
            </a:r>
          </a:p>
          <a:p>
            <a:pPr marL="0" indent="0" algn="l">
              <a:buNone/>
            </a:pPr>
            <a:r>
              <a:rPr lang="en-US" altLang="zh-CN" sz="1800" b="0" i="0" u="none" strike="noStrike" baseline="0" dirty="0">
                <a:solidFill>
                  <a:srgbClr val="000000"/>
                </a:solidFill>
                <a:latin typeface="XdxxvcRpsycpCourierNewPSMT"/>
              </a:rPr>
              <a:t>});</a:t>
            </a:r>
            <a:endParaRPr lang="en-US" altLang="zh-CN" sz="2400" kern="0" dirty="0">
              <a:latin typeface="CthnrtPlrkbqUtopiaStd-Regular"/>
            </a:endParaRPr>
          </a:p>
          <a:p>
            <a:pPr>
              <a:buFont typeface="Wingdings" panose="05000000000000000000" pitchFamily="2" charset="2"/>
              <a:buChar char="Ø"/>
            </a:pPr>
            <a:endParaRPr lang="en-US" altLang="zh-CN" sz="2400" kern="0" dirty="0">
              <a:latin typeface="CthnrtPlrkbqUtopiaStd-Regular"/>
            </a:endParaRPr>
          </a:p>
          <a:p>
            <a:pPr>
              <a:buFont typeface="Wingdings" panose="05000000000000000000" pitchFamily="2" charset="2"/>
              <a:buChar char="Ø"/>
            </a:pPr>
            <a:endParaRPr lang="en-US" altLang="zh-CN" sz="2400" kern="0" dirty="0">
              <a:latin typeface="CthnrtPlrkbqUtopiaStd-Regular"/>
            </a:endParaRPr>
          </a:p>
        </p:txBody>
      </p:sp>
      <p:pic>
        <p:nvPicPr>
          <p:cNvPr id="6" name="图片 5">
            <a:extLst>
              <a:ext uri="{FF2B5EF4-FFF2-40B4-BE49-F238E27FC236}">
                <a16:creationId xmlns:a16="http://schemas.microsoft.com/office/drawing/2014/main" id="{04C955DA-CA94-4F03-8FB8-75B9DA121D41}"/>
              </a:ext>
            </a:extLst>
          </p:cNvPr>
          <p:cNvPicPr>
            <a:picLocks noChangeAspect="1"/>
          </p:cNvPicPr>
          <p:nvPr/>
        </p:nvPicPr>
        <p:blipFill>
          <a:blip r:embed="rId3"/>
          <a:stretch>
            <a:fillRect/>
          </a:stretch>
        </p:blipFill>
        <p:spPr>
          <a:xfrm>
            <a:off x="6751674" y="2836176"/>
            <a:ext cx="5337546" cy="3929769"/>
          </a:xfrm>
          <a:prstGeom prst="rect">
            <a:avLst/>
          </a:prstGeom>
        </p:spPr>
      </p:pic>
    </p:spTree>
    <p:extLst>
      <p:ext uri="{BB962C8B-B14F-4D97-AF65-F5344CB8AC3E}">
        <p14:creationId xmlns:p14="http://schemas.microsoft.com/office/powerpoint/2010/main" val="3881340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B80B0-1A0A-427F-94AF-A7FCF7052F8F}"/>
              </a:ext>
            </a:extLst>
          </p:cNvPr>
          <p:cNvSpPr>
            <a:spLocks noGrp="1"/>
          </p:cNvSpPr>
          <p:nvPr>
            <p:ph type="title"/>
          </p:nvPr>
        </p:nvSpPr>
        <p:spPr/>
        <p:txBody>
          <a:bodyPr/>
          <a:lstStyle/>
          <a:p>
            <a:r>
              <a:rPr lang="zh-CN" altLang="en-US" sz="3600" b="1" i="0" u="none" strike="noStrike" baseline="0" dirty="0">
                <a:latin typeface="NwvldwGplnppHelveticaNeueLTStd-BdCn"/>
              </a:rPr>
              <a:t>访问工作组本地内存</a:t>
            </a:r>
          </a:p>
        </p:txBody>
      </p:sp>
      <p:sp>
        <p:nvSpPr>
          <p:cNvPr id="7" name="内容占位符 2">
            <a:extLst>
              <a:ext uri="{FF2B5EF4-FFF2-40B4-BE49-F238E27FC236}">
                <a16:creationId xmlns:a16="http://schemas.microsoft.com/office/drawing/2014/main" id="{0533A02B-A450-4980-918A-EB4973601F24}"/>
              </a:ext>
            </a:extLst>
          </p:cNvPr>
          <p:cNvSpPr txBox="1">
            <a:spLocks/>
          </p:cNvSpPr>
          <p:nvPr/>
        </p:nvSpPr>
        <p:spPr bwMode="auto">
          <a:xfrm>
            <a:off x="609600" y="1945722"/>
            <a:ext cx="11309499"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buFont typeface="Wingdings" panose="05000000000000000000" pitchFamily="2" charset="2"/>
              <a:buChar char="Ø"/>
            </a:pPr>
            <a:r>
              <a:rPr lang="zh-CN" altLang="en-US" sz="2400" kern="0" dirty="0">
                <a:latin typeface="CthnrtPlrkbqUtopiaStd-Regular"/>
              </a:rPr>
              <a:t>本地存储器可以支持比对全局存储器的访问更高的带宽和更低的等待时间。</a:t>
            </a:r>
            <a:endParaRPr lang="en-US" altLang="zh-CN" sz="2400" kern="0" dirty="0">
              <a:latin typeface="CthnrtPlrkbqUtopiaStd-Regular"/>
            </a:endParaRPr>
          </a:p>
          <a:p>
            <a:pPr>
              <a:buFont typeface="Wingdings" panose="05000000000000000000" pitchFamily="2" charset="2"/>
              <a:buChar char="Ø"/>
            </a:pPr>
            <a:r>
              <a:rPr lang="zh-CN" altLang="en-US" sz="2400" kern="0" dirty="0">
                <a:latin typeface="CthnrtPlrkbqUtopiaStd-Regular"/>
              </a:rPr>
              <a:t>本地存储器通常被划分为不同的存储器区域，称为存储库。只要组中的每个工作项访问不同的存储库，本地内存访问就会以完全的性能执行。</a:t>
            </a:r>
            <a:endParaRPr lang="en-US" altLang="zh-CN" sz="2400" kern="0" dirty="0">
              <a:latin typeface="CthnrtPlrkbqUtopiaStd-Regular"/>
            </a:endParaRPr>
          </a:p>
          <a:p>
            <a:pPr>
              <a:buFont typeface="Wingdings" panose="05000000000000000000" pitchFamily="2" charset="2"/>
              <a:buChar char="Ø"/>
            </a:pPr>
            <a:endParaRPr lang="en-US" altLang="zh-CN" sz="2400" kern="0" dirty="0">
              <a:latin typeface="CthnrtPlrkbqUtopiaStd-Regular"/>
            </a:endParaRPr>
          </a:p>
          <a:p>
            <a:pPr>
              <a:buFont typeface="Wingdings" panose="05000000000000000000" pitchFamily="2" charset="2"/>
              <a:buChar char="Ø"/>
            </a:pPr>
            <a:r>
              <a:rPr lang="zh-CN" altLang="en-US" sz="2400" kern="0" dirty="0">
                <a:latin typeface="CthnrtPlrkbqUtopiaStd-Regular"/>
              </a:rPr>
              <a:t>访问对齐的地址</a:t>
            </a:r>
            <a:endParaRPr lang="en-US" altLang="zh-CN" sz="2400" kern="0" dirty="0">
              <a:latin typeface="CthnrtPlrkbqUtopiaStd-Regular"/>
            </a:endParaRPr>
          </a:p>
          <a:p>
            <a:pPr>
              <a:buFont typeface="Wingdings" panose="05000000000000000000" pitchFamily="2" charset="2"/>
              <a:buChar char="Ø"/>
            </a:pPr>
            <a:r>
              <a:rPr lang="zh-CN" altLang="en-US" sz="2400" kern="0" dirty="0">
                <a:latin typeface="CthnrtPlrkbqUtopiaStd-Regular"/>
              </a:rPr>
              <a:t>访问未对齐的地址</a:t>
            </a:r>
            <a:endParaRPr lang="en-US" altLang="zh-CN" sz="2400" kern="0" dirty="0">
              <a:latin typeface="CthnrtPlrkbqUtopiaStd-Regular"/>
            </a:endParaRPr>
          </a:p>
          <a:p>
            <a:pPr>
              <a:buFont typeface="Wingdings" panose="05000000000000000000" pitchFamily="2" charset="2"/>
              <a:buChar char="Ø"/>
            </a:pPr>
            <a:r>
              <a:rPr lang="zh-CN" altLang="en-US" sz="2400" kern="0" dirty="0">
                <a:latin typeface="CthnrtPlrkbqUtopiaStd-Regular"/>
              </a:rPr>
              <a:t>有跨距的访问</a:t>
            </a:r>
            <a:endParaRPr lang="en-US" altLang="zh-CN" sz="2400" kern="0" dirty="0">
              <a:latin typeface="CthnrtPlrkbqUtopiaStd-Regular"/>
            </a:endParaRPr>
          </a:p>
          <a:p>
            <a:pPr>
              <a:buFont typeface="Wingdings" panose="05000000000000000000" pitchFamily="2" charset="2"/>
              <a:buChar char="Ø"/>
            </a:pPr>
            <a:r>
              <a:rPr lang="zh-CN" altLang="en-US" sz="2400" kern="0" dirty="0">
                <a:latin typeface="CthnrtPlrkbqUtopiaStd-Regular"/>
              </a:rPr>
              <a:t>大跨距的访问</a:t>
            </a:r>
            <a:endParaRPr lang="en-US" altLang="zh-CN" sz="2400" kern="0" dirty="0">
              <a:latin typeface="CthnrtPlrkbqUtopiaStd-Regular"/>
            </a:endParaRPr>
          </a:p>
          <a:p>
            <a:pPr>
              <a:buFont typeface="Wingdings" panose="05000000000000000000" pitchFamily="2" charset="2"/>
              <a:buChar char="Ø"/>
            </a:pPr>
            <a:r>
              <a:rPr lang="zh-CN" altLang="en-US" sz="2400" kern="0" dirty="0">
                <a:latin typeface="CthnrtPlrkbqUtopiaStd-Regular"/>
              </a:rPr>
              <a:t>跨距步数</a:t>
            </a:r>
            <a:r>
              <a:rPr lang="en-US" altLang="zh-CN" sz="2400" kern="0" dirty="0">
                <a:latin typeface="CthnrtPlrkbqUtopiaStd-Regular"/>
              </a:rPr>
              <a:t>M </a:t>
            </a:r>
            <a:r>
              <a:rPr lang="zh-CN" altLang="en-US" sz="2400" kern="0" dirty="0">
                <a:latin typeface="CthnrtPlrkbqUtopiaStd-Regular"/>
              </a:rPr>
              <a:t>和内存块数量无关时</a:t>
            </a:r>
            <a:endParaRPr lang="en-US" altLang="zh-CN" sz="2400" kern="0" dirty="0">
              <a:latin typeface="CthnrtPlrkbqUtopiaStd-Regular"/>
            </a:endParaRPr>
          </a:p>
          <a:p>
            <a:pPr>
              <a:buFont typeface="Wingdings" panose="05000000000000000000" pitchFamily="2" charset="2"/>
              <a:buChar char="Ø"/>
            </a:pPr>
            <a:endParaRPr lang="en-US" altLang="zh-CN" sz="2400" kern="0" dirty="0">
              <a:latin typeface="CthnrtPlrkbqUtopiaStd-Regular"/>
            </a:endParaRPr>
          </a:p>
        </p:txBody>
      </p:sp>
      <p:pic>
        <p:nvPicPr>
          <p:cNvPr id="4" name="图片 3">
            <a:extLst>
              <a:ext uri="{FF2B5EF4-FFF2-40B4-BE49-F238E27FC236}">
                <a16:creationId xmlns:a16="http://schemas.microsoft.com/office/drawing/2014/main" id="{532F7860-6F4F-4E47-B2D9-0B12936C8951}"/>
              </a:ext>
            </a:extLst>
          </p:cNvPr>
          <p:cNvPicPr>
            <a:picLocks noChangeAspect="1"/>
          </p:cNvPicPr>
          <p:nvPr/>
        </p:nvPicPr>
        <p:blipFill>
          <a:blip r:embed="rId3"/>
          <a:stretch>
            <a:fillRect/>
          </a:stretch>
        </p:blipFill>
        <p:spPr>
          <a:xfrm>
            <a:off x="5878707" y="3183213"/>
            <a:ext cx="5434336" cy="3097085"/>
          </a:xfrm>
          <a:prstGeom prst="rect">
            <a:avLst/>
          </a:prstGeom>
        </p:spPr>
      </p:pic>
    </p:spTree>
    <p:extLst>
      <p:ext uri="{BB962C8B-B14F-4D97-AF65-F5344CB8AC3E}">
        <p14:creationId xmlns:p14="http://schemas.microsoft.com/office/powerpoint/2010/main" val="3621767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B80B0-1A0A-427F-94AF-A7FCF7052F8F}"/>
              </a:ext>
            </a:extLst>
          </p:cNvPr>
          <p:cNvSpPr>
            <a:spLocks noGrp="1"/>
          </p:cNvSpPr>
          <p:nvPr>
            <p:ph type="title"/>
          </p:nvPr>
        </p:nvSpPr>
        <p:spPr/>
        <p:txBody>
          <a:bodyPr/>
          <a:lstStyle/>
          <a:p>
            <a:r>
              <a:rPr lang="zh-CN" altLang="en-US" sz="3600" b="1" i="0" u="none" strike="noStrike" baseline="0" dirty="0">
                <a:latin typeface="NwvldwGplnppHelveticaNeueLTStd-BdCn"/>
              </a:rPr>
              <a:t>其他</a:t>
            </a:r>
            <a:r>
              <a:rPr lang="en-US" altLang="zh-CN" sz="3600" b="1" i="0" u="none" strike="noStrike" baseline="0" dirty="0">
                <a:latin typeface="NwvldwGplnppHelveticaNeueLTStd-BdCn"/>
              </a:rPr>
              <a:t>GPU </a:t>
            </a:r>
            <a:r>
              <a:rPr lang="zh-CN" altLang="en-US" sz="3600" b="1" i="0" u="none" strike="noStrike" baseline="0" dirty="0">
                <a:latin typeface="NwvldwGplnppHelveticaNeueLTStd-BdCn"/>
              </a:rPr>
              <a:t>内核最佳实践</a:t>
            </a:r>
          </a:p>
        </p:txBody>
      </p:sp>
      <p:sp>
        <p:nvSpPr>
          <p:cNvPr id="7" name="内容占位符 2">
            <a:extLst>
              <a:ext uri="{FF2B5EF4-FFF2-40B4-BE49-F238E27FC236}">
                <a16:creationId xmlns:a16="http://schemas.microsoft.com/office/drawing/2014/main" id="{0533A02B-A450-4980-918A-EB4973601F24}"/>
              </a:ext>
            </a:extLst>
          </p:cNvPr>
          <p:cNvSpPr txBox="1">
            <a:spLocks/>
          </p:cNvSpPr>
          <p:nvPr/>
        </p:nvSpPr>
        <p:spPr bwMode="auto">
          <a:xfrm>
            <a:off x="609600" y="1945722"/>
            <a:ext cx="11309499"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buFont typeface="Wingdings" panose="05000000000000000000" pitchFamily="2" charset="2"/>
              <a:buChar char="Ø"/>
            </a:pPr>
            <a:r>
              <a:rPr lang="zh-CN" altLang="en-US" sz="2400" kern="0" dirty="0">
                <a:latin typeface="CthnrtPlrkbqUtopiaStd-Regular"/>
              </a:rPr>
              <a:t>子工作组不使用本地内存</a:t>
            </a:r>
            <a:endParaRPr lang="en-US" altLang="zh-CN" sz="2400" kern="0" dirty="0">
              <a:latin typeface="CthnrtPlrkbqUtopiaStd-Regular"/>
            </a:endParaRPr>
          </a:p>
          <a:p>
            <a:pPr lvl="1">
              <a:buFont typeface="Wingdings" panose="05000000000000000000" pitchFamily="2" charset="2"/>
              <a:buChar char="Ø"/>
            </a:pPr>
            <a:r>
              <a:rPr lang="zh-CN" altLang="en-US" sz="2000" kern="0" dirty="0">
                <a:latin typeface="CthnrtPlrkbqUtopiaStd-Regular"/>
              </a:rPr>
              <a:t>子工作组集合功能是在组中的工作项之间交换数据的一种替代方法。</a:t>
            </a:r>
            <a:endParaRPr lang="en-US" altLang="zh-CN" sz="2000" kern="0" dirty="0">
              <a:latin typeface="CthnrtPlrkbqUtopiaStd-Regular"/>
            </a:endParaRPr>
          </a:p>
          <a:p>
            <a:pPr lvl="1">
              <a:buFont typeface="Wingdings" panose="05000000000000000000" pitchFamily="2" charset="2"/>
              <a:buChar char="Ø"/>
            </a:pPr>
            <a:r>
              <a:rPr lang="zh-CN" altLang="en-US" sz="2000" kern="0" dirty="0">
                <a:latin typeface="CthnrtPlrkbqUtopiaStd-Regular"/>
              </a:rPr>
              <a:t>子工作组中的工作项可以在不使用工作组本地内存的情况下，低成本地交换数据和同步。</a:t>
            </a:r>
            <a:endParaRPr lang="en-US" altLang="zh-CN" sz="2000" kern="0" dirty="0">
              <a:latin typeface="CthnrtPlrkbqUtopiaStd-Regular"/>
            </a:endParaRPr>
          </a:p>
          <a:p>
            <a:pPr>
              <a:buFont typeface="Wingdings" panose="05000000000000000000" pitchFamily="2" charset="2"/>
              <a:buChar char="Ø"/>
            </a:pPr>
            <a:r>
              <a:rPr lang="zh-CN" altLang="en-US" sz="2400" kern="0" dirty="0">
                <a:latin typeface="CthnrtPlrkbqUtopiaStd-Regular"/>
              </a:rPr>
              <a:t>使用小数据类型优化计算</a:t>
            </a:r>
            <a:endParaRPr lang="en-US" altLang="zh-CN" sz="2400" kern="0" dirty="0">
              <a:latin typeface="CthnrtPlrkbqUtopiaStd-Regular"/>
            </a:endParaRPr>
          </a:p>
          <a:p>
            <a:pPr lvl="1">
              <a:buFont typeface="Wingdings" panose="05000000000000000000" pitchFamily="2" charset="2"/>
              <a:buChar char="Ø"/>
            </a:pPr>
            <a:r>
              <a:rPr lang="zh-CN" altLang="en-US" sz="2000" kern="0" dirty="0">
                <a:latin typeface="CthnrtPlrkbqUtopiaStd-Regular"/>
              </a:rPr>
              <a:t>许多</a:t>
            </a:r>
            <a:r>
              <a:rPr lang="en-US" altLang="zh-CN" sz="2000" kern="0" dirty="0">
                <a:latin typeface="CthnrtPlrkbqUtopiaStd-Regular"/>
              </a:rPr>
              <a:t>GPU </a:t>
            </a:r>
            <a:r>
              <a:rPr lang="zh-CN" altLang="en-US" sz="2000" kern="0" dirty="0">
                <a:latin typeface="CthnrtPlrkbqUtopiaStd-Regular"/>
              </a:rPr>
              <a:t>都为</a:t>
            </a:r>
            <a:r>
              <a:rPr lang="en-US" altLang="zh-CN" sz="2000" kern="0" dirty="0">
                <a:latin typeface="CthnrtPlrkbqUtopiaStd-Regular"/>
              </a:rPr>
              <a:t>32 </a:t>
            </a:r>
            <a:r>
              <a:rPr lang="zh-CN" altLang="en-US" sz="2000" kern="0" dirty="0">
                <a:latin typeface="CthnrtPlrkbqUtopiaStd-Regular"/>
              </a:rPr>
              <a:t>位浮点操作进行了高度优化，</a:t>
            </a:r>
            <a:r>
              <a:rPr lang="en-US" altLang="zh-CN" sz="2000" kern="0" dirty="0">
                <a:latin typeface="CthnrtPlrkbqUtopiaStd-Regular"/>
              </a:rPr>
              <a:t>32 </a:t>
            </a:r>
            <a:r>
              <a:rPr lang="zh-CN" altLang="en-US" sz="2000" kern="0" dirty="0">
                <a:latin typeface="CthnrtPlrkbqUtopiaStd-Regular"/>
              </a:rPr>
              <a:t>位操作通常比</a:t>
            </a:r>
            <a:r>
              <a:rPr lang="en-US" altLang="zh-CN" sz="2000" kern="0" dirty="0">
                <a:latin typeface="CthnrtPlrkbqUtopiaStd-Regular"/>
              </a:rPr>
              <a:t>64 </a:t>
            </a:r>
            <a:r>
              <a:rPr lang="zh-CN" altLang="en-US" sz="2000" kern="0" dirty="0">
                <a:latin typeface="CthnrtPlrkbqUtopiaStd-Regular"/>
              </a:rPr>
              <a:t>位操作执行得更快。</a:t>
            </a:r>
            <a:endParaRPr lang="en-US" altLang="zh-CN" sz="2000" kern="0" dirty="0">
              <a:latin typeface="CthnrtPlrkbqUtopiaStd-Regular"/>
            </a:endParaRPr>
          </a:p>
          <a:p>
            <a:pPr lvl="1">
              <a:buFont typeface="Wingdings" panose="05000000000000000000" pitchFamily="2" charset="2"/>
              <a:buChar char="Ø"/>
            </a:pPr>
            <a:r>
              <a:rPr lang="zh-CN" altLang="en-US" sz="2000" kern="0" dirty="0">
                <a:latin typeface="CthnrtPlrkbqUtopiaStd-Regular"/>
              </a:rPr>
              <a:t>整型也是如此。性能：</a:t>
            </a:r>
            <a:r>
              <a:rPr lang="en-US" altLang="zh-CN" sz="2000" kern="0" dirty="0">
                <a:latin typeface="CthnrtPlrkbqUtopiaStd-Regular"/>
              </a:rPr>
              <a:t>16</a:t>
            </a:r>
            <a:r>
              <a:rPr lang="zh-CN" altLang="en-US" sz="2000" kern="0" dirty="0">
                <a:latin typeface="CthnrtPlrkbqUtopiaStd-Regular"/>
              </a:rPr>
              <a:t>位</a:t>
            </a:r>
            <a:r>
              <a:rPr lang="en-US" altLang="zh-CN" sz="2000" kern="0" dirty="0">
                <a:latin typeface="CthnrtPlrkbqUtopiaStd-Regular"/>
              </a:rPr>
              <a:t>&gt;32</a:t>
            </a:r>
            <a:r>
              <a:rPr lang="zh-CN" altLang="en-US" sz="2000" kern="0" dirty="0">
                <a:latin typeface="CthnrtPlrkbqUtopiaStd-Regular"/>
              </a:rPr>
              <a:t>位</a:t>
            </a:r>
            <a:r>
              <a:rPr lang="en-US" altLang="zh-CN" sz="2000" kern="0" dirty="0">
                <a:latin typeface="CthnrtPlrkbqUtopiaStd-Regular"/>
              </a:rPr>
              <a:t>&gt;64</a:t>
            </a:r>
            <a:r>
              <a:rPr lang="zh-CN" altLang="en-US" sz="2000" kern="0" dirty="0">
                <a:latin typeface="CthnrtPlrkbqUtopiaStd-Regular"/>
              </a:rPr>
              <a:t>位</a:t>
            </a:r>
            <a:endParaRPr lang="en-US" altLang="zh-CN" sz="2000" kern="0" dirty="0">
              <a:latin typeface="CthnrtPlrkbqUtopiaStd-Regular"/>
            </a:endParaRPr>
          </a:p>
          <a:p>
            <a:pPr>
              <a:buFont typeface="Wingdings" panose="05000000000000000000" pitchFamily="2" charset="2"/>
              <a:buChar char="Ø"/>
            </a:pPr>
            <a:r>
              <a:rPr lang="zh-CN" altLang="en-US" sz="2400" kern="0" dirty="0">
                <a:latin typeface="CthnrtPlrkbqUtopiaStd-Regular"/>
              </a:rPr>
              <a:t>优化数学函数</a:t>
            </a:r>
            <a:endParaRPr lang="en-US" altLang="zh-CN" sz="2400" kern="0" dirty="0">
              <a:latin typeface="CthnrtPlrkbqUtopiaStd-Regular"/>
            </a:endParaRPr>
          </a:p>
          <a:p>
            <a:pPr lvl="1">
              <a:buFont typeface="Wingdings" panose="05000000000000000000" pitchFamily="2" charset="2"/>
              <a:buChar char="Ø"/>
            </a:pPr>
            <a:r>
              <a:rPr lang="en-US" altLang="zh-CN" sz="2000" kern="0" dirty="0">
                <a:latin typeface="CthnrtPlrkbqUtopiaStd-Regular"/>
              </a:rPr>
              <a:t>SYCL </a:t>
            </a:r>
            <a:r>
              <a:rPr lang="zh-CN" altLang="en-US" sz="2000" kern="0" dirty="0">
                <a:latin typeface="CthnrtPlrkbqUtopiaStd-Regular"/>
              </a:rPr>
              <a:t>内置数学函数精度高，但</a:t>
            </a:r>
            <a:r>
              <a:rPr lang="en-US" altLang="zh-CN" sz="2000" kern="0" dirty="0">
                <a:latin typeface="CthnrtPlrkbqUtopiaStd-Regular"/>
              </a:rPr>
              <a:t>GPU</a:t>
            </a:r>
            <a:r>
              <a:rPr lang="zh-CN" altLang="en-US" sz="2000" kern="0" dirty="0">
                <a:latin typeface="CthnrtPlrkbqUtopiaStd-Regular"/>
              </a:rPr>
              <a:t>可能不支持，需要</a:t>
            </a:r>
            <a:r>
              <a:rPr lang="zh-CN" altLang="en-US" sz="1800" b="0" i="0" u="none" strike="noStrike" baseline="0" dirty="0">
                <a:latin typeface="宋体" panose="02010600030101010101" pitchFamily="2" charset="-122"/>
                <a:ea typeface="宋体" panose="02010600030101010101" pitchFamily="2" charset="-122"/>
              </a:rPr>
              <a:t>用一长串其他指令来实现。</a:t>
            </a:r>
            <a:endParaRPr lang="en-US" altLang="zh-CN" sz="1800" b="0" i="0" u="none" strike="noStrike" baseline="0" dirty="0">
              <a:latin typeface="宋体" panose="02010600030101010101" pitchFamily="2" charset="-122"/>
              <a:ea typeface="宋体" panose="02010600030101010101" pitchFamily="2" charset="-122"/>
            </a:endParaRPr>
          </a:p>
          <a:p>
            <a:pPr lvl="1">
              <a:buFont typeface="Wingdings" panose="05000000000000000000" pitchFamily="2" charset="2"/>
              <a:buChar char="Ø"/>
            </a:pPr>
            <a:r>
              <a:rPr lang="zh-CN" altLang="en-US" sz="1800" b="0" i="0" u="none" strike="noStrike" baseline="0" dirty="0">
                <a:latin typeface="宋体" panose="02010600030101010101" pitchFamily="2" charset="-122"/>
                <a:ea typeface="宋体" panose="02010600030101010101" pitchFamily="2" charset="-122"/>
              </a:rPr>
              <a:t>如果可惜牺牲精度，</a:t>
            </a:r>
            <a:r>
              <a:rPr lang="zh-CN" altLang="en-US" sz="1800" b="0" i="0" u="none" strike="noStrike" baseline="0" dirty="0">
                <a:latin typeface="LMRoman10-Regular"/>
              </a:rPr>
              <a:t>选择使用</a:t>
            </a:r>
            <a:r>
              <a:rPr lang="en-US" altLang="zh-CN" sz="1800" b="0" i="0" u="none" strike="noStrike" baseline="0" dirty="0">
                <a:latin typeface="LMRoman10-Regular"/>
              </a:rPr>
              <a:t>SYCL </a:t>
            </a:r>
            <a:r>
              <a:rPr lang="zh-CN" altLang="en-US" sz="1800" b="0" i="0" u="none" strike="noStrike" baseline="0" dirty="0">
                <a:latin typeface="宋体" panose="02010600030101010101" pitchFamily="2" charset="-122"/>
                <a:ea typeface="宋体" panose="02010600030101010101" pitchFamily="2" charset="-122"/>
              </a:rPr>
              <a:t>库对应的快速或本机函数变体，换取更高性能</a:t>
            </a:r>
            <a:endParaRPr lang="en-US" altLang="zh-CN" sz="1800" b="0" i="0" u="none" strike="noStrike" baseline="0" dirty="0">
              <a:latin typeface="宋体" panose="02010600030101010101" pitchFamily="2" charset="-122"/>
              <a:ea typeface="宋体" panose="02010600030101010101" pitchFamily="2" charset="-122"/>
            </a:endParaRPr>
          </a:p>
          <a:p>
            <a:pPr>
              <a:buFont typeface="Wingdings" panose="05000000000000000000" pitchFamily="2" charset="2"/>
              <a:buChar char="Ø"/>
            </a:pPr>
            <a:r>
              <a:rPr lang="zh-CN" altLang="en-US" sz="2400" kern="0" dirty="0">
                <a:latin typeface="CthnrtPlrkbqUtopiaStd-Regular"/>
              </a:rPr>
              <a:t>专用的功能和扩展</a:t>
            </a:r>
            <a:endParaRPr lang="en-US" altLang="zh-CN" sz="2400" kern="0" dirty="0">
              <a:latin typeface="CthnrtPlrkbqUtopiaStd-Regular"/>
            </a:endParaRPr>
          </a:p>
          <a:p>
            <a:pPr lvl="1">
              <a:buFont typeface="Wingdings" panose="05000000000000000000" pitchFamily="2" charset="2"/>
              <a:buChar char="Ø"/>
            </a:pPr>
            <a:r>
              <a:rPr lang="zh-CN" altLang="en-US" sz="2000" kern="0" dirty="0">
                <a:latin typeface="CthnrtPlrkbqUtopiaStd-Regular"/>
              </a:rPr>
              <a:t>使用</a:t>
            </a:r>
            <a:r>
              <a:rPr lang="en-US" altLang="zh-CN" sz="2000" kern="0" dirty="0">
                <a:latin typeface="CthnrtPlrkbqUtopiaStd-Regular"/>
              </a:rPr>
              <a:t>GPU </a:t>
            </a:r>
            <a:r>
              <a:rPr lang="zh-CN" altLang="en-US" sz="2000" kern="0" dirty="0">
                <a:latin typeface="CthnrtPlrkbqUtopiaStd-Regular"/>
              </a:rPr>
              <a:t>中常见的专用指令，如</a:t>
            </a:r>
            <a:r>
              <a:rPr lang="en-US" altLang="zh-CN" sz="1800" b="0" i="0" u="none" strike="noStrike" baseline="0" dirty="0">
                <a:latin typeface="LMRoman10-Regular"/>
              </a:rPr>
              <a:t>mad </a:t>
            </a:r>
            <a:r>
              <a:rPr lang="zh-CN" altLang="en-US" sz="1800" b="0" i="0" u="none" strike="noStrike" baseline="0" dirty="0">
                <a:latin typeface="宋体" panose="02010600030101010101" pitchFamily="2" charset="-122"/>
                <a:ea typeface="宋体" panose="02010600030101010101" pitchFamily="2" charset="-122"/>
              </a:rPr>
              <a:t>或</a:t>
            </a:r>
            <a:r>
              <a:rPr lang="en-US" altLang="zh-CN" sz="1800" b="0" i="0" u="none" strike="noStrike" baseline="0" dirty="0" err="1">
                <a:latin typeface="LMRoman10-Regular"/>
                <a:ea typeface="宋体" panose="02010600030101010101" pitchFamily="2" charset="-122"/>
              </a:rPr>
              <a:t>fma</a:t>
            </a:r>
            <a:r>
              <a:rPr lang="en-US" altLang="zh-CN" sz="1800" b="0" i="0" u="none" strike="noStrike" baseline="0" dirty="0">
                <a:latin typeface="LMRoman10-Regular"/>
                <a:ea typeface="宋体" panose="02010600030101010101" pitchFamily="2" charset="-122"/>
              </a:rPr>
              <a:t> </a:t>
            </a:r>
            <a:r>
              <a:rPr lang="zh-CN" altLang="en-US" sz="1800" b="0" i="0" u="none" strike="noStrike" baseline="0" dirty="0">
                <a:latin typeface="宋体" panose="02010600030101010101" pitchFamily="2" charset="-122"/>
                <a:ea typeface="宋体" panose="02010600030101010101" pitchFamily="2" charset="-122"/>
              </a:rPr>
              <a:t>乘加指令</a:t>
            </a:r>
            <a:endParaRPr lang="en-US" altLang="zh-CN" sz="2000" kern="0" dirty="0">
              <a:latin typeface="CthnrtPlrkbqUtopiaStd-Regular"/>
            </a:endParaRPr>
          </a:p>
          <a:p>
            <a:pPr>
              <a:buFont typeface="Wingdings" panose="05000000000000000000" pitchFamily="2" charset="2"/>
              <a:buChar char="Ø"/>
            </a:pPr>
            <a:endParaRPr lang="en-US" altLang="zh-CN" sz="2400" kern="0" dirty="0">
              <a:latin typeface="CthnrtPlrkbqUtopiaStd-Regular"/>
            </a:endParaRPr>
          </a:p>
        </p:txBody>
      </p:sp>
    </p:spTree>
    <p:extLst>
      <p:ext uri="{BB962C8B-B14F-4D97-AF65-F5344CB8AC3E}">
        <p14:creationId xmlns:p14="http://schemas.microsoft.com/office/powerpoint/2010/main" val="906733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B80B0-1A0A-427F-94AF-A7FCF7052F8F}"/>
              </a:ext>
            </a:extLst>
          </p:cNvPr>
          <p:cNvSpPr>
            <a:spLocks noGrp="1"/>
          </p:cNvSpPr>
          <p:nvPr>
            <p:ph type="title"/>
          </p:nvPr>
        </p:nvSpPr>
        <p:spPr/>
        <p:txBody>
          <a:bodyPr/>
          <a:lstStyle/>
          <a:p>
            <a:r>
              <a:rPr lang="en-US" altLang="zh-CN" sz="3600" b="1" i="0" u="none" strike="noStrike" baseline="0" dirty="0">
                <a:latin typeface="NwvldwGplnppHelveticaNeueLTStd-BdCn"/>
              </a:rPr>
              <a:t>GPU </a:t>
            </a:r>
            <a:r>
              <a:rPr lang="zh-CN" altLang="en-US" sz="3600" b="1" i="0" u="none" strike="noStrike" baseline="0" dirty="0">
                <a:latin typeface="NwvldwGplnppHelveticaNeueLTStd-BdCn"/>
              </a:rPr>
              <a:t>的组成</a:t>
            </a:r>
            <a:endParaRPr lang="zh-CN" altLang="en-US" sz="7200" b="1" dirty="0"/>
          </a:p>
        </p:txBody>
      </p:sp>
      <p:sp>
        <p:nvSpPr>
          <p:cNvPr id="3" name="内容占位符 2">
            <a:extLst>
              <a:ext uri="{FF2B5EF4-FFF2-40B4-BE49-F238E27FC236}">
                <a16:creationId xmlns:a16="http://schemas.microsoft.com/office/drawing/2014/main" id="{E9BB8509-699F-4BCA-BA57-F6D7EBFE3BD5}"/>
              </a:ext>
            </a:extLst>
          </p:cNvPr>
          <p:cNvSpPr>
            <a:spLocks noGrp="1"/>
          </p:cNvSpPr>
          <p:nvPr>
            <p:ph idx="1"/>
          </p:nvPr>
        </p:nvSpPr>
        <p:spPr>
          <a:xfrm>
            <a:off x="609600" y="1722438"/>
            <a:ext cx="6003851" cy="4525962"/>
          </a:xfrm>
        </p:spPr>
        <p:txBody>
          <a:bodyPr/>
          <a:lstStyle/>
          <a:p>
            <a:pPr>
              <a:buFont typeface="Wingdings" panose="05000000000000000000" pitchFamily="2" charset="2"/>
              <a:buChar char="Ø"/>
            </a:pPr>
            <a:r>
              <a:rPr lang="zh-CN" altLang="en-US" sz="2800" b="0" i="0" u="none" strike="noStrike" baseline="0" dirty="0">
                <a:latin typeface="CthnrtPlrkbqUtopiaStd-Regular"/>
              </a:rPr>
              <a:t>执行资源</a:t>
            </a:r>
            <a:r>
              <a:rPr lang="en-US" altLang="zh-CN" sz="2800" b="0" i="0" u="none" strike="noStrike" baseline="0" dirty="0">
                <a:latin typeface="CthnrtPlrkbqUtopiaStd-Regular"/>
              </a:rPr>
              <a:t>:GPU </a:t>
            </a:r>
            <a:r>
              <a:rPr lang="zh-CN" altLang="en-US" sz="2800" b="0" i="0" u="none" strike="noStrike" baseline="0" dirty="0">
                <a:latin typeface="CthnrtPlrkbqUtopiaStd-Regular"/>
              </a:rPr>
              <a:t>是执行计算工作的处理器。</a:t>
            </a:r>
            <a:endParaRPr lang="en-US" altLang="zh-CN" sz="2800" b="0" i="0" u="none" strike="noStrike" baseline="0" dirty="0">
              <a:latin typeface="CthnrtPlrkbqUtopiaStd-Regular"/>
            </a:endParaRPr>
          </a:p>
          <a:p>
            <a:pPr>
              <a:buFont typeface="Wingdings" panose="05000000000000000000" pitchFamily="2" charset="2"/>
              <a:buChar char="Ø"/>
            </a:pPr>
            <a:r>
              <a:rPr lang="zh-CN" altLang="en-US" sz="2800" b="0" i="0" u="none" strike="noStrike" baseline="0" dirty="0">
                <a:latin typeface="CthnrtPlrkbqUtopiaStd-Regular"/>
              </a:rPr>
              <a:t>固定功能</a:t>
            </a:r>
            <a:r>
              <a:rPr lang="en-US" altLang="zh-CN" sz="2800" b="0" i="0" u="none" strike="noStrike" baseline="0" dirty="0">
                <a:latin typeface="CthnrtPlrkbqUtopiaStd-Regular"/>
              </a:rPr>
              <a:t>:GPU </a:t>
            </a:r>
            <a:r>
              <a:rPr lang="zh-CN" altLang="en-US" sz="2800" b="0" i="0" u="none" strike="noStrike" baseline="0" dirty="0">
                <a:latin typeface="CthnrtPlrkbqUtopiaStd-Regular"/>
              </a:rPr>
              <a:t>是硬件单元，其可编程性低于执行资源，专门用于单个任务。</a:t>
            </a:r>
            <a:endParaRPr lang="en-US" altLang="zh-CN" sz="2800" b="0" i="0" u="none" strike="noStrike" baseline="0" dirty="0">
              <a:latin typeface="CthnrtPlrkbqUtopiaStd-Regular"/>
            </a:endParaRPr>
          </a:p>
          <a:p>
            <a:pPr>
              <a:buFont typeface="Wingdings" panose="05000000000000000000" pitchFamily="2" charset="2"/>
              <a:buChar char="Ø"/>
            </a:pPr>
            <a:r>
              <a:rPr lang="zh-CN" altLang="en-US" sz="2800" dirty="0">
                <a:latin typeface="CthnrtPlrkbqUtopiaStd-Regular"/>
              </a:rPr>
              <a:t>缓存和内存</a:t>
            </a:r>
            <a:r>
              <a:rPr lang="en-US" altLang="zh-CN" sz="2800" dirty="0">
                <a:latin typeface="CthnrtPlrkbqUtopiaStd-Regular"/>
              </a:rPr>
              <a:t>: </a:t>
            </a:r>
            <a:r>
              <a:rPr lang="zh-CN" altLang="en-US" sz="2800" dirty="0">
                <a:latin typeface="CthnrtPlrkbqUtopiaStd-Regular"/>
              </a:rPr>
              <a:t>像其他处理器类型一样，</a:t>
            </a:r>
            <a:r>
              <a:rPr lang="en-US" altLang="zh-CN" sz="2800" dirty="0">
                <a:latin typeface="CthnrtPlrkbqUtopiaStd-Regular"/>
              </a:rPr>
              <a:t>GPU </a:t>
            </a:r>
            <a:r>
              <a:rPr lang="zh-CN" altLang="en-US" sz="2800" dirty="0">
                <a:latin typeface="CthnrtPlrkbqUtopiaStd-Regular"/>
              </a:rPr>
              <a:t>有缓存来存储执行资源访问的数据。</a:t>
            </a:r>
          </a:p>
        </p:txBody>
      </p:sp>
      <p:pic>
        <p:nvPicPr>
          <p:cNvPr id="5" name="图片 4">
            <a:extLst>
              <a:ext uri="{FF2B5EF4-FFF2-40B4-BE49-F238E27FC236}">
                <a16:creationId xmlns:a16="http://schemas.microsoft.com/office/drawing/2014/main" id="{97F62D78-A376-49D9-960D-98B6EECE7842}"/>
              </a:ext>
            </a:extLst>
          </p:cNvPr>
          <p:cNvPicPr>
            <a:picLocks noChangeAspect="1"/>
          </p:cNvPicPr>
          <p:nvPr/>
        </p:nvPicPr>
        <p:blipFill>
          <a:blip r:embed="rId2"/>
          <a:stretch>
            <a:fillRect/>
          </a:stretch>
        </p:blipFill>
        <p:spPr>
          <a:xfrm>
            <a:off x="6613451" y="2450129"/>
            <a:ext cx="5245713" cy="2143135"/>
          </a:xfrm>
          <a:prstGeom prst="rect">
            <a:avLst/>
          </a:prstGeom>
        </p:spPr>
      </p:pic>
    </p:spTree>
    <p:extLst>
      <p:ext uri="{BB962C8B-B14F-4D97-AF65-F5344CB8AC3E}">
        <p14:creationId xmlns:p14="http://schemas.microsoft.com/office/powerpoint/2010/main" val="4162268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B80B0-1A0A-427F-94AF-A7FCF7052F8F}"/>
              </a:ext>
            </a:extLst>
          </p:cNvPr>
          <p:cNvSpPr>
            <a:spLocks noGrp="1"/>
          </p:cNvSpPr>
          <p:nvPr>
            <p:ph type="title"/>
          </p:nvPr>
        </p:nvSpPr>
        <p:spPr/>
        <p:txBody>
          <a:bodyPr/>
          <a:lstStyle/>
          <a:p>
            <a:r>
              <a:rPr lang="en-US" altLang="zh-CN" sz="3600" b="1" i="0" u="none" strike="noStrike" baseline="0" dirty="0">
                <a:latin typeface="NwvldwGplnppHelveticaNeueLTStd-BdCn"/>
              </a:rPr>
              <a:t>GPU </a:t>
            </a:r>
            <a:r>
              <a:rPr lang="zh-CN" altLang="en-US" sz="3600" b="1" i="0" u="none" strike="noStrike" baseline="0" dirty="0">
                <a:latin typeface="NwvldwGplnppHelveticaNeueLTStd-BdCn"/>
              </a:rPr>
              <a:t>处理器</a:t>
            </a:r>
            <a:endParaRPr lang="zh-CN" altLang="en-US" sz="7200" b="1" dirty="0"/>
          </a:p>
        </p:txBody>
      </p:sp>
      <p:sp>
        <p:nvSpPr>
          <p:cNvPr id="3" name="内容占位符 2">
            <a:extLst>
              <a:ext uri="{FF2B5EF4-FFF2-40B4-BE49-F238E27FC236}">
                <a16:creationId xmlns:a16="http://schemas.microsoft.com/office/drawing/2014/main" id="{E9BB8509-699F-4BCA-BA57-F6D7EBFE3BD5}"/>
              </a:ext>
            </a:extLst>
          </p:cNvPr>
          <p:cNvSpPr>
            <a:spLocks noGrp="1"/>
          </p:cNvSpPr>
          <p:nvPr>
            <p:ph idx="1"/>
          </p:nvPr>
        </p:nvSpPr>
        <p:spPr>
          <a:xfrm>
            <a:off x="609600" y="1722438"/>
            <a:ext cx="6003851" cy="4525962"/>
          </a:xfrm>
        </p:spPr>
        <p:txBody>
          <a:bodyPr/>
          <a:lstStyle/>
          <a:p>
            <a:pPr>
              <a:buFont typeface="Wingdings" panose="05000000000000000000" pitchFamily="2" charset="2"/>
              <a:buChar char="Ø"/>
            </a:pPr>
            <a:r>
              <a:rPr lang="zh-CN" altLang="en-US" sz="2800" b="0" i="0" u="none" strike="noStrike" baseline="0" dirty="0">
                <a:latin typeface="CthnrtPlrkbqUtopiaStd-Regular"/>
              </a:rPr>
              <a:t>常规</a:t>
            </a:r>
            <a:r>
              <a:rPr lang="en-US" altLang="zh-CN" sz="2800" b="0" i="0" u="none" strike="noStrike" baseline="0" dirty="0">
                <a:latin typeface="CthnrtPlrkbqUtopiaStd-Regular"/>
              </a:rPr>
              <a:t>GPU </a:t>
            </a:r>
            <a:r>
              <a:rPr lang="zh-CN" altLang="en-US" sz="2800" b="0" i="0" u="none" strike="noStrike" baseline="0" dirty="0">
                <a:latin typeface="CthnrtPlrkbqUtopiaStd-Regular"/>
              </a:rPr>
              <a:t>设计权衡是消除形成执行资源的处理器特性，从而加速单线程性能，并使用节省来资源进行额外的构建。</a:t>
            </a:r>
            <a:endParaRPr lang="en-US" altLang="zh-CN" sz="2800" b="0" i="0" u="none" strike="noStrike" baseline="0" dirty="0">
              <a:latin typeface="CthnrtPlrkbqUtopiaStd-Regular"/>
            </a:endParaRPr>
          </a:p>
          <a:p>
            <a:pPr>
              <a:buFont typeface="Wingdings" panose="05000000000000000000" pitchFamily="2" charset="2"/>
              <a:buChar char="Ø"/>
            </a:pPr>
            <a:r>
              <a:rPr lang="zh-CN" altLang="en-US" sz="2800" dirty="0">
                <a:latin typeface="CthnrtPlrkbqUtopiaStd-Regular"/>
              </a:rPr>
              <a:t>不包括复杂的乱序执行能力或其他类型处理器使用的分支预测逻辑</a:t>
            </a:r>
            <a:endParaRPr lang="en-US" altLang="zh-CN" sz="2800" dirty="0">
              <a:latin typeface="CthnrtPlrkbqUtopiaStd-Regular"/>
            </a:endParaRPr>
          </a:p>
          <a:p>
            <a:pPr>
              <a:buFont typeface="Wingdings" panose="05000000000000000000" pitchFamily="2" charset="2"/>
              <a:buChar char="Ø"/>
            </a:pPr>
            <a:r>
              <a:rPr lang="zh-CN" altLang="en-US" sz="2800" dirty="0">
                <a:latin typeface="CthnrtPlrkbqUtopiaStd-Regular"/>
              </a:rPr>
              <a:t>能够快速有效地处理</a:t>
            </a:r>
            <a:r>
              <a:rPr lang="zh-CN" altLang="en-US" sz="2800" b="1" dirty="0">
                <a:latin typeface="CthnrtPlrkbqUtopiaStd-Regular"/>
              </a:rPr>
              <a:t>许多数据元素</a:t>
            </a:r>
            <a:endParaRPr lang="en-US" altLang="zh-CN" sz="2800" b="1" dirty="0">
              <a:latin typeface="CthnrtPlrkbqUtopiaStd-Regular"/>
            </a:endParaRPr>
          </a:p>
          <a:p>
            <a:pPr>
              <a:buFont typeface="Wingdings" panose="05000000000000000000" pitchFamily="2" charset="2"/>
              <a:buChar char="Ø"/>
            </a:pPr>
            <a:endParaRPr lang="zh-CN" altLang="en-US" sz="2800" dirty="0">
              <a:latin typeface="CthnrtPlrkbqUtopiaStd-Regular"/>
            </a:endParaRPr>
          </a:p>
        </p:txBody>
      </p:sp>
      <p:pic>
        <p:nvPicPr>
          <p:cNvPr id="6" name="图片 5">
            <a:extLst>
              <a:ext uri="{FF2B5EF4-FFF2-40B4-BE49-F238E27FC236}">
                <a16:creationId xmlns:a16="http://schemas.microsoft.com/office/drawing/2014/main" id="{6FF6F718-19CB-48C4-8D5B-44E97F330ABF}"/>
              </a:ext>
            </a:extLst>
          </p:cNvPr>
          <p:cNvPicPr>
            <a:picLocks noChangeAspect="1"/>
          </p:cNvPicPr>
          <p:nvPr/>
        </p:nvPicPr>
        <p:blipFill rotWithShape="1">
          <a:blip r:embed="rId2"/>
          <a:srcRect r="50820" b="-4644"/>
          <a:stretch/>
        </p:blipFill>
        <p:spPr>
          <a:xfrm>
            <a:off x="7602278" y="1354043"/>
            <a:ext cx="2828261" cy="2611563"/>
          </a:xfrm>
          <a:prstGeom prst="rect">
            <a:avLst/>
          </a:prstGeom>
        </p:spPr>
      </p:pic>
      <p:pic>
        <p:nvPicPr>
          <p:cNvPr id="8" name="图片 7">
            <a:extLst>
              <a:ext uri="{FF2B5EF4-FFF2-40B4-BE49-F238E27FC236}">
                <a16:creationId xmlns:a16="http://schemas.microsoft.com/office/drawing/2014/main" id="{0BA96F59-E491-4761-AB1F-A5FA6C228763}"/>
              </a:ext>
            </a:extLst>
          </p:cNvPr>
          <p:cNvPicPr>
            <a:picLocks noChangeAspect="1"/>
          </p:cNvPicPr>
          <p:nvPr/>
        </p:nvPicPr>
        <p:blipFill rotWithShape="1">
          <a:blip r:embed="rId2"/>
          <a:srcRect l="49586" t="807"/>
          <a:stretch/>
        </p:blipFill>
        <p:spPr>
          <a:xfrm>
            <a:off x="7726901" y="3665275"/>
            <a:ext cx="2703638" cy="2308487"/>
          </a:xfrm>
          <a:prstGeom prst="rect">
            <a:avLst/>
          </a:prstGeom>
        </p:spPr>
      </p:pic>
    </p:spTree>
    <p:extLst>
      <p:ext uri="{BB962C8B-B14F-4D97-AF65-F5344CB8AC3E}">
        <p14:creationId xmlns:p14="http://schemas.microsoft.com/office/powerpoint/2010/main" val="30802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B80B0-1A0A-427F-94AF-A7FCF7052F8F}"/>
              </a:ext>
            </a:extLst>
          </p:cNvPr>
          <p:cNvSpPr>
            <a:spLocks noGrp="1"/>
          </p:cNvSpPr>
          <p:nvPr>
            <p:ph type="title"/>
          </p:nvPr>
        </p:nvSpPr>
        <p:spPr/>
        <p:txBody>
          <a:bodyPr/>
          <a:lstStyle/>
          <a:p>
            <a:r>
              <a:rPr lang="zh-CN" altLang="en-US" sz="3600" b="1" i="0" u="none" strike="noStrike" baseline="0" dirty="0">
                <a:latin typeface="NwvldwGplnppHelveticaNeueLTStd-BdCn"/>
              </a:rPr>
              <a:t>示例</a:t>
            </a:r>
            <a:r>
              <a:rPr lang="en-US" altLang="zh-CN" sz="3600" b="1" i="0" u="none" strike="noStrike" baseline="0" dirty="0">
                <a:latin typeface="NwvldwGplnppHelveticaNeueLTStd-BdCn"/>
              </a:rPr>
              <a:t>-</a:t>
            </a:r>
            <a:r>
              <a:rPr lang="zh-CN" altLang="en-US" sz="3600" b="1" i="0" u="none" strike="noStrike" baseline="0" dirty="0">
                <a:latin typeface="NwvldwGplnppHelveticaNeueLTStd-BdCn"/>
              </a:rPr>
              <a:t>矩阵乘法</a:t>
            </a:r>
            <a:endParaRPr lang="zh-CN" altLang="en-US" sz="7200" b="1" dirty="0"/>
          </a:p>
        </p:txBody>
      </p:sp>
      <p:sp>
        <p:nvSpPr>
          <p:cNvPr id="3" name="内容占位符 2">
            <a:extLst>
              <a:ext uri="{FF2B5EF4-FFF2-40B4-BE49-F238E27FC236}">
                <a16:creationId xmlns:a16="http://schemas.microsoft.com/office/drawing/2014/main" id="{E9BB8509-699F-4BCA-BA57-F6D7EBFE3BD5}"/>
              </a:ext>
            </a:extLst>
          </p:cNvPr>
          <p:cNvSpPr>
            <a:spLocks noGrp="1"/>
          </p:cNvSpPr>
          <p:nvPr>
            <p:ph idx="1"/>
          </p:nvPr>
        </p:nvSpPr>
        <p:spPr>
          <a:xfrm>
            <a:off x="609600" y="1722438"/>
            <a:ext cx="6003851" cy="4525962"/>
          </a:xfrm>
        </p:spPr>
        <p:txBody>
          <a:bodyPr/>
          <a:lstStyle/>
          <a:p>
            <a:pPr marL="0" indent="0" algn="l">
              <a:buNone/>
            </a:pPr>
            <a:r>
              <a:rPr lang="en-US" altLang="zh-CN" sz="1800" b="0" i="0" u="none" strike="noStrike" baseline="0" dirty="0" err="1">
                <a:solidFill>
                  <a:srgbClr val="0000CD"/>
                </a:solidFill>
                <a:latin typeface="DwdtwxSvjpnxCourierNewPSMT"/>
              </a:rPr>
              <a:t>h</a:t>
            </a:r>
            <a:r>
              <a:rPr lang="en-US" altLang="zh-CN" sz="1800" b="0" i="0" u="none" strike="noStrike" baseline="0" dirty="0" err="1">
                <a:solidFill>
                  <a:srgbClr val="000000"/>
                </a:solidFill>
                <a:latin typeface="DwdtwxSvjpnxCourierNewPSMT"/>
              </a:rPr>
              <a:t>.</a:t>
            </a:r>
            <a:r>
              <a:rPr lang="en-US" altLang="zh-CN" sz="1800" b="0" i="0" u="none" strike="noStrike" baseline="0" dirty="0" err="1">
                <a:solidFill>
                  <a:srgbClr val="421F00"/>
                </a:solidFill>
                <a:latin typeface="DwdtwxSvjpnxCourierNewPSMT"/>
              </a:rPr>
              <a:t>single_task</a:t>
            </a:r>
            <a:r>
              <a:rPr lang="en-US" altLang="zh-CN" sz="1800" b="0" i="0" u="none" strike="noStrike" baseline="0" dirty="0">
                <a:solidFill>
                  <a:srgbClr val="000000"/>
                </a:solidFill>
                <a:latin typeface="DwdtwxSvjpnxCourierNewPSMT"/>
              </a:rPr>
              <a:t>([=]() {</a:t>
            </a:r>
          </a:p>
          <a:p>
            <a:pPr marL="0" indent="0" algn="l">
              <a:buNone/>
            </a:pPr>
            <a:r>
              <a:rPr lang="en-US" altLang="zh-CN" sz="1800" b="0" i="0" u="none" strike="noStrike" baseline="0" dirty="0">
                <a:solidFill>
                  <a:srgbClr val="7104FA"/>
                </a:solidFill>
                <a:latin typeface="DwdtwxSvjpnxCourierNewPSMT"/>
              </a:rPr>
              <a:t>for </a:t>
            </a:r>
            <a:r>
              <a:rPr lang="en-US" altLang="zh-CN" sz="1800" b="0" i="0" u="none" strike="noStrike" baseline="0" dirty="0">
                <a:solidFill>
                  <a:srgbClr val="000000"/>
                </a:solidFill>
                <a:latin typeface="DwdtwxSvjpnxCourierNewPSMT"/>
              </a:rPr>
              <a:t>(</a:t>
            </a:r>
            <a:r>
              <a:rPr lang="en-US" altLang="zh-CN" sz="1800" b="0" i="0" u="none" strike="noStrike" baseline="0" dirty="0">
                <a:solidFill>
                  <a:srgbClr val="0B32FF"/>
                </a:solidFill>
                <a:latin typeface="DwdtwxSvjpnxCourierNewPSMT"/>
              </a:rPr>
              <a:t>int </a:t>
            </a:r>
            <a:r>
              <a:rPr lang="en-US" altLang="zh-CN" sz="1800" b="0" i="0" u="none" strike="noStrike" baseline="0" dirty="0">
                <a:solidFill>
                  <a:srgbClr val="000000"/>
                </a:solidFill>
                <a:latin typeface="DwdtwxSvjpnxCourierNewPSMT"/>
              </a:rPr>
              <a:t>m = </a:t>
            </a:r>
            <a:r>
              <a:rPr lang="en-US" altLang="zh-CN" sz="1800" b="0" i="0" u="none" strike="noStrike" baseline="0" dirty="0">
                <a:solidFill>
                  <a:srgbClr val="00A500"/>
                </a:solidFill>
                <a:latin typeface="DwdtwxSvjpnxCourierNewPSMT"/>
              </a:rPr>
              <a:t>0</a:t>
            </a:r>
            <a:r>
              <a:rPr lang="en-US" altLang="zh-CN" sz="1800" b="0" i="0" u="none" strike="noStrike" baseline="0" dirty="0">
                <a:solidFill>
                  <a:srgbClr val="000000"/>
                </a:solidFill>
                <a:latin typeface="DwdtwxSvjpnxCourierNewPSMT"/>
              </a:rPr>
              <a:t>; m &lt; M; m++) {</a:t>
            </a:r>
          </a:p>
          <a:p>
            <a:pPr marL="0" indent="0" algn="l">
              <a:buNone/>
            </a:pPr>
            <a:r>
              <a:rPr lang="pt-BR" altLang="zh-CN" sz="1800" b="0" i="0" u="none" strike="noStrike" baseline="0" dirty="0">
                <a:solidFill>
                  <a:srgbClr val="7104FA"/>
                </a:solidFill>
                <a:latin typeface="DwdtwxSvjpnxCourierNewPSMT"/>
              </a:rPr>
              <a:t>    for </a:t>
            </a:r>
            <a:r>
              <a:rPr lang="pt-BR" altLang="zh-CN" sz="1800" b="0" i="0" u="none" strike="noStrike" baseline="0" dirty="0">
                <a:solidFill>
                  <a:srgbClr val="000000"/>
                </a:solidFill>
                <a:latin typeface="DwdtwxSvjpnxCourierNewPSMT"/>
              </a:rPr>
              <a:t>(</a:t>
            </a:r>
            <a:r>
              <a:rPr lang="pt-BR" altLang="zh-CN" sz="1800" b="0" i="0" u="none" strike="noStrike" baseline="0" dirty="0">
                <a:solidFill>
                  <a:srgbClr val="0B32FF"/>
                </a:solidFill>
                <a:latin typeface="DwdtwxSvjpnxCourierNewPSMT"/>
              </a:rPr>
              <a:t>int </a:t>
            </a:r>
            <a:r>
              <a:rPr lang="pt-BR" altLang="zh-CN" sz="1800" b="0" i="0" u="none" strike="noStrike" baseline="0" dirty="0">
                <a:solidFill>
                  <a:srgbClr val="000000"/>
                </a:solidFill>
                <a:latin typeface="DwdtwxSvjpnxCourierNewPSMT"/>
              </a:rPr>
              <a:t>n = </a:t>
            </a:r>
            <a:r>
              <a:rPr lang="pt-BR" altLang="zh-CN" sz="1800" b="0" i="0" u="none" strike="noStrike" baseline="0" dirty="0">
                <a:solidFill>
                  <a:srgbClr val="00A500"/>
                </a:solidFill>
                <a:latin typeface="DwdtwxSvjpnxCourierNewPSMT"/>
              </a:rPr>
              <a:t>0</a:t>
            </a:r>
            <a:r>
              <a:rPr lang="pt-BR" altLang="zh-CN" sz="1800" b="0" i="0" u="none" strike="noStrike" baseline="0" dirty="0">
                <a:solidFill>
                  <a:srgbClr val="000000"/>
                </a:solidFill>
                <a:latin typeface="DwdtwxSvjpnxCourierNewPSMT"/>
              </a:rPr>
              <a:t>; n &lt; N; n++) {</a:t>
            </a:r>
          </a:p>
          <a:p>
            <a:pPr marL="0" indent="0" algn="l">
              <a:buNone/>
            </a:pPr>
            <a:r>
              <a:rPr lang="en-US" altLang="zh-CN" sz="1800" b="0" i="0" u="none" strike="noStrike" baseline="0" dirty="0">
                <a:solidFill>
                  <a:srgbClr val="000000"/>
                </a:solidFill>
                <a:latin typeface="DwdtwxSvjpnxCourierNewPSMT"/>
              </a:rPr>
              <a:t>        T sum = </a:t>
            </a:r>
            <a:r>
              <a:rPr lang="en-US" altLang="zh-CN" sz="1800" b="0" i="0" u="none" strike="noStrike" baseline="0" dirty="0">
                <a:solidFill>
                  <a:srgbClr val="00A500"/>
                </a:solidFill>
                <a:latin typeface="DwdtwxSvjpnxCourierNewPSMT"/>
              </a:rPr>
              <a:t>0</a:t>
            </a:r>
            <a:r>
              <a:rPr lang="en-US" altLang="zh-CN" sz="1800" b="0" i="0" u="none" strike="noStrike" baseline="0" dirty="0">
                <a:solidFill>
                  <a:srgbClr val="000000"/>
                </a:solidFill>
                <a:latin typeface="DwdtwxSvjpnxCourierNewPSMT"/>
              </a:rPr>
              <a:t>;</a:t>
            </a:r>
          </a:p>
          <a:p>
            <a:pPr marL="0" indent="0" algn="l">
              <a:buNone/>
            </a:pPr>
            <a:r>
              <a:rPr lang="nn-NO" altLang="zh-CN" sz="1800" b="0" i="0" u="none" strike="noStrike" baseline="0" dirty="0">
                <a:solidFill>
                  <a:srgbClr val="7104FA"/>
                </a:solidFill>
                <a:latin typeface="DwdtwxSvjpnxCourierNewPSMT"/>
              </a:rPr>
              <a:t>        for </a:t>
            </a:r>
            <a:r>
              <a:rPr lang="nn-NO" altLang="zh-CN" sz="1800" b="0" i="0" u="none" strike="noStrike" baseline="0" dirty="0">
                <a:solidFill>
                  <a:srgbClr val="000000"/>
                </a:solidFill>
                <a:latin typeface="DwdtwxSvjpnxCourierNewPSMT"/>
              </a:rPr>
              <a:t>(</a:t>
            </a:r>
            <a:r>
              <a:rPr lang="nn-NO" altLang="zh-CN" sz="1800" b="0" i="0" u="none" strike="noStrike" baseline="0" dirty="0">
                <a:solidFill>
                  <a:srgbClr val="0B32FF"/>
                </a:solidFill>
                <a:latin typeface="DwdtwxSvjpnxCourierNewPSMT"/>
              </a:rPr>
              <a:t>int </a:t>
            </a:r>
            <a:r>
              <a:rPr lang="nn-NO" altLang="zh-CN" sz="1800" b="0" i="0" u="none" strike="noStrike" baseline="0" dirty="0">
                <a:solidFill>
                  <a:srgbClr val="000000"/>
                </a:solidFill>
                <a:latin typeface="DwdtwxSvjpnxCourierNewPSMT"/>
              </a:rPr>
              <a:t>k = </a:t>
            </a:r>
            <a:r>
              <a:rPr lang="nn-NO" altLang="zh-CN" sz="1800" b="0" i="0" u="none" strike="noStrike" baseline="0" dirty="0">
                <a:solidFill>
                  <a:srgbClr val="00A500"/>
                </a:solidFill>
                <a:latin typeface="DwdtwxSvjpnxCourierNewPSMT"/>
              </a:rPr>
              <a:t>0</a:t>
            </a:r>
            <a:r>
              <a:rPr lang="nn-NO" altLang="zh-CN" sz="1800" b="0" i="0" u="none" strike="noStrike" baseline="0" dirty="0">
                <a:solidFill>
                  <a:srgbClr val="000000"/>
                </a:solidFill>
                <a:latin typeface="DwdtwxSvjpnxCourierNewPSMT"/>
              </a:rPr>
              <a:t>; k &lt; K; k++)</a:t>
            </a:r>
          </a:p>
          <a:p>
            <a:pPr marL="0" indent="0" algn="l">
              <a:buNone/>
            </a:pPr>
            <a:r>
              <a:rPr lang="pt-BR" altLang="zh-CN" sz="1800" b="0" i="0" u="none" strike="noStrike" baseline="0" dirty="0">
                <a:solidFill>
                  <a:srgbClr val="000000"/>
                </a:solidFill>
                <a:latin typeface="DwdtwxSvjpnxCourierNewPSMT"/>
              </a:rPr>
              <a:t>            sum += </a:t>
            </a:r>
            <a:r>
              <a:rPr lang="pt-BR" altLang="zh-CN" sz="1800" b="0" i="0" u="none" strike="noStrike" baseline="0" dirty="0">
                <a:solidFill>
                  <a:srgbClr val="0000CD"/>
                </a:solidFill>
                <a:latin typeface="DwdtwxSvjpnxCourierNewPSMT"/>
              </a:rPr>
              <a:t>matrixA</a:t>
            </a:r>
            <a:r>
              <a:rPr lang="pt-BR" altLang="zh-CN" sz="1800" b="0" i="0" u="none" strike="noStrike" baseline="0" dirty="0">
                <a:solidFill>
                  <a:srgbClr val="000000"/>
                </a:solidFill>
                <a:latin typeface="DwdtwxSvjpnxCourierNewPSMT"/>
              </a:rPr>
              <a:t>[m * K + k] * </a:t>
            </a:r>
            <a:r>
              <a:rPr lang="pt-BR" altLang="zh-CN" sz="1800" b="0" i="0" u="none" strike="noStrike" baseline="0" dirty="0">
                <a:solidFill>
                  <a:srgbClr val="0000CD"/>
                </a:solidFill>
                <a:latin typeface="DwdtwxSvjpnxCourierNewPSMT"/>
              </a:rPr>
              <a:t>matrixB</a:t>
            </a:r>
            <a:r>
              <a:rPr lang="pt-BR" altLang="zh-CN" sz="1800" b="0" i="0" u="none" strike="noStrike" baseline="0" dirty="0">
                <a:solidFill>
                  <a:srgbClr val="000000"/>
                </a:solidFill>
                <a:latin typeface="DwdtwxSvjpnxCourierNewPSMT"/>
              </a:rPr>
              <a:t>[k * N + n];</a:t>
            </a:r>
          </a:p>
          <a:p>
            <a:pPr marL="0" indent="0" algn="l">
              <a:buNone/>
            </a:pPr>
            <a:r>
              <a:rPr lang="pt-BR" altLang="zh-CN" sz="1800" b="0" i="0" u="none" strike="noStrike" baseline="0" dirty="0">
                <a:solidFill>
                  <a:srgbClr val="0000CD"/>
                </a:solidFill>
                <a:latin typeface="DwdtwxSvjpnxCourierNewPSMT"/>
              </a:rPr>
              <a:t>        matrixC</a:t>
            </a:r>
            <a:r>
              <a:rPr lang="pt-BR" altLang="zh-CN" sz="1800" b="0" i="0" u="none" strike="noStrike" baseline="0" dirty="0">
                <a:solidFill>
                  <a:srgbClr val="000000"/>
                </a:solidFill>
                <a:latin typeface="DwdtwxSvjpnxCourierNewPSMT"/>
              </a:rPr>
              <a:t>[m * N + n] = sum;</a:t>
            </a:r>
          </a:p>
          <a:p>
            <a:pPr marL="0" indent="0" algn="l">
              <a:buNone/>
            </a:pPr>
            <a:r>
              <a:rPr lang="en-US" altLang="zh-CN" sz="1800" b="0" i="0" u="none" strike="noStrike" baseline="0" dirty="0">
                <a:solidFill>
                  <a:srgbClr val="000000"/>
                </a:solidFill>
                <a:latin typeface="DwdtwxSvjpnxCourierNewPSMT"/>
              </a:rPr>
              <a:t>       }</a:t>
            </a:r>
          </a:p>
          <a:p>
            <a:pPr marL="0" indent="0" algn="l">
              <a:buNone/>
            </a:pPr>
            <a:r>
              <a:rPr lang="en-US" altLang="zh-CN" sz="1800" b="0" i="0" u="none" strike="noStrike" baseline="0" dirty="0">
                <a:solidFill>
                  <a:srgbClr val="000000"/>
                </a:solidFill>
                <a:latin typeface="DwdtwxSvjpnxCourierNewPSMT"/>
              </a:rPr>
              <a:t>    }</a:t>
            </a:r>
          </a:p>
          <a:p>
            <a:pPr marL="0" indent="0" algn="l">
              <a:buNone/>
            </a:pPr>
            <a:r>
              <a:rPr lang="en-US" altLang="zh-CN" sz="1800" b="0" i="0" u="none" strike="noStrike" baseline="0" dirty="0">
                <a:solidFill>
                  <a:srgbClr val="000000"/>
                </a:solidFill>
                <a:latin typeface="DwdtwxSvjpnxCourierNewPSMT"/>
              </a:rPr>
              <a:t>});</a:t>
            </a:r>
            <a:endParaRPr lang="zh-CN" altLang="en-US" sz="2800" dirty="0">
              <a:latin typeface="CthnrtPlrkbqUtopiaStd-Regular"/>
            </a:endParaRPr>
          </a:p>
        </p:txBody>
      </p:sp>
      <p:sp>
        <p:nvSpPr>
          <p:cNvPr id="7" name="内容占位符 2">
            <a:extLst>
              <a:ext uri="{FF2B5EF4-FFF2-40B4-BE49-F238E27FC236}">
                <a16:creationId xmlns:a16="http://schemas.microsoft.com/office/drawing/2014/main" id="{0533A02B-A450-4980-918A-EB4973601F24}"/>
              </a:ext>
            </a:extLst>
          </p:cNvPr>
          <p:cNvSpPr txBox="1">
            <a:spLocks/>
          </p:cNvSpPr>
          <p:nvPr/>
        </p:nvSpPr>
        <p:spPr bwMode="auto">
          <a:xfrm>
            <a:off x="6096000" y="1722438"/>
            <a:ext cx="6003851"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buFont typeface="Wingdings" panose="05000000000000000000" pitchFamily="2" charset="2"/>
              <a:buChar char="Ø"/>
            </a:pPr>
            <a:r>
              <a:rPr lang="zh-CN" altLang="en-US" sz="2800" kern="0" dirty="0">
                <a:latin typeface="CthnrtPlrkbqUtopiaStd-Regular"/>
              </a:rPr>
              <a:t>在</a:t>
            </a:r>
            <a:r>
              <a:rPr lang="en-US" altLang="zh-CN" sz="2800" kern="0" dirty="0">
                <a:latin typeface="CthnrtPlrkbqUtopiaStd-Regular"/>
              </a:rPr>
              <a:t>GPU </a:t>
            </a:r>
            <a:r>
              <a:rPr lang="zh-CN" altLang="en-US" sz="2800" kern="0" dirty="0">
                <a:latin typeface="CthnrtPlrkbqUtopiaStd-Regular"/>
              </a:rPr>
              <a:t>上执行</a:t>
            </a:r>
            <a:r>
              <a:rPr lang="en-US" altLang="zh-CN" sz="2800" kern="0" dirty="0">
                <a:latin typeface="CthnrtPlrkbqUtopiaStd-Regular"/>
              </a:rPr>
              <a:t>——</a:t>
            </a:r>
            <a:r>
              <a:rPr lang="zh-CN" altLang="en-US" sz="2800" kern="0" dirty="0">
                <a:latin typeface="CthnrtPlrkbqUtopiaStd-Regular"/>
              </a:rPr>
              <a:t>单个任务将只使用单个</a:t>
            </a:r>
            <a:r>
              <a:rPr lang="en-US" altLang="zh-CN" sz="2800" kern="0" dirty="0">
                <a:latin typeface="CthnrtPlrkbqUtopiaStd-Regular"/>
              </a:rPr>
              <a:t>GPU </a:t>
            </a:r>
            <a:r>
              <a:rPr lang="zh-CN" altLang="en-US" sz="2800" kern="0" dirty="0">
                <a:latin typeface="CthnrtPlrkbqUtopiaStd-Regular"/>
              </a:rPr>
              <a:t>处理器</a:t>
            </a:r>
            <a:endParaRPr lang="en-US" altLang="zh-CN" sz="2800" kern="0" dirty="0">
              <a:latin typeface="CthnrtPlrkbqUtopiaStd-Regular"/>
            </a:endParaRPr>
          </a:p>
        </p:txBody>
      </p:sp>
      <p:pic>
        <p:nvPicPr>
          <p:cNvPr id="5" name="图片 4">
            <a:extLst>
              <a:ext uri="{FF2B5EF4-FFF2-40B4-BE49-F238E27FC236}">
                <a16:creationId xmlns:a16="http://schemas.microsoft.com/office/drawing/2014/main" id="{DB137F30-E5D2-4326-A798-F8D405246065}"/>
              </a:ext>
            </a:extLst>
          </p:cNvPr>
          <p:cNvPicPr>
            <a:picLocks noChangeAspect="1"/>
          </p:cNvPicPr>
          <p:nvPr/>
        </p:nvPicPr>
        <p:blipFill>
          <a:blip r:embed="rId2"/>
          <a:stretch>
            <a:fillRect/>
          </a:stretch>
        </p:blipFill>
        <p:spPr>
          <a:xfrm>
            <a:off x="6096000" y="3125972"/>
            <a:ext cx="5876611" cy="2445489"/>
          </a:xfrm>
          <a:prstGeom prst="rect">
            <a:avLst/>
          </a:prstGeom>
        </p:spPr>
      </p:pic>
    </p:spTree>
    <p:extLst>
      <p:ext uri="{BB962C8B-B14F-4D97-AF65-F5344CB8AC3E}">
        <p14:creationId xmlns:p14="http://schemas.microsoft.com/office/powerpoint/2010/main" val="2827229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B80B0-1A0A-427F-94AF-A7FCF7052F8F}"/>
              </a:ext>
            </a:extLst>
          </p:cNvPr>
          <p:cNvSpPr>
            <a:spLocks noGrp="1"/>
          </p:cNvSpPr>
          <p:nvPr>
            <p:ph type="title"/>
          </p:nvPr>
        </p:nvSpPr>
        <p:spPr/>
        <p:txBody>
          <a:bodyPr/>
          <a:lstStyle/>
          <a:p>
            <a:r>
              <a:rPr lang="zh-CN" altLang="en-US" sz="3600" b="1" i="0" u="none" strike="noStrike" baseline="0" dirty="0">
                <a:latin typeface="NwvldwGplnppHelveticaNeueLTStd-BdCn"/>
              </a:rPr>
              <a:t>示例</a:t>
            </a:r>
            <a:r>
              <a:rPr lang="en-US" altLang="zh-CN" sz="3600" b="1" i="0" u="none" strike="noStrike" baseline="0" dirty="0">
                <a:latin typeface="NwvldwGplnppHelveticaNeueLTStd-BdCn"/>
              </a:rPr>
              <a:t>-</a:t>
            </a:r>
            <a:r>
              <a:rPr lang="zh-CN" altLang="en-US" sz="3600" b="1" i="0" u="none" strike="noStrike" baseline="0" dirty="0">
                <a:latin typeface="NwvldwGplnppHelveticaNeueLTStd-BdCn"/>
              </a:rPr>
              <a:t>并行矩阵乘法</a:t>
            </a:r>
            <a:endParaRPr lang="zh-CN" altLang="en-US" sz="7200" b="1" dirty="0"/>
          </a:p>
        </p:txBody>
      </p:sp>
      <p:sp>
        <p:nvSpPr>
          <p:cNvPr id="3" name="内容占位符 2">
            <a:extLst>
              <a:ext uri="{FF2B5EF4-FFF2-40B4-BE49-F238E27FC236}">
                <a16:creationId xmlns:a16="http://schemas.microsoft.com/office/drawing/2014/main" id="{E9BB8509-699F-4BCA-BA57-F6D7EBFE3BD5}"/>
              </a:ext>
            </a:extLst>
          </p:cNvPr>
          <p:cNvSpPr>
            <a:spLocks noGrp="1"/>
          </p:cNvSpPr>
          <p:nvPr>
            <p:ph idx="1"/>
          </p:nvPr>
        </p:nvSpPr>
        <p:spPr>
          <a:xfrm>
            <a:off x="609600" y="1722438"/>
            <a:ext cx="6003851" cy="4525962"/>
          </a:xfrm>
        </p:spPr>
        <p:txBody>
          <a:bodyPr/>
          <a:lstStyle/>
          <a:p>
            <a:pPr marL="0" indent="0" algn="l">
              <a:buNone/>
            </a:pPr>
            <a:r>
              <a:rPr lang="en-US" altLang="zh-CN" sz="1800" b="0" i="0" u="none" strike="noStrike" baseline="0" dirty="0" err="1">
                <a:solidFill>
                  <a:srgbClr val="0000CD"/>
                </a:solidFill>
                <a:latin typeface="NrgytlSsjpkgCourierNewPSMT"/>
              </a:rPr>
              <a:t>h</a:t>
            </a:r>
            <a:r>
              <a:rPr lang="en-US" altLang="zh-CN" sz="1800" b="0" i="0" u="none" strike="noStrike" baseline="0" dirty="0" err="1">
                <a:solidFill>
                  <a:srgbClr val="000000"/>
                </a:solidFill>
                <a:latin typeface="NrgytlSsjpkgCourierNewPSMT"/>
              </a:rPr>
              <a:t>.</a:t>
            </a:r>
            <a:r>
              <a:rPr lang="en-US" altLang="zh-CN" sz="1800" b="0" i="0" u="none" strike="noStrike" baseline="0" dirty="0" err="1">
                <a:solidFill>
                  <a:srgbClr val="421F00"/>
                </a:solidFill>
                <a:latin typeface="NrgytlSsjpkgCourierNewPSMT"/>
              </a:rPr>
              <a:t>parallel_for</a:t>
            </a:r>
            <a:r>
              <a:rPr lang="en-US" altLang="zh-CN" sz="1800" b="0" i="0" u="none" strike="noStrike" baseline="0" dirty="0">
                <a:solidFill>
                  <a:srgbClr val="000000"/>
                </a:solidFill>
                <a:latin typeface="NrgytlSsjpkgCourierNewPSMT"/>
              </a:rPr>
              <a:t>(</a:t>
            </a:r>
            <a:r>
              <a:rPr lang="en-US" altLang="zh-CN" sz="1800" b="0" i="0" u="none" strike="noStrike" baseline="0" dirty="0">
                <a:solidFill>
                  <a:srgbClr val="0B32FF"/>
                </a:solidFill>
                <a:latin typeface="NrgytlSsjpkgCourierNewPSMT"/>
              </a:rPr>
              <a:t>range</a:t>
            </a:r>
            <a:r>
              <a:rPr lang="en-US" altLang="zh-CN" sz="1800" b="0" i="0" u="none" strike="noStrike" baseline="0" dirty="0">
                <a:solidFill>
                  <a:srgbClr val="000000"/>
                </a:solidFill>
                <a:latin typeface="NrgytlSsjpkgCourierNewPSMT"/>
              </a:rPr>
              <a:t>{M}, [=](</a:t>
            </a:r>
            <a:r>
              <a:rPr lang="en-US" altLang="zh-CN" sz="1800" b="0" i="0" u="none" strike="noStrike" baseline="0" dirty="0">
                <a:solidFill>
                  <a:srgbClr val="0B32FF"/>
                </a:solidFill>
                <a:latin typeface="NrgytlSsjpkgCourierNewPSMT"/>
              </a:rPr>
              <a:t>id</a:t>
            </a:r>
            <a:r>
              <a:rPr lang="en-US" altLang="zh-CN" sz="1800" b="0" i="0" u="none" strike="noStrike" baseline="0" dirty="0">
                <a:solidFill>
                  <a:srgbClr val="000000"/>
                </a:solidFill>
                <a:latin typeface="NrgytlSsjpkgCourierNewPSMT"/>
              </a:rPr>
              <a:t>&lt;</a:t>
            </a:r>
            <a:r>
              <a:rPr lang="en-US" altLang="zh-CN" sz="1800" b="0" i="0" u="none" strike="noStrike" baseline="0" dirty="0">
                <a:solidFill>
                  <a:srgbClr val="00A500"/>
                </a:solidFill>
                <a:latin typeface="NrgytlSsjpkgCourierNewPSMT"/>
              </a:rPr>
              <a:t>1</a:t>
            </a:r>
            <a:r>
              <a:rPr lang="en-US" altLang="zh-CN" sz="1800" b="0" i="0" u="none" strike="noStrike" baseline="0" dirty="0">
                <a:solidFill>
                  <a:srgbClr val="000000"/>
                </a:solidFill>
                <a:latin typeface="NrgytlSsjpkgCourierNewPSMT"/>
              </a:rPr>
              <a:t>&gt; </a:t>
            </a:r>
            <a:r>
              <a:rPr lang="en-US" altLang="zh-CN" sz="1800" b="0" i="0" u="none" strike="noStrike" baseline="0" dirty="0" err="1">
                <a:solidFill>
                  <a:srgbClr val="0000CD"/>
                </a:solidFill>
                <a:latin typeface="NrgytlSsjpkgCourierNewPSMT"/>
              </a:rPr>
              <a:t>idx</a:t>
            </a:r>
            <a:r>
              <a:rPr lang="en-US" altLang="zh-CN" sz="1800" b="0" i="0" u="none" strike="noStrike" baseline="0" dirty="0">
                <a:solidFill>
                  <a:srgbClr val="000000"/>
                </a:solidFill>
                <a:latin typeface="NrgytlSsjpkgCourierNewPSMT"/>
              </a:rPr>
              <a:t>) {</a:t>
            </a:r>
          </a:p>
          <a:p>
            <a:pPr marL="0" indent="0" algn="l">
              <a:buNone/>
            </a:pPr>
            <a:r>
              <a:rPr lang="en-US" altLang="zh-CN" sz="1800" b="0" i="0" u="none" strike="noStrike" baseline="0" dirty="0">
                <a:solidFill>
                  <a:srgbClr val="0B32FF"/>
                </a:solidFill>
                <a:latin typeface="NrgytlSsjpkgCourierNewPSMT"/>
              </a:rPr>
              <a:t>    int </a:t>
            </a:r>
            <a:r>
              <a:rPr lang="en-US" altLang="zh-CN" sz="1800" b="0" i="0" u="none" strike="noStrike" baseline="0" dirty="0">
                <a:solidFill>
                  <a:srgbClr val="000000"/>
                </a:solidFill>
                <a:latin typeface="NrgytlSsjpkgCourierNewPSMT"/>
              </a:rPr>
              <a:t>m = </a:t>
            </a:r>
            <a:r>
              <a:rPr lang="en-US" altLang="zh-CN" sz="1800" b="0" i="0" u="none" strike="noStrike" baseline="0" dirty="0" err="1">
                <a:solidFill>
                  <a:srgbClr val="0000CD"/>
                </a:solidFill>
                <a:latin typeface="NrgytlSsjpkgCourierNewPSMT"/>
              </a:rPr>
              <a:t>idx</a:t>
            </a:r>
            <a:r>
              <a:rPr lang="en-US" altLang="zh-CN" sz="1800" b="0" i="0" u="none" strike="noStrike" baseline="0" dirty="0">
                <a:solidFill>
                  <a:srgbClr val="000000"/>
                </a:solidFill>
                <a:latin typeface="NrgytlSsjpkgCourierNewPSMT"/>
              </a:rPr>
              <a:t>[</a:t>
            </a:r>
            <a:r>
              <a:rPr lang="en-US" altLang="zh-CN" sz="1800" b="0" i="0" u="none" strike="noStrike" baseline="0" dirty="0">
                <a:solidFill>
                  <a:srgbClr val="00A500"/>
                </a:solidFill>
                <a:latin typeface="NrgytlSsjpkgCourierNewPSMT"/>
              </a:rPr>
              <a:t>0</a:t>
            </a:r>
            <a:r>
              <a:rPr lang="en-US" altLang="zh-CN" sz="1800" b="0" i="0" u="none" strike="noStrike" baseline="0" dirty="0">
                <a:solidFill>
                  <a:srgbClr val="000000"/>
                </a:solidFill>
                <a:latin typeface="NrgytlSsjpkgCourierNewPSMT"/>
              </a:rPr>
              <a:t>];</a:t>
            </a:r>
          </a:p>
          <a:p>
            <a:pPr marL="0" indent="0" algn="l">
              <a:buNone/>
            </a:pPr>
            <a:r>
              <a:rPr lang="pt-BR" altLang="zh-CN" sz="1800" b="0" i="0" u="none" strike="noStrike" baseline="0" dirty="0">
                <a:solidFill>
                  <a:srgbClr val="7104FA"/>
                </a:solidFill>
                <a:latin typeface="NrgytlSsjpkgCourierNewPSMT"/>
              </a:rPr>
              <a:t>    for </a:t>
            </a:r>
            <a:r>
              <a:rPr lang="pt-BR" altLang="zh-CN" sz="1800" b="0" i="0" u="none" strike="noStrike" baseline="0" dirty="0">
                <a:solidFill>
                  <a:srgbClr val="000000"/>
                </a:solidFill>
                <a:latin typeface="NrgytlSsjpkgCourierNewPSMT"/>
              </a:rPr>
              <a:t>(</a:t>
            </a:r>
            <a:r>
              <a:rPr lang="pt-BR" altLang="zh-CN" sz="1800" b="0" i="0" u="none" strike="noStrike" baseline="0" dirty="0">
                <a:solidFill>
                  <a:srgbClr val="0B32FF"/>
                </a:solidFill>
                <a:latin typeface="NrgytlSsjpkgCourierNewPSMT"/>
              </a:rPr>
              <a:t>int </a:t>
            </a:r>
            <a:r>
              <a:rPr lang="pt-BR" altLang="zh-CN" sz="1800" b="0" i="0" u="none" strike="noStrike" baseline="0" dirty="0">
                <a:solidFill>
                  <a:srgbClr val="000000"/>
                </a:solidFill>
                <a:latin typeface="NrgytlSsjpkgCourierNewPSMT"/>
              </a:rPr>
              <a:t>n = </a:t>
            </a:r>
            <a:r>
              <a:rPr lang="pt-BR" altLang="zh-CN" sz="1800" b="0" i="0" u="none" strike="noStrike" baseline="0" dirty="0">
                <a:solidFill>
                  <a:srgbClr val="00A500"/>
                </a:solidFill>
                <a:latin typeface="NrgytlSsjpkgCourierNewPSMT"/>
              </a:rPr>
              <a:t>0</a:t>
            </a:r>
            <a:r>
              <a:rPr lang="pt-BR" altLang="zh-CN" sz="1800" b="0" i="0" u="none" strike="noStrike" baseline="0" dirty="0">
                <a:solidFill>
                  <a:srgbClr val="000000"/>
                </a:solidFill>
                <a:latin typeface="NrgytlSsjpkgCourierNewPSMT"/>
              </a:rPr>
              <a:t>; n &lt; N; n++) {</a:t>
            </a:r>
          </a:p>
          <a:p>
            <a:pPr marL="0" indent="0" algn="l">
              <a:buNone/>
            </a:pPr>
            <a:r>
              <a:rPr lang="en-US" altLang="zh-CN" sz="1800" b="0" i="0" u="none" strike="noStrike" baseline="0" dirty="0">
                <a:solidFill>
                  <a:srgbClr val="000000"/>
                </a:solidFill>
                <a:latin typeface="NrgytlSsjpkgCourierNewPSMT"/>
              </a:rPr>
              <a:t>        T sum = </a:t>
            </a:r>
            <a:r>
              <a:rPr lang="en-US" altLang="zh-CN" sz="1800" b="0" i="0" u="none" strike="noStrike" baseline="0" dirty="0">
                <a:solidFill>
                  <a:srgbClr val="00A500"/>
                </a:solidFill>
                <a:latin typeface="NrgytlSsjpkgCourierNewPSMT"/>
              </a:rPr>
              <a:t>0</a:t>
            </a:r>
            <a:r>
              <a:rPr lang="en-US" altLang="zh-CN" sz="1800" b="0" i="0" u="none" strike="noStrike" baseline="0" dirty="0">
                <a:solidFill>
                  <a:srgbClr val="000000"/>
                </a:solidFill>
                <a:latin typeface="NrgytlSsjpkgCourierNewPSMT"/>
              </a:rPr>
              <a:t>;</a:t>
            </a:r>
          </a:p>
          <a:p>
            <a:pPr marL="0" indent="0" algn="l">
              <a:buNone/>
            </a:pPr>
            <a:r>
              <a:rPr lang="nn-NO" altLang="zh-CN" sz="1800" b="0" i="0" u="none" strike="noStrike" baseline="0" dirty="0">
                <a:solidFill>
                  <a:srgbClr val="7104FA"/>
                </a:solidFill>
                <a:latin typeface="NrgytlSsjpkgCourierNewPSMT"/>
              </a:rPr>
              <a:t>        for </a:t>
            </a:r>
            <a:r>
              <a:rPr lang="nn-NO" altLang="zh-CN" sz="1800" b="0" i="0" u="none" strike="noStrike" baseline="0" dirty="0">
                <a:solidFill>
                  <a:srgbClr val="000000"/>
                </a:solidFill>
                <a:latin typeface="NrgytlSsjpkgCourierNewPSMT"/>
              </a:rPr>
              <a:t>(</a:t>
            </a:r>
            <a:r>
              <a:rPr lang="nn-NO" altLang="zh-CN" sz="1800" b="0" i="0" u="none" strike="noStrike" baseline="0" dirty="0">
                <a:solidFill>
                  <a:srgbClr val="0B32FF"/>
                </a:solidFill>
                <a:latin typeface="NrgytlSsjpkgCourierNewPSMT"/>
              </a:rPr>
              <a:t>int </a:t>
            </a:r>
            <a:r>
              <a:rPr lang="nn-NO" altLang="zh-CN" sz="1800" b="0" i="0" u="none" strike="noStrike" baseline="0" dirty="0">
                <a:solidFill>
                  <a:srgbClr val="000000"/>
                </a:solidFill>
                <a:latin typeface="NrgytlSsjpkgCourierNewPSMT"/>
              </a:rPr>
              <a:t>k = </a:t>
            </a:r>
            <a:r>
              <a:rPr lang="nn-NO" altLang="zh-CN" sz="1800" b="0" i="0" u="none" strike="noStrike" baseline="0" dirty="0">
                <a:solidFill>
                  <a:srgbClr val="00A500"/>
                </a:solidFill>
                <a:latin typeface="NrgytlSsjpkgCourierNewPSMT"/>
              </a:rPr>
              <a:t>0</a:t>
            </a:r>
            <a:r>
              <a:rPr lang="nn-NO" altLang="zh-CN" sz="1800" b="0" i="0" u="none" strike="noStrike" baseline="0" dirty="0">
                <a:solidFill>
                  <a:srgbClr val="000000"/>
                </a:solidFill>
                <a:latin typeface="NrgytlSsjpkgCourierNewPSMT"/>
              </a:rPr>
              <a:t>; k &lt; K; k++)</a:t>
            </a:r>
          </a:p>
          <a:p>
            <a:pPr marL="0" indent="0" algn="l">
              <a:buNone/>
            </a:pPr>
            <a:r>
              <a:rPr lang="pt-BR" altLang="zh-CN" sz="1800" b="0" i="0" u="none" strike="noStrike" baseline="0" dirty="0">
                <a:solidFill>
                  <a:srgbClr val="000000"/>
                </a:solidFill>
                <a:latin typeface="NrgytlSsjpkgCourierNewPSMT"/>
              </a:rPr>
              <a:t>            sum += </a:t>
            </a:r>
            <a:r>
              <a:rPr lang="pt-BR" altLang="zh-CN" sz="1800" b="0" i="0" u="none" strike="noStrike" baseline="0" dirty="0">
                <a:solidFill>
                  <a:srgbClr val="0000CD"/>
                </a:solidFill>
                <a:latin typeface="NrgytlSsjpkgCourierNewPSMT"/>
              </a:rPr>
              <a:t>matrixA</a:t>
            </a:r>
            <a:r>
              <a:rPr lang="pt-BR" altLang="zh-CN" sz="1800" b="0" i="0" u="none" strike="noStrike" baseline="0" dirty="0">
                <a:solidFill>
                  <a:srgbClr val="000000"/>
                </a:solidFill>
                <a:latin typeface="NrgytlSsjpkgCourierNewPSMT"/>
              </a:rPr>
              <a:t>[m * K + k] * </a:t>
            </a:r>
            <a:r>
              <a:rPr lang="pt-BR" altLang="zh-CN" sz="1800" b="0" i="0" u="none" strike="noStrike" baseline="0" dirty="0">
                <a:solidFill>
                  <a:srgbClr val="0000CD"/>
                </a:solidFill>
                <a:latin typeface="NrgytlSsjpkgCourierNewPSMT"/>
              </a:rPr>
              <a:t>matrixB</a:t>
            </a:r>
            <a:r>
              <a:rPr lang="pt-BR" altLang="zh-CN" sz="1800" b="0" i="0" u="none" strike="noStrike" baseline="0" dirty="0">
                <a:solidFill>
                  <a:srgbClr val="000000"/>
                </a:solidFill>
                <a:latin typeface="NrgytlSsjpkgCourierNewPSMT"/>
              </a:rPr>
              <a:t>[k * N + n];</a:t>
            </a:r>
          </a:p>
          <a:p>
            <a:pPr marL="0" indent="0" algn="l">
              <a:buNone/>
            </a:pPr>
            <a:r>
              <a:rPr lang="pt-BR" altLang="zh-CN" sz="1800" b="0" i="0" u="none" strike="noStrike" baseline="0" dirty="0">
                <a:solidFill>
                  <a:srgbClr val="0000CD"/>
                </a:solidFill>
                <a:latin typeface="NrgytlSsjpkgCourierNewPSMT"/>
              </a:rPr>
              <a:t>        matrixC</a:t>
            </a:r>
            <a:r>
              <a:rPr lang="pt-BR" altLang="zh-CN" sz="1800" b="0" i="0" u="none" strike="noStrike" baseline="0" dirty="0">
                <a:solidFill>
                  <a:srgbClr val="000000"/>
                </a:solidFill>
                <a:latin typeface="NrgytlSsjpkgCourierNewPSMT"/>
              </a:rPr>
              <a:t>[m * N + n] = sum;</a:t>
            </a:r>
          </a:p>
          <a:p>
            <a:pPr marL="0" indent="0" algn="l">
              <a:buNone/>
            </a:pPr>
            <a:r>
              <a:rPr lang="en-US" altLang="zh-CN" sz="1800" b="0" i="0" u="none" strike="noStrike" baseline="0" dirty="0">
                <a:solidFill>
                  <a:srgbClr val="000000"/>
                </a:solidFill>
                <a:latin typeface="NrgytlSsjpkgCourierNewPSMT"/>
              </a:rPr>
              <a:t>    }</a:t>
            </a:r>
          </a:p>
          <a:p>
            <a:pPr marL="0" indent="0" algn="l">
              <a:buNone/>
            </a:pPr>
            <a:r>
              <a:rPr lang="en-US" altLang="zh-CN" sz="1800" b="0" i="0" u="none" strike="noStrike" baseline="0" dirty="0">
                <a:solidFill>
                  <a:srgbClr val="000000"/>
                </a:solidFill>
                <a:latin typeface="NrgytlSsjpkgCourierNewPSMT"/>
              </a:rPr>
              <a:t>});</a:t>
            </a:r>
            <a:endParaRPr lang="zh-CN" altLang="en-US" sz="2800" dirty="0">
              <a:latin typeface="CthnrtPlrkbqUtopiaStd-Regular"/>
            </a:endParaRPr>
          </a:p>
        </p:txBody>
      </p:sp>
      <p:sp>
        <p:nvSpPr>
          <p:cNvPr id="7" name="内容占位符 2">
            <a:extLst>
              <a:ext uri="{FF2B5EF4-FFF2-40B4-BE49-F238E27FC236}">
                <a16:creationId xmlns:a16="http://schemas.microsoft.com/office/drawing/2014/main" id="{0533A02B-A450-4980-918A-EB4973601F24}"/>
              </a:ext>
            </a:extLst>
          </p:cNvPr>
          <p:cNvSpPr txBox="1">
            <a:spLocks/>
          </p:cNvSpPr>
          <p:nvPr/>
        </p:nvSpPr>
        <p:spPr bwMode="auto">
          <a:xfrm>
            <a:off x="6096000" y="1722438"/>
            <a:ext cx="6003851"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buFont typeface="Wingdings" panose="05000000000000000000" pitchFamily="2" charset="2"/>
              <a:buChar char="Ø"/>
            </a:pPr>
            <a:r>
              <a:rPr lang="zh-CN" altLang="en-US" sz="2800" kern="0" dirty="0">
                <a:latin typeface="CthnrtPlrkbqUtopiaStd-Regular"/>
              </a:rPr>
              <a:t>在</a:t>
            </a:r>
            <a:r>
              <a:rPr lang="en-US" altLang="zh-CN" sz="2800" kern="0" dirty="0">
                <a:latin typeface="CthnrtPlrkbqUtopiaStd-Regular"/>
              </a:rPr>
              <a:t>GPU </a:t>
            </a:r>
            <a:r>
              <a:rPr lang="zh-CN" altLang="en-US" sz="2800" kern="0" dirty="0">
                <a:latin typeface="CthnrtPlrkbqUtopiaStd-Regular"/>
              </a:rPr>
              <a:t>上执行</a:t>
            </a:r>
            <a:r>
              <a:rPr lang="en-US" altLang="zh-CN" sz="2800" kern="0" dirty="0">
                <a:latin typeface="CthnrtPlrkbqUtopiaStd-Regular"/>
              </a:rPr>
              <a:t>——</a:t>
            </a:r>
            <a:r>
              <a:rPr lang="en-US" altLang="zh-CN" sz="2800" kern="0" dirty="0" err="1">
                <a:latin typeface="CthnrtPlrkbqUtopiaStd-Regular"/>
              </a:rPr>
              <a:t>paralle_for</a:t>
            </a:r>
            <a:r>
              <a:rPr lang="en-US" altLang="zh-CN" sz="2800" kern="0" dirty="0">
                <a:latin typeface="CthnrtPlrkbqUtopiaStd-Regular"/>
              </a:rPr>
              <a:t> </a:t>
            </a:r>
            <a:r>
              <a:rPr lang="zh-CN" altLang="en-US" sz="2800" kern="0" dirty="0">
                <a:latin typeface="CthnrtPlrkbqUtopiaStd-Regular"/>
              </a:rPr>
              <a:t>使表示结果矩阵行的工作项能够在多个处理器资源上并行处理</a:t>
            </a:r>
            <a:endParaRPr lang="en-US" altLang="zh-CN" sz="2800" kern="0" dirty="0">
              <a:latin typeface="CthnrtPlrkbqUtopiaStd-Regular"/>
            </a:endParaRPr>
          </a:p>
        </p:txBody>
      </p:sp>
      <p:pic>
        <p:nvPicPr>
          <p:cNvPr id="10" name="图片 9">
            <a:extLst>
              <a:ext uri="{FF2B5EF4-FFF2-40B4-BE49-F238E27FC236}">
                <a16:creationId xmlns:a16="http://schemas.microsoft.com/office/drawing/2014/main" id="{45F32798-8504-41D9-A369-F1403BE63466}"/>
              </a:ext>
            </a:extLst>
          </p:cNvPr>
          <p:cNvPicPr>
            <a:picLocks noChangeAspect="1"/>
          </p:cNvPicPr>
          <p:nvPr/>
        </p:nvPicPr>
        <p:blipFill>
          <a:blip r:embed="rId2"/>
          <a:stretch>
            <a:fillRect/>
          </a:stretch>
        </p:blipFill>
        <p:spPr>
          <a:xfrm>
            <a:off x="6007404" y="3226981"/>
            <a:ext cx="5974881" cy="2440172"/>
          </a:xfrm>
          <a:prstGeom prst="rect">
            <a:avLst/>
          </a:prstGeom>
        </p:spPr>
      </p:pic>
    </p:spTree>
    <p:extLst>
      <p:ext uri="{BB962C8B-B14F-4D97-AF65-F5344CB8AC3E}">
        <p14:creationId xmlns:p14="http://schemas.microsoft.com/office/powerpoint/2010/main" val="875437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B80B0-1A0A-427F-94AF-A7FCF7052F8F}"/>
              </a:ext>
            </a:extLst>
          </p:cNvPr>
          <p:cNvSpPr>
            <a:spLocks noGrp="1"/>
          </p:cNvSpPr>
          <p:nvPr>
            <p:ph type="title"/>
          </p:nvPr>
        </p:nvSpPr>
        <p:spPr/>
        <p:txBody>
          <a:bodyPr/>
          <a:lstStyle/>
          <a:p>
            <a:r>
              <a:rPr lang="zh-CN" altLang="en-US" sz="3600" b="1" i="0" u="none" strike="noStrike" baseline="0" dirty="0">
                <a:latin typeface="NwvldwGplnppHelveticaNeueLTStd-BdCn"/>
              </a:rPr>
              <a:t>示例</a:t>
            </a:r>
            <a:r>
              <a:rPr lang="en-US" altLang="zh-CN" sz="3600" b="1" i="0" u="none" strike="noStrike" baseline="0" dirty="0">
                <a:latin typeface="NwvldwGplnppHelveticaNeueLTStd-BdCn"/>
              </a:rPr>
              <a:t>-</a:t>
            </a:r>
            <a:r>
              <a:rPr lang="zh-CN" altLang="en-US" sz="3600" b="1" i="0" u="none" strike="noStrike" baseline="0" dirty="0">
                <a:latin typeface="NwvldwGplnppHelveticaNeueLTStd-BdCn"/>
              </a:rPr>
              <a:t>更高并行矩阵乘法</a:t>
            </a:r>
            <a:endParaRPr lang="zh-CN" altLang="en-US" sz="7200" b="1" dirty="0"/>
          </a:p>
        </p:txBody>
      </p:sp>
      <p:sp>
        <p:nvSpPr>
          <p:cNvPr id="3" name="内容占位符 2">
            <a:extLst>
              <a:ext uri="{FF2B5EF4-FFF2-40B4-BE49-F238E27FC236}">
                <a16:creationId xmlns:a16="http://schemas.microsoft.com/office/drawing/2014/main" id="{E9BB8509-699F-4BCA-BA57-F6D7EBFE3BD5}"/>
              </a:ext>
            </a:extLst>
          </p:cNvPr>
          <p:cNvSpPr>
            <a:spLocks noGrp="1"/>
          </p:cNvSpPr>
          <p:nvPr>
            <p:ph idx="1"/>
          </p:nvPr>
        </p:nvSpPr>
        <p:spPr>
          <a:xfrm>
            <a:off x="609600" y="1722438"/>
            <a:ext cx="6003851" cy="4525962"/>
          </a:xfrm>
        </p:spPr>
        <p:txBody>
          <a:bodyPr/>
          <a:lstStyle/>
          <a:p>
            <a:pPr marL="0" indent="0" algn="l">
              <a:buNone/>
            </a:pPr>
            <a:r>
              <a:rPr lang="en-US" altLang="zh-CN" sz="1800" b="0" i="0" u="none" strike="noStrike" baseline="0" dirty="0" err="1">
                <a:solidFill>
                  <a:srgbClr val="0000CD"/>
                </a:solidFill>
                <a:latin typeface="GnwykhCfkvdyCourierNewPSMT"/>
              </a:rPr>
              <a:t>h</a:t>
            </a:r>
            <a:r>
              <a:rPr lang="en-US" altLang="zh-CN" sz="1800" b="0" i="0" u="none" strike="noStrike" baseline="0" dirty="0" err="1">
                <a:solidFill>
                  <a:srgbClr val="000000"/>
                </a:solidFill>
                <a:latin typeface="GnwykhCfkvdyCourierNewPSMT"/>
              </a:rPr>
              <a:t>.</a:t>
            </a:r>
            <a:r>
              <a:rPr lang="en-US" altLang="zh-CN" sz="1800" b="0" i="0" u="none" strike="noStrike" baseline="0" dirty="0" err="1">
                <a:solidFill>
                  <a:srgbClr val="421F00"/>
                </a:solidFill>
                <a:latin typeface="GnwykhCfkvdyCourierNewPSMT"/>
              </a:rPr>
              <a:t>parallel_for</a:t>
            </a:r>
            <a:r>
              <a:rPr lang="en-US" altLang="zh-CN" sz="1800" b="0" i="0" u="none" strike="noStrike" baseline="0" dirty="0">
                <a:solidFill>
                  <a:srgbClr val="000000"/>
                </a:solidFill>
                <a:latin typeface="GnwykhCfkvdyCourierNewPSMT"/>
              </a:rPr>
              <a:t>(</a:t>
            </a:r>
            <a:r>
              <a:rPr lang="en-US" altLang="zh-CN" sz="1800" b="0" i="0" u="none" strike="noStrike" baseline="0" dirty="0">
                <a:solidFill>
                  <a:srgbClr val="0B32FF"/>
                </a:solidFill>
                <a:latin typeface="GnwykhCfkvdyCourierNewPSMT"/>
              </a:rPr>
              <a:t>range</a:t>
            </a:r>
            <a:r>
              <a:rPr lang="en-US" altLang="zh-CN" sz="1800" b="0" i="0" u="none" strike="noStrike" baseline="0" dirty="0">
                <a:solidFill>
                  <a:srgbClr val="000000"/>
                </a:solidFill>
                <a:latin typeface="GnwykhCfkvdyCourierNewPSMT"/>
              </a:rPr>
              <a:t>{M, N}, [=](</a:t>
            </a:r>
            <a:r>
              <a:rPr lang="en-US" altLang="zh-CN" sz="1800" b="0" i="0" u="none" strike="noStrike" baseline="0" dirty="0">
                <a:solidFill>
                  <a:srgbClr val="0B32FF"/>
                </a:solidFill>
                <a:latin typeface="GnwykhCfkvdyCourierNewPSMT"/>
              </a:rPr>
              <a:t>id</a:t>
            </a:r>
            <a:r>
              <a:rPr lang="en-US" altLang="zh-CN" sz="1800" b="0" i="0" u="none" strike="noStrike" baseline="0" dirty="0">
                <a:solidFill>
                  <a:srgbClr val="000000"/>
                </a:solidFill>
                <a:latin typeface="GnwykhCfkvdyCourierNewPSMT"/>
              </a:rPr>
              <a:t>&lt;</a:t>
            </a:r>
            <a:r>
              <a:rPr lang="en-US" altLang="zh-CN" sz="1800" b="0" i="0" u="none" strike="noStrike" baseline="0" dirty="0">
                <a:solidFill>
                  <a:srgbClr val="00A500"/>
                </a:solidFill>
                <a:latin typeface="GnwykhCfkvdyCourierNewPSMT"/>
              </a:rPr>
              <a:t>2</a:t>
            </a:r>
            <a:r>
              <a:rPr lang="en-US" altLang="zh-CN" sz="1800" b="0" i="0" u="none" strike="noStrike" baseline="0" dirty="0">
                <a:solidFill>
                  <a:srgbClr val="000000"/>
                </a:solidFill>
                <a:latin typeface="GnwykhCfkvdyCourierNewPSMT"/>
              </a:rPr>
              <a:t>&gt; </a:t>
            </a:r>
            <a:r>
              <a:rPr lang="en-US" altLang="zh-CN" sz="1800" b="0" i="0" u="none" strike="noStrike" baseline="0" dirty="0" err="1">
                <a:solidFill>
                  <a:srgbClr val="0000CD"/>
                </a:solidFill>
                <a:latin typeface="GnwykhCfkvdyCourierNewPSMT"/>
              </a:rPr>
              <a:t>idx</a:t>
            </a:r>
            <a:r>
              <a:rPr lang="en-US" altLang="zh-CN" sz="1800" b="0" i="0" u="none" strike="noStrike" baseline="0" dirty="0">
                <a:solidFill>
                  <a:srgbClr val="000000"/>
                </a:solidFill>
                <a:latin typeface="GnwykhCfkvdyCourierNewPSMT"/>
              </a:rPr>
              <a:t>) {</a:t>
            </a:r>
          </a:p>
          <a:p>
            <a:pPr marL="0" indent="0" algn="l">
              <a:buNone/>
            </a:pPr>
            <a:r>
              <a:rPr lang="en-US" altLang="zh-CN" sz="1800" dirty="0">
                <a:solidFill>
                  <a:srgbClr val="0B32FF"/>
                </a:solidFill>
                <a:latin typeface="GnwykhCfkvdyCourierNewPSMT"/>
              </a:rPr>
              <a:t>    </a:t>
            </a:r>
            <a:r>
              <a:rPr lang="en-US" altLang="zh-CN" sz="1800" b="0" i="0" u="none" strike="noStrike" baseline="0" dirty="0">
                <a:solidFill>
                  <a:srgbClr val="0B32FF"/>
                </a:solidFill>
                <a:latin typeface="GnwykhCfkvdyCourierNewPSMT"/>
              </a:rPr>
              <a:t>int </a:t>
            </a:r>
            <a:r>
              <a:rPr lang="en-US" altLang="zh-CN" sz="1800" b="0" i="0" u="none" strike="noStrike" baseline="0" dirty="0">
                <a:solidFill>
                  <a:srgbClr val="000000"/>
                </a:solidFill>
                <a:latin typeface="GnwykhCfkvdyCourierNewPSMT"/>
              </a:rPr>
              <a:t>m = </a:t>
            </a:r>
            <a:r>
              <a:rPr lang="en-US" altLang="zh-CN" sz="1800" b="0" i="0" u="none" strike="noStrike" baseline="0" dirty="0" err="1">
                <a:solidFill>
                  <a:srgbClr val="0000CD"/>
                </a:solidFill>
                <a:latin typeface="GnwykhCfkvdyCourierNewPSMT"/>
              </a:rPr>
              <a:t>idx</a:t>
            </a:r>
            <a:r>
              <a:rPr lang="en-US" altLang="zh-CN" sz="1800" b="0" i="0" u="none" strike="noStrike" baseline="0" dirty="0">
                <a:solidFill>
                  <a:srgbClr val="000000"/>
                </a:solidFill>
                <a:latin typeface="GnwykhCfkvdyCourierNewPSMT"/>
              </a:rPr>
              <a:t>[</a:t>
            </a:r>
            <a:r>
              <a:rPr lang="en-US" altLang="zh-CN" sz="1800" b="0" i="0" u="none" strike="noStrike" baseline="0" dirty="0">
                <a:solidFill>
                  <a:srgbClr val="00A500"/>
                </a:solidFill>
                <a:latin typeface="GnwykhCfkvdyCourierNewPSMT"/>
              </a:rPr>
              <a:t>0</a:t>
            </a:r>
            <a:r>
              <a:rPr lang="en-US" altLang="zh-CN" sz="1800" b="0" i="0" u="none" strike="noStrike" baseline="0" dirty="0">
                <a:solidFill>
                  <a:srgbClr val="000000"/>
                </a:solidFill>
                <a:latin typeface="GnwykhCfkvdyCourierNewPSMT"/>
              </a:rPr>
              <a:t>];</a:t>
            </a:r>
          </a:p>
          <a:p>
            <a:pPr marL="0" indent="0" algn="l">
              <a:buNone/>
            </a:pPr>
            <a:r>
              <a:rPr lang="en-US" altLang="zh-CN" sz="1800" b="0" i="0" u="none" strike="noStrike" baseline="0" dirty="0">
                <a:solidFill>
                  <a:srgbClr val="0B32FF"/>
                </a:solidFill>
                <a:latin typeface="GnwykhCfkvdyCourierNewPSMT"/>
              </a:rPr>
              <a:t>    int </a:t>
            </a:r>
            <a:r>
              <a:rPr lang="en-US" altLang="zh-CN" sz="1800" b="0" i="0" u="none" strike="noStrike" baseline="0" dirty="0">
                <a:solidFill>
                  <a:srgbClr val="000000"/>
                </a:solidFill>
                <a:latin typeface="GnwykhCfkvdyCourierNewPSMT"/>
              </a:rPr>
              <a:t>n = </a:t>
            </a:r>
            <a:r>
              <a:rPr lang="en-US" altLang="zh-CN" sz="1800" b="0" i="0" u="none" strike="noStrike" baseline="0" dirty="0" err="1">
                <a:solidFill>
                  <a:srgbClr val="0000CD"/>
                </a:solidFill>
                <a:latin typeface="GnwykhCfkvdyCourierNewPSMT"/>
              </a:rPr>
              <a:t>idx</a:t>
            </a:r>
            <a:r>
              <a:rPr lang="en-US" altLang="zh-CN" sz="1800" b="0" i="0" u="none" strike="noStrike" baseline="0" dirty="0">
                <a:solidFill>
                  <a:srgbClr val="000000"/>
                </a:solidFill>
                <a:latin typeface="GnwykhCfkvdyCourierNewPSMT"/>
              </a:rPr>
              <a:t>[</a:t>
            </a:r>
            <a:r>
              <a:rPr lang="en-US" altLang="zh-CN" sz="1800" b="0" i="0" u="none" strike="noStrike" baseline="0" dirty="0">
                <a:solidFill>
                  <a:srgbClr val="00A500"/>
                </a:solidFill>
                <a:latin typeface="GnwykhCfkvdyCourierNewPSMT"/>
              </a:rPr>
              <a:t>1</a:t>
            </a:r>
            <a:r>
              <a:rPr lang="en-US" altLang="zh-CN" sz="1800" b="0" i="0" u="none" strike="noStrike" baseline="0" dirty="0">
                <a:solidFill>
                  <a:srgbClr val="000000"/>
                </a:solidFill>
                <a:latin typeface="GnwykhCfkvdyCourierNewPSMT"/>
              </a:rPr>
              <a:t>];</a:t>
            </a:r>
          </a:p>
          <a:p>
            <a:pPr marL="0" indent="0" algn="l">
              <a:buNone/>
            </a:pPr>
            <a:r>
              <a:rPr lang="en-US" altLang="zh-CN" sz="1800" b="0" i="0" u="none" strike="noStrike" baseline="0" dirty="0">
                <a:solidFill>
                  <a:srgbClr val="000000"/>
                </a:solidFill>
                <a:latin typeface="GnwykhCfkvdyCourierNewPSMT"/>
              </a:rPr>
              <a:t>    T sum = </a:t>
            </a:r>
            <a:r>
              <a:rPr lang="en-US" altLang="zh-CN" sz="1800" b="0" i="0" u="none" strike="noStrike" baseline="0" dirty="0">
                <a:solidFill>
                  <a:srgbClr val="00A500"/>
                </a:solidFill>
                <a:latin typeface="GnwykhCfkvdyCourierNewPSMT"/>
              </a:rPr>
              <a:t>0</a:t>
            </a:r>
            <a:r>
              <a:rPr lang="en-US" altLang="zh-CN" sz="1800" b="0" i="0" u="none" strike="noStrike" baseline="0" dirty="0">
                <a:solidFill>
                  <a:srgbClr val="000000"/>
                </a:solidFill>
                <a:latin typeface="GnwykhCfkvdyCourierNewPSMT"/>
              </a:rPr>
              <a:t>;</a:t>
            </a:r>
          </a:p>
          <a:p>
            <a:pPr marL="0" indent="0" algn="l">
              <a:buNone/>
            </a:pPr>
            <a:r>
              <a:rPr lang="nn-NO" altLang="zh-CN" sz="1800" b="0" i="0" u="none" strike="noStrike" baseline="0" dirty="0">
                <a:solidFill>
                  <a:srgbClr val="7104FA"/>
                </a:solidFill>
                <a:latin typeface="GnwykhCfkvdyCourierNewPSMT"/>
              </a:rPr>
              <a:t>    for </a:t>
            </a:r>
            <a:r>
              <a:rPr lang="nn-NO" altLang="zh-CN" sz="1800" b="0" i="0" u="none" strike="noStrike" baseline="0" dirty="0">
                <a:solidFill>
                  <a:srgbClr val="000000"/>
                </a:solidFill>
                <a:latin typeface="GnwykhCfkvdyCourierNewPSMT"/>
              </a:rPr>
              <a:t>(</a:t>
            </a:r>
            <a:r>
              <a:rPr lang="nn-NO" altLang="zh-CN" sz="1800" b="0" i="0" u="none" strike="noStrike" baseline="0" dirty="0">
                <a:solidFill>
                  <a:srgbClr val="0B32FF"/>
                </a:solidFill>
                <a:latin typeface="GnwykhCfkvdyCourierNewPSMT"/>
              </a:rPr>
              <a:t>int </a:t>
            </a:r>
            <a:r>
              <a:rPr lang="nn-NO" altLang="zh-CN" sz="1800" b="0" i="0" u="none" strike="noStrike" baseline="0" dirty="0">
                <a:solidFill>
                  <a:srgbClr val="000000"/>
                </a:solidFill>
                <a:latin typeface="GnwykhCfkvdyCourierNewPSMT"/>
              </a:rPr>
              <a:t>k = </a:t>
            </a:r>
            <a:r>
              <a:rPr lang="nn-NO" altLang="zh-CN" sz="1800" b="0" i="0" u="none" strike="noStrike" baseline="0" dirty="0">
                <a:solidFill>
                  <a:srgbClr val="00A500"/>
                </a:solidFill>
                <a:latin typeface="GnwykhCfkvdyCourierNewPSMT"/>
              </a:rPr>
              <a:t>0</a:t>
            </a:r>
            <a:r>
              <a:rPr lang="nn-NO" altLang="zh-CN" sz="1800" b="0" i="0" u="none" strike="noStrike" baseline="0" dirty="0">
                <a:solidFill>
                  <a:srgbClr val="000000"/>
                </a:solidFill>
                <a:latin typeface="GnwykhCfkvdyCourierNewPSMT"/>
              </a:rPr>
              <a:t>; k &lt; K; k++)</a:t>
            </a:r>
          </a:p>
          <a:p>
            <a:pPr marL="0" indent="0" algn="l">
              <a:buNone/>
            </a:pPr>
            <a:r>
              <a:rPr lang="pt-BR" altLang="zh-CN" sz="1800" b="0" i="0" u="none" strike="noStrike" baseline="0" dirty="0">
                <a:solidFill>
                  <a:srgbClr val="000000"/>
                </a:solidFill>
                <a:latin typeface="GnwykhCfkvdyCourierNewPSMT"/>
              </a:rPr>
              <a:t>        sum += </a:t>
            </a:r>
            <a:r>
              <a:rPr lang="pt-BR" altLang="zh-CN" sz="1800" b="0" i="0" u="none" strike="noStrike" baseline="0" dirty="0">
                <a:solidFill>
                  <a:srgbClr val="0000CD"/>
                </a:solidFill>
                <a:latin typeface="GnwykhCfkvdyCourierNewPSMT"/>
              </a:rPr>
              <a:t>matrixA</a:t>
            </a:r>
            <a:r>
              <a:rPr lang="pt-BR" altLang="zh-CN" sz="1800" b="0" i="0" u="none" strike="noStrike" baseline="0" dirty="0">
                <a:solidFill>
                  <a:srgbClr val="000000"/>
                </a:solidFill>
                <a:latin typeface="GnwykhCfkvdyCourierNewPSMT"/>
              </a:rPr>
              <a:t>[m * K + k] * </a:t>
            </a:r>
            <a:r>
              <a:rPr lang="pt-BR" altLang="zh-CN" sz="1800" b="0" i="0" u="none" strike="noStrike" baseline="0" dirty="0">
                <a:solidFill>
                  <a:srgbClr val="0000CD"/>
                </a:solidFill>
                <a:latin typeface="GnwykhCfkvdyCourierNewPSMT"/>
              </a:rPr>
              <a:t>matrixB</a:t>
            </a:r>
            <a:r>
              <a:rPr lang="pt-BR" altLang="zh-CN" sz="1800" b="0" i="0" u="none" strike="noStrike" baseline="0" dirty="0">
                <a:solidFill>
                  <a:srgbClr val="000000"/>
                </a:solidFill>
                <a:latin typeface="GnwykhCfkvdyCourierNewPSMT"/>
              </a:rPr>
              <a:t>[k * N + n];</a:t>
            </a:r>
          </a:p>
          <a:p>
            <a:pPr marL="0" indent="0" algn="l">
              <a:buNone/>
            </a:pPr>
            <a:r>
              <a:rPr lang="pt-BR" altLang="zh-CN" sz="1800" b="0" i="0" u="none" strike="noStrike" baseline="0" dirty="0">
                <a:solidFill>
                  <a:srgbClr val="0000CD"/>
                </a:solidFill>
                <a:latin typeface="GnwykhCfkvdyCourierNewPSMT"/>
              </a:rPr>
              <a:t>    matrixC</a:t>
            </a:r>
            <a:r>
              <a:rPr lang="pt-BR" altLang="zh-CN" sz="1800" b="0" i="0" u="none" strike="noStrike" baseline="0" dirty="0">
                <a:solidFill>
                  <a:srgbClr val="000000"/>
                </a:solidFill>
                <a:latin typeface="GnwykhCfkvdyCourierNewPSMT"/>
              </a:rPr>
              <a:t>[m * N + n] = sum;</a:t>
            </a:r>
          </a:p>
          <a:p>
            <a:pPr marL="0" indent="0" algn="l">
              <a:buNone/>
            </a:pPr>
            <a:r>
              <a:rPr lang="en-US" altLang="zh-CN" sz="1800" b="0" i="0" u="none" strike="noStrike" baseline="0" dirty="0">
                <a:solidFill>
                  <a:srgbClr val="000000"/>
                </a:solidFill>
                <a:latin typeface="GnwykhCfkvdyCourierNewPSMT"/>
              </a:rPr>
              <a:t>});</a:t>
            </a:r>
            <a:endParaRPr lang="zh-CN" altLang="en-US" sz="2800" dirty="0">
              <a:latin typeface="CthnrtPlrkbqUtopiaStd-Regular"/>
            </a:endParaRPr>
          </a:p>
        </p:txBody>
      </p:sp>
      <p:sp>
        <p:nvSpPr>
          <p:cNvPr id="7" name="内容占位符 2">
            <a:extLst>
              <a:ext uri="{FF2B5EF4-FFF2-40B4-BE49-F238E27FC236}">
                <a16:creationId xmlns:a16="http://schemas.microsoft.com/office/drawing/2014/main" id="{0533A02B-A450-4980-918A-EB4973601F24}"/>
              </a:ext>
            </a:extLst>
          </p:cNvPr>
          <p:cNvSpPr txBox="1">
            <a:spLocks/>
          </p:cNvSpPr>
          <p:nvPr/>
        </p:nvSpPr>
        <p:spPr bwMode="auto">
          <a:xfrm>
            <a:off x="6096001" y="1722438"/>
            <a:ext cx="5823098"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buFont typeface="Wingdings" panose="05000000000000000000" pitchFamily="2" charset="2"/>
              <a:buChar char="Ø"/>
            </a:pPr>
            <a:r>
              <a:rPr lang="zh-CN" altLang="en-US" sz="2800" kern="0" dirty="0">
                <a:latin typeface="CthnrtPlrkbqUtopiaStd-Regular"/>
              </a:rPr>
              <a:t>将</a:t>
            </a:r>
            <a:r>
              <a:rPr lang="en-US" altLang="zh-CN" sz="2800" kern="0" dirty="0" err="1">
                <a:latin typeface="CthnrtPlrkbqUtopiaStd-Regular"/>
              </a:rPr>
              <a:t>paralle_for</a:t>
            </a:r>
            <a:r>
              <a:rPr lang="en-US" altLang="zh-CN" sz="2800" kern="0" dirty="0">
                <a:latin typeface="CthnrtPlrkbqUtopiaStd-Regular"/>
              </a:rPr>
              <a:t> </a:t>
            </a:r>
            <a:r>
              <a:rPr lang="zh-CN" altLang="en-US" sz="2800" kern="0" dirty="0">
                <a:latin typeface="CthnrtPlrkbqUtopiaStd-Regular"/>
              </a:rPr>
              <a:t>的范围和表示并行执行空间中索引的项扩展至二维的。</a:t>
            </a:r>
            <a:endParaRPr lang="en-US" altLang="zh-CN" sz="2800" kern="0" dirty="0">
              <a:latin typeface="CthnrtPlrkbqUtopiaStd-Regular"/>
            </a:endParaRPr>
          </a:p>
        </p:txBody>
      </p:sp>
    </p:spTree>
    <p:extLst>
      <p:ext uri="{BB962C8B-B14F-4D97-AF65-F5344CB8AC3E}">
        <p14:creationId xmlns:p14="http://schemas.microsoft.com/office/powerpoint/2010/main" val="3957644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B80B0-1A0A-427F-94AF-A7FCF7052F8F}"/>
              </a:ext>
            </a:extLst>
          </p:cNvPr>
          <p:cNvSpPr>
            <a:spLocks noGrp="1"/>
          </p:cNvSpPr>
          <p:nvPr>
            <p:ph type="title"/>
          </p:nvPr>
        </p:nvSpPr>
        <p:spPr/>
        <p:txBody>
          <a:bodyPr/>
          <a:lstStyle/>
          <a:p>
            <a:r>
              <a:rPr lang="zh-CN" altLang="en-US" sz="3600" b="1" i="0" u="none" strike="noStrike" baseline="0" dirty="0">
                <a:latin typeface="NwvldwGplnppHelveticaNeueLTStd-BdCn"/>
              </a:rPr>
              <a:t>简化控制逻辑</a:t>
            </a:r>
            <a:r>
              <a:rPr lang="en-US" altLang="zh-CN" sz="3600" b="1" i="0" u="none" strike="noStrike" baseline="0" dirty="0">
                <a:latin typeface="NwvldwGplnppHelveticaNeueLTStd-BdCn"/>
              </a:rPr>
              <a:t>(SIMD </a:t>
            </a:r>
            <a:r>
              <a:rPr lang="zh-CN" altLang="en-US" sz="3600" b="1" i="0" u="none" strike="noStrike" baseline="0" dirty="0">
                <a:latin typeface="NwvldwGplnppHelveticaNeueLTStd-BdCn"/>
              </a:rPr>
              <a:t>指令</a:t>
            </a:r>
            <a:r>
              <a:rPr lang="en-US" altLang="zh-CN" sz="3600" b="1" i="0" u="none" strike="noStrike" baseline="0" dirty="0">
                <a:latin typeface="NwvldwGplnppHelveticaNeueLTStd-BdCn"/>
              </a:rPr>
              <a:t>)</a:t>
            </a:r>
            <a:endParaRPr lang="zh-CN" altLang="en-US" sz="7200" b="1" dirty="0"/>
          </a:p>
        </p:txBody>
      </p:sp>
      <p:sp>
        <p:nvSpPr>
          <p:cNvPr id="7" name="内容占位符 2">
            <a:extLst>
              <a:ext uri="{FF2B5EF4-FFF2-40B4-BE49-F238E27FC236}">
                <a16:creationId xmlns:a16="http://schemas.microsoft.com/office/drawing/2014/main" id="{0533A02B-A450-4980-918A-EB4973601F24}"/>
              </a:ext>
            </a:extLst>
          </p:cNvPr>
          <p:cNvSpPr txBox="1">
            <a:spLocks/>
          </p:cNvSpPr>
          <p:nvPr/>
        </p:nvSpPr>
        <p:spPr bwMode="auto">
          <a:xfrm>
            <a:off x="609600" y="1945722"/>
            <a:ext cx="11309499"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buFont typeface="Wingdings" panose="05000000000000000000" pitchFamily="2" charset="2"/>
              <a:buChar char="Ø"/>
            </a:pPr>
            <a:r>
              <a:rPr lang="zh-CN" altLang="en-US" sz="2800" kern="0" dirty="0">
                <a:latin typeface="CthnrtPlrkbqUtopiaStd-Regular"/>
              </a:rPr>
              <a:t>许多</a:t>
            </a:r>
            <a:r>
              <a:rPr lang="en-US" altLang="zh-CN" sz="2800" kern="0" dirty="0">
                <a:latin typeface="CthnrtPlrkbqUtopiaStd-Regular"/>
              </a:rPr>
              <a:t>GPU </a:t>
            </a:r>
            <a:r>
              <a:rPr lang="zh-CN" altLang="en-US" sz="2800" kern="0" dirty="0">
                <a:latin typeface="CthnrtPlrkbqUtopiaStd-Regular"/>
              </a:rPr>
              <a:t>处理器通过大多数数据元素在内核中采用相同的控制流路径来优化控制逻辑。</a:t>
            </a:r>
            <a:endParaRPr lang="en-US" altLang="zh-CN" sz="2800" kern="0" dirty="0">
              <a:latin typeface="CthnrtPlrkbqUtopiaStd-Regular"/>
            </a:endParaRPr>
          </a:p>
          <a:p>
            <a:pPr lvl="1">
              <a:buFont typeface="Wingdings" panose="05000000000000000000" pitchFamily="2" charset="2"/>
              <a:buChar char="Ø"/>
            </a:pPr>
            <a:r>
              <a:rPr lang="zh-CN" altLang="en-US" sz="2400" kern="0" dirty="0">
                <a:latin typeface="CthnrtPlrkbqUtopiaStd-Regular"/>
              </a:rPr>
              <a:t>例如，在矩阵乘法内核中，每个数据元素执行最内层循环的次数相同，因为循环边界不变。</a:t>
            </a:r>
            <a:endParaRPr lang="en-US" altLang="zh-CN" sz="2400" kern="0" dirty="0">
              <a:latin typeface="CthnrtPlrkbqUtopiaStd-Regular"/>
            </a:endParaRPr>
          </a:p>
          <a:p>
            <a:pPr algn="l">
              <a:buFont typeface="Wingdings" panose="05000000000000000000" pitchFamily="2" charset="2"/>
              <a:buChar char="Ø"/>
            </a:pPr>
            <a:r>
              <a:rPr lang="zh-CN" altLang="en-US" sz="2800" kern="0" dirty="0">
                <a:latin typeface="CthnrtPlrkbqUtopiaStd-Regular"/>
              </a:rPr>
              <a:t>当数据元素以相同的控制流通过内核时，处理器可以通过在多个数据元素之间共享控制逻辑，并将它们作为一个组来执行来降低管理指令流的成本。</a:t>
            </a:r>
            <a:endParaRPr lang="en-US" altLang="zh-CN" sz="2800" kern="0" dirty="0">
              <a:latin typeface="CthnrtPlrkbqUtopiaStd-Regular"/>
            </a:endParaRPr>
          </a:p>
          <a:p>
            <a:pPr lvl="1">
              <a:buFont typeface="Wingdings" panose="05000000000000000000" pitchFamily="2" charset="2"/>
              <a:buChar char="Ø"/>
            </a:pPr>
            <a:r>
              <a:rPr lang="zh-CN" altLang="en-US" sz="2400" kern="0" dirty="0">
                <a:latin typeface="CthnrtPlrkbqUtopiaStd-Regular"/>
              </a:rPr>
              <a:t>一种方法是实现单指令、多数据或</a:t>
            </a:r>
            <a:r>
              <a:rPr lang="en-US" altLang="zh-CN" sz="2400" kern="0" dirty="0">
                <a:latin typeface="CthnrtPlrkbqUtopiaStd-Regular"/>
              </a:rPr>
              <a:t>SIMD </a:t>
            </a:r>
            <a:r>
              <a:rPr lang="zh-CN" altLang="en-US" sz="2400" kern="0" dirty="0">
                <a:latin typeface="CthnrtPlrkbqUtopiaStd-Regular"/>
              </a:rPr>
              <a:t>指令集，其中多条数据元素由一条指令同时处理。</a:t>
            </a:r>
            <a:endParaRPr lang="en-US" altLang="zh-CN" sz="2400" kern="0" dirty="0">
              <a:latin typeface="CthnrtPlrkbqUtopiaStd-Regular"/>
            </a:endParaRPr>
          </a:p>
        </p:txBody>
      </p:sp>
    </p:spTree>
    <p:extLst>
      <p:ext uri="{BB962C8B-B14F-4D97-AF65-F5344CB8AC3E}">
        <p14:creationId xmlns:p14="http://schemas.microsoft.com/office/powerpoint/2010/main" val="1702025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B80B0-1A0A-427F-94AF-A7FCF7052F8F}"/>
              </a:ext>
            </a:extLst>
          </p:cNvPr>
          <p:cNvSpPr>
            <a:spLocks noGrp="1"/>
          </p:cNvSpPr>
          <p:nvPr>
            <p:ph type="title"/>
          </p:nvPr>
        </p:nvSpPr>
        <p:spPr/>
        <p:txBody>
          <a:bodyPr/>
          <a:lstStyle/>
          <a:p>
            <a:r>
              <a:rPr lang="zh-CN" altLang="en-US" sz="3600" b="1" i="0" u="none" strike="noStrike" baseline="0" dirty="0">
                <a:latin typeface="NwvldwGplnppHelveticaNeueLTStd-BdCn"/>
              </a:rPr>
              <a:t>简化控制逻辑</a:t>
            </a:r>
            <a:r>
              <a:rPr lang="en-US" altLang="zh-CN" sz="3600" b="1" i="0" u="none" strike="noStrike" baseline="0" dirty="0">
                <a:latin typeface="NwvldwGplnppHelveticaNeueLTStd-BdCn"/>
              </a:rPr>
              <a:t>(SIMD </a:t>
            </a:r>
            <a:r>
              <a:rPr lang="zh-CN" altLang="en-US" sz="3600" b="1" i="0" u="none" strike="noStrike" baseline="0" dirty="0">
                <a:latin typeface="NwvldwGplnppHelveticaNeueLTStd-BdCn"/>
              </a:rPr>
              <a:t>指令</a:t>
            </a:r>
            <a:r>
              <a:rPr lang="en-US" altLang="zh-CN" sz="3600" b="1" i="0" u="none" strike="noStrike" baseline="0" dirty="0">
                <a:latin typeface="NwvldwGplnppHelveticaNeueLTStd-BdCn"/>
              </a:rPr>
              <a:t>)</a:t>
            </a:r>
            <a:endParaRPr lang="zh-CN" altLang="en-US" sz="7200" b="1" dirty="0"/>
          </a:p>
        </p:txBody>
      </p:sp>
      <p:sp>
        <p:nvSpPr>
          <p:cNvPr id="7" name="内容占位符 2">
            <a:extLst>
              <a:ext uri="{FF2B5EF4-FFF2-40B4-BE49-F238E27FC236}">
                <a16:creationId xmlns:a16="http://schemas.microsoft.com/office/drawing/2014/main" id="{0533A02B-A450-4980-918A-EB4973601F24}"/>
              </a:ext>
            </a:extLst>
          </p:cNvPr>
          <p:cNvSpPr txBox="1">
            <a:spLocks/>
          </p:cNvSpPr>
          <p:nvPr/>
        </p:nvSpPr>
        <p:spPr bwMode="auto">
          <a:xfrm>
            <a:off x="609600" y="1945722"/>
            <a:ext cx="11309499"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buFont typeface="Wingdings" panose="05000000000000000000" pitchFamily="2" charset="2"/>
              <a:buChar char="Ø"/>
            </a:pPr>
            <a:r>
              <a:rPr lang="zh-CN" altLang="en-US" sz="2800" kern="0" dirty="0">
                <a:latin typeface="CthnrtPlrkbqUtopiaStd-Regular"/>
              </a:rPr>
              <a:t>单个指令同时处理的数据元素的数量，称为指令的</a:t>
            </a:r>
            <a:r>
              <a:rPr lang="en-US" altLang="zh-CN" sz="2800" kern="0" dirty="0">
                <a:latin typeface="CthnrtPlrkbqUtopiaStd-Regular"/>
              </a:rPr>
              <a:t>SIMD </a:t>
            </a:r>
            <a:r>
              <a:rPr lang="zh-CN" altLang="en-US" sz="2800" kern="0" dirty="0">
                <a:latin typeface="CthnrtPlrkbqUtopiaStd-Regular"/>
              </a:rPr>
              <a:t>宽度或执行指令的处理器。</a:t>
            </a:r>
            <a:endParaRPr lang="en-US" altLang="zh-CN" sz="2800" kern="0" dirty="0">
              <a:latin typeface="CthnrtPlrkbqUtopiaStd-Regular"/>
            </a:endParaRPr>
          </a:p>
          <a:p>
            <a:pPr lvl="1">
              <a:buFont typeface="Wingdings" panose="05000000000000000000" pitchFamily="2" charset="2"/>
              <a:buChar char="Ø"/>
            </a:pPr>
            <a:r>
              <a:rPr lang="zh-CN" altLang="en-US" sz="2400" kern="0" dirty="0">
                <a:latin typeface="CthnrtPlrkbqUtopiaStd-Regular"/>
              </a:rPr>
              <a:t>图中</a:t>
            </a:r>
            <a:r>
              <a:rPr lang="en-US" altLang="zh-CN" sz="2400" kern="0" dirty="0">
                <a:latin typeface="CthnrtPlrkbqUtopiaStd-Regular"/>
              </a:rPr>
              <a:t>4 </a:t>
            </a:r>
            <a:r>
              <a:rPr lang="zh-CN" altLang="en-US" sz="2400" kern="0" dirty="0">
                <a:latin typeface="CthnrtPlrkbqUtopiaStd-Regular"/>
              </a:rPr>
              <a:t>个</a:t>
            </a:r>
            <a:r>
              <a:rPr lang="en-US" altLang="zh-CN" sz="2400" kern="0" dirty="0">
                <a:latin typeface="CthnrtPlrkbqUtopiaStd-Regular"/>
              </a:rPr>
              <a:t>ALU </a:t>
            </a:r>
            <a:r>
              <a:rPr lang="zh-CN" altLang="en-US" sz="2400" kern="0" dirty="0">
                <a:latin typeface="CthnrtPlrkbqUtopiaStd-Regular"/>
              </a:rPr>
              <a:t>共享相同的控制逻辑</a:t>
            </a:r>
            <a:r>
              <a:rPr lang="en-US" altLang="zh-CN" sz="2400" kern="0" dirty="0">
                <a:latin typeface="CthnrtPlrkbqUtopiaStd-Regular"/>
              </a:rPr>
              <a:t>——</a:t>
            </a:r>
            <a:r>
              <a:rPr lang="zh-CN" altLang="en-US" sz="2400" kern="0" dirty="0">
                <a:latin typeface="CthnrtPlrkbqUtopiaStd-Regular"/>
              </a:rPr>
              <a:t>宽度为</a:t>
            </a:r>
            <a:r>
              <a:rPr lang="en-US" altLang="zh-CN" sz="2400" kern="0" dirty="0">
                <a:latin typeface="CthnrtPlrkbqUtopiaStd-Regular"/>
              </a:rPr>
              <a:t>4 </a:t>
            </a:r>
            <a:r>
              <a:rPr lang="zh-CN" altLang="en-US" sz="2400" kern="0" dirty="0">
                <a:latin typeface="CthnrtPlrkbqUtopiaStd-Regular"/>
              </a:rPr>
              <a:t>的</a:t>
            </a:r>
            <a:r>
              <a:rPr lang="en-US" altLang="zh-CN" sz="2400" kern="0" dirty="0">
                <a:latin typeface="CthnrtPlrkbqUtopiaStd-Regular"/>
              </a:rPr>
              <a:t>SIMD </a:t>
            </a:r>
            <a:r>
              <a:rPr lang="zh-CN" altLang="en-US" sz="2400" kern="0" dirty="0">
                <a:latin typeface="CthnrtPlrkbqUtopiaStd-Regular"/>
              </a:rPr>
              <a:t>处理器。</a:t>
            </a:r>
            <a:endParaRPr lang="en-US" altLang="zh-CN" sz="2400" kern="0" dirty="0">
              <a:latin typeface="CthnrtPlrkbqUtopiaStd-Regular"/>
            </a:endParaRPr>
          </a:p>
          <a:p>
            <a:pPr lvl="1">
              <a:buFont typeface="Wingdings" panose="05000000000000000000" pitchFamily="2" charset="2"/>
              <a:buChar char="Ø"/>
            </a:pPr>
            <a:r>
              <a:rPr lang="en-US" altLang="zh-CN" sz="2400" kern="0" dirty="0">
                <a:latin typeface="CthnrtPlrkbqUtopiaStd-Regular"/>
              </a:rPr>
              <a:t>GPU </a:t>
            </a:r>
            <a:r>
              <a:rPr lang="zh-CN" altLang="en-US" sz="2400" kern="0" dirty="0">
                <a:latin typeface="CthnrtPlrkbqUtopiaStd-Regular"/>
              </a:rPr>
              <a:t>可能比其他处理器类型支持更宽的</a:t>
            </a:r>
            <a:r>
              <a:rPr lang="en-US" altLang="zh-CN" sz="2400" kern="0" dirty="0">
                <a:latin typeface="CthnrtPlrkbqUtopiaStd-Regular"/>
              </a:rPr>
              <a:t>SIMD </a:t>
            </a:r>
            <a:r>
              <a:rPr lang="zh-CN" altLang="en-US" sz="2400" kern="0" dirty="0">
                <a:latin typeface="CthnrtPlrkbqUtopiaStd-Regular"/>
              </a:rPr>
              <a:t>宽，</a:t>
            </a:r>
            <a:r>
              <a:rPr lang="en-US" altLang="zh-CN" sz="2400" kern="0" dirty="0">
                <a:latin typeface="CthnrtPlrkbqUtopiaStd-Regular"/>
              </a:rPr>
              <a:t>16</a:t>
            </a:r>
            <a:r>
              <a:rPr lang="zh-CN" altLang="en-US" sz="2400" kern="0" dirty="0">
                <a:latin typeface="CthnrtPlrkbqUtopiaStd-Regular"/>
              </a:rPr>
              <a:t>、</a:t>
            </a:r>
            <a:r>
              <a:rPr lang="en-US" altLang="zh-CN" sz="2400" kern="0" dirty="0">
                <a:latin typeface="CthnrtPlrkbqUtopiaStd-Regular"/>
              </a:rPr>
              <a:t>32</a:t>
            </a:r>
            <a:r>
              <a:rPr lang="zh-CN" altLang="en-US" sz="2400" kern="0" dirty="0">
                <a:latin typeface="CthnrtPlrkbqUtopiaStd-Regular"/>
              </a:rPr>
              <a:t>或更宽。</a:t>
            </a:r>
            <a:endParaRPr lang="en-US" altLang="zh-CN" sz="2400" kern="0" dirty="0">
              <a:latin typeface="CthnrtPlrkbqUtopiaStd-Regular"/>
            </a:endParaRPr>
          </a:p>
        </p:txBody>
      </p:sp>
      <p:pic>
        <p:nvPicPr>
          <p:cNvPr id="4" name="图片 3">
            <a:extLst>
              <a:ext uri="{FF2B5EF4-FFF2-40B4-BE49-F238E27FC236}">
                <a16:creationId xmlns:a16="http://schemas.microsoft.com/office/drawing/2014/main" id="{47C0336B-7609-489E-A507-4D7A159D4D1C}"/>
              </a:ext>
            </a:extLst>
          </p:cNvPr>
          <p:cNvPicPr>
            <a:picLocks noChangeAspect="1"/>
          </p:cNvPicPr>
          <p:nvPr/>
        </p:nvPicPr>
        <p:blipFill>
          <a:blip r:embed="rId3"/>
          <a:stretch>
            <a:fillRect/>
          </a:stretch>
        </p:blipFill>
        <p:spPr>
          <a:xfrm>
            <a:off x="2962240" y="3930453"/>
            <a:ext cx="5118504" cy="2312467"/>
          </a:xfrm>
          <a:prstGeom prst="rect">
            <a:avLst/>
          </a:prstGeom>
        </p:spPr>
      </p:pic>
    </p:spTree>
    <p:extLst>
      <p:ext uri="{BB962C8B-B14F-4D97-AF65-F5344CB8AC3E}">
        <p14:creationId xmlns:p14="http://schemas.microsoft.com/office/powerpoint/2010/main" val="1231145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5B80B0-1A0A-427F-94AF-A7FCF7052F8F}"/>
              </a:ext>
            </a:extLst>
          </p:cNvPr>
          <p:cNvSpPr>
            <a:spLocks noGrp="1"/>
          </p:cNvSpPr>
          <p:nvPr>
            <p:ph type="title"/>
          </p:nvPr>
        </p:nvSpPr>
        <p:spPr/>
        <p:txBody>
          <a:bodyPr/>
          <a:lstStyle/>
          <a:p>
            <a:r>
              <a:rPr lang="zh-CN" altLang="en-US" sz="3600" b="1" i="0" u="none" strike="noStrike" baseline="0" dirty="0">
                <a:latin typeface="NwvldwGplnppHelveticaNeueLTStd-BdCn"/>
              </a:rPr>
              <a:t>简化控制逻辑</a:t>
            </a:r>
            <a:r>
              <a:rPr lang="en-US" altLang="zh-CN" sz="3600" b="1" i="0" u="none" strike="noStrike" baseline="0" dirty="0">
                <a:latin typeface="NwvldwGplnppHelveticaNeueLTStd-BdCn"/>
              </a:rPr>
              <a:t>(SIMD </a:t>
            </a:r>
            <a:r>
              <a:rPr lang="zh-CN" altLang="en-US" sz="3600" b="1" i="0" u="none" strike="noStrike" baseline="0" dirty="0">
                <a:latin typeface="NwvldwGplnppHelveticaNeueLTStd-BdCn"/>
              </a:rPr>
              <a:t>指令</a:t>
            </a:r>
            <a:r>
              <a:rPr lang="en-US" altLang="zh-CN" sz="3600" b="1" i="0" u="none" strike="noStrike" baseline="0" dirty="0">
                <a:latin typeface="NwvldwGplnppHelveticaNeueLTStd-BdCn"/>
              </a:rPr>
              <a:t>)</a:t>
            </a:r>
            <a:endParaRPr lang="zh-CN" altLang="en-US" sz="7200" b="1" dirty="0"/>
          </a:p>
        </p:txBody>
      </p:sp>
      <p:sp>
        <p:nvSpPr>
          <p:cNvPr id="7" name="内容占位符 2">
            <a:extLst>
              <a:ext uri="{FF2B5EF4-FFF2-40B4-BE49-F238E27FC236}">
                <a16:creationId xmlns:a16="http://schemas.microsoft.com/office/drawing/2014/main" id="{0533A02B-A450-4980-918A-EB4973601F24}"/>
              </a:ext>
            </a:extLst>
          </p:cNvPr>
          <p:cNvSpPr txBox="1">
            <a:spLocks/>
          </p:cNvSpPr>
          <p:nvPr/>
        </p:nvSpPr>
        <p:spPr bwMode="auto">
          <a:xfrm>
            <a:off x="609600" y="1945722"/>
            <a:ext cx="11309499"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buFont typeface="Wingdings" panose="05000000000000000000" pitchFamily="2" charset="2"/>
              <a:buChar char="Ø"/>
            </a:pPr>
            <a:r>
              <a:rPr lang="zh-CN" altLang="en-US" sz="2800" kern="0" dirty="0">
                <a:latin typeface="CthnrtPlrkbqUtopiaStd-Regular"/>
              </a:rPr>
              <a:t>内核受益于处理器之间的并行性和处理器内部的并行性。</a:t>
            </a:r>
            <a:endParaRPr lang="en-US" altLang="zh-CN" sz="2800" kern="0" dirty="0">
              <a:latin typeface="CthnrtPlrkbqUtopiaStd-Regular"/>
            </a:endParaRPr>
          </a:p>
          <a:p>
            <a:pPr lvl="1">
              <a:buFont typeface="Wingdings" panose="05000000000000000000" pitchFamily="2" charset="2"/>
              <a:buChar char="Ø"/>
            </a:pPr>
            <a:r>
              <a:rPr lang="zh-CN" altLang="en-US" sz="2000" kern="0" dirty="0">
                <a:latin typeface="CthnrtPlrkbqUtopiaStd-Regular"/>
              </a:rPr>
              <a:t>通过使用并行处理多个数据元素的</a:t>
            </a:r>
            <a:r>
              <a:rPr lang="en-US" altLang="zh-CN" sz="2000" kern="0" dirty="0">
                <a:latin typeface="CthnrtPlrkbqUtopiaStd-Regular"/>
              </a:rPr>
              <a:t>SIMD </a:t>
            </a:r>
            <a:r>
              <a:rPr lang="zh-CN" altLang="en-US" sz="2000" kern="0" dirty="0">
                <a:latin typeface="CthnrtPlrkbqUtopiaStd-Regular"/>
              </a:rPr>
              <a:t>指令，之前的并行矩阵乘法内核的性能可以超越单个处理器的数量。还具有局域性优势。</a:t>
            </a:r>
            <a:endParaRPr lang="en-US" altLang="zh-CN" sz="2000" kern="0" dirty="0">
              <a:latin typeface="CthnrtPlrkbqUtopiaStd-Regular"/>
            </a:endParaRPr>
          </a:p>
        </p:txBody>
      </p:sp>
      <p:pic>
        <p:nvPicPr>
          <p:cNvPr id="5" name="图片 4">
            <a:extLst>
              <a:ext uri="{FF2B5EF4-FFF2-40B4-BE49-F238E27FC236}">
                <a16:creationId xmlns:a16="http://schemas.microsoft.com/office/drawing/2014/main" id="{3DE103DE-2BEA-4BE5-AEE6-A8764FDC9874}"/>
              </a:ext>
            </a:extLst>
          </p:cNvPr>
          <p:cNvPicPr>
            <a:picLocks noChangeAspect="1"/>
          </p:cNvPicPr>
          <p:nvPr/>
        </p:nvPicPr>
        <p:blipFill>
          <a:blip r:embed="rId2"/>
          <a:stretch>
            <a:fillRect/>
          </a:stretch>
        </p:blipFill>
        <p:spPr>
          <a:xfrm>
            <a:off x="394351" y="3662916"/>
            <a:ext cx="4305234" cy="1759836"/>
          </a:xfrm>
          <a:prstGeom prst="rect">
            <a:avLst/>
          </a:prstGeom>
        </p:spPr>
      </p:pic>
      <p:cxnSp>
        <p:nvCxnSpPr>
          <p:cNvPr id="8" name="直接箭头连接符 7">
            <a:extLst>
              <a:ext uri="{FF2B5EF4-FFF2-40B4-BE49-F238E27FC236}">
                <a16:creationId xmlns:a16="http://schemas.microsoft.com/office/drawing/2014/main" id="{72DFB8FA-2E05-4D32-9F46-81A3AF53A676}"/>
              </a:ext>
            </a:extLst>
          </p:cNvPr>
          <p:cNvCxnSpPr>
            <a:cxnSpLocks/>
          </p:cNvCxnSpPr>
          <p:nvPr/>
        </p:nvCxnSpPr>
        <p:spPr>
          <a:xfrm>
            <a:off x="4699585" y="4657060"/>
            <a:ext cx="2977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 name="图片 9">
            <a:extLst>
              <a:ext uri="{FF2B5EF4-FFF2-40B4-BE49-F238E27FC236}">
                <a16:creationId xmlns:a16="http://schemas.microsoft.com/office/drawing/2014/main" id="{8C539082-4F15-4F7C-AADC-49329D3FD8E8}"/>
              </a:ext>
            </a:extLst>
          </p:cNvPr>
          <p:cNvPicPr>
            <a:picLocks noChangeAspect="1"/>
          </p:cNvPicPr>
          <p:nvPr/>
        </p:nvPicPr>
        <p:blipFill>
          <a:blip r:embed="rId3"/>
          <a:stretch>
            <a:fillRect/>
          </a:stretch>
        </p:blipFill>
        <p:spPr>
          <a:xfrm>
            <a:off x="5212546" y="3415709"/>
            <a:ext cx="6369854" cy="2581360"/>
          </a:xfrm>
          <a:prstGeom prst="rect">
            <a:avLst/>
          </a:prstGeom>
        </p:spPr>
      </p:pic>
    </p:spTree>
    <p:extLst>
      <p:ext uri="{BB962C8B-B14F-4D97-AF65-F5344CB8AC3E}">
        <p14:creationId xmlns:p14="http://schemas.microsoft.com/office/powerpoint/2010/main" val="931583067"/>
      </p:ext>
    </p:extLst>
  </p:cSld>
  <p:clrMapOvr>
    <a:masterClrMapping/>
  </p:clrMapOvr>
</p:sld>
</file>

<file path=ppt/theme/theme1.xml><?xml version="1.0" encoding="utf-8"?>
<a:theme xmlns:a="http://schemas.openxmlformats.org/drawingml/2006/main" name="主题1">
  <a:themeElements>
    <a:clrScheme name="moban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ban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ban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ban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ban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ban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ban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ban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ban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ban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ban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ban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ban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ban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高性能并行程序设计-1课程简介</Template>
  <TotalTime>3295</TotalTime>
  <Words>1428</Words>
  <Application>Microsoft Office PowerPoint</Application>
  <PresentationFormat>宽屏</PresentationFormat>
  <Paragraphs>126</Paragraphs>
  <Slides>19</Slides>
  <Notes>5</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19</vt:i4>
      </vt:variant>
    </vt:vector>
  </HeadingPairs>
  <TitlesOfParts>
    <vt:vector size="36" baseType="lpstr">
      <vt:lpstr>CthnrtPlrkbqUtopiaStd-Regular</vt:lpstr>
      <vt:lpstr>DwdtwxSvjpnxCourierNewPSMT</vt:lpstr>
      <vt:lpstr>GnwykhCfkvdyCourierNewPSMT</vt:lpstr>
      <vt:lpstr>LMRoman10-Regular</vt:lpstr>
      <vt:lpstr>NrgytlSsjpkgCourierNewPSMT</vt:lpstr>
      <vt:lpstr>NwvldwGplnppHelveticaNeueLTStd-BdCn</vt:lpstr>
      <vt:lpstr>VfdmyhDwdxnsCourierNewPSMT</vt:lpstr>
      <vt:lpstr>XdxxvcRpsycpCourierNewPSMT</vt:lpstr>
      <vt:lpstr>等线</vt:lpstr>
      <vt:lpstr>黑体</vt:lpstr>
      <vt:lpstr>宋体</vt:lpstr>
      <vt:lpstr>Arial</vt:lpstr>
      <vt:lpstr>Calibri</vt:lpstr>
      <vt:lpstr>Wingdings</vt:lpstr>
      <vt:lpstr>主题1</vt:lpstr>
      <vt:lpstr>自定义设计方案</vt:lpstr>
      <vt:lpstr>1_自定义设计方案</vt:lpstr>
      <vt:lpstr>   第十五章 GPU 编程</vt:lpstr>
      <vt:lpstr>GPU 的组成</vt:lpstr>
      <vt:lpstr>GPU 处理器</vt:lpstr>
      <vt:lpstr>示例-矩阵乘法</vt:lpstr>
      <vt:lpstr>示例-并行矩阵乘法</vt:lpstr>
      <vt:lpstr>示例-更高并行矩阵乘法</vt:lpstr>
      <vt:lpstr>简化控制逻辑(SIMD 指令)</vt:lpstr>
      <vt:lpstr>简化控制逻辑(SIMD 指令)</vt:lpstr>
      <vt:lpstr>简化控制逻辑(SIMD 指令)</vt:lpstr>
      <vt:lpstr>预测和屏蔽</vt:lpstr>
      <vt:lpstr>预测和屏蔽</vt:lpstr>
      <vt:lpstr>切换工作以隐藏延迟</vt:lpstr>
      <vt:lpstr>将内核函数加载到GPU</vt:lpstr>
      <vt:lpstr>将内核函数加载到GPU</vt:lpstr>
      <vt:lpstr>与设备存储器之间的传输</vt:lpstr>
      <vt:lpstr>GPU 内核最佳实践</vt:lpstr>
      <vt:lpstr>访问全局内存</vt:lpstr>
      <vt:lpstr>访问工作组本地内存</vt:lpstr>
      <vt:lpstr>其他GPU 内核最佳实践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智能与并行程序设计</dc:title>
  <dc:creator>方跃坚</dc:creator>
  <cp:lastModifiedBy>方跃坚</cp:lastModifiedBy>
  <cp:revision>135</cp:revision>
  <dcterms:created xsi:type="dcterms:W3CDTF">2021-02-02T01:44:04Z</dcterms:created>
  <dcterms:modified xsi:type="dcterms:W3CDTF">2021-12-13T01:44:50Z</dcterms:modified>
</cp:coreProperties>
</file>