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2" r:id="rId2"/>
    <p:sldMasterId id="2147483774" r:id="rId3"/>
  </p:sldMasterIdLst>
  <p:notesMasterIdLst>
    <p:notesMasterId r:id="rId71"/>
  </p:notesMasterIdLst>
  <p:sldIdLst>
    <p:sldId id="256" r:id="rId4"/>
    <p:sldId id="420" r:id="rId5"/>
    <p:sldId id="458" r:id="rId6"/>
    <p:sldId id="425" r:id="rId7"/>
    <p:sldId id="475" r:id="rId8"/>
    <p:sldId id="476" r:id="rId9"/>
    <p:sldId id="477" r:id="rId10"/>
    <p:sldId id="469" r:id="rId11"/>
    <p:sldId id="478" r:id="rId12"/>
    <p:sldId id="479" r:id="rId13"/>
    <p:sldId id="470" r:id="rId14"/>
    <p:sldId id="462" r:id="rId15"/>
    <p:sldId id="480" r:id="rId16"/>
    <p:sldId id="481" r:id="rId17"/>
    <p:sldId id="463" r:id="rId18"/>
    <p:sldId id="482" r:id="rId19"/>
    <p:sldId id="483" r:id="rId20"/>
    <p:sldId id="466" r:id="rId21"/>
    <p:sldId id="484" r:id="rId22"/>
    <p:sldId id="465" r:id="rId23"/>
    <p:sldId id="485" r:id="rId24"/>
    <p:sldId id="467" r:id="rId25"/>
    <p:sldId id="468" r:id="rId26"/>
    <p:sldId id="459" r:id="rId27"/>
    <p:sldId id="486" r:id="rId28"/>
    <p:sldId id="487" r:id="rId29"/>
    <p:sldId id="490" r:id="rId30"/>
    <p:sldId id="494" r:id="rId31"/>
    <p:sldId id="492" r:id="rId32"/>
    <p:sldId id="489" r:id="rId33"/>
    <p:sldId id="493" r:id="rId34"/>
    <p:sldId id="491" r:id="rId35"/>
    <p:sldId id="500" r:id="rId36"/>
    <p:sldId id="501" r:id="rId37"/>
    <p:sldId id="495" r:id="rId38"/>
    <p:sldId id="496" r:id="rId39"/>
    <p:sldId id="502" r:id="rId40"/>
    <p:sldId id="497" r:id="rId41"/>
    <p:sldId id="503" r:id="rId42"/>
    <p:sldId id="498" r:id="rId43"/>
    <p:sldId id="504" r:id="rId44"/>
    <p:sldId id="505" r:id="rId45"/>
    <p:sldId id="499" r:id="rId46"/>
    <p:sldId id="506" r:id="rId47"/>
    <p:sldId id="507" r:id="rId48"/>
    <p:sldId id="508" r:id="rId49"/>
    <p:sldId id="509" r:id="rId50"/>
    <p:sldId id="510" r:id="rId51"/>
    <p:sldId id="511" r:id="rId52"/>
    <p:sldId id="513" r:id="rId53"/>
    <p:sldId id="512" r:id="rId54"/>
    <p:sldId id="517" r:id="rId55"/>
    <p:sldId id="518" r:id="rId56"/>
    <p:sldId id="519" r:id="rId57"/>
    <p:sldId id="521" r:id="rId58"/>
    <p:sldId id="520" r:id="rId59"/>
    <p:sldId id="522" r:id="rId60"/>
    <p:sldId id="523" r:id="rId61"/>
    <p:sldId id="524" r:id="rId62"/>
    <p:sldId id="525" r:id="rId63"/>
    <p:sldId id="526" r:id="rId64"/>
    <p:sldId id="527" r:id="rId65"/>
    <p:sldId id="528" r:id="rId66"/>
    <p:sldId id="529" r:id="rId67"/>
    <p:sldId id="530" r:id="rId68"/>
    <p:sldId id="531" r:id="rId69"/>
    <p:sldId id="532"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91"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3E94A93-8FF4-4DFF-8C74-42A61DCE8A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D3D79D5-8946-4A33-A44E-0F18CEB1ACE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C704B-7EF0-49A0-AAD5-E61C3C7E3952}" type="datetimeFigureOut">
              <a:rPr lang="zh-CN" altLang="en-US" smtClean="0"/>
              <a:t>2021/12/13</a:t>
            </a:fld>
            <a:endParaRPr lang="zh-CN" altLang="en-US"/>
          </a:p>
        </p:txBody>
      </p:sp>
      <p:sp>
        <p:nvSpPr>
          <p:cNvPr id="4" name="幻灯片图像占位符 3">
            <a:extLst>
              <a:ext uri="{FF2B5EF4-FFF2-40B4-BE49-F238E27FC236}">
                <a16:creationId xmlns:a16="http://schemas.microsoft.com/office/drawing/2014/main" id="{E5B753F9-12D7-49F5-8D74-00839D18E8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54B0CFC3-033B-4E04-AC8A-2D9CB9633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3142E1C9-779E-4404-9069-041E3AE6FF7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F25790BA-4485-427A-8C76-383BE61260C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543D-D25F-442E-88FF-DA20B67647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a:t>
            </a:fld>
            <a:endParaRPr lang="zh-CN" altLang="en-US"/>
          </a:p>
        </p:txBody>
      </p:sp>
    </p:spTree>
    <p:extLst>
      <p:ext uri="{BB962C8B-B14F-4D97-AF65-F5344CB8AC3E}">
        <p14:creationId xmlns:p14="http://schemas.microsoft.com/office/powerpoint/2010/main" val="217524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11</a:t>
            </a:fld>
            <a:endParaRPr lang="zh-CN" altLang="en-US"/>
          </a:p>
        </p:txBody>
      </p:sp>
    </p:spTree>
    <p:extLst>
      <p:ext uri="{BB962C8B-B14F-4D97-AF65-F5344CB8AC3E}">
        <p14:creationId xmlns:p14="http://schemas.microsoft.com/office/powerpoint/2010/main" val="3509204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12</a:t>
            </a:fld>
            <a:endParaRPr lang="zh-CN" altLang="en-US"/>
          </a:p>
        </p:txBody>
      </p:sp>
    </p:spTree>
    <p:extLst>
      <p:ext uri="{BB962C8B-B14F-4D97-AF65-F5344CB8AC3E}">
        <p14:creationId xmlns:p14="http://schemas.microsoft.com/office/powerpoint/2010/main" val="3330500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13</a:t>
            </a:fld>
            <a:endParaRPr lang="zh-CN" altLang="en-US"/>
          </a:p>
        </p:txBody>
      </p:sp>
    </p:spTree>
    <p:extLst>
      <p:ext uri="{BB962C8B-B14F-4D97-AF65-F5344CB8AC3E}">
        <p14:creationId xmlns:p14="http://schemas.microsoft.com/office/powerpoint/2010/main" val="1647781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14</a:t>
            </a:fld>
            <a:endParaRPr lang="zh-CN" altLang="en-US"/>
          </a:p>
        </p:txBody>
      </p:sp>
    </p:spTree>
    <p:extLst>
      <p:ext uri="{BB962C8B-B14F-4D97-AF65-F5344CB8AC3E}">
        <p14:creationId xmlns:p14="http://schemas.microsoft.com/office/powerpoint/2010/main" val="72757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15</a:t>
            </a:fld>
            <a:endParaRPr lang="zh-CN" altLang="en-US"/>
          </a:p>
        </p:txBody>
      </p:sp>
    </p:spTree>
    <p:extLst>
      <p:ext uri="{BB962C8B-B14F-4D97-AF65-F5344CB8AC3E}">
        <p14:creationId xmlns:p14="http://schemas.microsoft.com/office/powerpoint/2010/main" val="57748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16</a:t>
            </a:fld>
            <a:endParaRPr lang="zh-CN" altLang="en-US"/>
          </a:p>
        </p:txBody>
      </p:sp>
    </p:spTree>
    <p:extLst>
      <p:ext uri="{BB962C8B-B14F-4D97-AF65-F5344CB8AC3E}">
        <p14:creationId xmlns:p14="http://schemas.microsoft.com/office/powerpoint/2010/main" val="364497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17</a:t>
            </a:fld>
            <a:endParaRPr lang="zh-CN" altLang="en-US"/>
          </a:p>
        </p:txBody>
      </p:sp>
    </p:spTree>
    <p:extLst>
      <p:ext uri="{BB962C8B-B14F-4D97-AF65-F5344CB8AC3E}">
        <p14:creationId xmlns:p14="http://schemas.microsoft.com/office/powerpoint/2010/main" val="357765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18</a:t>
            </a:fld>
            <a:endParaRPr lang="zh-CN" altLang="en-US"/>
          </a:p>
        </p:txBody>
      </p:sp>
    </p:spTree>
    <p:extLst>
      <p:ext uri="{BB962C8B-B14F-4D97-AF65-F5344CB8AC3E}">
        <p14:creationId xmlns:p14="http://schemas.microsoft.com/office/powerpoint/2010/main" val="718124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19</a:t>
            </a:fld>
            <a:endParaRPr lang="zh-CN" altLang="en-US"/>
          </a:p>
        </p:txBody>
      </p:sp>
    </p:spTree>
    <p:extLst>
      <p:ext uri="{BB962C8B-B14F-4D97-AF65-F5344CB8AC3E}">
        <p14:creationId xmlns:p14="http://schemas.microsoft.com/office/powerpoint/2010/main" val="924658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20</a:t>
            </a:fld>
            <a:endParaRPr lang="zh-CN" altLang="en-US"/>
          </a:p>
        </p:txBody>
      </p:sp>
    </p:spTree>
    <p:extLst>
      <p:ext uri="{BB962C8B-B14F-4D97-AF65-F5344CB8AC3E}">
        <p14:creationId xmlns:p14="http://schemas.microsoft.com/office/powerpoint/2010/main" val="316348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a:t>
            </a:fld>
            <a:endParaRPr lang="zh-CN" altLang="en-US"/>
          </a:p>
        </p:txBody>
      </p:sp>
    </p:spTree>
    <p:extLst>
      <p:ext uri="{BB962C8B-B14F-4D97-AF65-F5344CB8AC3E}">
        <p14:creationId xmlns:p14="http://schemas.microsoft.com/office/powerpoint/2010/main" val="1121657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21</a:t>
            </a:fld>
            <a:endParaRPr lang="zh-CN" altLang="en-US"/>
          </a:p>
        </p:txBody>
      </p:sp>
    </p:spTree>
    <p:extLst>
      <p:ext uri="{BB962C8B-B14F-4D97-AF65-F5344CB8AC3E}">
        <p14:creationId xmlns:p14="http://schemas.microsoft.com/office/powerpoint/2010/main" val="272735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22</a:t>
            </a:fld>
            <a:endParaRPr lang="zh-CN" altLang="en-US"/>
          </a:p>
        </p:txBody>
      </p:sp>
    </p:spTree>
    <p:extLst>
      <p:ext uri="{BB962C8B-B14F-4D97-AF65-F5344CB8AC3E}">
        <p14:creationId xmlns:p14="http://schemas.microsoft.com/office/powerpoint/2010/main" val="251524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23</a:t>
            </a:fld>
            <a:endParaRPr lang="zh-CN" altLang="en-US"/>
          </a:p>
        </p:txBody>
      </p:sp>
    </p:spTree>
    <p:extLst>
      <p:ext uri="{BB962C8B-B14F-4D97-AF65-F5344CB8AC3E}">
        <p14:creationId xmlns:p14="http://schemas.microsoft.com/office/powerpoint/2010/main" val="2995834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24</a:t>
            </a:fld>
            <a:endParaRPr lang="zh-CN" altLang="en-US"/>
          </a:p>
        </p:txBody>
      </p:sp>
    </p:spTree>
    <p:extLst>
      <p:ext uri="{BB962C8B-B14F-4D97-AF65-F5344CB8AC3E}">
        <p14:creationId xmlns:p14="http://schemas.microsoft.com/office/powerpoint/2010/main" val="890254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25</a:t>
            </a:fld>
            <a:endParaRPr lang="zh-CN" altLang="en-US"/>
          </a:p>
        </p:txBody>
      </p:sp>
    </p:spTree>
    <p:extLst>
      <p:ext uri="{BB962C8B-B14F-4D97-AF65-F5344CB8AC3E}">
        <p14:creationId xmlns:p14="http://schemas.microsoft.com/office/powerpoint/2010/main" val="864248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26</a:t>
            </a:fld>
            <a:endParaRPr lang="zh-CN" altLang="en-US"/>
          </a:p>
        </p:txBody>
      </p:sp>
    </p:spTree>
    <p:extLst>
      <p:ext uri="{BB962C8B-B14F-4D97-AF65-F5344CB8AC3E}">
        <p14:creationId xmlns:p14="http://schemas.microsoft.com/office/powerpoint/2010/main" val="3332035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27</a:t>
            </a:fld>
            <a:endParaRPr lang="zh-CN" altLang="en-US"/>
          </a:p>
        </p:txBody>
      </p:sp>
    </p:spTree>
    <p:extLst>
      <p:ext uri="{BB962C8B-B14F-4D97-AF65-F5344CB8AC3E}">
        <p14:creationId xmlns:p14="http://schemas.microsoft.com/office/powerpoint/2010/main" val="3507004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28</a:t>
            </a:fld>
            <a:endParaRPr lang="zh-CN" altLang="en-US"/>
          </a:p>
        </p:txBody>
      </p:sp>
    </p:spTree>
    <p:extLst>
      <p:ext uri="{BB962C8B-B14F-4D97-AF65-F5344CB8AC3E}">
        <p14:creationId xmlns:p14="http://schemas.microsoft.com/office/powerpoint/2010/main" val="929726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29</a:t>
            </a:fld>
            <a:endParaRPr lang="zh-CN" altLang="en-US"/>
          </a:p>
        </p:txBody>
      </p:sp>
    </p:spTree>
    <p:extLst>
      <p:ext uri="{BB962C8B-B14F-4D97-AF65-F5344CB8AC3E}">
        <p14:creationId xmlns:p14="http://schemas.microsoft.com/office/powerpoint/2010/main" val="156090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30</a:t>
            </a:fld>
            <a:endParaRPr lang="zh-CN" altLang="en-US"/>
          </a:p>
        </p:txBody>
      </p:sp>
    </p:spTree>
    <p:extLst>
      <p:ext uri="{BB962C8B-B14F-4D97-AF65-F5344CB8AC3E}">
        <p14:creationId xmlns:p14="http://schemas.microsoft.com/office/powerpoint/2010/main" val="345767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a:t>
            </a:fld>
            <a:endParaRPr lang="zh-CN" altLang="en-US"/>
          </a:p>
        </p:txBody>
      </p:sp>
    </p:spTree>
    <p:extLst>
      <p:ext uri="{BB962C8B-B14F-4D97-AF65-F5344CB8AC3E}">
        <p14:creationId xmlns:p14="http://schemas.microsoft.com/office/powerpoint/2010/main" val="17322687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31</a:t>
            </a:fld>
            <a:endParaRPr lang="zh-CN" altLang="en-US"/>
          </a:p>
        </p:txBody>
      </p:sp>
    </p:spTree>
    <p:extLst>
      <p:ext uri="{BB962C8B-B14F-4D97-AF65-F5344CB8AC3E}">
        <p14:creationId xmlns:p14="http://schemas.microsoft.com/office/powerpoint/2010/main" val="3630998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32</a:t>
            </a:fld>
            <a:endParaRPr lang="zh-CN" altLang="en-US"/>
          </a:p>
        </p:txBody>
      </p:sp>
    </p:spTree>
    <p:extLst>
      <p:ext uri="{BB962C8B-B14F-4D97-AF65-F5344CB8AC3E}">
        <p14:creationId xmlns:p14="http://schemas.microsoft.com/office/powerpoint/2010/main" val="201422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33</a:t>
            </a:fld>
            <a:endParaRPr lang="zh-CN" altLang="en-US"/>
          </a:p>
        </p:txBody>
      </p:sp>
    </p:spTree>
    <p:extLst>
      <p:ext uri="{BB962C8B-B14F-4D97-AF65-F5344CB8AC3E}">
        <p14:creationId xmlns:p14="http://schemas.microsoft.com/office/powerpoint/2010/main" val="1381319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34</a:t>
            </a:fld>
            <a:endParaRPr lang="zh-CN" altLang="en-US"/>
          </a:p>
        </p:txBody>
      </p:sp>
    </p:spTree>
    <p:extLst>
      <p:ext uri="{BB962C8B-B14F-4D97-AF65-F5344CB8AC3E}">
        <p14:creationId xmlns:p14="http://schemas.microsoft.com/office/powerpoint/2010/main" val="141818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35</a:t>
            </a:fld>
            <a:endParaRPr lang="zh-CN" altLang="en-US"/>
          </a:p>
        </p:txBody>
      </p:sp>
    </p:spTree>
    <p:extLst>
      <p:ext uri="{BB962C8B-B14F-4D97-AF65-F5344CB8AC3E}">
        <p14:creationId xmlns:p14="http://schemas.microsoft.com/office/powerpoint/2010/main" val="1640576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36</a:t>
            </a:fld>
            <a:endParaRPr lang="zh-CN" altLang="en-US"/>
          </a:p>
        </p:txBody>
      </p:sp>
    </p:spTree>
    <p:extLst>
      <p:ext uri="{BB962C8B-B14F-4D97-AF65-F5344CB8AC3E}">
        <p14:creationId xmlns:p14="http://schemas.microsoft.com/office/powerpoint/2010/main" val="637163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37</a:t>
            </a:fld>
            <a:endParaRPr lang="zh-CN" altLang="en-US"/>
          </a:p>
        </p:txBody>
      </p:sp>
    </p:spTree>
    <p:extLst>
      <p:ext uri="{BB962C8B-B14F-4D97-AF65-F5344CB8AC3E}">
        <p14:creationId xmlns:p14="http://schemas.microsoft.com/office/powerpoint/2010/main" val="3438599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38</a:t>
            </a:fld>
            <a:endParaRPr lang="zh-CN" altLang="en-US"/>
          </a:p>
        </p:txBody>
      </p:sp>
    </p:spTree>
    <p:extLst>
      <p:ext uri="{BB962C8B-B14F-4D97-AF65-F5344CB8AC3E}">
        <p14:creationId xmlns:p14="http://schemas.microsoft.com/office/powerpoint/2010/main" val="86527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39</a:t>
            </a:fld>
            <a:endParaRPr lang="zh-CN" altLang="en-US"/>
          </a:p>
        </p:txBody>
      </p:sp>
    </p:spTree>
    <p:extLst>
      <p:ext uri="{BB962C8B-B14F-4D97-AF65-F5344CB8AC3E}">
        <p14:creationId xmlns:p14="http://schemas.microsoft.com/office/powerpoint/2010/main" val="6858688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40</a:t>
            </a:fld>
            <a:endParaRPr lang="zh-CN" altLang="en-US"/>
          </a:p>
        </p:txBody>
      </p:sp>
    </p:spTree>
    <p:extLst>
      <p:ext uri="{BB962C8B-B14F-4D97-AF65-F5344CB8AC3E}">
        <p14:creationId xmlns:p14="http://schemas.microsoft.com/office/powerpoint/2010/main" val="291722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a:t>
            </a:fld>
            <a:endParaRPr lang="zh-CN" altLang="en-US"/>
          </a:p>
        </p:txBody>
      </p:sp>
    </p:spTree>
    <p:extLst>
      <p:ext uri="{BB962C8B-B14F-4D97-AF65-F5344CB8AC3E}">
        <p14:creationId xmlns:p14="http://schemas.microsoft.com/office/powerpoint/2010/main" val="32125941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41</a:t>
            </a:fld>
            <a:endParaRPr lang="zh-CN" altLang="en-US"/>
          </a:p>
        </p:txBody>
      </p:sp>
    </p:spTree>
    <p:extLst>
      <p:ext uri="{BB962C8B-B14F-4D97-AF65-F5344CB8AC3E}">
        <p14:creationId xmlns:p14="http://schemas.microsoft.com/office/powerpoint/2010/main" val="3876283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42</a:t>
            </a:fld>
            <a:endParaRPr lang="zh-CN" altLang="en-US"/>
          </a:p>
        </p:txBody>
      </p:sp>
    </p:spTree>
    <p:extLst>
      <p:ext uri="{BB962C8B-B14F-4D97-AF65-F5344CB8AC3E}">
        <p14:creationId xmlns:p14="http://schemas.microsoft.com/office/powerpoint/2010/main" val="2442932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43</a:t>
            </a:fld>
            <a:endParaRPr lang="zh-CN" altLang="en-US"/>
          </a:p>
        </p:txBody>
      </p:sp>
    </p:spTree>
    <p:extLst>
      <p:ext uri="{BB962C8B-B14F-4D97-AF65-F5344CB8AC3E}">
        <p14:creationId xmlns:p14="http://schemas.microsoft.com/office/powerpoint/2010/main" val="555091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44</a:t>
            </a:fld>
            <a:endParaRPr lang="zh-CN" altLang="en-US"/>
          </a:p>
        </p:txBody>
      </p:sp>
    </p:spTree>
    <p:extLst>
      <p:ext uri="{BB962C8B-B14F-4D97-AF65-F5344CB8AC3E}">
        <p14:creationId xmlns:p14="http://schemas.microsoft.com/office/powerpoint/2010/main" val="10089410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45</a:t>
            </a:fld>
            <a:endParaRPr lang="zh-CN" altLang="en-US"/>
          </a:p>
        </p:txBody>
      </p:sp>
    </p:spTree>
    <p:extLst>
      <p:ext uri="{BB962C8B-B14F-4D97-AF65-F5344CB8AC3E}">
        <p14:creationId xmlns:p14="http://schemas.microsoft.com/office/powerpoint/2010/main" val="4595581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46</a:t>
            </a:fld>
            <a:endParaRPr lang="zh-CN" altLang="en-US"/>
          </a:p>
        </p:txBody>
      </p:sp>
    </p:spTree>
    <p:extLst>
      <p:ext uri="{BB962C8B-B14F-4D97-AF65-F5344CB8AC3E}">
        <p14:creationId xmlns:p14="http://schemas.microsoft.com/office/powerpoint/2010/main" val="1938086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47</a:t>
            </a:fld>
            <a:endParaRPr lang="zh-CN" altLang="en-US"/>
          </a:p>
        </p:txBody>
      </p:sp>
    </p:spTree>
    <p:extLst>
      <p:ext uri="{BB962C8B-B14F-4D97-AF65-F5344CB8AC3E}">
        <p14:creationId xmlns:p14="http://schemas.microsoft.com/office/powerpoint/2010/main" val="3595834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48</a:t>
            </a:fld>
            <a:endParaRPr lang="zh-CN" altLang="en-US"/>
          </a:p>
        </p:txBody>
      </p:sp>
    </p:spTree>
    <p:extLst>
      <p:ext uri="{BB962C8B-B14F-4D97-AF65-F5344CB8AC3E}">
        <p14:creationId xmlns:p14="http://schemas.microsoft.com/office/powerpoint/2010/main" val="30053893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49</a:t>
            </a:fld>
            <a:endParaRPr lang="zh-CN" altLang="en-US"/>
          </a:p>
        </p:txBody>
      </p:sp>
    </p:spTree>
    <p:extLst>
      <p:ext uri="{BB962C8B-B14F-4D97-AF65-F5344CB8AC3E}">
        <p14:creationId xmlns:p14="http://schemas.microsoft.com/office/powerpoint/2010/main" val="3448865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50</a:t>
            </a:fld>
            <a:endParaRPr lang="zh-CN" altLang="en-US"/>
          </a:p>
        </p:txBody>
      </p:sp>
    </p:spTree>
    <p:extLst>
      <p:ext uri="{BB962C8B-B14F-4D97-AF65-F5344CB8AC3E}">
        <p14:creationId xmlns:p14="http://schemas.microsoft.com/office/powerpoint/2010/main" val="34483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a:t>
            </a:fld>
            <a:endParaRPr lang="zh-CN" altLang="en-US"/>
          </a:p>
        </p:txBody>
      </p:sp>
    </p:spTree>
    <p:extLst>
      <p:ext uri="{BB962C8B-B14F-4D97-AF65-F5344CB8AC3E}">
        <p14:creationId xmlns:p14="http://schemas.microsoft.com/office/powerpoint/2010/main" val="38530949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51</a:t>
            </a:fld>
            <a:endParaRPr lang="zh-CN" altLang="en-US"/>
          </a:p>
        </p:txBody>
      </p:sp>
    </p:spTree>
    <p:extLst>
      <p:ext uri="{BB962C8B-B14F-4D97-AF65-F5344CB8AC3E}">
        <p14:creationId xmlns:p14="http://schemas.microsoft.com/office/powerpoint/2010/main" val="1839695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52</a:t>
            </a:fld>
            <a:endParaRPr lang="zh-CN" altLang="en-US"/>
          </a:p>
        </p:txBody>
      </p:sp>
    </p:spTree>
    <p:extLst>
      <p:ext uri="{BB962C8B-B14F-4D97-AF65-F5344CB8AC3E}">
        <p14:creationId xmlns:p14="http://schemas.microsoft.com/office/powerpoint/2010/main" val="33229391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53</a:t>
            </a:fld>
            <a:endParaRPr lang="zh-CN" altLang="en-US"/>
          </a:p>
        </p:txBody>
      </p:sp>
    </p:spTree>
    <p:extLst>
      <p:ext uri="{BB962C8B-B14F-4D97-AF65-F5344CB8AC3E}">
        <p14:creationId xmlns:p14="http://schemas.microsoft.com/office/powerpoint/2010/main" val="3671019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54</a:t>
            </a:fld>
            <a:endParaRPr lang="zh-CN" altLang="en-US"/>
          </a:p>
        </p:txBody>
      </p:sp>
    </p:spTree>
    <p:extLst>
      <p:ext uri="{BB962C8B-B14F-4D97-AF65-F5344CB8AC3E}">
        <p14:creationId xmlns:p14="http://schemas.microsoft.com/office/powerpoint/2010/main" val="40357861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55</a:t>
            </a:fld>
            <a:endParaRPr lang="zh-CN" altLang="en-US"/>
          </a:p>
        </p:txBody>
      </p:sp>
    </p:spTree>
    <p:extLst>
      <p:ext uri="{BB962C8B-B14F-4D97-AF65-F5344CB8AC3E}">
        <p14:creationId xmlns:p14="http://schemas.microsoft.com/office/powerpoint/2010/main" val="27054209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56</a:t>
            </a:fld>
            <a:endParaRPr lang="zh-CN" altLang="en-US"/>
          </a:p>
        </p:txBody>
      </p:sp>
    </p:spTree>
    <p:extLst>
      <p:ext uri="{BB962C8B-B14F-4D97-AF65-F5344CB8AC3E}">
        <p14:creationId xmlns:p14="http://schemas.microsoft.com/office/powerpoint/2010/main" val="21961250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57</a:t>
            </a:fld>
            <a:endParaRPr lang="zh-CN" altLang="en-US"/>
          </a:p>
        </p:txBody>
      </p:sp>
    </p:spTree>
    <p:extLst>
      <p:ext uri="{BB962C8B-B14F-4D97-AF65-F5344CB8AC3E}">
        <p14:creationId xmlns:p14="http://schemas.microsoft.com/office/powerpoint/2010/main" val="41852189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58</a:t>
            </a:fld>
            <a:endParaRPr lang="zh-CN" altLang="en-US"/>
          </a:p>
        </p:txBody>
      </p:sp>
    </p:spTree>
    <p:extLst>
      <p:ext uri="{BB962C8B-B14F-4D97-AF65-F5344CB8AC3E}">
        <p14:creationId xmlns:p14="http://schemas.microsoft.com/office/powerpoint/2010/main" val="2785162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59</a:t>
            </a:fld>
            <a:endParaRPr lang="zh-CN" altLang="en-US"/>
          </a:p>
        </p:txBody>
      </p:sp>
    </p:spTree>
    <p:extLst>
      <p:ext uri="{BB962C8B-B14F-4D97-AF65-F5344CB8AC3E}">
        <p14:creationId xmlns:p14="http://schemas.microsoft.com/office/powerpoint/2010/main" val="3753907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60</a:t>
            </a:fld>
            <a:endParaRPr lang="zh-CN" altLang="en-US"/>
          </a:p>
        </p:txBody>
      </p:sp>
    </p:spTree>
    <p:extLst>
      <p:ext uri="{BB962C8B-B14F-4D97-AF65-F5344CB8AC3E}">
        <p14:creationId xmlns:p14="http://schemas.microsoft.com/office/powerpoint/2010/main" val="48753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7</a:t>
            </a:fld>
            <a:endParaRPr lang="zh-CN" altLang="en-US"/>
          </a:p>
        </p:txBody>
      </p:sp>
    </p:spTree>
    <p:extLst>
      <p:ext uri="{BB962C8B-B14F-4D97-AF65-F5344CB8AC3E}">
        <p14:creationId xmlns:p14="http://schemas.microsoft.com/office/powerpoint/2010/main" val="14038196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61</a:t>
            </a:fld>
            <a:endParaRPr lang="zh-CN" altLang="en-US"/>
          </a:p>
        </p:txBody>
      </p:sp>
    </p:spTree>
    <p:extLst>
      <p:ext uri="{BB962C8B-B14F-4D97-AF65-F5344CB8AC3E}">
        <p14:creationId xmlns:p14="http://schemas.microsoft.com/office/powerpoint/2010/main" val="94164655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62</a:t>
            </a:fld>
            <a:endParaRPr lang="zh-CN" altLang="en-US"/>
          </a:p>
        </p:txBody>
      </p:sp>
    </p:spTree>
    <p:extLst>
      <p:ext uri="{BB962C8B-B14F-4D97-AF65-F5344CB8AC3E}">
        <p14:creationId xmlns:p14="http://schemas.microsoft.com/office/powerpoint/2010/main" val="26441468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63</a:t>
            </a:fld>
            <a:endParaRPr lang="zh-CN" altLang="en-US"/>
          </a:p>
        </p:txBody>
      </p:sp>
    </p:spTree>
    <p:extLst>
      <p:ext uri="{BB962C8B-B14F-4D97-AF65-F5344CB8AC3E}">
        <p14:creationId xmlns:p14="http://schemas.microsoft.com/office/powerpoint/2010/main" val="3741064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64</a:t>
            </a:fld>
            <a:endParaRPr lang="zh-CN" altLang="en-US"/>
          </a:p>
        </p:txBody>
      </p:sp>
    </p:spTree>
    <p:extLst>
      <p:ext uri="{BB962C8B-B14F-4D97-AF65-F5344CB8AC3E}">
        <p14:creationId xmlns:p14="http://schemas.microsoft.com/office/powerpoint/2010/main" val="20185949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65</a:t>
            </a:fld>
            <a:endParaRPr lang="zh-CN" altLang="en-US"/>
          </a:p>
        </p:txBody>
      </p:sp>
    </p:spTree>
    <p:extLst>
      <p:ext uri="{BB962C8B-B14F-4D97-AF65-F5344CB8AC3E}">
        <p14:creationId xmlns:p14="http://schemas.microsoft.com/office/powerpoint/2010/main" val="17051229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66</a:t>
            </a:fld>
            <a:endParaRPr lang="zh-CN" altLang="en-US"/>
          </a:p>
        </p:txBody>
      </p:sp>
    </p:spTree>
    <p:extLst>
      <p:ext uri="{BB962C8B-B14F-4D97-AF65-F5344CB8AC3E}">
        <p14:creationId xmlns:p14="http://schemas.microsoft.com/office/powerpoint/2010/main" val="6154424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67</a:t>
            </a:fld>
            <a:endParaRPr lang="zh-CN" altLang="en-US"/>
          </a:p>
        </p:txBody>
      </p:sp>
    </p:spTree>
    <p:extLst>
      <p:ext uri="{BB962C8B-B14F-4D97-AF65-F5344CB8AC3E}">
        <p14:creationId xmlns:p14="http://schemas.microsoft.com/office/powerpoint/2010/main" val="3254845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8</a:t>
            </a:fld>
            <a:endParaRPr lang="zh-CN" altLang="en-US"/>
          </a:p>
        </p:txBody>
      </p:sp>
    </p:spTree>
    <p:extLst>
      <p:ext uri="{BB962C8B-B14F-4D97-AF65-F5344CB8AC3E}">
        <p14:creationId xmlns:p14="http://schemas.microsoft.com/office/powerpoint/2010/main" val="3074858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9</a:t>
            </a:fld>
            <a:endParaRPr lang="zh-CN" altLang="en-US"/>
          </a:p>
        </p:txBody>
      </p:sp>
    </p:spTree>
    <p:extLst>
      <p:ext uri="{BB962C8B-B14F-4D97-AF65-F5344CB8AC3E}">
        <p14:creationId xmlns:p14="http://schemas.microsoft.com/office/powerpoint/2010/main" val="299259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51543D-D25F-442E-88FF-DA20B6764755}" type="slidenum">
              <a:rPr lang="zh-CN" altLang="en-US" smtClean="0"/>
              <a:t>10</a:t>
            </a:fld>
            <a:endParaRPr lang="zh-CN" altLang="en-US"/>
          </a:p>
        </p:txBody>
      </p:sp>
    </p:spTree>
    <p:extLst>
      <p:ext uri="{BB962C8B-B14F-4D97-AF65-F5344CB8AC3E}">
        <p14:creationId xmlns:p14="http://schemas.microsoft.com/office/powerpoint/2010/main" val="106065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039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25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1413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0627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a:extLst>
              <a:ext uri="{FF2B5EF4-FFF2-40B4-BE49-F238E27FC236}">
                <a16:creationId xmlns:a16="http://schemas.microsoft.com/office/drawing/2014/main" id="{F6A4C906-F9F5-4755-8E37-3D9CEB0D7252}"/>
              </a:ext>
            </a:extLst>
          </p:cNvPr>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335493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0969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0962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75937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05278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7212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93821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29484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701536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4699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132245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176224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24812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49433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7943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15786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988307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3617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71662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807906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670027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95226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947284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789139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15958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91340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77383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28337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16921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4721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76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64AF711-FFA5-4AF9-B0BD-8C75773296E9}" type="datetimeFigureOut">
              <a:rPr lang="zh-CN" altLang="en-US" smtClean="0"/>
              <a:t>2021/12/13</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5C45B5D-74D1-47A8-A715-6F526F4D812A}" type="slidenum">
              <a:rPr lang="zh-CN" altLang="en-US" smtClean="0"/>
              <a:t>‹#›</a:t>
            </a:fld>
            <a:endParaRPr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84221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0683568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517287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A7A2B-72C2-43CA-A84E-64A0706D7D12}"/>
              </a:ext>
            </a:extLst>
          </p:cNvPr>
          <p:cNvSpPr>
            <a:spLocks noGrp="1"/>
          </p:cNvSpPr>
          <p:nvPr>
            <p:ph type="ctrTitle"/>
          </p:nvPr>
        </p:nvSpPr>
        <p:spPr>
          <a:xfrm>
            <a:off x="914400" y="1116504"/>
            <a:ext cx="10363200" cy="1470025"/>
          </a:xfrm>
        </p:spPr>
        <p:txBody>
          <a:bodyPr/>
          <a:lstStyle/>
          <a:p>
            <a:r>
              <a:rPr lang="zh-CN" altLang="en-US">
                <a:latin typeface="Times New Roman" panose="02020603050405020304" pitchFamily="18" charset="0"/>
                <a:ea typeface="黑体" panose="02010609060101010101" pitchFamily="49" charset="-122"/>
              </a:rPr>
              <a:t>第十七章</a:t>
            </a:r>
            <a:r>
              <a:rPr lang="en-US" altLang="zh-CN">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编程</a:t>
            </a:r>
          </a:p>
        </p:txBody>
      </p:sp>
      <p:pic>
        <p:nvPicPr>
          <p:cNvPr id="4" name="图片 3">
            <a:extLst>
              <a:ext uri="{FF2B5EF4-FFF2-40B4-BE49-F238E27FC236}">
                <a16:creationId xmlns:a16="http://schemas.microsoft.com/office/drawing/2014/main" id="{31B1126C-620A-4CDF-BFC4-891F6B7D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594" y="2286696"/>
            <a:ext cx="4836812" cy="3015595"/>
          </a:xfrm>
          <a:prstGeom prst="rect">
            <a:avLst/>
          </a:prstGeom>
        </p:spPr>
      </p:pic>
    </p:spTree>
    <p:extLst>
      <p:ext uri="{BB962C8B-B14F-4D97-AF65-F5344CB8AC3E}">
        <p14:creationId xmlns:p14="http://schemas.microsoft.com/office/powerpoint/2010/main" val="177707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17.2.1 </a:t>
            </a:r>
            <a:r>
              <a:rPr lang="zh-CN" altLang="en-US" dirty="0">
                <a:latin typeface="Times New Roman" panose="02020603050405020304" pitchFamily="18" charset="0"/>
                <a:ea typeface="黑体" panose="02010609060101010101" pitchFamily="49" charset="-122"/>
              </a:rPr>
              <a:t>流水线并行</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a:xfrm>
            <a:off x="609600" y="1722438"/>
            <a:ext cx="11370906" cy="4525962"/>
          </a:xfrm>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流水线化非常高效。每个流水线只执行总体工作的一小部分，很快开始处理下一个工作单元。</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流水线处理单个计算需要许多时钟周期，但流水线可以同时计算不同数据的不同计算实例。</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当足够多的工作在流水线中执行足够多的时钟周期后，每个部分都可执行有用工作，从而实现了整个空间设备同时并行执行工作，即流水线并行。</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流水线并行是</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上用来实现性能并行的主要形式。</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6874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17.2.2 </a:t>
            </a:r>
            <a:r>
              <a:rPr lang="zh-CN" altLang="en-US" dirty="0">
                <a:latin typeface="Times New Roman" panose="02020603050405020304" pitchFamily="18" charset="0"/>
                <a:ea typeface="黑体" panose="02010609060101010101" pitchFamily="49" charset="-122"/>
              </a:rPr>
              <a:t>内核的花费</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芯片“区域”</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a:xfrm>
            <a:off x="609600" y="1722438"/>
            <a:ext cx="10972800" cy="4525962"/>
          </a:xfrm>
        </p:spPr>
        <p:txBody>
          <a:bodyPr>
            <a:normAutofit fontScale="92500"/>
          </a:bodyPr>
          <a:lstStyle/>
          <a:p>
            <a:pPr>
              <a:lnSpc>
                <a:spcPct val="15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DPC++</a:t>
            </a:r>
            <a:r>
              <a:rPr lang="zh-CN" altLang="en-US" dirty="0">
                <a:latin typeface="Times New Roman" panose="02020603050405020304" pitchFamily="18" charset="0"/>
                <a:ea typeface="楷体" panose="02010609060101010101" pitchFamily="49" charset="-122"/>
              </a:rPr>
              <a:t>程序中每个内核都会生成空间流水线，消耗</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资源。</a:t>
            </a: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内核都使用自己的区域，所以不同内核可以并发执行。</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即使内核正在等待内存访问，</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上其他内核也可以继续执行，因为它们是芯片上其他的独立流水线。</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这种思想描述为内核之间的独立前向进程，是</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空间计算的关键。</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88463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200" dirty="0">
                <a:latin typeface="Times New Roman" panose="02020603050405020304" pitchFamily="18" charset="0"/>
                <a:ea typeface="黑体" panose="02010609060101010101" pitchFamily="49" charset="-122"/>
              </a:rPr>
              <a:t>图</a:t>
            </a:r>
            <a:r>
              <a:rPr lang="en-US" altLang="zh-CN" sz="3200" dirty="0">
                <a:latin typeface="Times New Roman" panose="02020603050405020304" pitchFamily="18" charset="0"/>
                <a:ea typeface="黑体" panose="02010609060101010101" pitchFamily="49" charset="-122"/>
              </a:rPr>
              <a:t>5 </a:t>
            </a:r>
            <a:r>
              <a:rPr lang="zh-CN" altLang="en-US" sz="3200" dirty="0">
                <a:latin typeface="Times New Roman" panose="02020603050405020304" pitchFamily="18" charset="0"/>
                <a:ea typeface="黑体" panose="02010609060101010101" pitchFamily="49" charset="-122"/>
              </a:rPr>
              <a:t>同一</a:t>
            </a:r>
            <a:r>
              <a:rPr lang="en-US" altLang="zh-CN" sz="3200" dirty="0">
                <a:latin typeface="Times New Roman" panose="02020603050405020304" pitchFamily="18" charset="0"/>
                <a:ea typeface="黑体" panose="02010609060101010101" pitchFamily="49" charset="-122"/>
              </a:rPr>
              <a:t>FPGA</a:t>
            </a:r>
            <a:r>
              <a:rPr lang="zh-CN" altLang="en-US" sz="3200" dirty="0">
                <a:latin typeface="Times New Roman" panose="02020603050405020304" pitchFamily="18" charset="0"/>
                <a:ea typeface="黑体" panose="02010609060101010101" pitchFamily="49" charset="-122"/>
              </a:rPr>
              <a:t>二进制文件中的多个内核</a:t>
            </a:r>
            <a:r>
              <a:rPr lang="en-US" altLang="zh-CN" sz="3200" dirty="0">
                <a:latin typeface="Times New Roman" panose="02020603050405020304" pitchFamily="18" charset="0"/>
                <a:ea typeface="黑体" panose="02010609060101010101" pitchFamily="49" charset="-122"/>
              </a:rPr>
              <a:t>:</a:t>
            </a:r>
            <a:r>
              <a:rPr lang="zh-CN" altLang="en-US" sz="3200" dirty="0">
                <a:latin typeface="Times New Roman" panose="02020603050405020304" pitchFamily="18" charset="0"/>
                <a:ea typeface="黑体" panose="02010609060101010101" pitchFamily="49" charset="-122"/>
              </a:rPr>
              <a:t>内核可以并发运行</a:t>
            </a:r>
          </a:p>
        </p:txBody>
      </p:sp>
      <p:pic>
        <p:nvPicPr>
          <p:cNvPr id="4" name="图片 3">
            <a:extLst>
              <a:ext uri="{FF2B5EF4-FFF2-40B4-BE49-F238E27FC236}">
                <a16:creationId xmlns:a16="http://schemas.microsoft.com/office/drawing/2014/main" id="{B9044633-6112-4A33-8722-BBFD959B6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639" y="1748008"/>
            <a:ext cx="7184721" cy="3627928"/>
          </a:xfrm>
          <a:prstGeom prst="rect">
            <a:avLst/>
          </a:prstGeom>
        </p:spPr>
      </p:pic>
    </p:spTree>
    <p:extLst>
      <p:ext uri="{BB962C8B-B14F-4D97-AF65-F5344CB8AC3E}">
        <p14:creationId xmlns:p14="http://schemas.microsoft.com/office/powerpoint/2010/main" val="208460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17.3 </a:t>
            </a:r>
            <a:r>
              <a:rPr lang="zh-CN" altLang="en-US" dirty="0">
                <a:latin typeface="Times New Roman" panose="02020603050405020304" pitchFamily="18" charset="0"/>
                <a:ea typeface="黑体" panose="02010609060101010101" pitchFamily="49" charset="-122"/>
              </a:rPr>
              <a:t>何时使用</a:t>
            </a:r>
            <a:r>
              <a:rPr lang="en-US" altLang="zh-CN" dirty="0">
                <a:latin typeface="Times New Roman" panose="02020603050405020304" pitchFamily="18" charset="0"/>
                <a:ea typeface="黑体" panose="02010609060101010101" pitchFamily="49" charset="-122"/>
              </a:rPr>
              <a:t>FPGA</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fontScale="92500"/>
          </a:bodyPr>
          <a:lstStyle/>
          <a:p>
            <a:pPr>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1</a:t>
            </a:r>
            <a:r>
              <a:rPr lang="zh-CN" altLang="en-US" b="1" dirty="0">
                <a:latin typeface="Times New Roman" panose="02020603050405020304" pitchFamily="18" charset="0"/>
                <a:ea typeface="楷体" panose="02010609060101010101" pitchFamily="49" charset="-122"/>
              </a:rPr>
              <a:t>、海量任务。</a:t>
            </a:r>
            <a:r>
              <a:rPr lang="zh-CN" altLang="en-US" dirty="0">
                <a:latin typeface="Times New Roman" panose="02020603050405020304" pitchFamily="18" charset="0"/>
                <a:ea typeface="楷体" panose="02010609060101010101" pitchFamily="49" charset="-122"/>
              </a:rPr>
              <a:t>如果没有足够的工作在占用流水线的大部分阶段，那么执行效率就会很低。</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2</a:t>
            </a:r>
            <a:r>
              <a:rPr lang="zh-CN" altLang="en-US" b="1" dirty="0">
                <a:latin typeface="Times New Roman" panose="02020603050405020304" pitchFamily="18" charset="0"/>
                <a:ea typeface="楷体" panose="02010609060101010101" pitchFamily="49" charset="-122"/>
              </a:rPr>
              <a:t>、自定义操作或操作宽度。</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在位操作、自定义数据宽度或类型上的整数数学操作等方面非常高效。</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3</a:t>
            </a:r>
            <a:r>
              <a:rPr lang="zh-CN" altLang="en-US" b="1" dirty="0">
                <a:latin typeface="Times New Roman" panose="02020603050405020304" pitchFamily="18" charset="0"/>
                <a:ea typeface="楷体" panose="02010609060101010101" pitchFamily="49" charset="-122"/>
              </a:rPr>
              <a:t>、标量数据流。</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并行性来自于流水线，同时执行多种操作，每个操作在流水线不同阶段。标量性质对多数程序都很重要，即使在跨工作单元的数据依赖情况下仍然适用。</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注意：循环不是罪！误解是循环会导致糟糕的数据流性能，相反，循环提供简单的机制以保持流水线忙于工作。</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10883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17.3 </a:t>
            </a:r>
            <a:r>
              <a:rPr lang="zh-CN" altLang="en-US" dirty="0">
                <a:latin typeface="Times New Roman" panose="02020603050405020304" pitchFamily="18" charset="0"/>
                <a:ea typeface="黑体" panose="02010609060101010101" pitchFamily="49" charset="-122"/>
              </a:rPr>
              <a:t>何时使用</a:t>
            </a:r>
            <a:r>
              <a:rPr lang="en-US" altLang="zh-CN" dirty="0">
                <a:latin typeface="Times New Roman" panose="02020603050405020304" pitchFamily="18" charset="0"/>
                <a:ea typeface="黑体" panose="02010609060101010101" pitchFamily="49" charset="-122"/>
              </a:rPr>
              <a:t>FPGA</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4</a:t>
            </a:r>
            <a:r>
              <a:rPr lang="zh-CN" altLang="en-US" b="1" dirty="0">
                <a:latin typeface="Times New Roman" panose="02020603050405020304" pitchFamily="18" charset="0"/>
                <a:ea typeface="楷体" panose="02010609060101010101" pitchFamily="49" charset="-122"/>
              </a:rPr>
              <a:t>、低延迟和富连接。</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利用了设备上丰富的输入和输出收发器。当考虑通过</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收发器直接输入</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输出时，选择有很多，但取决于加速器上可用的东西。</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5</a:t>
            </a:r>
            <a:r>
              <a:rPr lang="zh-CN" altLang="en-US" b="1" dirty="0">
                <a:latin typeface="Times New Roman" panose="02020603050405020304" pitchFamily="18" charset="0"/>
                <a:ea typeface="楷体" panose="02010609060101010101" pitchFamily="49" charset="-122"/>
              </a:rPr>
              <a:t>、定制的内存系统</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可以在具有非典型存储器访问模式和结构的应用程序上表现得很好。其他架构</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固定内存结构，便于理解，但很难进行优化。简单来讲，其他加速器高效地使用固定的内存系统，而</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让编译器定制内存系统提升特定代码的性能。</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29484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6 </a:t>
            </a:r>
            <a:r>
              <a:rPr lang="zh-CN" altLang="en-US" dirty="0">
                <a:latin typeface="Times New Roman" panose="02020603050405020304" pitchFamily="18" charset="0"/>
                <a:ea typeface="黑体" panose="02010609060101010101" pitchFamily="49" charset="-122"/>
              </a:rPr>
              <a:t>低延迟</a:t>
            </a:r>
            <a:r>
              <a:rPr lang="en-US" altLang="zh-CN" dirty="0">
                <a:latin typeface="Times New Roman" panose="02020603050405020304" pitchFamily="18" charset="0"/>
                <a:ea typeface="黑体" panose="02010609060101010101" pitchFamily="49" charset="-122"/>
              </a:rPr>
              <a:t>I/O</a:t>
            </a:r>
            <a:r>
              <a:rPr lang="zh-CN" altLang="en-US" dirty="0">
                <a:latin typeface="Times New Roman" panose="02020603050405020304" pitchFamily="18" charset="0"/>
                <a:ea typeface="黑体" panose="02010609060101010101" pitchFamily="49" charset="-122"/>
              </a:rPr>
              <a:t>流</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连接网络数据和计算</a:t>
            </a:r>
          </a:p>
        </p:txBody>
      </p:sp>
      <p:pic>
        <p:nvPicPr>
          <p:cNvPr id="7" name="图片 6">
            <a:extLst>
              <a:ext uri="{FF2B5EF4-FFF2-40B4-BE49-F238E27FC236}">
                <a16:creationId xmlns:a16="http://schemas.microsoft.com/office/drawing/2014/main" id="{0D8A3157-9364-4B12-A677-56B391150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28" y="1891965"/>
            <a:ext cx="10159943" cy="3074070"/>
          </a:xfrm>
          <a:prstGeom prst="rect">
            <a:avLst/>
          </a:prstGeom>
        </p:spPr>
      </p:pic>
      <p:sp>
        <p:nvSpPr>
          <p:cNvPr id="11" name="文本框 10">
            <a:extLst>
              <a:ext uri="{FF2B5EF4-FFF2-40B4-BE49-F238E27FC236}">
                <a16:creationId xmlns:a16="http://schemas.microsoft.com/office/drawing/2014/main" id="{E9C749B7-9026-4B73-9B88-0E75E3F1407E}"/>
              </a:ext>
            </a:extLst>
          </p:cNvPr>
          <p:cNvSpPr txBox="1"/>
          <p:nvPr/>
        </p:nvSpPr>
        <p:spPr>
          <a:xfrm>
            <a:off x="609600" y="4898529"/>
            <a:ext cx="11193728" cy="1200329"/>
          </a:xfrm>
          <a:prstGeom prst="rect">
            <a:avLst/>
          </a:prstGeom>
          <a:noFill/>
        </p:spPr>
        <p:txBody>
          <a:bodyPr wrap="square">
            <a:spAutoFit/>
          </a:bodyPr>
          <a:lstStyle/>
          <a:p>
            <a:r>
              <a:rPr lang="zh-CN" altLang="en-US" sz="2400" dirty="0">
                <a:latin typeface="Times New Roman" panose="02020603050405020304" pitchFamily="18" charset="0"/>
                <a:ea typeface="黑体" panose="02010609060101010101" pitchFamily="49" charset="-122"/>
              </a:rPr>
              <a:t>一些</a:t>
            </a:r>
            <a:r>
              <a:rPr lang="en-US" altLang="zh-CN" sz="2400" dirty="0">
                <a:latin typeface="Times New Roman" panose="02020603050405020304" pitchFamily="18" charset="0"/>
                <a:ea typeface="黑体" panose="02010609060101010101" pitchFamily="49" charset="-122"/>
              </a:rPr>
              <a:t>FPGA</a:t>
            </a:r>
            <a:r>
              <a:rPr lang="zh-CN" altLang="en-US" sz="2400" dirty="0">
                <a:latin typeface="Times New Roman" panose="02020603050405020304" pitchFamily="18" charset="0"/>
                <a:ea typeface="黑体" panose="02010609060101010101" pitchFamily="49" charset="-122"/>
              </a:rPr>
              <a:t>加速卡具有网络接口，可以将数据直接流进设备，进行处理后将结果直接流回网络。当需要最小化处理延迟、通过操作系统网络栈进行的处理太慢或需要加载时，通常会寻求这种系统。</a:t>
            </a:r>
          </a:p>
        </p:txBody>
      </p:sp>
    </p:spTree>
    <p:extLst>
      <p:ext uri="{BB962C8B-B14F-4D97-AF65-F5344CB8AC3E}">
        <p14:creationId xmlns:p14="http://schemas.microsoft.com/office/powerpoint/2010/main" val="280727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600" dirty="0">
                <a:latin typeface="Times New Roman" panose="02020603050405020304" pitchFamily="18" charset="0"/>
                <a:ea typeface="黑体" panose="02010609060101010101" pitchFamily="49" charset="-122"/>
              </a:rPr>
              <a:t>图</a:t>
            </a:r>
            <a:r>
              <a:rPr lang="en-US" altLang="zh-CN" sz="3600" dirty="0">
                <a:latin typeface="Times New Roman" panose="02020603050405020304" pitchFamily="18" charset="0"/>
                <a:ea typeface="黑体" panose="02010609060101010101" pitchFamily="49" charset="-122"/>
              </a:rPr>
              <a:t>7 FPGA</a:t>
            </a:r>
            <a:r>
              <a:rPr lang="zh-CN" altLang="en-US" sz="3600" dirty="0">
                <a:latin typeface="Times New Roman" panose="02020603050405020304" pitchFamily="18" charset="0"/>
                <a:ea typeface="黑体" panose="02010609060101010101" pitchFamily="49" charset="-122"/>
              </a:rPr>
              <a:t>存储系统是由编译器为特定代码定制的</a:t>
            </a:r>
          </a:p>
        </p:txBody>
      </p:sp>
      <p:pic>
        <p:nvPicPr>
          <p:cNvPr id="5" name="内容占位符 4">
            <a:extLst>
              <a:ext uri="{FF2B5EF4-FFF2-40B4-BE49-F238E27FC236}">
                <a16:creationId xmlns:a16="http://schemas.microsoft.com/office/drawing/2014/main" id="{F7EB19B2-7F14-41DE-A9B2-92CF23EB67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10148" y="2041157"/>
            <a:ext cx="9506716" cy="3143900"/>
          </a:xfrm>
        </p:spPr>
      </p:pic>
    </p:spTree>
    <p:extLst>
      <p:ext uri="{BB962C8B-B14F-4D97-AF65-F5344CB8AC3E}">
        <p14:creationId xmlns:p14="http://schemas.microsoft.com/office/powerpoint/2010/main" val="8644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 </a:t>
            </a:r>
            <a:r>
              <a:rPr lang="zh-CN" altLang="en-US" dirty="0">
                <a:latin typeface="Times New Roman" panose="02020603050405020304" pitchFamily="18" charset="0"/>
                <a:ea typeface="黑体" panose="02010609060101010101" pitchFamily="49" charset="-122"/>
              </a:rPr>
              <a:t>在</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上运行程序</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lnSpcReduction="100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上运行内核的两个步骤</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与提前编译加速器一样</a:t>
            </a:r>
            <a:r>
              <a:rPr lang="en-US" altLang="zh-CN" dirty="0">
                <a:latin typeface="Times New Roman" panose="02020603050405020304" pitchFamily="18" charset="0"/>
                <a:ea typeface="楷体" panose="02010609060101010101" pitchFamily="49" charset="-122"/>
              </a:rPr>
              <a:t>):</a:t>
            </a: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将源代码编译成可以在感兴趣硬件上运行的二进制文件。</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正确选择运行时感兴趣的加速器。</a:t>
            </a: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编译内核使其可以在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硬件上运行，使用命令行</a:t>
            </a:r>
            <a:r>
              <a:rPr lang="en-US" altLang="zh-CN" dirty="0">
                <a:latin typeface="Times New Roman" panose="02020603050405020304" pitchFamily="18" charset="0"/>
                <a:ea typeface="楷体" panose="02010609060101010101" pitchFamily="49" charset="-122"/>
              </a:rPr>
              <a:t>:</a:t>
            </a:r>
          </a:p>
          <a:p>
            <a:pPr marL="0" indent="0">
              <a:buNone/>
            </a:pP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dpcpp</a:t>
            </a:r>
            <a:r>
              <a:rPr lang="en-US" altLang="zh-CN" dirty="0">
                <a:latin typeface="Times New Roman" panose="02020603050405020304" pitchFamily="18" charset="0"/>
                <a:ea typeface="楷体" panose="02010609060101010101" pitchFamily="49" charset="-122"/>
              </a:rPr>
              <a:t> -</a:t>
            </a:r>
            <a:r>
              <a:rPr lang="en-US" altLang="zh-CN" dirty="0" err="1">
                <a:latin typeface="Times New Roman" panose="02020603050405020304" pitchFamily="18" charset="0"/>
                <a:ea typeface="楷体" panose="02010609060101010101" pitchFamily="49" charset="-122"/>
              </a:rPr>
              <a:t>fintelfpga</a:t>
            </a:r>
            <a:r>
              <a:rPr lang="en-US" altLang="zh-CN" dirty="0">
                <a:latin typeface="Times New Roman" panose="02020603050405020304" pitchFamily="18" charset="0"/>
                <a:ea typeface="楷体" panose="02010609060101010101" pitchFamily="49" charset="-122"/>
              </a:rPr>
              <a:t> my_source_code.cpp –</a:t>
            </a:r>
            <a:r>
              <a:rPr lang="en-US" altLang="zh-CN" dirty="0" err="1">
                <a:latin typeface="Times New Roman" panose="02020603050405020304" pitchFamily="18" charset="0"/>
                <a:ea typeface="楷体" panose="02010609060101010101" pitchFamily="49" charset="-122"/>
              </a:rPr>
              <a:t>Xshardware</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这个命令告诉编译器将源码中所有内核转换为可在</a:t>
            </a:r>
            <a:r>
              <a:rPr lang="en-US" altLang="zh-CN" dirty="0">
                <a:latin typeface="Times New Roman" panose="02020603050405020304" pitchFamily="18" charset="0"/>
                <a:ea typeface="楷体" panose="02010609060101010101" pitchFamily="49" charset="-122"/>
              </a:rPr>
              <a:t>Intel FPGA</a:t>
            </a:r>
            <a:r>
              <a:rPr lang="zh-CN" altLang="en-US" dirty="0">
                <a:latin typeface="Times New Roman" panose="02020603050405020304" pitchFamily="18" charset="0"/>
                <a:ea typeface="楷体" panose="02010609060101010101" pitchFamily="49" charset="-122"/>
              </a:rPr>
              <a:t>加速器上运行的二进制文件，然后打包。当执行主机二进制文件时，在执行提交的内核之前，运行时将根据需要为</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自动编程。</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928940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图</a:t>
            </a:r>
            <a:r>
              <a:rPr lang="en-US" altLang="zh-CN" dirty="0">
                <a:latin typeface="黑体" panose="02010609060101010101" pitchFamily="49" charset="-122"/>
                <a:ea typeface="黑体" panose="02010609060101010101" pitchFamily="49" charset="-122"/>
              </a:rPr>
              <a:t>8 FPGA</a:t>
            </a:r>
            <a:r>
              <a:rPr lang="zh-CN" altLang="en-US" dirty="0">
                <a:latin typeface="黑体" panose="02010609060101010101" pitchFamily="49" charset="-122"/>
                <a:ea typeface="黑体" panose="02010609060101010101" pitchFamily="49" charset="-122"/>
              </a:rPr>
              <a:t>在运行时的自动编程</a:t>
            </a:r>
          </a:p>
        </p:txBody>
      </p:sp>
      <p:pic>
        <p:nvPicPr>
          <p:cNvPr id="6" name="内容占位符 5">
            <a:extLst>
              <a:ext uri="{FF2B5EF4-FFF2-40B4-BE49-F238E27FC236}">
                <a16:creationId xmlns:a16="http://schemas.microsoft.com/office/drawing/2014/main" id="{5D4CAD8A-94CD-44DB-AD6F-A816158EF7D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576" b="4040"/>
          <a:stretch/>
        </p:blipFill>
        <p:spPr>
          <a:xfrm>
            <a:off x="2784401" y="1663103"/>
            <a:ext cx="6623198" cy="4031952"/>
          </a:xfrm>
        </p:spPr>
      </p:pic>
    </p:spTree>
    <p:extLst>
      <p:ext uri="{BB962C8B-B14F-4D97-AF65-F5344CB8AC3E}">
        <p14:creationId xmlns:p14="http://schemas.microsoft.com/office/powerpoint/2010/main" val="103880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 </a:t>
            </a:r>
            <a:r>
              <a:rPr lang="zh-CN" altLang="en-US" dirty="0">
                <a:latin typeface="Times New Roman" panose="02020603050405020304" pitchFamily="18" charset="0"/>
                <a:ea typeface="黑体" panose="02010609060101010101" pitchFamily="49" charset="-122"/>
              </a:rPr>
              <a:t>在</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上运行程序</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编程二进制文件嵌入在主机上运行和编译的</a:t>
            </a:r>
            <a:r>
              <a:rPr lang="en-US" altLang="zh-CN" dirty="0">
                <a:latin typeface="Times New Roman" panose="02020603050405020304" pitchFamily="18" charset="0"/>
                <a:ea typeface="楷体" panose="02010609060101010101" pitchFamily="49" charset="-122"/>
              </a:rPr>
              <a:t>DPC++</a:t>
            </a:r>
            <a:r>
              <a:rPr lang="zh-CN" altLang="en-US" dirty="0">
                <a:latin typeface="Times New Roman" panose="02020603050405020304" pitchFamily="18" charset="0"/>
                <a:ea typeface="楷体" panose="02010609060101010101" pitchFamily="49" charset="-122"/>
              </a:rPr>
              <a:t>可执行文件中。</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在后台进行自动配置。</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运行主程序并在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上提交第一个内核时，在执行前可能会有延迟，因为要进行</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编程。重新提交内核执行不会出现相同延迟，因为内核已经编程到设备中准备运行。</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第</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章介绍了在运行时选择</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设备。我们需要告诉主机程序我们希望内核在哪里运行，因为除了</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之外，通常还有多个加速器选项可用，例如</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5508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17.1 </a:t>
            </a:r>
            <a:r>
              <a:rPr lang="zh-CN" altLang="en-US" dirty="0">
                <a:latin typeface="Times New Roman" panose="02020603050405020304" pitchFamily="18" charset="0"/>
                <a:ea typeface="黑体" panose="02010609060101010101" pitchFamily="49" charset="-122"/>
              </a:rPr>
              <a:t>引言</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加速具有优势，但大多数人很少了解。</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主要内容：程序如何映射到</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等空间架构、</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作为加速器的一些特性、实现性能的编程结构。</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本章内容适用于任何</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SYCL</a:t>
            </a:r>
            <a:r>
              <a:rPr lang="zh-CN" altLang="en-US" dirty="0">
                <a:latin typeface="Times New Roman" panose="02020603050405020304" pitchFamily="18" charset="0"/>
                <a:ea typeface="楷体" panose="02010609060101010101" pitchFamily="49" charset="-122"/>
              </a:rPr>
              <a:t>允许指定</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之外的设备，但没有具体说明如何支持</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。而</a:t>
            </a:r>
            <a:r>
              <a:rPr lang="en-US" altLang="zh-CN" dirty="0">
                <a:latin typeface="Times New Roman" panose="02020603050405020304" pitchFamily="18" charset="0"/>
                <a:ea typeface="楷体" panose="02010609060101010101" pitchFamily="49" charset="-122"/>
              </a:rPr>
              <a:t>DPC++</a:t>
            </a:r>
            <a:r>
              <a:rPr lang="zh-CN" altLang="en-US" dirty="0">
                <a:latin typeface="Times New Roman" panose="02020603050405020304" pitchFamily="18" charset="0"/>
                <a:ea typeface="楷体" panose="02010609060101010101" pitchFamily="49" charset="-122"/>
              </a:rPr>
              <a:t>的优势在于支持特定</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，即可以使用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选择器和流水线。</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性能说明：</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设备因厂商和产品而异，为了实现特定</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的最佳性能，请始终参考供应商提供的文档</a:t>
            </a:r>
            <a:r>
              <a:rPr lang="en-US" altLang="zh-CN" dirty="0">
                <a:latin typeface="Times New Roman" panose="02020603050405020304" pitchFamily="18" charset="0"/>
                <a:ea typeface="楷体" panose="02010609060101010101" pitchFamily="49" charset="-122"/>
              </a:rPr>
              <a:t>!</a:t>
            </a:r>
          </a:p>
          <a:p>
            <a:pPr>
              <a:buFont typeface="Wingdings" panose="05000000000000000000" pitchFamily="2" charset="2"/>
              <a:buChar char="Ø"/>
            </a:pP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43338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9 </a:t>
            </a:r>
            <a:r>
              <a:rPr lang="zh-CN" altLang="en-US" dirty="0">
                <a:latin typeface="Times New Roman" panose="02020603050405020304" pitchFamily="18" charset="0"/>
                <a:ea typeface="黑体" panose="02010609060101010101" pitchFamily="49" charset="-122"/>
              </a:rPr>
              <a:t>使用</a:t>
            </a:r>
            <a:r>
              <a:rPr lang="en-US" altLang="zh-CN" dirty="0" err="1">
                <a:latin typeface="Times New Roman" panose="02020603050405020304" pitchFamily="18" charset="0"/>
                <a:ea typeface="黑体" panose="02010609060101010101" pitchFamily="49" charset="-122"/>
              </a:rPr>
              <a:t>fpga_selector</a:t>
            </a:r>
            <a:r>
              <a:rPr lang="zh-CN" altLang="en-US" dirty="0">
                <a:latin typeface="Times New Roman" panose="02020603050405020304" pitchFamily="18" charset="0"/>
                <a:ea typeface="黑体" panose="02010609060101010101" pitchFamily="49" charset="-122"/>
              </a:rPr>
              <a:t>在运行时选择</a:t>
            </a:r>
            <a:r>
              <a:rPr lang="en-US" altLang="zh-CN" dirty="0">
                <a:latin typeface="Times New Roman" panose="02020603050405020304" pitchFamily="18" charset="0"/>
                <a:ea typeface="黑体" panose="02010609060101010101" pitchFamily="49" charset="-122"/>
              </a:rPr>
              <a:t>FPGA</a:t>
            </a:r>
            <a:endParaRPr lang="zh-CN" altLang="en-US" dirty="0">
              <a:latin typeface="Times New Roman" panose="02020603050405020304" pitchFamily="18" charset="0"/>
              <a:ea typeface="黑体" panose="02010609060101010101" pitchFamily="49" charset="-122"/>
            </a:endParaRPr>
          </a:p>
        </p:txBody>
      </p:sp>
      <p:pic>
        <p:nvPicPr>
          <p:cNvPr id="6" name="内容占位符 5">
            <a:extLst>
              <a:ext uri="{FF2B5EF4-FFF2-40B4-BE49-F238E27FC236}">
                <a16:creationId xmlns:a16="http://schemas.microsoft.com/office/drawing/2014/main" id="{E8C86341-FAEA-45D6-98E4-64FBCBACF9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269" y="1570038"/>
            <a:ext cx="6329461" cy="4356310"/>
          </a:xfrm>
        </p:spPr>
      </p:pic>
    </p:spTree>
    <p:extLst>
      <p:ext uri="{BB962C8B-B14F-4D97-AF65-F5344CB8AC3E}">
        <p14:creationId xmlns:p14="http://schemas.microsoft.com/office/powerpoint/2010/main" val="1613881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17.4.1 </a:t>
            </a:r>
            <a:r>
              <a:rPr lang="zh-CN" altLang="en-US" dirty="0">
                <a:latin typeface="Times New Roman" panose="02020603050405020304" pitchFamily="18" charset="0"/>
                <a:ea typeface="黑体" panose="02010609060101010101" pitchFamily="49" charset="-122"/>
              </a:rPr>
              <a:t>编译时间</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编译设计需要很长时间，比</a:t>
            </a:r>
            <a:r>
              <a:rPr lang="en-US" altLang="zh-CN" dirty="0">
                <a:latin typeface="Times New Roman" panose="02020603050405020304" pitchFamily="18" charset="0"/>
                <a:ea typeface="楷体" panose="02010609060101010101" pitchFamily="49" charset="-122"/>
              </a:rPr>
              <a:t>ISA</a:t>
            </a:r>
            <a:r>
              <a:rPr lang="zh-CN" altLang="en-US" dirty="0">
                <a:latin typeface="Times New Roman" panose="02020603050405020304" pitchFamily="18" charset="0"/>
                <a:ea typeface="楷体" panose="02010609060101010101" pitchFamily="49" charset="-122"/>
              </a:rPr>
              <a:t>加速器编译时间长得多。</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开发流程提供了几个阶段，最小化硬件编译的数量，尽可能地提高工作效率。这些阶段大部分时间都花在提供快速周转和快速迭代的早期步骤上。</a:t>
            </a:r>
          </a:p>
        </p:txBody>
      </p:sp>
    </p:spTree>
    <p:extLst>
      <p:ext uri="{BB962C8B-B14F-4D97-AF65-F5344CB8AC3E}">
        <p14:creationId xmlns:p14="http://schemas.microsoft.com/office/powerpoint/2010/main" val="247263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600" dirty="0">
                <a:latin typeface="Times New Roman" panose="02020603050405020304" pitchFamily="18" charset="0"/>
                <a:ea typeface="黑体" panose="02010609060101010101" pitchFamily="49" charset="-122"/>
              </a:rPr>
              <a:t>图</a:t>
            </a:r>
            <a:r>
              <a:rPr lang="en-US" altLang="zh-CN" sz="3600" dirty="0">
                <a:latin typeface="Times New Roman" panose="02020603050405020304" pitchFamily="18" charset="0"/>
                <a:ea typeface="黑体" panose="02010609060101010101" pitchFamily="49" charset="-122"/>
              </a:rPr>
              <a:t>10 </a:t>
            </a:r>
            <a:r>
              <a:rPr lang="zh-CN" altLang="en-US" sz="3600" dirty="0">
                <a:latin typeface="Times New Roman" panose="02020603050405020304" pitchFamily="18" charset="0"/>
                <a:ea typeface="黑体" panose="02010609060101010101" pitchFamily="49" charset="-122"/>
              </a:rPr>
              <a:t>大多数验证优化发生在冗长的硬件编译之前</a:t>
            </a:r>
          </a:p>
        </p:txBody>
      </p:sp>
      <p:pic>
        <p:nvPicPr>
          <p:cNvPr id="9" name="图片 8">
            <a:extLst>
              <a:ext uri="{FF2B5EF4-FFF2-40B4-BE49-F238E27FC236}">
                <a16:creationId xmlns:a16="http://schemas.microsoft.com/office/drawing/2014/main" id="{9AB96A63-B047-4CE4-A221-86ADB20BB75D}"/>
              </a:ext>
            </a:extLst>
          </p:cNvPr>
          <p:cNvPicPr>
            <a:picLocks noChangeAspect="1"/>
          </p:cNvPicPr>
          <p:nvPr/>
        </p:nvPicPr>
        <p:blipFill rotWithShape="1">
          <a:blip r:embed="rId3">
            <a:extLst>
              <a:ext uri="{28A0092B-C50C-407E-A947-70E740481C1C}">
                <a14:useLocalDpi xmlns:a14="http://schemas.microsoft.com/office/drawing/2010/main" val="0"/>
              </a:ext>
            </a:extLst>
          </a:blip>
          <a:srcRect t="2920" b="2565"/>
          <a:stretch/>
        </p:blipFill>
        <p:spPr>
          <a:xfrm>
            <a:off x="3447954" y="1570038"/>
            <a:ext cx="5296091" cy="4671202"/>
          </a:xfrm>
          <a:prstGeom prst="rect">
            <a:avLst/>
          </a:prstGeom>
        </p:spPr>
      </p:pic>
    </p:spTree>
    <p:extLst>
      <p:ext uri="{BB962C8B-B14F-4D97-AF65-F5344CB8AC3E}">
        <p14:creationId xmlns:p14="http://schemas.microsoft.com/office/powerpoint/2010/main" val="332994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17.4.1 </a:t>
            </a:r>
            <a:r>
              <a:rPr lang="zh-CN" altLang="en-US" dirty="0">
                <a:latin typeface="Times New Roman" panose="02020603050405020304" pitchFamily="18" charset="0"/>
                <a:ea typeface="黑体" panose="02010609060101010101" pitchFamily="49" charset="-122"/>
              </a:rPr>
              <a:t>编译时间</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编译器的仿真和静态报告是</a:t>
            </a:r>
            <a:r>
              <a:rPr lang="en-US" altLang="zh-CN" dirty="0">
                <a:latin typeface="Times New Roman" panose="02020603050405020304" pitchFamily="18" charset="0"/>
                <a:ea typeface="楷体" panose="02010609060101010101" pitchFamily="49" charset="-122"/>
              </a:rPr>
              <a:t>DPC++</a:t>
            </a:r>
            <a:r>
              <a:rPr lang="zh-CN" altLang="en-US" dirty="0">
                <a:latin typeface="Times New Roman" panose="02020603050405020304" pitchFamily="18" charset="0"/>
                <a:ea typeface="楷体" panose="02010609060101010101" pitchFamily="49" charset="-122"/>
              </a:rPr>
              <a:t>中</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代码开发的基石。</a:t>
            </a:r>
            <a:endParaRPr lang="en-US" altLang="zh-CN" dirty="0">
              <a:latin typeface="Times New Roman" panose="02020603050405020304" pitchFamily="18" charset="0"/>
              <a:ea typeface="楷体" panose="02010609060101010101" pitchFamily="49" charset="-122"/>
            </a:endParaRPr>
          </a:p>
          <a:p>
            <a:pPr lvl="1">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仿真器支持相关的扩展和模拟执行模型，在主机上运行。仿真器对于在应用程序中建立和测试功能正确性非常有用。</a:t>
            </a:r>
            <a:endParaRPr lang="en-US" altLang="zh-CN" dirty="0">
              <a:latin typeface="Times New Roman" panose="02020603050405020304" pitchFamily="18" charset="0"/>
              <a:ea typeface="楷体" panose="02010609060101010101" pitchFamily="49" charset="-122"/>
            </a:endParaRPr>
          </a:p>
          <a:p>
            <a:pPr lvl="1">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静态报告可以由工具链快速生成，像仿真一样。报告编译器创建的</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结构，和编译器识别的瓶颈。可用于预测设计在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硬件上运行时的性能，并用于优化代码。</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361824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17.4.1.1 FPGA</a:t>
            </a:r>
            <a:r>
              <a:rPr lang="zh-CN" altLang="en-US" dirty="0">
                <a:latin typeface="Times New Roman" panose="02020603050405020304" pitchFamily="18" charset="0"/>
                <a:ea typeface="黑体" panose="02010609060101010101" pitchFamily="49" charset="-122"/>
              </a:rPr>
              <a:t>仿真器</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Autofit/>
          </a:bodyPr>
          <a:lstStyle/>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仿真主要用于调试程序功能，以确保行为符合预期。在编译时间较长的</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FPGA</a:t>
            </a:r>
            <a:r>
              <a:rPr lang="zh-CN" altLang="en-US" sz="2800" dirty="0">
                <a:latin typeface="Times New Roman" panose="02020603050405020304" pitchFamily="18" charset="0"/>
                <a:ea typeface="楷体" panose="02010609060101010101" pitchFamily="49" charset="-122"/>
              </a:rPr>
              <a:t>上没必要进行这种级别的开发。</a:t>
            </a:r>
            <a:endParaRPr lang="en-US" altLang="zh-CN" sz="2800"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仿真流的激活是通过从</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dpcpp</a:t>
            </a:r>
            <a:r>
              <a:rPr lang="zh-CN" altLang="en-US" sz="2800" dirty="0">
                <a:latin typeface="Times New Roman" panose="02020603050405020304" pitchFamily="18" charset="0"/>
                <a:ea typeface="楷体" panose="02010609060101010101" pitchFamily="49" charset="-122"/>
              </a:rPr>
              <a:t>编译命令中删除</a:t>
            </a:r>
            <a:r>
              <a:rPr lang="en-US" altLang="zh-CN" sz="2800" dirty="0">
                <a:latin typeface="Times New Roman" panose="02020603050405020304" pitchFamily="18" charset="0"/>
                <a:ea typeface="楷体" panose="02010609060101010101" pitchFamily="49" charset="-122"/>
              </a:rPr>
              <a:t>-</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Xshardware</a:t>
            </a:r>
            <a:r>
              <a:rPr lang="zh-CN" altLang="en-US" sz="2800" dirty="0">
                <a:latin typeface="Times New Roman" panose="02020603050405020304" pitchFamily="18" charset="0"/>
                <a:ea typeface="楷体" panose="02010609060101010101" pitchFamily="49" charset="-122"/>
              </a:rPr>
              <a:t>标志，并在主机代码中使用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INTEL::</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fpga_emulator_selector</a:t>
            </a:r>
            <a:r>
              <a:rPr lang="zh-CN" altLang="en-US" sz="2800" dirty="0">
                <a:latin typeface="Times New Roman" panose="02020603050405020304" pitchFamily="18" charset="0"/>
                <a:ea typeface="楷体" panose="02010609060101010101" pitchFamily="49" charset="-122"/>
              </a:rPr>
              <a:t>，而不是使用</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INTEL::</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fpga_selector</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rPr>
              <a:t>然后使用以下命令进行编译： </a:t>
            </a:r>
            <a:endParaRPr lang="en-US" altLang="zh-CN" sz="2800" dirty="0">
              <a:latin typeface="Times New Roman" panose="02020603050405020304" pitchFamily="18" charset="0"/>
              <a:ea typeface="楷体" panose="02010609060101010101" pitchFamily="49" charset="-122"/>
            </a:endParaRPr>
          </a:p>
          <a:p>
            <a:pPr marL="0" indent="0">
              <a:buNone/>
            </a:pPr>
            <a:r>
              <a:rPr lang="en-US" altLang="zh-CN" sz="2800" dirty="0">
                <a:latin typeface="Times New Roman" panose="02020603050405020304" pitchFamily="18" charset="0"/>
                <a:ea typeface="楷体" panose="02010609060101010101" pitchFamily="49" charset="-122"/>
              </a:rPr>
              <a:t>       </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dpcpp</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fintelfpga</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my_source_code.cpp </a:t>
            </a:r>
          </a:p>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运行时可通过使用</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fpga_emulator_selector</a:t>
            </a:r>
            <a:r>
              <a:rPr lang="zh-CN" altLang="en-US" sz="2800" dirty="0">
                <a:latin typeface="Times New Roman" panose="02020603050405020304" pitchFamily="18" charset="0"/>
                <a:ea typeface="楷体" panose="02010609060101010101" pitchFamily="49" charset="-122"/>
              </a:rPr>
              <a:t>来选择仿真器</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代码见下图</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，用主机处理器模拟</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FPGA</a:t>
            </a:r>
            <a:r>
              <a:rPr lang="zh-CN" altLang="en-US" sz="2800" dirty="0">
                <a:latin typeface="Times New Roman" panose="02020603050405020304" pitchFamily="18" charset="0"/>
                <a:ea typeface="楷体" panose="02010609060101010101" pitchFamily="49" charset="-122"/>
              </a:rPr>
              <a:t>，从而在对</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FPGA</a:t>
            </a:r>
            <a:r>
              <a:rPr lang="zh-CN" altLang="en-US" sz="2800" dirty="0">
                <a:latin typeface="Times New Roman" panose="02020603050405020304" pitchFamily="18" charset="0"/>
                <a:ea typeface="楷体" panose="02010609060101010101" pitchFamily="49" charset="-122"/>
              </a:rPr>
              <a:t>硬件的冗长编译之前，维护一个快速的开发调试过程。如果经常在硬件和模拟器之间切换，可以在程序中使用宏在对设备选择器进行切换。</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840979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11 </a:t>
            </a:r>
            <a:r>
              <a:rPr lang="zh-CN" altLang="en-US" dirty="0">
                <a:latin typeface="Times New Roman" panose="02020603050405020304" pitchFamily="18" charset="0"/>
                <a:ea typeface="黑体" panose="02010609060101010101" pitchFamily="49" charset="-122"/>
              </a:rPr>
              <a:t>利用</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仿真器进行快速开发和调试</a:t>
            </a:r>
          </a:p>
        </p:txBody>
      </p:sp>
      <p:pic>
        <p:nvPicPr>
          <p:cNvPr id="5" name="内容占位符 4">
            <a:extLst>
              <a:ext uri="{FF2B5EF4-FFF2-40B4-BE49-F238E27FC236}">
                <a16:creationId xmlns:a16="http://schemas.microsoft.com/office/drawing/2014/main" id="{BD754871-B8BF-44E9-9725-B69F40E14E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8573" y="1626282"/>
            <a:ext cx="6534854" cy="4449261"/>
          </a:xfrm>
        </p:spPr>
      </p:pic>
    </p:spTree>
    <p:extLst>
      <p:ext uri="{BB962C8B-B14F-4D97-AF65-F5344CB8AC3E}">
        <p14:creationId xmlns:p14="http://schemas.microsoft.com/office/powerpoint/2010/main" val="2735399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17.4.1.2 FPGA</a:t>
            </a:r>
            <a:r>
              <a:rPr lang="zh-CN" altLang="en-US" dirty="0">
                <a:latin typeface="Times New Roman" panose="02020603050405020304" pitchFamily="18" charset="0"/>
                <a:ea typeface="黑体" panose="02010609060101010101" pitchFamily="49" charset="-122"/>
              </a:rPr>
              <a:t>的</a:t>
            </a:r>
            <a:r>
              <a:rPr lang="en-US" altLang="zh-CN" dirty="0">
                <a:latin typeface="Times New Roman" panose="02020603050405020304" pitchFamily="18" charset="0"/>
                <a:ea typeface="黑体" panose="02010609060101010101" pitchFamily="49" charset="-122"/>
              </a:rPr>
              <a:t>AOT(Ahead-of-Time) </a:t>
            </a:r>
            <a:r>
              <a:rPr lang="zh-CN" altLang="en-US" dirty="0">
                <a:latin typeface="Times New Roman" panose="02020603050405020304" pitchFamily="18" charset="0"/>
                <a:ea typeface="黑体" panose="02010609060101010101" pitchFamily="49" charset="-122"/>
              </a:rPr>
              <a:t>编译</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Autofit/>
          </a:bodyPr>
          <a:lstStyle/>
          <a:p>
            <a:pPr>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图</a:t>
            </a:r>
            <a:r>
              <a:rPr lang="en-US" altLang="zh-CN" sz="2800" dirty="0">
                <a:latin typeface="Times New Roman" panose="02020603050405020304" pitchFamily="18" charset="0"/>
                <a:ea typeface="楷体" panose="02010609060101010101" pitchFamily="49" charset="-122"/>
              </a:rPr>
              <a:t>10</a:t>
            </a:r>
            <a:r>
              <a:rPr lang="zh-CN" altLang="en-US" sz="2800" dirty="0">
                <a:latin typeface="Times New Roman" panose="02020603050405020304" pitchFamily="18" charset="0"/>
                <a:ea typeface="楷体" panose="02010609060101010101" pitchFamily="49" charset="-122"/>
              </a:rPr>
              <a:t>中完全编译和硬件分析阶段在</a:t>
            </a:r>
            <a:r>
              <a:rPr lang="en-US" altLang="zh-CN" sz="2800" dirty="0">
                <a:latin typeface="Times New Roman" panose="02020603050405020304" pitchFamily="18" charset="0"/>
                <a:ea typeface="楷体" panose="02010609060101010101" pitchFamily="49" charset="-122"/>
              </a:rPr>
              <a:t>SYCL</a:t>
            </a:r>
            <a:r>
              <a:rPr lang="zh-CN" altLang="en-US" sz="2800" dirty="0">
                <a:latin typeface="Times New Roman" panose="02020603050405020304" pitchFamily="18" charset="0"/>
                <a:ea typeface="楷体" panose="02010609060101010101" pitchFamily="49" charset="-122"/>
              </a:rPr>
              <a:t>叫</a:t>
            </a:r>
            <a:r>
              <a:rPr lang="en-US" altLang="zh-CN" sz="2800" dirty="0">
                <a:latin typeface="Times New Roman" panose="02020603050405020304" pitchFamily="18" charset="0"/>
                <a:ea typeface="楷体" panose="02010609060101010101" pitchFamily="49" charset="-122"/>
              </a:rPr>
              <a:t>AOT </a:t>
            </a:r>
            <a:r>
              <a:rPr lang="zh-CN" altLang="en-US" sz="2800" dirty="0">
                <a:latin typeface="Times New Roman" panose="02020603050405020304" pitchFamily="18" charset="0"/>
                <a:ea typeface="楷体" panose="02010609060101010101" pitchFamily="49" charset="-122"/>
              </a:rPr>
              <a:t>编译。是说将内核编译为二进制文件，发生在最初编译时而不是在程序提交运行设备时。在</a:t>
            </a:r>
            <a:r>
              <a:rPr lang="en-US" altLang="zh-CN" sz="2800" dirty="0">
                <a:latin typeface="Times New Roman" panose="02020603050405020304" pitchFamily="18" charset="0"/>
                <a:ea typeface="楷体" panose="02010609060101010101" pitchFamily="49" charset="-122"/>
              </a:rPr>
              <a:t>FPGA</a:t>
            </a:r>
            <a:r>
              <a:rPr lang="zh-CN" altLang="en-US" sz="2800" dirty="0">
                <a:latin typeface="Times New Roman" panose="02020603050405020304" pitchFamily="18" charset="0"/>
                <a:ea typeface="楷体" panose="02010609060101010101" pitchFamily="49" charset="-122"/>
              </a:rPr>
              <a:t>上这点特别重要，因为：</a:t>
            </a:r>
            <a:endParaRPr lang="en-US" altLang="zh-CN" sz="2800"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sz="2400" dirty="0">
                <a:latin typeface="Times New Roman" panose="02020603050405020304" pitchFamily="18" charset="0"/>
                <a:ea typeface="楷体" panose="02010609060101010101" pitchFamily="49" charset="-122"/>
              </a:rPr>
              <a:t>编译需要一段时间，这是运行程序时不希望发生的。</a:t>
            </a:r>
            <a:endParaRPr lang="en-US" altLang="zh-CN" sz="2400"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en-US" altLang="zh-CN" sz="2400" dirty="0">
                <a:latin typeface="Times New Roman" panose="02020603050405020304" pitchFamily="18" charset="0"/>
                <a:ea typeface="楷体" panose="02010609060101010101" pitchFamily="49" charset="-122"/>
              </a:rPr>
              <a:t>DPC++ </a:t>
            </a:r>
            <a:r>
              <a:rPr lang="zh-CN" altLang="en-US" sz="2400" dirty="0">
                <a:latin typeface="Times New Roman" panose="02020603050405020304" pitchFamily="18" charset="0"/>
                <a:ea typeface="楷体" panose="02010609060101010101" pitchFamily="49" charset="-122"/>
              </a:rPr>
              <a:t>程序可能会在没有主机处理器的系统上执行。得益于大量附加内存的快速处理器，</a:t>
            </a:r>
            <a:r>
              <a:rPr lang="en-US" altLang="zh-CN" sz="2400" dirty="0">
                <a:latin typeface="Times New Roman" panose="02020603050405020304" pitchFamily="18" charset="0"/>
                <a:ea typeface="楷体" panose="02010609060101010101" pitchFamily="49" charset="-122"/>
              </a:rPr>
              <a:t>AOT </a:t>
            </a:r>
            <a:r>
              <a:rPr lang="zh-CN" altLang="en-US" sz="2400" dirty="0">
                <a:latin typeface="Times New Roman" panose="02020603050405020304" pitchFamily="18" charset="0"/>
                <a:ea typeface="楷体" panose="02010609060101010101" pitchFamily="49" charset="-122"/>
              </a:rPr>
              <a:t>编译可以轻松选择编译发生的位置，而不是在部署程序的系统上。</a:t>
            </a:r>
            <a:endParaRPr lang="en-US" altLang="zh-CN" sz="2400"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sz="2800" dirty="0">
                <a:latin typeface="Times New Roman" panose="02020603050405020304" pitchFamily="18" charset="0"/>
                <a:ea typeface="楷体" panose="02010609060101010101" pitchFamily="49" charset="-122"/>
              </a:rPr>
              <a:t>DPC++</a:t>
            </a:r>
            <a:r>
              <a:rPr lang="zh-CN" altLang="en-US" sz="2800" dirty="0">
                <a:latin typeface="Times New Roman" panose="02020603050405020304" pitchFamily="18" charset="0"/>
                <a:ea typeface="楷体" panose="02010609060101010101" pitchFamily="49" charset="-122"/>
              </a:rPr>
              <a:t>完成了很多幕后工作。传统</a:t>
            </a:r>
            <a:r>
              <a:rPr lang="en-US" altLang="zh-CN" sz="2800" dirty="0">
                <a:latin typeface="Times New Roman" panose="02020603050405020304" pitchFamily="18" charset="0"/>
                <a:ea typeface="楷体" panose="02010609060101010101" pitchFamily="49" charset="-122"/>
              </a:rPr>
              <a:t>FPGA</a:t>
            </a:r>
            <a:r>
              <a:rPr lang="zh-CN" altLang="en-US" sz="2800" dirty="0">
                <a:latin typeface="Times New Roman" panose="02020603050405020304" pitchFamily="18" charset="0"/>
                <a:ea typeface="楷体" panose="02010609060101010101" pitchFamily="49" charset="-122"/>
              </a:rPr>
              <a:t>设计除编写内核之外，还有许多步骤。</a:t>
            </a:r>
            <a:r>
              <a:rPr lang="en-US" altLang="zh-CN" sz="2800" dirty="0">
                <a:latin typeface="Times New Roman" panose="02020603050405020304" pitchFamily="18" charset="0"/>
                <a:ea typeface="楷体" panose="02010609060101010101" pitchFamily="49" charset="-122"/>
              </a:rPr>
              <a:t>DPC++ </a:t>
            </a:r>
            <a:r>
              <a:rPr lang="zh-CN" altLang="en-US" sz="2800" dirty="0">
                <a:latin typeface="Times New Roman" panose="02020603050405020304" pitchFamily="18" charset="0"/>
                <a:ea typeface="楷体" panose="02010609060101010101" pitchFamily="49" charset="-122"/>
              </a:rPr>
              <a:t>简化了过程，但要实现峰值性能仍需详细的架构知识，但从代码转移到工作设计步骤要简单得多，生产率也更高。</a:t>
            </a:r>
            <a:endParaRPr lang="en-US" altLang="zh-CN"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4261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 </a:t>
            </a:r>
            <a:r>
              <a:rPr lang="zh-CN" altLang="en-US" dirty="0">
                <a:latin typeface="Times New Roman" panose="02020603050405020304" pitchFamily="18" charset="0"/>
                <a:ea typeface="黑体" panose="02010609060101010101" pitchFamily="49" charset="-122"/>
              </a:rPr>
              <a:t>为</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编写内核函数</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marL="0" indent="0">
              <a:buNone/>
            </a:pPr>
            <a:r>
              <a:rPr lang="en-US" altLang="zh-CN" b="1" dirty="0">
                <a:latin typeface="Times New Roman" panose="02020603050405020304" pitchFamily="18" charset="0"/>
                <a:ea typeface="楷体" panose="02010609060101010101" pitchFamily="49" charset="-122"/>
              </a:rPr>
              <a:t>17.5.1 </a:t>
            </a:r>
            <a:r>
              <a:rPr lang="zh-CN" altLang="en-US" b="1" dirty="0">
                <a:latin typeface="Times New Roman" panose="02020603050405020304" pitchFamily="18" charset="0"/>
                <a:ea typeface="楷体" panose="02010609060101010101" pitchFamily="49" charset="-122"/>
              </a:rPr>
              <a:t>并行性 </a:t>
            </a:r>
            <a:endParaRPr lang="en-US" altLang="zh-CN" b="1"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简单流水线如图</a:t>
            </a:r>
            <a:r>
              <a:rPr lang="en-US" altLang="zh-CN" dirty="0">
                <a:latin typeface="Times New Roman" panose="02020603050405020304" pitchFamily="18" charset="0"/>
                <a:ea typeface="楷体" panose="02010609060101010101" pitchFamily="49" charset="-122"/>
              </a:rPr>
              <a:t>12</a:t>
            </a:r>
            <a:r>
              <a:rPr lang="zh-CN" altLang="en-US" dirty="0">
                <a:latin typeface="Times New Roman" panose="02020603050405020304" pitchFamily="18" charset="0"/>
                <a:ea typeface="楷体" panose="02010609060101010101" pitchFamily="49" charset="-122"/>
              </a:rPr>
              <a:t>所示，有</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个阶段。数据在每个时钟周期中从一个阶段移动到下一个阶段，从数据进入阶段</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到从阶段</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退出需要</a:t>
            </a:r>
            <a:r>
              <a:rPr lang="en-US" altLang="zh-CN" dirty="0">
                <a:latin typeface="Times New Roman" panose="02020603050405020304" pitchFamily="18" charset="0"/>
                <a:ea typeface="楷体" panose="02010609060101010101" pitchFamily="49" charset="-122"/>
              </a:rPr>
              <a:t>6</a:t>
            </a:r>
            <a:r>
              <a:rPr lang="zh-CN" altLang="en-US" dirty="0">
                <a:latin typeface="Times New Roman" panose="02020603050405020304" pitchFamily="18" charset="0"/>
                <a:ea typeface="楷体" panose="02010609060101010101" pitchFamily="49" charset="-122"/>
              </a:rPr>
              <a:t>个时钟周期。</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流水线的主要目标是在不同阶段同时处理多个数据元素。图</a:t>
            </a:r>
            <a:r>
              <a:rPr lang="en-US" altLang="zh-CN" dirty="0">
                <a:latin typeface="Times New Roman" panose="02020603050405020304" pitchFamily="18" charset="0"/>
                <a:ea typeface="楷体" panose="02010609060101010101" pitchFamily="49" charset="-122"/>
              </a:rPr>
              <a:t>13</a:t>
            </a:r>
            <a:r>
              <a:rPr lang="zh-CN" altLang="en-US" dirty="0">
                <a:latin typeface="Times New Roman" panose="02020603050405020304" pitchFamily="18" charset="0"/>
                <a:ea typeface="楷体" panose="02010609060101010101" pitchFamily="49" charset="-122"/>
              </a:rPr>
              <a:t>展示了一个没有足够工作</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只有一个数据元素</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的流水线，在大多数时钟周期中每个阶段都未使用，硬件大部分时间都是空闲的，是对</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的浪费。</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769300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2800" dirty="0">
                <a:latin typeface="Times New Roman" panose="02020603050405020304" pitchFamily="18" charset="0"/>
                <a:ea typeface="黑体" panose="02010609060101010101" pitchFamily="49" charset="-122"/>
              </a:rPr>
              <a:t>图</a:t>
            </a:r>
            <a:r>
              <a:rPr lang="en-US" altLang="zh-CN" sz="2800" dirty="0">
                <a:latin typeface="Times New Roman" panose="02020603050405020304" pitchFamily="18" charset="0"/>
                <a:ea typeface="黑体" panose="02010609060101010101" pitchFamily="49" charset="-122"/>
              </a:rPr>
              <a:t>12 </a:t>
            </a:r>
            <a:r>
              <a:rPr lang="zh-CN" altLang="en-US" sz="2800" dirty="0">
                <a:latin typeface="Times New Roman" panose="02020603050405020304" pitchFamily="18" charset="0"/>
                <a:ea typeface="黑体" panose="02010609060101010101" pitchFamily="49" charset="-122"/>
              </a:rPr>
              <a:t>具有</a:t>
            </a:r>
            <a:r>
              <a:rPr lang="en-US" altLang="zh-CN" sz="2800" dirty="0">
                <a:latin typeface="Times New Roman" panose="02020603050405020304" pitchFamily="18" charset="0"/>
                <a:ea typeface="黑体" panose="02010609060101010101" pitchFamily="49" charset="-122"/>
              </a:rPr>
              <a:t>5</a:t>
            </a:r>
            <a:r>
              <a:rPr lang="zh-CN" altLang="en-US" sz="2800" dirty="0">
                <a:latin typeface="Times New Roman" panose="02020603050405020304" pitchFamily="18" charset="0"/>
                <a:ea typeface="黑体" panose="02010609060101010101" pitchFamily="49" charset="-122"/>
              </a:rPr>
              <a:t>个阶段的简单流水线：</a:t>
            </a:r>
            <a:r>
              <a:rPr lang="en-US" altLang="zh-CN" sz="2800" dirty="0">
                <a:latin typeface="Times New Roman" panose="02020603050405020304" pitchFamily="18" charset="0"/>
                <a:ea typeface="黑体" panose="02010609060101010101" pitchFamily="49" charset="-122"/>
              </a:rPr>
              <a:t>6</a:t>
            </a:r>
            <a:r>
              <a:rPr lang="zh-CN" altLang="en-US" sz="2800" dirty="0">
                <a:latin typeface="Times New Roman" panose="02020603050405020304" pitchFamily="18" charset="0"/>
                <a:ea typeface="黑体" panose="02010609060101010101" pitchFamily="49" charset="-122"/>
              </a:rPr>
              <a:t>个时钟周期处理一个数据元素</a:t>
            </a:r>
          </a:p>
        </p:txBody>
      </p:sp>
      <p:pic>
        <p:nvPicPr>
          <p:cNvPr id="4" name="内容占位符 5">
            <a:extLst>
              <a:ext uri="{FF2B5EF4-FFF2-40B4-BE49-F238E27FC236}">
                <a16:creationId xmlns:a16="http://schemas.microsoft.com/office/drawing/2014/main" id="{AFC2DFD7-1C1B-4F7B-AE73-61B71C509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86887" y="1510986"/>
            <a:ext cx="6018225" cy="5200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130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600" dirty="0">
                <a:latin typeface="Times New Roman" panose="02020603050405020304" pitchFamily="18" charset="0"/>
                <a:ea typeface="黑体" panose="02010609060101010101" pitchFamily="49" charset="-122"/>
              </a:rPr>
              <a:t>图</a:t>
            </a:r>
            <a:r>
              <a:rPr lang="en-US" altLang="zh-CN" sz="3600" dirty="0">
                <a:latin typeface="Times New Roman" panose="02020603050405020304" pitchFamily="18" charset="0"/>
                <a:ea typeface="黑体" panose="02010609060101010101" pitchFamily="49" charset="-122"/>
              </a:rPr>
              <a:t>13 </a:t>
            </a:r>
            <a:r>
              <a:rPr lang="zh-CN" altLang="en-US" sz="3600" dirty="0">
                <a:latin typeface="Times New Roman" panose="02020603050405020304" pitchFamily="18" charset="0"/>
                <a:ea typeface="黑体" panose="02010609060101010101" pitchFamily="49" charset="-122"/>
              </a:rPr>
              <a:t>如果只处理单个工作元素，几乎不使用流水线</a:t>
            </a:r>
          </a:p>
        </p:txBody>
      </p:sp>
      <p:pic>
        <p:nvPicPr>
          <p:cNvPr id="8" name="图片 7">
            <a:extLst>
              <a:ext uri="{FF2B5EF4-FFF2-40B4-BE49-F238E27FC236}">
                <a16:creationId xmlns:a16="http://schemas.microsoft.com/office/drawing/2014/main" id="{CAD6D7B5-3B83-4CE6-B541-573EBFFF6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1777" y="1496379"/>
            <a:ext cx="7820137" cy="4855326"/>
          </a:xfrm>
          <a:prstGeom prst="rect">
            <a:avLst/>
          </a:prstGeom>
        </p:spPr>
      </p:pic>
    </p:spTree>
    <p:extLst>
      <p:ext uri="{BB962C8B-B14F-4D97-AF65-F5344CB8AC3E}">
        <p14:creationId xmlns:p14="http://schemas.microsoft.com/office/powerpoint/2010/main" val="141925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 FPGA</a:t>
            </a:r>
            <a:r>
              <a:rPr lang="zh-CN" altLang="en-US" dirty="0">
                <a:latin typeface="Times New Roman" panose="02020603050405020304" pitchFamily="18" charset="0"/>
                <a:ea typeface="黑体" panose="02010609060101010101" pitchFamily="49" charset="-122"/>
              </a:rPr>
              <a:t>的工作原理</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使用不同的编码风格和并行形式</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CPU/GPU——</a:t>
            </a:r>
            <a:r>
              <a:rPr lang="zh-CN" altLang="en-US" dirty="0">
                <a:latin typeface="Times New Roman" panose="02020603050405020304" pitchFamily="18" charset="0"/>
                <a:ea typeface="楷体" panose="02010609060101010101" pitchFamily="49" charset="-122"/>
              </a:rPr>
              <a:t>使用</a:t>
            </a:r>
            <a:r>
              <a:rPr lang="en-US" altLang="zh-CN" dirty="0">
                <a:latin typeface="Times New Roman" panose="02020603050405020304" pitchFamily="18" charset="0"/>
                <a:ea typeface="楷体" panose="02010609060101010101" pitchFamily="49" charset="-122"/>
              </a:rPr>
              <a:t>ISA(</a:t>
            </a:r>
            <a:r>
              <a:rPr lang="zh-CN" altLang="en-US" dirty="0">
                <a:latin typeface="Times New Roman" panose="02020603050405020304" pitchFamily="18" charset="0"/>
                <a:ea typeface="楷体" panose="02010609060101010101" pitchFamily="49" charset="-122"/>
              </a:rPr>
              <a:t>指令集体系架构</a:t>
            </a:r>
            <a:r>
              <a:rPr lang="en-US" altLang="zh-CN" dirty="0">
                <a:latin typeface="Times New Roman" panose="02020603050405020304" pitchFamily="18" charset="0"/>
                <a:ea typeface="楷体" panose="02010609060101010101" pitchFamily="49" charset="-122"/>
              </a:rPr>
              <a:t>Instruction Set Architecture)</a:t>
            </a: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基于</a:t>
            </a:r>
            <a:r>
              <a:rPr lang="en-US" altLang="zh-CN" dirty="0">
                <a:latin typeface="Times New Roman" panose="02020603050405020304" pitchFamily="18" charset="0"/>
                <a:ea typeface="楷体" panose="02010609060101010101" pitchFamily="49" charset="-122"/>
              </a:rPr>
              <a:t>ISA</a:t>
            </a:r>
            <a:r>
              <a:rPr lang="zh-CN" altLang="en-US" dirty="0">
                <a:latin typeface="Times New Roman" panose="02020603050405020304" pitchFamily="18" charset="0"/>
                <a:ea typeface="楷体" panose="02010609060101010101" pitchFamily="49" charset="-122"/>
              </a:rPr>
              <a:t>的加速器可执行不同的简单指令，芯片的单个区域</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或整个芯片</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在每个时钟周期中执行来自程序的不同指令。这些指令在固定的硬件架构上执行，不同的硬件架构可以在不同的时间运行不同的指令。</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95215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 </a:t>
            </a:r>
            <a:r>
              <a:rPr lang="zh-CN" altLang="en-US" dirty="0">
                <a:latin typeface="Times New Roman" panose="02020603050405020304" pitchFamily="18" charset="0"/>
                <a:ea typeface="黑体" panose="02010609060101010101" pitchFamily="49" charset="-122"/>
              </a:rPr>
              <a:t>并行性</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为更好利用流水线阶段，可以在为流水线提供数据的第一阶段前，等待一个未启动的工作队列，如图</a:t>
            </a:r>
            <a:r>
              <a:rPr lang="en-US" altLang="zh-CN" dirty="0">
                <a:latin typeface="Times New Roman" panose="02020603050405020304" pitchFamily="18" charset="0"/>
                <a:ea typeface="楷体" panose="02010609060101010101" pitchFamily="49" charset="-122"/>
              </a:rPr>
              <a:t>14</a:t>
            </a:r>
            <a:r>
              <a:rPr lang="zh-CN" altLang="en-US" dirty="0">
                <a:latin typeface="Times New Roman" panose="02020603050405020304" pitchFamily="18" charset="0"/>
                <a:ea typeface="楷体" panose="02010609060101010101" pitchFamily="49" charset="-122"/>
              </a:rPr>
              <a:t>。经过一些初始启动周期后，流水线每一级都被占用，并在每个时钟周期中做有用的工作，从而有效利用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资源。</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队列向流水线源源不断地提供工作的方法： </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ND-Range</a:t>
            </a:r>
            <a:r>
              <a:rPr lang="zh-CN" altLang="en-US" b="1" dirty="0">
                <a:latin typeface="Times New Roman" panose="02020603050405020304" pitchFamily="18" charset="0"/>
                <a:ea typeface="楷体" panose="02010609060101010101" pitchFamily="49" charset="-122"/>
              </a:rPr>
              <a:t>内核</a:t>
            </a:r>
            <a:endParaRPr lang="en-US" altLang="zh-CN" b="1"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循环</a:t>
            </a:r>
            <a:endParaRPr lang="en-US" altLang="zh-CN" b="1"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选择将影响在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上运行的内核基本架构。</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31519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200" dirty="0">
                <a:latin typeface="Times New Roman" panose="02020603050405020304" pitchFamily="18" charset="0"/>
                <a:ea typeface="黑体" panose="02010609060101010101" pitchFamily="49" charset="-122"/>
              </a:rPr>
              <a:t>图</a:t>
            </a:r>
            <a:r>
              <a:rPr lang="en-US" altLang="zh-CN" sz="3200" dirty="0">
                <a:latin typeface="Times New Roman" panose="02020603050405020304" pitchFamily="18" charset="0"/>
                <a:ea typeface="黑体" panose="02010609060101010101" pitchFamily="49" charset="-122"/>
              </a:rPr>
              <a:t>14 </a:t>
            </a:r>
            <a:r>
              <a:rPr lang="zh-CN" altLang="en-US" sz="3200" dirty="0">
                <a:latin typeface="Times New Roman" panose="02020603050405020304" pitchFamily="18" charset="0"/>
                <a:ea typeface="黑体" panose="02010609060101010101" pitchFamily="49" charset="-122"/>
              </a:rPr>
              <a:t>当每个流水线阶段都保持忙碌时，就会产生高效的利用</a:t>
            </a:r>
          </a:p>
        </p:txBody>
      </p:sp>
      <p:pic>
        <p:nvPicPr>
          <p:cNvPr id="4" name="图片 3">
            <a:extLst>
              <a:ext uri="{FF2B5EF4-FFF2-40B4-BE49-F238E27FC236}">
                <a16:creationId xmlns:a16="http://schemas.microsoft.com/office/drawing/2014/main" id="{0CEDF259-C968-46E1-A3BD-7959776C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355" y="1450115"/>
            <a:ext cx="7973290" cy="5091834"/>
          </a:xfrm>
          <a:prstGeom prst="rect">
            <a:avLst/>
          </a:prstGeom>
        </p:spPr>
      </p:pic>
    </p:spTree>
    <p:extLst>
      <p:ext uri="{BB962C8B-B14F-4D97-AF65-F5344CB8AC3E}">
        <p14:creationId xmlns:p14="http://schemas.microsoft.com/office/powerpoint/2010/main" val="448211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17.5.1.1 </a:t>
            </a:r>
            <a:r>
              <a:rPr lang="zh-CN" altLang="en-US" dirty="0">
                <a:latin typeface="Times New Roman" panose="02020603050405020304" pitchFamily="18" charset="0"/>
                <a:ea typeface="黑体" panose="02010609060101010101" pitchFamily="49" charset="-122"/>
              </a:rPr>
              <a:t>使用</a:t>
            </a:r>
            <a:r>
              <a:rPr lang="en-US" altLang="zh-CN" dirty="0">
                <a:latin typeface="Times New Roman" panose="02020603050405020304" pitchFamily="18" charset="0"/>
                <a:ea typeface="黑体" panose="02010609060101010101" pitchFamily="49" charset="-122"/>
              </a:rPr>
              <a:t>ND-Range</a:t>
            </a:r>
            <a:r>
              <a:rPr lang="zh-CN" altLang="en-US" dirty="0">
                <a:latin typeface="Times New Roman" panose="02020603050405020304" pitchFamily="18" charset="0"/>
                <a:ea typeface="黑体" panose="02010609060101010101" pitchFamily="49" charset="-122"/>
              </a:rPr>
              <a:t>使流水线繁忙起来</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ND-Range</a:t>
            </a:r>
            <a:r>
              <a:rPr lang="zh-CN" altLang="en-US" dirty="0">
                <a:latin typeface="Times New Roman" panose="02020603050405020304" pitchFamily="18" charset="0"/>
                <a:ea typeface="楷体" panose="02010609060101010101" pitchFamily="49" charset="-122"/>
              </a:rPr>
              <a:t>执行模型关键概念见图</a:t>
            </a:r>
            <a:r>
              <a:rPr lang="en-US" altLang="zh-CN" dirty="0">
                <a:latin typeface="Times New Roman" panose="02020603050405020304" pitchFamily="18" charset="0"/>
                <a:ea typeface="楷体" panose="02010609060101010101" pitchFamily="49" charset="-122"/>
              </a:rPr>
              <a:t>15</a:t>
            </a:r>
            <a:r>
              <a:rPr lang="zh-CN" altLang="en-US" dirty="0">
                <a:latin typeface="Times New Roman" panose="02020603050405020304" pitchFamily="18" charset="0"/>
                <a:ea typeface="楷体" panose="02010609060101010101" pitchFamily="49" charset="-122"/>
              </a:rPr>
              <a:t>，其中有工作项的分层分组，工作项是内核定义的基本工作单元。</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模型最初用来支持</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的编程，其中工作项可以在执行模型层次结构的不同级别上并发执行。为匹配</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高效的工作类型，</a:t>
            </a:r>
            <a:r>
              <a:rPr lang="en-US" altLang="zh-CN" dirty="0">
                <a:latin typeface="Times New Roman" panose="02020603050405020304" pitchFamily="18" charset="0"/>
                <a:ea typeface="楷体" panose="02010609060101010101" pitchFamily="49" charset="-122"/>
              </a:rPr>
              <a:t>ND-Range</a:t>
            </a:r>
            <a:r>
              <a:rPr lang="zh-CN" altLang="en-US" dirty="0">
                <a:latin typeface="Times New Roman" panose="02020603050405020304" pitchFamily="18" charset="0"/>
                <a:ea typeface="楷体" panose="02010609060101010101" pitchFamily="49" charset="-122"/>
              </a:rPr>
              <a:t>工作项经常互不通信。</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流水线可以使用</a:t>
            </a:r>
            <a:r>
              <a:rPr lang="en-US" altLang="zh-CN" dirty="0">
                <a:latin typeface="Times New Roman" panose="02020603050405020304" pitchFamily="18" charset="0"/>
                <a:ea typeface="楷体" panose="02010609060101010101" pitchFamily="49" charset="-122"/>
              </a:rPr>
              <a:t>ND-Range</a:t>
            </a:r>
            <a:r>
              <a:rPr lang="zh-CN" altLang="en-US" dirty="0">
                <a:latin typeface="Times New Roman" panose="02020603050405020304" pitchFamily="18" charset="0"/>
                <a:ea typeface="楷体" panose="02010609060101010101" pitchFamily="49" charset="-122"/>
              </a:rPr>
              <a:t>高效填充。</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完全支持这种编程风格，如图</a:t>
            </a:r>
            <a:r>
              <a:rPr lang="en-US" altLang="zh-CN" dirty="0">
                <a:latin typeface="Times New Roman" panose="02020603050405020304" pitchFamily="18" charset="0"/>
                <a:ea typeface="楷体" panose="02010609060101010101" pitchFamily="49" charset="-122"/>
              </a:rPr>
              <a:t>16 </a:t>
            </a:r>
            <a:r>
              <a:rPr lang="zh-CN" altLang="en-US" dirty="0">
                <a:latin typeface="Times New Roman" panose="02020603050405020304" pitchFamily="18" charset="0"/>
                <a:ea typeface="楷体" panose="02010609060101010101" pitchFamily="49" charset="-122"/>
              </a:rPr>
              <a:t>所示，每个时钟周期中不同的工作项会进入第一阶段。</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748875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图</a:t>
            </a:r>
            <a:r>
              <a:rPr lang="en-US" altLang="zh-CN" sz="4000" dirty="0">
                <a:latin typeface="Times New Roman" panose="02020603050405020304" pitchFamily="18" charset="0"/>
                <a:ea typeface="黑体" panose="02010609060101010101" pitchFamily="49" charset="-122"/>
              </a:rPr>
              <a:t>15 ND-Range</a:t>
            </a:r>
            <a:r>
              <a:rPr lang="zh-CN" altLang="en-US" sz="4000" dirty="0">
                <a:latin typeface="Times New Roman" panose="02020603050405020304" pitchFamily="18" charset="0"/>
                <a:ea typeface="黑体" panose="02010609060101010101" pitchFamily="49" charset="-122"/>
              </a:rPr>
              <a:t>执行模型：工作项的分层分组</a:t>
            </a:r>
          </a:p>
        </p:txBody>
      </p:sp>
      <p:pic>
        <p:nvPicPr>
          <p:cNvPr id="4" name="图片 3">
            <a:extLst>
              <a:ext uri="{FF2B5EF4-FFF2-40B4-BE49-F238E27FC236}">
                <a16:creationId xmlns:a16="http://schemas.microsoft.com/office/drawing/2014/main" id="{FCAAC518-4348-46DA-AEAF-E7EEF5E7B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962" y="1570038"/>
            <a:ext cx="9552076" cy="4069785"/>
          </a:xfrm>
          <a:prstGeom prst="rect">
            <a:avLst/>
          </a:prstGeom>
        </p:spPr>
      </p:pic>
    </p:spTree>
    <p:extLst>
      <p:ext uri="{BB962C8B-B14F-4D97-AF65-F5344CB8AC3E}">
        <p14:creationId xmlns:p14="http://schemas.microsoft.com/office/powerpoint/2010/main" val="2424285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16 ND-Range</a:t>
            </a:r>
            <a:r>
              <a:rPr lang="zh-CN" altLang="en-US" dirty="0">
                <a:latin typeface="Times New Roman" panose="02020603050405020304" pitchFamily="18" charset="0"/>
                <a:ea typeface="黑体" panose="02010609060101010101" pitchFamily="49" charset="-122"/>
              </a:rPr>
              <a:t>向流水线输送任务</a:t>
            </a:r>
          </a:p>
        </p:txBody>
      </p:sp>
      <p:pic>
        <p:nvPicPr>
          <p:cNvPr id="5" name="图片 4">
            <a:extLst>
              <a:ext uri="{FF2B5EF4-FFF2-40B4-BE49-F238E27FC236}">
                <a16:creationId xmlns:a16="http://schemas.microsoft.com/office/drawing/2014/main" id="{F453F9B7-A6BA-41B7-9856-155169277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929" y="1491270"/>
            <a:ext cx="8702142" cy="5290085"/>
          </a:xfrm>
          <a:prstGeom prst="rect">
            <a:avLst/>
          </a:prstGeom>
        </p:spPr>
      </p:pic>
    </p:spTree>
    <p:extLst>
      <p:ext uri="{BB962C8B-B14F-4D97-AF65-F5344CB8AC3E}">
        <p14:creationId xmlns:p14="http://schemas.microsoft.com/office/powerpoint/2010/main" val="244744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17.5.1.1 </a:t>
            </a:r>
            <a:r>
              <a:rPr lang="zh-CN" altLang="en-US" dirty="0">
                <a:latin typeface="Times New Roman" panose="02020603050405020304" pitchFamily="18" charset="0"/>
                <a:ea typeface="黑体" panose="02010609060101010101" pitchFamily="49" charset="-122"/>
              </a:rPr>
              <a:t>使用</a:t>
            </a:r>
            <a:r>
              <a:rPr lang="en-US" altLang="zh-CN" dirty="0">
                <a:latin typeface="Times New Roman" panose="02020603050405020304" pitchFamily="18" charset="0"/>
                <a:ea typeface="黑体" panose="02010609060101010101" pitchFamily="49" charset="-122"/>
              </a:rPr>
              <a:t>ND-Range</a:t>
            </a:r>
            <a:r>
              <a:rPr lang="zh-CN" altLang="en-US" dirty="0">
                <a:latin typeface="Times New Roman" panose="02020603050405020304" pitchFamily="18" charset="0"/>
                <a:ea typeface="黑体" panose="02010609060101010101" pitchFamily="49" charset="-122"/>
              </a:rPr>
              <a:t>使流水线繁忙起来</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当程序可以构建为不需经常或根本不需要通信的独立工作项时，应该使用 </a:t>
            </a:r>
            <a:r>
              <a:rPr lang="en-US" altLang="zh-CN" dirty="0">
                <a:latin typeface="Times New Roman" panose="02020603050405020304" pitchFamily="18" charset="0"/>
                <a:ea typeface="楷体" panose="02010609060101010101" pitchFamily="49" charset="-122"/>
              </a:rPr>
              <a:t>ND-range</a:t>
            </a:r>
            <a:r>
              <a:rPr lang="zh-CN" altLang="en-US" dirty="0">
                <a:latin typeface="Times New Roman" panose="02020603050405020304" pitchFamily="18" charset="0"/>
                <a:ea typeface="楷体" panose="02010609060101010101" pitchFamily="49" charset="-122"/>
              </a:rPr>
              <a:t>方法保持流水线占用，否则可以选择使用循环。</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一个例子是随机数生成器，其中序列中数字的创建与之前无关。图</a:t>
            </a:r>
            <a:r>
              <a:rPr lang="en-US" altLang="zh-CN" dirty="0">
                <a:latin typeface="Times New Roman" panose="02020603050405020304" pitchFamily="18" charset="0"/>
                <a:ea typeface="楷体" panose="02010609060101010101" pitchFamily="49" charset="-122"/>
              </a:rPr>
              <a:t>17</a:t>
            </a:r>
            <a:r>
              <a:rPr lang="zh-CN" altLang="en-US" dirty="0">
                <a:latin typeface="Times New Roman" panose="02020603050405020304" pitchFamily="18" charset="0"/>
                <a:ea typeface="楷体" panose="02010609060101010101" pitchFamily="49" charset="-122"/>
              </a:rPr>
              <a:t>显示了一个</a:t>
            </a:r>
            <a:r>
              <a:rPr lang="en-US" altLang="zh-CN" dirty="0">
                <a:latin typeface="Times New Roman" panose="02020603050405020304" pitchFamily="18" charset="0"/>
                <a:ea typeface="楷体" panose="02010609060101010101" pitchFamily="49" charset="-122"/>
              </a:rPr>
              <a:t>ND-range</a:t>
            </a:r>
            <a:r>
              <a:rPr lang="zh-CN" altLang="en-US" dirty="0">
                <a:latin typeface="Times New Roman" panose="02020603050405020304" pitchFamily="18" charset="0"/>
                <a:ea typeface="楷体" panose="02010609060101010101" pitchFamily="49" charset="-122"/>
              </a:rPr>
              <a:t>内核，它为</a:t>
            </a:r>
            <a:r>
              <a:rPr lang="en-US" altLang="zh-CN" dirty="0">
                <a:latin typeface="Times New Roman" panose="02020603050405020304" pitchFamily="18" charset="0"/>
                <a:ea typeface="楷体" panose="02010609060101010101" pitchFamily="49" charset="-122"/>
              </a:rPr>
              <a:t>16×16×16</a:t>
            </a:r>
            <a:r>
              <a:rPr lang="zh-CN" altLang="en-US" dirty="0">
                <a:latin typeface="Times New Roman" panose="02020603050405020304" pitchFamily="18" charset="0"/>
                <a:ea typeface="楷体" panose="02010609060101010101" pitchFamily="49" charset="-122"/>
              </a:rPr>
              <a:t>范围内的每个工作项调用一次随机数生成函数。</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
        <p:nvSpPr>
          <p:cNvPr id="7" name="文本框 6">
            <a:extLst>
              <a:ext uri="{FF2B5EF4-FFF2-40B4-BE49-F238E27FC236}">
                <a16:creationId xmlns:a16="http://schemas.microsoft.com/office/drawing/2014/main" id="{66E09AE8-F13F-4750-90DB-1F7FCE5C217F}"/>
              </a:ext>
            </a:extLst>
          </p:cNvPr>
          <p:cNvSpPr txBox="1"/>
          <p:nvPr/>
        </p:nvSpPr>
        <p:spPr>
          <a:xfrm>
            <a:off x="1577954" y="6055494"/>
            <a:ext cx="9036092" cy="523220"/>
          </a:xfrm>
          <a:prstGeom prst="rect">
            <a:avLst/>
          </a:prstGeom>
          <a:noFill/>
        </p:spPr>
        <p:txBody>
          <a:bodyPr wrap="square">
            <a:spAutoFit/>
          </a:bodyPr>
          <a:lstStyle/>
          <a:p>
            <a:r>
              <a:rPr lang="zh-CN" altLang="en-US" sz="2800" b="1" i="0" dirty="0">
                <a:effectLst/>
                <a:latin typeface="黑体" panose="02010609060101010101" pitchFamily="49" charset="-122"/>
                <a:ea typeface="黑体" panose="02010609060101010101" pitchFamily="49" charset="-122"/>
              </a:rPr>
              <a:t>图</a:t>
            </a:r>
            <a:r>
              <a:rPr lang="en-US" altLang="zh-CN" sz="2800" b="1" i="0" dirty="0">
                <a:effectLst/>
                <a:latin typeface="黑体" panose="02010609060101010101" pitchFamily="49" charset="-122"/>
                <a:ea typeface="黑体" panose="02010609060101010101" pitchFamily="49" charset="-122"/>
              </a:rPr>
              <a:t>17 </a:t>
            </a:r>
            <a:r>
              <a:rPr lang="zh-CN" altLang="en-US" sz="2800" b="1" i="0" dirty="0">
                <a:effectLst/>
                <a:latin typeface="黑体" panose="02010609060101010101" pitchFamily="49" charset="-122"/>
                <a:ea typeface="黑体" panose="02010609060101010101" pitchFamily="49" charset="-122"/>
              </a:rPr>
              <a:t>随机数生成器的多个工作项调用</a:t>
            </a:r>
            <a:r>
              <a:rPr lang="en-US" altLang="zh-CN" sz="2800" b="1" i="0" dirty="0">
                <a:effectLst/>
                <a:latin typeface="黑体" panose="02010609060101010101" pitchFamily="49" charset="-122"/>
                <a:ea typeface="黑体" panose="02010609060101010101" pitchFamily="49" charset="-122"/>
              </a:rPr>
              <a:t>(16×16×16) </a:t>
            </a:r>
            <a:endParaRPr lang="zh-CN" altLang="en-US" sz="2800" b="1" dirty="0">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27BE5655-4956-4A3F-8472-0B7C2716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743" y="4860435"/>
            <a:ext cx="9213303" cy="1250558"/>
          </a:xfrm>
          <a:prstGeom prst="rect">
            <a:avLst/>
          </a:prstGeom>
        </p:spPr>
      </p:pic>
    </p:spTree>
    <p:extLst>
      <p:ext uri="{BB962C8B-B14F-4D97-AF65-F5344CB8AC3E}">
        <p14:creationId xmlns:p14="http://schemas.microsoft.com/office/powerpoint/2010/main" val="3646553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17.5.1.2 </a:t>
            </a:r>
            <a:r>
              <a:rPr lang="zh-CN" altLang="en-US" dirty="0">
                <a:latin typeface="Times New Roman" panose="02020603050405020304" pitchFamily="18" charset="0"/>
                <a:ea typeface="黑体" panose="02010609060101010101" pitchFamily="49" charset="-122"/>
              </a:rPr>
              <a:t>流水线不介意数据依赖</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fontScale="925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在对矢量架构</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a:t>
            </a:r>
            <a:r>
              <a:rPr lang="en-US" altLang="zh-CN" dirty="0">
                <a:latin typeface="Times New Roman" panose="02020603050405020304" pitchFamily="18" charset="0"/>
                <a:ea typeface="楷体" panose="02010609060101010101" pitchFamily="49" charset="-122"/>
              </a:rPr>
              <a:t>GPU)</a:t>
            </a:r>
            <a:r>
              <a:rPr lang="zh-CN" altLang="en-US" dirty="0">
                <a:latin typeface="Times New Roman" panose="02020603050405020304" pitchFamily="18" charset="0"/>
                <a:ea typeface="楷体" panose="02010609060101010101" pitchFamily="49" charset="-122"/>
              </a:rPr>
              <a:t>编程时，挑战之一是构建一种高效算法使得无需在工作项之间进行广泛通信。有些算法和程序适合矢量硬件，有些则不然，一个常见原因是算法需要广泛共享数据。</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对于无法分解为独立工作的算法，</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发挥重要作用。空间流水线不会跨工作项矢量化，而是跨流水线阶段执行连续的工作项。这实现了工作项</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甚至不同工作组中</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之间的细粒度通信。</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例子：</a:t>
            </a:r>
            <a:r>
              <a:rPr lang="zh-CN" altLang="en-US" dirty="0">
                <a:latin typeface="Times New Roman" panose="02020603050405020304" pitchFamily="18" charset="0"/>
                <a:ea typeface="楷体" panose="02010609060101010101" pitchFamily="49" charset="-122"/>
              </a:rPr>
              <a:t>输出</a:t>
            </a:r>
            <a:r>
              <a:rPr lang="en-US" altLang="zh-CN" dirty="0">
                <a:latin typeface="Times New Roman" panose="02020603050405020304" pitchFamily="18" charset="0"/>
                <a:ea typeface="楷体" panose="02010609060101010101" pitchFamily="49" charset="-122"/>
              </a:rPr>
              <a:t>N+1</a:t>
            </a:r>
            <a:r>
              <a:rPr lang="zh-CN" altLang="en-US" dirty="0">
                <a:latin typeface="Times New Roman" panose="02020603050405020304" pitchFamily="18" charset="0"/>
                <a:ea typeface="楷体" panose="02010609060101010101" pitchFamily="49" charset="-122"/>
              </a:rPr>
              <a:t>取决于输出</a:t>
            </a:r>
            <a:r>
              <a:rPr lang="en-US" altLang="zh-CN" dirty="0">
                <a:latin typeface="Times New Roman" panose="02020603050405020304" pitchFamily="18" charset="0"/>
                <a:ea typeface="楷体" panose="02010609060101010101" pitchFamily="49" charset="-122"/>
              </a:rPr>
              <a:t>N</a:t>
            </a:r>
            <a:r>
              <a:rPr lang="zh-CN" altLang="en-US" dirty="0">
                <a:latin typeface="Times New Roman" panose="02020603050405020304" pitchFamily="18" charset="0"/>
                <a:ea typeface="楷体" panose="02010609060101010101" pitchFamily="49" charset="-122"/>
              </a:rPr>
              <a:t>的随机生成器。这在两个输出之间创建了数据依赖关系。当按顺序编码这样的算法时，通常会写一个循环，其中迭代</a:t>
            </a:r>
            <a:r>
              <a:rPr lang="en-US" altLang="zh-CN" dirty="0">
                <a:latin typeface="Times New Roman" panose="02020603050405020304" pitchFamily="18" charset="0"/>
                <a:ea typeface="楷体" panose="02010609060101010101" pitchFamily="49" charset="-122"/>
              </a:rPr>
              <a:t>N+1</a:t>
            </a:r>
            <a:r>
              <a:rPr lang="zh-CN" altLang="en-US" dirty="0">
                <a:latin typeface="Times New Roman" panose="02020603050405020304" pitchFamily="18" charset="0"/>
                <a:ea typeface="楷体" panose="02010609060101010101" pitchFamily="49" charset="-122"/>
              </a:rPr>
              <a:t>使用迭代</a:t>
            </a:r>
            <a:r>
              <a:rPr lang="en-US" altLang="zh-CN" dirty="0">
                <a:latin typeface="Times New Roman" panose="02020603050405020304" pitchFamily="18" charset="0"/>
                <a:ea typeface="楷体" panose="02010609060101010101" pitchFamily="49" charset="-122"/>
              </a:rPr>
              <a:t>N</a:t>
            </a:r>
            <a:r>
              <a:rPr lang="zh-CN" altLang="en-US" dirty="0">
                <a:latin typeface="Times New Roman" panose="02020603050405020304" pitchFamily="18" charset="0"/>
                <a:ea typeface="楷体" panose="02010609060101010101" pitchFamily="49" charset="-122"/>
              </a:rPr>
              <a:t>的计算，如图</a:t>
            </a:r>
            <a:r>
              <a:rPr lang="en-US" altLang="zh-CN" dirty="0">
                <a:latin typeface="Times New Roman" panose="02020603050405020304" pitchFamily="18" charset="0"/>
                <a:ea typeface="楷体" panose="02010609060101010101" pitchFamily="49" charset="-122"/>
              </a:rPr>
              <a:t>18 </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937308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18 </a:t>
            </a:r>
            <a:r>
              <a:rPr lang="zh-CN" altLang="en-US" dirty="0">
                <a:latin typeface="Times New Roman" panose="02020603050405020304" pitchFamily="18" charset="0"/>
                <a:ea typeface="黑体" panose="02010609060101010101" pitchFamily="49" charset="-122"/>
              </a:rPr>
              <a:t>携带数据依赖</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状态</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的循环</a:t>
            </a:r>
          </a:p>
        </p:txBody>
      </p:sp>
      <p:pic>
        <p:nvPicPr>
          <p:cNvPr id="4" name="图片 3">
            <a:extLst>
              <a:ext uri="{FF2B5EF4-FFF2-40B4-BE49-F238E27FC236}">
                <a16:creationId xmlns:a16="http://schemas.microsoft.com/office/drawing/2014/main" id="{2D07D421-628F-4CAD-892A-814F8EB2E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310" y="2294384"/>
            <a:ext cx="6100807" cy="1557349"/>
          </a:xfrm>
          <a:prstGeom prst="rect">
            <a:avLst/>
          </a:prstGeom>
        </p:spPr>
      </p:pic>
      <p:sp>
        <p:nvSpPr>
          <p:cNvPr id="9" name="文本框 8">
            <a:extLst>
              <a:ext uri="{FF2B5EF4-FFF2-40B4-BE49-F238E27FC236}">
                <a16:creationId xmlns:a16="http://schemas.microsoft.com/office/drawing/2014/main" id="{5CADF348-CA49-4789-9EC9-76EA9EB639AD}"/>
              </a:ext>
            </a:extLst>
          </p:cNvPr>
          <p:cNvSpPr txBox="1"/>
          <p:nvPr/>
        </p:nvSpPr>
        <p:spPr>
          <a:xfrm>
            <a:off x="683243" y="4331264"/>
            <a:ext cx="10825514" cy="1077218"/>
          </a:xfrm>
          <a:prstGeom prst="rect">
            <a:avLst/>
          </a:prstGeom>
          <a:noFill/>
        </p:spPr>
        <p:txBody>
          <a:bodyPr wrap="square">
            <a:spAutoFit/>
          </a:bodyPr>
          <a:lstStyle/>
          <a:p>
            <a:r>
              <a:rPr lang="zh-CN" altLang="en-US" sz="3200" dirty="0">
                <a:latin typeface="黑体" panose="02010609060101010101" pitchFamily="49" charset="-122"/>
                <a:ea typeface="黑体" panose="02010609060101010101" pitchFamily="49" charset="-122"/>
              </a:rPr>
              <a:t>该方法可以非常有效地在流水现中将结果向后传递到后续循环开始的工作，空间编译器围绕此模式实现了许多优化。</a:t>
            </a:r>
          </a:p>
        </p:txBody>
      </p:sp>
    </p:spTree>
    <p:extLst>
      <p:ext uri="{BB962C8B-B14F-4D97-AF65-F5344CB8AC3E}">
        <p14:creationId xmlns:p14="http://schemas.microsoft.com/office/powerpoint/2010/main" val="83623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17.5.1.2 </a:t>
            </a:r>
            <a:r>
              <a:rPr lang="zh-CN" altLang="en-US" dirty="0">
                <a:latin typeface="Times New Roman" panose="02020603050405020304" pitchFamily="18" charset="0"/>
                <a:ea typeface="黑体" panose="02010609060101010101" pitchFamily="49" charset="-122"/>
              </a:rPr>
              <a:t>流水线不介意数据依赖</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19</a:t>
            </a:r>
            <a:r>
              <a:rPr lang="zh-CN" altLang="en-US" dirty="0">
                <a:latin typeface="Times New Roman" panose="02020603050405020304" pitchFamily="18" charset="0"/>
                <a:ea typeface="楷体" panose="02010609060101010101" pitchFamily="49" charset="-122"/>
              </a:rPr>
              <a:t>展示了从第</a:t>
            </a:r>
            <a:r>
              <a:rPr lang="en-US" altLang="zh-CN" dirty="0">
                <a:latin typeface="Times New Roman" panose="02020603050405020304" pitchFamily="18" charset="0"/>
                <a:ea typeface="楷体" panose="02010609060101010101" pitchFamily="49" charset="-122"/>
              </a:rPr>
              <a:t>5</a:t>
            </a:r>
            <a:r>
              <a:rPr lang="zh-CN" altLang="en-US" dirty="0">
                <a:latin typeface="Times New Roman" panose="02020603050405020304" pitchFamily="18" charset="0"/>
                <a:ea typeface="楷体" panose="02010609060101010101" pitchFamily="49" charset="-122"/>
              </a:rPr>
              <a:t>阶段到第</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阶段的数据反向通信的思想。空间流水线不会跨工作项矢量化，通过在流水线中向后传递结果，实现高效的数据依赖通信。</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向后传递数据</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到流水线中的早期阶段</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的能力是架构的关键，编写利用它的代码有两种方法：</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循环</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常用</a:t>
            </a:r>
            <a:r>
              <a:rPr lang="en-US" altLang="zh-CN" dirty="0">
                <a:latin typeface="Times New Roman" panose="02020603050405020304" pitchFamily="18" charset="0"/>
                <a:ea typeface="楷体" panose="02010609060101010101" pitchFamily="49" charset="-122"/>
              </a:rPr>
              <a:t>)</a:t>
            </a: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带有内部管道的</a:t>
            </a:r>
            <a:r>
              <a:rPr lang="en-US" altLang="zh-CN" b="1" dirty="0">
                <a:latin typeface="Times New Roman" panose="02020603050405020304" pitchFamily="18" charset="0"/>
                <a:ea typeface="楷体" panose="02010609060101010101" pitchFamily="49" charset="-122"/>
              </a:rPr>
              <a:t>ND-Range</a:t>
            </a:r>
            <a:r>
              <a:rPr lang="zh-CN" altLang="en-US" b="1" dirty="0">
                <a:latin typeface="Times New Roman" panose="02020603050405020304" pitchFamily="18" charset="0"/>
                <a:ea typeface="楷体" panose="02010609060101010101" pitchFamily="49" charset="-122"/>
              </a:rPr>
              <a:t>内核</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基于管道，不常用</a:t>
            </a:r>
            <a:r>
              <a:rPr lang="en-US" altLang="zh-CN"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1104844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19 </a:t>
            </a:r>
            <a:r>
              <a:rPr lang="zh-CN" altLang="en-US" dirty="0">
                <a:latin typeface="Times New Roman" panose="02020603050405020304" pitchFamily="18" charset="0"/>
                <a:ea typeface="黑体" panose="02010609060101010101" pitchFamily="49" charset="-122"/>
              </a:rPr>
              <a:t>向后通信使高效数据依赖通信成为可能</a:t>
            </a:r>
          </a:p>
        </p:txBody>
      </p:sp>
      <p:pic>
        <p:nvPicPr>
          <p:cNvPr id="5" name="图片 4">
            <a:extLst>
              <a:ext uri="{FF2B5EF4-FFF2-40B4-BE49-F238E27FC236}">
                <a16:creationId xmlns:a16="http://schemas.microsoft.com/office/drawing/2014/main" id="{9EAC22AE-9DC6-4FD2-A10C-95A5A35E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671" y="1570038"/>
            <a:ext cx="6996657" cy="4985713"/>
          </a:xfrm>
          <a:prstGeom prst="rect">
            <a:avLst/>
          </a:prstGeom>
        </p:spPr>
      </p:pic>
    </p:spTree>
    <p:extLst>
      <p:ext uri="{BB962C8B-B14F-4D97-AF65-F5344CB8AC3E}">
        <p14:creationId xmlns:p14="http://schemas.microsoft.com/office/powerpoint/2010/main" val="356605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200" dirty="0">
                <a:latin typeface="Times New Roman" panose="02020603050405020304" pitchFamily="18" charset="0"/>
                <a:ea typeface="黑体" panose="02010609060101010101" pitchFamily="49" charset="-122"/>
              </a:rPr>
              <a:t>图</a:t>
            </a:r>
            <a:r>
              <a:rPr lang="en-US" altLang="zh-CN" sz="3200" dirty="0">
                <a:latin typeface="Times New Roman" panose="02020603050405020304" pitchFamily="18" charset="0"/>
                <a:ea typeface="黑体" panose="02010609060101010101" pitchFamily="49" charset="-122"/>
              </a:rPr>
              <a:t>1 </a:t>
            </a:r>
            <a:r>
              <a:rPr lang="zh-CN" altLang="en-US" sz="3200" dirty="0">
                <a:latin typeface="Times New Roman" panose="02020603050405020304" pitchFamily="18" charset="0"/>
                <a:ea typeface="黑体" panose="02010609060101010101" pitchFamily="49" charset="-122"/>
              </a:rPr>
              <a:t>简单的基于</a:t>
            </a:r>
            <a:r>
              <a:rPr lang="en-US" altLang="zh-CN" sz="3200" dirty="0">
                <a:latin typeface="Times New Roman" panose="02020603050405020304" pitchFamily="18" charset="0"/>
                <a:ea typeface="黑体" panose="02010609060101010101" pitchFamily="49" charset="-122"/>
              </a:rPr>
              <a:t>ISA</a:t>
            </a:r>
            <a:r>
              <a:rPr lang="zh-CN" altLang="en-US" sz="3200" dirty="0">
                <a:latin typeface="Times New Roman" panose="02020603050405020304" pitchFamily="18" charset="0"/>
                <a:ea typeface="黑体" panose="02010609060101010101" pitchFamily="49" charset="-122"/>
              </a:rPr>
              <a:t>的处理：随着时间的推移重用硬件</a:t>
            </a:r>
            <a:r>
              <a:rPr lang="en-US" altLang="zh-CN" sz="3200" dirty="0">
                <a:latin typeface="Times New Roman" panose="02020603050405020304" pitchFamily="18" charset="0"/>
                <a:ea typeface="黑体" panose="02010609060101010101" pitchFamily="49" charset="-122"/>
              </a:rPr>
              <a:t>(</a:t>
            </a:r>
            <a:r>
              <a:rPr lang="zh-CN" altLang="en-US" sz="3200" dirty="0">
                <a:latin typeface="Times New Roman" panose="02020603050405020304" pitchFamily="18" charset="0"/>
                <a:ea typeface="黑体" panose="02010609060101010101" pitchFamily="49" charset="-122"/>
              </a:rPr>
              <a:t>区域</a:t>
            </a:r>
            <a:r>
              <a:rPr lang="en-US" altLang="zh-CN" sz="3200" dirty="0">
                <a:latin typeface="Times New Roman" panose="02020603050405020304" pitchFamily="18" charset="0"/>
                <a:ea typeface="黑体" panose="02010609060101010101" pitchFamily="49" charset="-122"/>
              </a:rPr>
              <a:t>)</a:t>
            </a:r>
            <a:endParaRPr lang="zh-CN" altLang="en-US" sz="3200" dirty="0">
              <a:latin typeface="Times New Roman" panose="02020603050405020304" pitchFamily="18" charset="0"/>
              <a:ea typeface="黑体" panose="02010609060101010101" pitchFamily="49" charset="-122"/>
            </a:endParaRPr>
          </a:p>
        </p:txBody>
      </p:sp>
      <p:pic>
        <p:nvPicPr>
          <p:cNvPr id="12" name="内容占位符 11">
            <a:extLst>
              <a:ext uri="{FF2B5EF4-FFF2-40B4-BE49-F238E27FC236}">
                <a16:creationId xmlns:a16="http://schemas.microsoft.com/office/drawing/2014/main" id="{1554293A-AC52-48ED-8C9F-BD76B837A1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8867" y="1804252"/>
            <a:ext cx="8014266" cy="3721111"/>
          </a:xfrm>
        </p:spPr>
      </p:pic>
    </p:spTree>
    <p:extLst>
      <p:ext uri="{BB962C8B-B14F-4D97-AF65-F5344CB8AC3E}">
        <p14:creationId xmlns:p14="http://schemas.microsoft.com/office/powerpoint/2010/main" val="4099972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17.5.1.3 </a:t>
            </a:r>
            <a:r>
              <a:rPr lang="zh-CN" altLang="en-US" dirty="0">
                <a:latin typeface="Times New Roman" panose="02020603050405020304" pitchFamily="18" charset="0"/>
                <a:ea typeface="黑体" panose="02010609060101010101" pitchFamily="49" charset="-122"/>
              </a:rPr>
              <a:t>空间流水线循环的实现</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当编写具有数据依赖性的算法时，循环是一种自然的选择。</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20</a:t>
            </a:r>
            <a:r>
              <a:rPr lang="zh-CN" altLang="en-US" dirty="0">
                <a:latin typeface="Times New Roman" panose="02020603050405020304" pitchFamily="18" charset="0"/>
                <a:ea typeface="楷体" panose="02010609060101010101" pitchFamily="49" charset="-122"/>
              </a:rPr>
              <a:t>的简单循环中，</a:t>
            </a:r>
            <a:r>
              <a:rPr lang="en-US" altLang="zh-CN" dirty="0">
                <a:latin typeface="Times New Roman" panose="02020603050405020304" pitchFamily="18" charset="0"/>
                <a:ea typeface="楷体" panose="02010609060101010101" pitchFamily="49" charset="-122"/>
              </a:rPr>
              <a:t>a=</a:t>
            </a:r>
            <a:r>
              <a:rPr lang="en-US" altLang="zh-CN" dirty="0" err="1">
                <a:latin typeface="Times New Roman" panose="02020603050405020304" pitchFamily="18" charset="0"/>
                <a:ea typeface="楷体" panose="02010609060101010101" pitchFamily="49" charset="-122"/>
              </a:rPr>
              <a:t>a+i</a:t>
            </a:r>
            <a:r>
              <a:rPr lang="zh-CN" altLang="en-US" dirty="0">
                <a:latin typeface="Times New Roman" panose="02020603050405020304" pitchFamily="18" charset="0"/>
                <a:ea typeface="楷体" panose="02010609060101010101" pitchFamily="49" charset="-122"/>
              </a:rPr>
              <a:t>右边</a:t>
            </a:r>
            <a:r>
              <a:rPr lang="en-US" altLang="zh-CN" dirty="0">
                <a:latin typeface="Times New Roman" panose="02020603050405020304" pitchFamily="18" charset="0"/>
                <a:ea typeface="楷体" panose="02010609060101010101" pitchFamily="49" charset="-122"/>
              </a:rPr>
              <a:t>a</a:t>
            </a:r>
            <a:r>
              <a:rPr lang="zh-CN" altLang="en-US" dirty="0">
                <a:latin typeface="Times New Roman" panose="02020603050405020304" pitchFamily="18" charset="0"/>
                <a:ea typeface="楷体" panose="02010609060101010101" pitchFamily="49" charset="-122"/>
              </a:rPr>
              <a:t>的值反映了前一次循环中存储的值，如果是第一次循环，则是初始值。</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当空间编译器实现循环时，可以使用循环的迭代来填充流水线的各个阶段，如图</a:t>
            </a:r>
            <a:r>
              <a:rPr lang="en-US" altLang="zh-CN" dirty="0">
                <a:latin typeface="Times New Roman" panose="02020603050405020304" pitchFamily="18" charset="0"/>
                <a:ea typeface="楷体" panose="02010609060101010101" pitchFamily="49" charset="-122"/>
              </a:rPr>
              <a:t>21</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准备开始的工作队列包含的是循环迭代，而不是工作项。</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C6B178DB-8865-4626-9673-142D25ECF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856" y="5018953"/>
            <a:ext cx="5140015" cy="1381847"/>
          </a:xfrm>
          <a:prstGeom prst="rect">
            <a:avLst/>
          </a:prstGeom>
        </p:spPr>
      </p:pic>
      <p:sp>
        <p:nvSpPr>
          <p:cNvPr id="7" name="文本框 6">
            <a:extLst>
              <a:ext uri="{FF2B5EF4-FFF2-40B4-BE49-F238E27FC236}">
                <a16:creationId xmlns:a16="http://schemas.microsoft.com/office/drawing/2014/main" id="{92CDA57B-ECF9-4933-A3AE-EF68BB62EAFA}"/>
              </a:ext>
            </a:extLst>
          </p:cNvPr>
          <p:cNvSpPr txBox="1"/>
          <p:nvPr/>
        </p:nvSpPr>
        <p:spPr>
          <a:xfrm>
            <a:off x="2479217" y="6212833"/>
            <a:ext cx="7652826" cy="523220"/>
          </a:xfrm>
          <a:prstGeom prst="rect">
            <a:avLst/>
          </a:prstGeom>
          <a:noFill/>
        </p:spPr>
        <p:txBody>
          <a:bodyPr wrap="square">
            <a:spAutoFit/>
          </a:bodyPr>
          <a:lstStyle/>
          <a:p>
            <a:r>
              <a:rPr lang="zh-CN" altLang="en-US" sz="2800" dirty="0">
                <a:latin typeface="黑体" panose="02010609060101010101" pitchFamily="49" charset="-122"/>
                <a:ea typeface="黑体" panose="02010609060101010101" pitchFamily="49" charset="-122"/>
              </a:rPr>
              <a:t>图</a:t>
            </a:r>
            <a:r>
              <a:rPr lang="en-US" altLang="zh-CN" sz="2800" dirty="0">
                <a:latin typeface="黑体" panose="02010609060101010101" pitchFamily="49" charset="-122"/>
                <a:ea typeface="黑体" panose="02010609060101010101" pitchFamily="49" charset="-122"/>
              </a:rPr>
              <a:t>20 </a:t>
            </a:r>
            <a:r>
              <a:rPr lang="zh-CN" altLang="en-US" sz="2800" dirty="0">
                <a:latin typeface="黑体" panose="02010609060101010101" pitchFamily="49" charset="-122"/>
                <a:ea typeface="黑体" panose="02010609060101010101" pitchFamily="49" charset="-122"/>
              </a:rPr>
              <a:t>带有两个循环依赖项(i和a)的循环</a:t>
            </a:r>
          </a:p>
        </p:txBody>
      </p:sp>
    </p:spTree>
    <p:extLst>
      <p:ext uri="{BB962C8B-B14F-4D97-AF65-F5344CB8AC3E}">
        <p14:creationId xmlns:p14="http://schemas.microsoft.com/office/powerpoint/2010/main" val="4139264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21 </a:t>
            </a:r>
            <a:r>
              <a:rPr lang="zh-CN" altLang="en-US" dirty="0">
                <a:latin typeface="Times New Roman" panose="02020603050405020304" pitchFamily="18" charset="0"/>
                <a:ea typeface="黑体" panose="02010609060101010101" pitchFamily="49" charset="-122"/>
              </a:rPr>
              <a:t>流水线阶段由循环的连续迭代提供</a:t>
            </a:r>
          </a:p>
        </p:txBody>
      </p:sp>
      <p:pic>
        <p:nvPicPr>
          <p:cNvPr id="4" name="图片 3">
            <a:extLst>
              <a:ext uri="{FF2B5EF4-FFF2-40B4-BE49-F238E27FC236}">
                <a16:creationId xmlns:a16="http://schemas.microsoft.com/office/drawing/2014/main" id="{DEB3927B-4750-409A-AE05-B7B470FFE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9096" y="1570038"/>
            <a:ext cx="7613807" cy="5238344"/>
          </a:xfrm>
          <a:prstGeom prst="rect">
            <a:avLst/>
          </a:prstGeom>
        </p:spPr>
      </p:pic>
    </p:spTree>
    <p:extLst>
      <p:ext uri="{BB962C8B-B14F-4D97-AF65-F5344CB8AC3E}">
        <p14:creationId xmlns:p14="http://schemas.microsoft.com/office/powerpoint/2010/main" val="1356682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22 </a:t>
            </a:r>
            <a:r>
              <a:rPr lang="zh-CN" altLang="en-US" dirty="0">
                <a:latin typeface="Times New Roman" panose="02020603050405020304" pitchFamily="18" charset="0"/>
                <a:ea typeface="黑体" panose="02010609060101010101" pitchFamily="49" charset="-122"/>
              </a:rPr>
              <a:t>修改后的随机数生成器</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基于依赖</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pic>
        <p:nvPicPr>
          <p:cNvPr id="5" name="图片 4">
            <a:extLst>
              <a:ext uri="{FF2B5EF4-FFF2-40B4-BE49-F238E27FC236}">
                <a16:creationId xmlns:a16="http://schemas.microsoft.com/office/drawing/2014/main" id="{07FC9949-4670-4112-A737-8BC45BBF2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743" y="1744096"/>
            <a:ext cx="8908581" cy="2462961"/>
          </a:xfrm>
          <a:prstGeom prst="rect">
            <a:avLst/>
          </a:prstGeom>
        </p:spPr>
      </p:pic>
      <p:pic>
        <p:nvPicPr>
          <p:cNvPr id="6" name="图片 5">
            <a:extLst>
              <a:ext uri="{FF2B5EF4-FFF2-40B4-BE49-F238E27FC236}">
                <a16:creationId xmlns:a16="http://schemas.microsoft.com/office/drawing/2014/main" id="{B32CC436-F423-4923-B958-0C9D101A34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9031" y="5210728"/>
            <a:ext cx="8551579" cy="1160740"/>
          </a:xfrm>
          <a:prstGeom prst="rect">
            <a:avLst/>
          </a:prstGeom>
        </p:spPr>
      </p:pic>
      <p:sp>
        <p:nvSpPr>
          <p:cNvPr id="7" name="文本框 6">
            <a:extLst>
              <a:ext uri="{FF2B5EF4-FFF2-40B4-BE49-F238E27FC236}">
                <a16:creationId xmlns:a16="http://schemas.microsoft.com/office/drawing/2014/main" id="{21208915-12BA-4FA4-8573-45DD40066A76}"/>
              </a:ext>
            </a:extLst>
          </p:cNvPr>
          <p:cNvSpPr txBox="1"/>
          <p:nvPr/>
        </p:nvSpPr>
        <p:spPr>
          <a:xfrm>
            <a:off x="1422567" y="4139785"/>
            <a:ext cx="9346866" cy="954107"/>
          </a:xfrm>
          <a:prstGeom prst="rect">
            <a:avLst/>
          </a:prstGeom>
          <a:noFill/>
        </p:spPr>
        <p:txBody>
          <a:bodyPr wrap="square">
            <a:spAutoFit/>
          </a:bodyPr>
          <a:lstStyle/>
          <a:p>
            <a:r>
              <a:rPr lang="zh-CN" altLang="en-US" sz="2800" dirty="0">
                <a:latin typeface="黑体" panose="02010609060101010101" pitchFamily="49" charset="-122"/>
                <a:ea typeface="黑体" panose="02010609060101010101" pitchFamily="49" charset="-122"/>
              </a:rPr>
              <a:t>与图</a:t>
            </a:r>
            <a:r>
              <a:rPr lang="en-US" altLang="zh-CN" sz="2800" dirty="0">
                <a:latin typeface="黑体" panose="02010609060101010101" pitchFamily="49" charset="-122"/>
                <a:ea typeface="黑体" panose="02010609060101010101" pitchFamily="49" charset="-122"/>
              </a:rPr>
              <a:t>17(</a:t>
            </a:r>
            <a:r>
              <a:rPr lang="zh-CN" altLang="en-US" sz="2800" dirty="0">
                <a:latin typeface="黑体" panose="02010609060101010101" pitchFamily="49" charset="-122"/>
                <a:ea typeface="黑体" panose="02010609060101010101" pitchFamily="49" charset="-122"/>
              </a:rPr>
              <a:t>下图</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中基于工作项的</a:t>
            </a:r>
            <a:r>
              <a:rPr lang="en-US" altLang="zh-CN" sz="2800" dirty="0">
                <a:latin typeface="黑体" panose="02010609060101010101" pitchFamily="49" charset="-122"/>
                <a:ea typeface="黑体" panose="02010609060101010101" pitchFamily="49" charset="-122"/>
              </a:rPr>
              <a:t>id</a:t>
            </a:r>
            <a:r>
              <a:rPr lang="zh-CN" altLang="en-US" sz="2800" dirty="0">
                <a:latin typeface="黑体" panose="02010609060101010101" pitchFamily="49" charset="-122"/>
                <a:ea typeface="黑体" panose="02010609060101010101" pitchFamily="49" charset="-122"/>
              </a:rPr>
              <a:t>生成数字不同，生成器将先前计算的值作为参数。</a:t>
            </a:r>
          </a:p>
        </p:txBody>
      </p:sp>
    </p:spTree>
    <p:extLst>
      <p:ext uri="{BB962C8B-B14F-4D97-AF65-F5344CB8AC3E}">
        <p14:creationId xmlns:p14="http://schemas.microsoft.com/office/powerpoint/2010/main" val="3872480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17.5.1.3 </a:t>
            </a:r>
            <a:r>
              <a:rPr lang="zh-CN" altLang="en-US" dirty="0">
                <a:latin typeface="Times New Roman" panose="02020603050405020304" pitchFamily="18" charset="0"/>
                <a:ea typeface="黑体" panose="02010609060101010101" pitchFamily="49" charset="-122"/>
              </a:rPr>
              <a:t>空间流水线循环的实现</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fontScale="925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该示例使用</a:t>
            </a:r>
            <a:r>
              <a:rPr lang="en-US" altLang="zh-CN" dirty="0" err="1">
                <a:latin typeface="Times New Roman" panose="02020603050405020304" pitchFamily="18" charset="0"/>
                <a:ea typeface="楷体" panose="02010609060101010101" pitchFamily="49" charset="-122"/>
              </a:rPr>
              <a:t>single_task</a:t>
            </a:r>
            <a:r>
              <a:rPr lang="zh-CN" altLang="en-US" dirty="0">
                <a:latin typeface="Times New Roman" panose="02020603050405020304" pitchFamily="18" charset="0"/>
                <a:ea typeface="楷体" panose="02010609060101010101" pitchFamily="49" charset="-122"/>
              </a:rPr>
              <a:t>而不是</a:t>
            </a:r>
            <a:r>
              <a:rPr lang="en-US" altLang="zh-CN" dirty="0" err="1">
                <a:latin typeface="Times New Roman" panose="02020603050405020304" pitchFamily="18" charset="0"/>
                <a:ea typeface="楷体" panose="02010609060101010101" pitchFamily="49" charset="-122"/>
              </a:rPr>
              <a:t>paralle_for</a:t>
            </a:r>
            <a:r>
              <a:rPr lang="zh-CN" altLang="en-US" dirty="0">
                <a:latin typeface="Times New Roman" panose="02020603050405020304" pitchFamily="18" charset="0"/>
                <a:ea typeface="楷体" panose="02010609060101010101" pitchFamily="49" charset="-122"/>
              </a:rPr>
              <a:t>，因为重复工作是由单个任务中的循环表示，没有理由在代码中也包含多个工作项。</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err="1">
                <a:latin typeface="Times New Roman" panose="02020603050405020304" pitchFamily="18" charset="0"/>
                <a:ea typeface="楷体" panose="02010609060101010101" pitchFamily="49" charset="-122"/>
              </a:rPr>
              <a:t>single_task</a:t>
            </a:r>
            <a:r>
              <a:rPr lang="zh-CN" altLang="en-US" dirty="0">
                <a:latin typeface="Times New Roman" panose="02020603050405020304" pitchFamily="18" charset="0"/>
                <a:ea typeface="楷体" panose="02010609060101010101" pitchFamily="49" charset="-122"/>
              </a:rPr>
              <a:t>内部循环使将之前计算的</a:t>
            </a:r>
            <a:r>
              <a:rPr lang="en-US" altLang="zh-CN" dirty="0">
                <a:latin typeface="Times New Roman" panose="02020603050405020304" pitchFamily="18" charset="0"/>
                <a:ea typeface="楷体" panose="02010609060101010101" pitchFamily="49" charset="-122"/>
              </a:rPr>
              <a:t>temp</a:t>
            </a:r>
            <a:r>
              <a:rPr lang="zh-CN" altLang="en-US" dirty="0">
                <a:latin typeface="Times New Roman" panose="02020603050405020304" pitchFamily="18" charset="0"/>
                <a:ea typeface="楷体" panose="02010609060101010101" pitchFamily="49" charset="-122"/>
              </a:rPr>
              <a:t>值传递给随机数生成函数的每次调用的表达更加容易</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编程方便</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22</a:t>
            </a:r>
            <a:r>
              <a:rPr lang="zh-CN" altLang="en-US" dirty="0">
                <a:latin typeface="Times New Roman" panose="02020603050405020304" pitchFamily="18" charset="0"/>
                <a:ea typeface="楷体" panose="02010609060101010101" pitchFamily="49" charset="-122"/>
              </a:rPr>
              <a:t>的情况</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可以有效实现循环。许多情况下，它可以保持流水线完全占用的状态，或者至少可以通过报告告诉我们如何更改来增加占用率。</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如果用工作项替换循环迭代，那么同样的算法将更加难以描述，代码复杂性将迅速增加。</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669888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17.5.1.4 </a:t>
            </a:r>
            <a:r>
              <a:rPr lang="zh-CN" altLang="en-US" dirty="0">
                <a:latin typeface="Times New Roman" panose="02020603050405020304" pitchFamily="18" charset="0"/>
                <a:ea typeface="黑体" panose="02010609060101010101" pitchFamily="49" charset="-122"/>
              </a:rPr>
              <a:t>循环启动间隔</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概念上认为</a:t>
            </a:r>
            <a:r>
              <a:rPr lang="en-US" altLang="zh-CN" dirty="0">
                <a:latin typeface="Times New Roman" panose="02020603050405020304" pitchFamily="18" charset="0"/>
                <a:ea typeface="楷体" panose="02010609060101010101" pitchFamily="49" charset="-122"/>
              </a:rPr>
              <a:t>C++</a:t>
            </a:r>
            <a:r>
              <a:rPr lang="zh-CN" altLang="en-US" dirty="0">
                <a:latin typeface="Times New Roman" panose="02020603050405020304" pitchFamily="18" charset="0"/>
                <a:ea typeface="楷体" panose="02010609060101010101" pitchFamily="49" charset="-122"/>
              </a:rPr>
              <a:t>中循环一个接一个地执行，如图</a:t>
            </a:r>
            <a:r>
              <a:rPr lang="en-US" altLang="zh-CN" dirty="0">
                <a:latin typeface="Times New Roman" panose="02020603050405020304" pitchFamily="18" charset="0"/>
                <a:ea typeface="楷体" panose="02010609060101010101" pitchFamily="49" charset="-122"/>
              </a:rPr>
              <a:t>23</a:t>
            </a:r>
            <a:r>
              <a:rPr lang="zh-CN" altLang="en-US" dirty="0">
                <a:latin typeface="Times New Roman" panose="02020603050405020304" pitchFamily="18" charset="0"/>
                <a:ea typeface="楷体" panose="02010609060101010101" pitchFamily="49" charset="-122"/>
              </a:rPr>
              <a:t>所示。而实际中，编译器可以执行许多优化，只要程序的大部分行为没有明显的变化。</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从空间编译器角度，图</a:t>
            </a:r>
            <a:r>
              <a:rPr lang="en-US" altLang="zh-CN" dirty="0">
                <a:latin typeface="Times New Roman" panose="02020603050405020304" pitchFamily="18" charset="0"/>
                <a:ea typeface="楷体" panose="02010609060101010101" pitchFamily="49" charset="-122"/>
              </a:rPr>
              <a:t>24</a:t>
            </a:r>
            <a:r>
              <a:rPr lang="zh-CN" altLang="en-US" dirty="0">
                <a:latin typeface="Times New Roman" panose="02020603050405020304" pitchFamily="18" charset="0"/>
                <a:ea typeface="楷体" panose="02010609060101010101" pitchFamily="49" charset="-122"/>
              </a:rPr>
              <a:t>显示了循环流水线优化，其中循环迭代的执行在时间上是重叠的。不同的迭代将彼此执行流水线的不同阶段，而各个阶段的数据依赖可以由编译器管理，以确保程序执行的迭代好像是顺序的</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除了循环将更快地完成执行</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70513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200" dirty="0">
                <a:latin typeface="Times New Roman" panose="02020603050405020304" pitchFamily="18" charset="0"/>
                <a:ea typeface="黑体" panose="02010609060101010101" pitchFamily="49" charset="-122"/>
              </a:rPr>
              <a:t>图</a:t>
            </a:r>
            <a:r>
              <a:rPr lang="en-US" altLang="zh-CN" sz="3200" dirty="0">
                <a:latin typeface="Times New Roman" panose="02020603050405020304" pitchFamily="18" charset="0"/>
                <a:ea typeface="黑体" panose="02010609060101010101" pitchFamily="49" charset="-122"/>
              </a:rPr>
              <a:t>23-24 </a:t>
            </a:r>
            <a:r>
              <a:rPr lang="zh-CN" altLang="en-US" sz="3200" dirty="0">
                <a:latin typeface="Times New Roman" panose="02020603050405020304" pitchFamily="18" charset="0"/>
                <a:ea typeface="黑体" panose="02010609060101010101" pitchFamily="49" charset="-122"/>
              </a:rPr>
              <a:t>循环流水线允许循环的迭代在流水线阶段之间重叠</a:t>
            </a:r>
          </a:p>
        </p:txBody>
      </p:sp>
      <p:pic>
        <p:nvPicPr>
          <p:cNvPr id="5" name="图片 4">
            <a:extLst>
              <a:ext uri="{FF2B5EF4-FFF2-40B4-BE49-F238E27FC236}">
                <a16:creationId xmlns:a16="http://schemas.microsoft.com/office/drawing/2014/main" id="{ABE62606-B7EF-45AB-9863-EFC01A573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94559"/>
            <a:ext cx="3803312" cy="3609150"/>
          </a:xfrm>
          <a:prstGeom prst="rect">
            <a:avLst/>
          </a:prstGeom>
        </p:spPr>
      </p:pic>
      <p:pic>
        <p:nvPicPr>
          <p:cNvPr id="7" name="图片 6">
            <a:extLst>
              <a:ext uri="{FF2B5EF4-FFF2-40B4-BE49-F238E27FC236}">
                <a16:creationId xmlns:a16="http://schemas.microsoft.com/office/drawing/2014/main" id="{B0BF8035-E716-4F50-9E61-7F83434A7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773" y="2160192"/>
            <a:ext cx="7426208" cy="3743517"/>
          </a:xfrm>
          <a:prstGeom prst="rect">
            <a:avLst/>
          </a:prstGeom>
        </p:spPr>
      </p:pic>
      <p:sp>
        <p:nvSpPr>
          <p:cNvPr id="8" name="箭头: 右 7">
            <a:extLst>
              <a:ext uri="{FF2B5EF4-FFF2-40B4-BE49-F238E27FC236}">
                <a16:creationId xmlns:a16="http://schemas.microsoft.com/office/drawing/2014/main" id="{7B8E5A5E-C790-4225-8BD5-427B1B60B266}"/>
              </a:ext>
            </a:extLst>
          </p:cNvPr>
          <p:cNvSpPr/>
          <p:nvPr/>
        </p:nvSpPr>
        <p:spPr>
          <a:xfrm>
            <a:off x="3745799" y="3728173"/>
            <a:ext cx="898488" cy="607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4294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17.5.1.4 </a:t>
            </a:r>
            <a:r>
              <a:rPr lang="zh-CN" altLang="en-US" dirty="0">
                <a:latin typeface="Times New Roman" panose="02020603050405020304" pitchFamily="18" charset="0"/>
                <a:ea typeface="黑体" panose="02010609060101010101" pitchFamily="49" charset="-122"/>
              </a:rPr>
              <a:t>循环启动间隔</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流水线中结果可以传递到更早的阶段，循环迭代中的许多结果可能在完成所有工作之前就完成了计算。图</a:t>
            </a:r>
            <a:r>
              <a:rPr lang="en-US" altLang="zh-CN" dirty="0">
                <a:latin typeface="Times New Roman" panose="02020603050405020304" pitchFamily="18" charset="0"/>
                <a:ea typeface="楷体" panose="02010609060101010101" pitchFamily="49" charset="-122"/>
              </a:rPr>
              <a:t>25</a:t>
            </a:r>
            <a:r>
              <a:rPr lang="zh-CN" altLang="en-US" dirty="0">
                <a:latin typeface="Times New Roman" panose="02020603050405020304" pitchFamily="18" charset="0"/>
                <a:ea typeface="楷体" panose="02010609060101010101" pitchFamily="49" charset="-122"/>
              </a:rPr>
              <a:t>展示了这种思想，阶段</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的结果在管道中向后反馈，允许未来循环迭代在前一个迭代完成之前使用结果。</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使用循环流水线，可以使循环的多次迭代重叠执行，即使存在数据依赖，循环迭代仍然可以用于用工作填充流水线，从而实现高效利用。图</a:t>
            </a:r>
            <a:r>
              <a:rPr lang="en-US" altLang="zh-CN" dirty="0">
                <a:latin typeface="Times New Roman" panose="02020603050405020304" pitchFamily="18" charset="0"/>
                <a:ea typeface="楷体" panose="02010609060101010101" pitchFamily="49" charset="-122"/>
              </a:rPr>
              <a:t>26</a:t>
            </a:r>
            <a:r>
              <a:rPr lang="zh-CN" altLang="en-US" dirty="0">
                <a:latin typeface="Times New Roman" panose="02020603050405020304" pitchFamily="18" charset="0"/>
                <a:ea typeface="楷体" panose="02010609060101010101" pitchFamily="49" charset="-122"/>
              </a:rPr>
              <a:t>显示了循环迭代是如何在图</a:t>
            </a:r>
            <a:r>
              <a:rPr lang="en-US" altLang="zh-CN" dirty="0">
                <a:latin typeface="Times New Roman" panose="02020603050405020304" pitchFamily="18" charset="0"/>
                <a:ea typeface="楷体" panose="02010609060101010101" pitchFamily="49" charset="-122"/>
              </a:rPr>
              <a:t>25</a:t>
            </a:r>
            <a:r>
              <a:rPr lang="zh-CN" altLang="en-US" dirty="0">
                <a:latin typeface="Times New Roman" panose="02020603050405020304" pitchFamily="18" charset="0"/>
                <a:ea typeface="楷体" panose="02010609060101010101" pitchFamily="49" charset="-122"/>
              </a:rPr>
              <a:t>所示的同一个管道中重叠执行。</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258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25 </a:t>
            </a:r>
            <a:r>
              <a:rPr lang="zh-CN" altLang="en-US" dirty="0">
                <a:latin typeface="Times New Roman" panose="02020603050405020304" pitchFamily="18" charset="0"/>
                <a:ea typeface="黑体" panose="02010609060101010101" pitchFamily="49" charset="-122"/>
              </a:rPr>
              <a:t>增量随机数生成器的流水线实现</a:t>
            </a:r>
          </a:p>
        </p:txBody>
      </p:sp>
      <p:pic>
        <p:nvPicPr>
          <p:cNvPr id="5" name="图片 4">
            <a:extLst>
              <a:ext uri="{FF2B5EF4-FFF2-40B4-BE49-F238E27FC236}">
                <a16:creationId xmlns:a16="http://schemas.microsoft.com/office/drawing/2014/main" id="{2D90CB2B-A633-4F43-979F-0847A6C24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535" y="1617047"/>
            <a:ext cx="6192929" cy="4442632"/>
          </a:xfrm>
          <a:prstGeom prst="rect">
            <a:avLst/>
          </a:prstGeom>
        </p:spPr>
      </p:pic>
    </p:spTree>
    <p:extLst>
      <p:ext uri="{BB962C8B-B14F-4D97-AF65-F5344CB8AC3E}">
        <p14:creationId xmlns:p14="http://schemas.microsoft.com/office/powerpoint/2010/main" val="3553020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图</a:t>
            </a:r>
            <a:r>
              <a:rPr lang="en-US" altLang="zh-CN" sz="4000" dirty="0">
                <a:latin typeface="Times New Roman" panose="02020603050405020304" pitchFamily="18" charset="0"/>
                <a:ea typeface="黑体" panose="02010609060101010101" pitchFamily="49" charset="-122"/>
              </a:rPr>
              <a:t>26 </a:t>
            </a:r>
            <a:r>
              <a:rPr lang="zh-CN" altLang="en-US" sz="4000" dirty="0">
                <a:latin typeface="Times New Roman" panose="02020603050405020304" pitchFamily="18" charset="0"/>
                <a:ea typeface="黑体" panose="02010609060101010101" pitchFamily="49" charset="-122"/>
              </a:rPr>
              <a:t>循环流水线同时处理多个循环迭代的部分</a:t>
            </a:r>
          </a:p>
        </p:txBody>
      </p:sp>
      <p:pic>
        <p:nvPicPr>
          <p:cNvPr id="5" name="图片 4">
            <a:extLst>
              <a:ext uri="{FF2B5EF4-FFF2-40B4-BE49-F238E27FC236}">
                <a16:creationId xmlns:a16="http://schemas.microsoft.com/office/drawing/2014/main" id="{D0F8CF72-DA0B-474E-92F4-DCB1EE186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584" y="1711180"/>
            <a:ext cx="8922832" cy="4431870"/>
          </a:xfrm>
          <a:prstGeom prst="rect">
            <a:avLst/>
          </a:prstGeom>
        </p:spPr>
      </p:pic>
    </p:spTree>
    <p:extLst>
      <p:ext uri="{BB962C8B-B14F-4D97-AF65-F5344CB8AC3E}">
        <p14:creationId xmlns:p14="http://schemas.microsoft.com/office/powerpoint/2010/main" val="3357312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17.5.1.4 </a:t>
            </a:r>
            <a:r>
              <a:rPr lang="zh-CN" altLang="en-US" dirty="0">
                <a:latin typeface="Times New Roman" panose="02020603050405020304" pitchFamily="18" charset="0"/>
                <a:ea typeface="黑体" panose="02010609060101010101" pitchFamily="49" charset="-122"/>
              </a:rPr>
              <a:t>循环启动间隔</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lnSpcReduction="100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实际算法中不可能在每个时钟周期中启动新的循环，因为数据依赖可能需要多个时钟周期来计算。</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是一个流水线，每</a:t>
            </a:r>
            <a:r>
              <a:rPr lang="en-US" altLang="zh-CN" dirty="0">
                <a:latin typeface="Times New Roman" panose="02020603050405020304" pitchFamily="18" charset="0"/>
                <a:ea typeface="楷体" panose="02010609060101010101" pitchFamily="49" charset="-122"/>
              </a:rPr>
              <a:t>N</a:t>
            </a:r>
            <a:r>
              <a:rPr lang="zh-CN" altLang="en-US" dirty="0">
                <a:latin typeface="Times New Roman" panose="02020603050405020304" pitchFamily="18" charset="0"/>
                <a:ea typeface="楷体" panose="02010609060101010101" pitchFamily="49" charset="-122"/>
              </a:rPr>
              <a:t>个时钟周期只能启动一个新的循环迭代，称为</a:t>
            </a:r>
            <a:r>
              <a:rPr lang="en-US" altLang="zh-CN" dirty="0">
                <a:latin typeface="Times New Roman" panose="02020603050405020304" pitchFamily="18" charset="0"/>
                <a:ea typeface="楷体" panose="02010609060101010101" pitchFamily="49" charset="-122"/>
              </a:rPr>
              <a:t>N </a:t>
            </a:r>
            <a:r>
              <a:rPr lang="zh-CN" altLang="en-US" dirty="0">
                <a:latin typeface="Times New Roman" panose="02020603050405020304" pitchFamily="18" charset="0"/>
                <a:ea typeface="楷体" panose="02010609060101010101" pitchFamily="49" charset="-122"/>
              </a:rPr>
              <a:t>个周期的启动间隔 </a:t>
            </a:r>
            <a:r>
              <a:rPr lang="en-US" altLang="zh-CN" dirty="0">
                <a:latin typeface="Times New Roman" panose="02020603050405020304" pitchFamily="18" charset="0"/>
                <a:ea typeface="楷体" panose="02010609060101010101" pitchFamily="49" charset="-122"/>
              </a:rPr>
              <a:t>(II)</a:t>
            </a:r>
            <a:r>
              <a:rPr lang="zh-CN" altLang="en-US" dirty="0">
                <a:latin typeface="Times New Roman" panose="02020603050405020304" pitchFamily="18" charset="0"/>
                <a:ea typeface="楷体" panose="02010609060101010101" pitchFamily="49" charset="-122"/>
              </a:rPr>
              <a:t>。如图</a:t>
            </a:r>
            <a:r>
              <a:rPr lang="en-US" altLang="zh-CN" dirty="0">
                <a:latin typeface="Times New Roman" panose="02020603050405020304" pitchFamily="18" charset="0"/>
                <a:ea typeface="楷体" panose="02010609060101010101" pitchFamily="49" charset="-122"/>
              </a:rPr>
              <a:t>27</a:t>
            </a:r>
            <a:r>
              <a:rPr lang="zh-CN" altLang="en-US" dirty="0">
                <a:latin typeface="Times New Roman" panose="02020603050405020304" pitchFamily="18" charset="0"/>
                <a:ea typeface="楷体" panose="02010609060101010101" pitchFamily="49" charset="-122"/>
              </a:rPr>
              <a:t>，循环启动间隔 </a:t>
            </a:r>
            <a:r>
              <a:rPr lang="en-US" altLang="zh-CN" dirty="0">
                <a:latin typeface="Times New Roman" panose="02020603050405020304" pitchFamily="18" charset="0"/>
                <a:ea typeface="楷体" panose="02010609060101010101" pitchFamily="49" charset="-122"/>
              </a:rPr>
              <a:t>(II)</a:t>
            </a:r>
            <a:r>
              <a:rPr lang="zh-CN" altLang="en-US" dirty="0">
                <a:latin typeface="Times New Roman" panose="02020603050405020304" pitchFamily="18" charset="0"/>
                <a:ea typeface="楷体" panose="02010609060101010101" pitchFamily="49" charset="-122"/>
              </a:rPr>
              <a:t>为 </a:t>
            </a:r>
            <a:r>
              <a:rPr lang="en-US" altLang="zh-CN" dirty="0">
                <a:latin typeface="Times New Roman" panose="02020603050405020304" pitchFamily="18" charset="0"/>
                <a:ea typeface="楷体" panose="02010609060101010101" pitchFamily="49" charset="-122"/>
              </a:rPr>
              <a:t>2 </a:t>
            </a:r>
            <a:r>
              <a:rPr lang="zh-CN" altLang="en-US" dirty="0">
                <a:latin typeface="Times New Roman" panose="02020603050405020304" pitchFamily="18" charset="0"/>
                <a:ea typeface="楷体" panose="02010609060101010101" pitchFamily="49" charset="-122"/>
              </a:rPr>
              <a:t>意味着新的循环迭代可以每第二个循环开始，这导致流水线阶段的次优占用。</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大于</a:t>
            </a:r>
            <a:r>
              <a:rPr lang="en-US" altLang="zh-CN" dirty="0">
                <a:latin typeface="Times New Roman" panose="02020603050405020304" pitchFamily="18" charset="0"/>
                <a:ea typeface="楷体" panose="02010609060101010101" pitchFamily="49" charset="-122"/>
              </a:rPr>
              <a:t>1</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ea typeface="楷体" panose="02010609060101010101" pitchFamily="49" charset="-122"/>
              </a:rPr>
              <a:t>(II)</a:t>
            </a:r>
            <a:r>
              <a:rPr lang="zh-CN" altLang="en-US" dirty="0">
                <a:latin typeface="Times New Roman" panose="02020603050405020304" pitchFamily="18" charset="0"/>
                <a:ea typeface="楷体" panose="02010609060101010101" pitchFamily="49" charset="-122"/>
              </a:rPr>
              <a:t>会导致流水线效率低下，因为每个阶段的平均占用率都会降低。 图</a:t>
            </a:r>
            <a:r>
              <a:rPr lang="en-US" altLang="zh-CN" dirty="0">
                <a:latin typeface="Times New Roman" panose="02020603050405020304" pitchFamily="18" charset="0"/>
                <a:ea typeface="楷体" panose="02010609060101010101" pitchFamily="49" charset="-122"/>
              </a:rPr>
              <a:t>27</a:t>
            </a:r>
            <a:r>
              <a:rPr lang="zh-CN" altLang="en-US" dirty="0">
                <a:latin typeface="Times New Roman" panose="02020603050405020304" pitchFamily="18" charset="0"/>
                <a:ea typeface="楷体" panose="02010609060101010101" pitchFamily="49" charset="-122"/>
              </a:rPr>
              <a:t>中</a:t>
            </a:r>
            <a:r>
              <a:rPr lang="en-US" altLang="zh-CN" dirty="0">
                <a:latin typeface="Times New Roman" panose="02020603050405020304" pitchFamily="18" charset="0"/>
                <a:ea typeface="楷体" panose="02010609060101010101" pitchFamily="49" charset="-122"/>
              </a:rPr>
              <a:t>II=2</a:t>
            </a:r>
            <a:r>
              <a:rPr lang="zh-CN" altLang="en-US" dirty="0">
                <a:latin typeface="Times New Roman" panose="02020603050405020304" pitchFamily="18" charset="0"/>
                <a:ea typeface="楷体" panose="02010609060101010101" pitchFamily="49" charset="-122"/>
              </a:rPr>
              <a:t>且流水线很大比例</a:t>
            </a:r>
            <a:r>
              <a:rPr lang="en-US" altLang="zh-CN" dirty="0">
                <a:latin typeface="Times New Roman" panose="02020603050405020304" pitchFamily="18" charset="0"/>
                <a:ea typeface="楷体" panose="02010609060101010101" pitchFamily="49" charset="-122"/>
              </a:rPr>
              <a:t>(50%)</a:t>
            </a:r>
            <a:r>
              <a:rPr lang="zh-CN" altLang="en-US" dirty="0">
                <a:latin typeface="Times New Roman" panose="02020603050405020304" pitchFamily="18" charset="0"/>
                <a:ea typeface="楷体" panose="02010609060101010101" pitchFamily="49" charset="-122"/>
              </a:rPr>
              <a:t>的时间内未使用。</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85575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 FPGA</a:t>
            </a:r>
            <a:r>
              <a:rPr lang="zh-CN" altLang="en-US" dirty="0">
                <a:latin typeface="Times New Roman" panose="02020603050405020304" pitchFamily="18" charset="0"/>
                <a:ea typeface="黑体" panose="02010609060101010101" pitchFamily="49" charset="-122"/>
              </a:rPr>
              <a:t>的工作原理</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的空间架构不同，不是基于在共享硬件上执行各种指令的芯片，而是从相反的角度出发。</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程序空间在概念上把程序作为一个整体，并立即放在设备上执行，设备的不同区域在程序中执行不同的指令。</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与</a:t>
            </a:r>
            <a:r>
              <a:rPr lang="en-US" altLang="zh-CN" dirty="0">
                <a:latin typeface="Times New Roman" panose="02020603050405020304" pitchFamily="18" charset="0"/>
                <a:ea typeface="楷体" panose="02010609060101010101" pitchFamily="49" charset="-122"/>
              </a:rPr>
              <a:t>ISA</a:t>
            </a:r>
            <a:r>
              <a:rPr lang="zh-CN" altLang="en-US" dirty="0">
                <a:latin typeface="Times New Roman" panose="02020603050405020304" pitchFamily="18" charset="0"/>
                <a:ea typeface="楷体" panose="02010609060101010101" pitchFamily="49" charset="-122"/>
              </a:rPr>
              <a:t>不同，这种空间架构中，专用硬件会接受到相应的指令，这些硬件可以与其他硬件同时执行</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相同的时钟周期</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将一条指令的输出与另一条指令的输入相连接，而不是将数据存储在寄存器文件中</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数据流体系结构。</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80408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27 </a:t>
            </a:r>
            <a:r>
              <a:rPr lang="zh-CN" altLang="en-US" dirty="0">
                <a:latin typeface="Times New Roman" panose="02020603050405020304" pitchFamily="18" charset="0"/>
                <a:ea typeface="黑体" panose="02010609060101010101" pitchFamily="49" charset="-122"/>
              </a:rPr>
              <a:t>流水线阶段的次优占用</a:t>
            </a:r>
          </a:p>
        </p:txBody>
      </p:sp>
      <p:pic>
        <p:nvPicPr>
          <p:cNvPr id="4" name="图片 3">
            <a:extLst>
              <a:ext uri="{FF2B5EF4-FFF2-40B4-BE49-F238E27FC236}">
                <a16:creationId xmlns:a16="http://schemas.microsoft.com/office/drawing/2014/main" id="{1820FDDF-6B5E-469C-B159-D314EA4E7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729" y="1570038"/>
            <a:ext cx="8664541" cy="5021567"/>
          </a:xfrm>
          <a:prstGeom prst="rect">
            <a:avLst/>
          </a:prstGeom>
        </p:spPr>
      </p:pic>
    </p:spTree>
    <p:extLst>
      <p:ext uri="{BB962C8B-B14F-4D97-AF65-F5344CB8AC3E}">
        <p14:creationId xmlns:p14="http://schemas.microsoft.com/office/powerpoint/2010/main" val="1160572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 </a:t>
            </a:r>
            <a:r>
              <a:rPr lang="zh-CN" altLang="en-US" dirty="0">
                <a:latin typeface="Times New Roman" panose="02020603050405020304" pitchFamily="18" charset="0"/>
                <a:ea typeface="黑体" panose="02010609060101010101" pitchFamily="49" charset="-122"/>
              </a:rPr>
              <a:t>管道</a:t>
            </a:r>
            <a:r>
              <a:rPr lang="en-US" altLang="zh-CN" dirty="0">
                <a:latin typeface="Times New Roman" panose="02020603050405020304" pitchFamily="18" charset="0"/>
                <a:ea typeface="黑体" panose="02010609060101010101" pitchFamily="49" charset="-122"/>
              </a:rPr>
              <a:t>(Pipes)</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先进先出</a:t>
            </a:r>
            <a:r>
              <a:rPr lang="en-US" altLang="zh-CN" dirty="0">
                <a:latin typeface="Times New Roman" panose="02020603050405020304" pitchFamily="18" charset="0"/>
                <a:ea typeface="楷体" panose="02010609060101010101" pitchFamily="49" charset="-122"/>
              </a:rPr>
              <a:t>(FIFO)</a:t>
            </a:r>
            <a:r>
              <a:rPr lang="zh-CN" altLang="en-US" dirty="0">
                <a:latin typeface="Times New Roman" panose="02020603050405020304" pitchFamily="18" charset="0"/>
                <a:ea typeface="楷体" panose="02010609060101010101" pitchFamily="49" charset="-122"/>
              </a:rPr>
              <a:t>缓冲区的重要性：</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数据携带隐式控制信息。</a:t>
            </a:r>
            <a:r>
              <a:rPr lang="zh-CN" altLang="en-US" dirty="0">
                <a:latin typeface="Times New Roman" panose="02020603050405020304" pitchFamily="18" charset="0"/>
                <a:ea typeface="楷体" panose="02010609060101010101" pitchFamily="49" charset="-122"/>
              </a:rPr>
              <a:t>这些信息告诉我们</a:t>
            </a:r>
            <a:r>
              <a:rPr lang="en-US" altLang="zh-CN" dirty="0">
                <a:latin typeface="Times New Roman" panose="02020603050405020304" pitchFamily="18" charset="0"/>
                <a:ea typeface="楷体" panose="02010609060101010101" pitchFamily="49" charset="-122"/>
              </a:rPr>
              <a:t>FIFO</a:t>
            </a:r>
            <a:r>
              <a:rPr lang="zh-CN" altLang="en-US" dirty="0">
                <a:latin typeface="Times New Roman" panose="02020603050405020304" pitchFamily="18" charset="0"/>
                <a:ea typeface="楷体" panose="02010609060101010101" pitchFamily="49" charset="-122"/>
              </a:rPr>
              <a:t>是空的还是满的，在将问题分解时非常有用。</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en-US" altLang="zh-CN" b="1" dirty="0">
                <a:latin typeface="Times New Roman" panose="02020603050405020304" pitchFamily="18" charset="0"/>
                <a:ea typeface="楷体" panose="02010609060101010101" pitchFamily="49" charset="-122"/>
              </a:rPr>
              <a:t>FIFO</a:t>
            </a:r>
            <a:r>
              <a:rPr lang="zh-CN" altLang="en-US" b="1" dirty="0">
                <a:latin typeface="Times New Roman" panose="02020603050405020304" pitchFamily="18" charset="0"/>
                <a:ea typeface="楷体" panose="02010609060101010101" pitchFamily="49" charset="-122"/>
              </a:rPr>
              <a:t>具有存储容量。</a:t>
            </a:r>
            <a:r>
              <a:rPr lang="zh-CN" altLang="en-US" dirty="0">
                <a:latin typeface="Times New Roman" panose="02020603050405020304" pitchFamily="18" charset="0"/>
                <a:ea typeface="楷体" panose="02010609060101010101" pitchFamily="49" charset="-122"/>
              </a:rPr>
              <a:t>在动态行为</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如访问内存时的高可变延迟</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时，可以更容易地实现性能。</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FIFO</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DPC++</a:t>
            </a:r>
            <a:r>
              <a:rPr lang="zh-CN" altLang="en-US" dirty="0">
                <a:latin typeface="Times New Roman" panose="02020603050405020304" pitchFamily="18" charset="0"/>
                <a:ea typeface="楷体" panose="02010609060101010101" pitchFamily="49" charset="-122"/>
              </a:rPr>
              <a:t>中通过管道的特性对外使用。管道的重要性：</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管道可以分解问题</a:t>
            </a:r>
            <a:r>
              <a:rPr lang="zh-CN" altLang="en-US" dirty="0">
                <a:latin typeface="Times New Roman" panose="02020603050405020304" pitchFamily="18" charset="0"/>
                <a:ea typeface="楷体" panose="02010609060101010101" pitchFamily="49" charset="-122"/>
              </a:rPr>
              <a:t>，以便使用更模块化的方式关注开发和优化。</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管道允许利用</a:t>
            </a:r>
            <a:r>
              <a:rPr lang="en-US" altLang="zh-CN" b="1" dirty="0">
                <a:latin typeface="Times New Roman" panose="02020603050405020304" pitchFamily="18" charset="0"/>
                <a:ea typeface="楷体" panose="02010609060101010101" pitchFamily="49" charset="-122"/>
              </a:rPr>
              <a:t>FPGA</a:t>
            </a:r>
            <a:r>
              <a:rPr lang="zh-CN" altLang="en-US" b="1" dirty="0">
                <a:latin typeface="Times New Roman" panose="02020603050405020304" pitchFamily="18" charset="0"/>
                <a:ea typeface="楷体" panose="02010609060101010101" pitchFamily="49" charset="-122"/>
              </a:rPr>
              <a:t>丰富的通信特性。</a:t>
            </a:r>
            <a:endParaRPr lang="en-US" altLang="zh-CN" b="1"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036538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28 FIFO</a:t>
            </a:r>
            <a:r>
              <a:rPr lang="zh-CN" altLang="en-US" dirty="0">
                <a:latin typeface="Times New Roman" panose="02020603050405020304" pitchFamily="18" charset="0"/>
                <a:ea typeface="黑体" panose="02010609060101010101" pitchFamily="49" charset="-122"/>
              </a:rPr>
              <a:t>操作示例</a:t>
            </a:r>
          </a:p>
        </p:txBody>
      </p:sp>
      <p:pic>
        <p:nvPicPr>
          <p:cNvPr id="5" name="图片 4">
            <a:extLst>
              <a:ext uri="{FF2B5EF4-FFF2-40B4-BE49-F238E27FC236}">
                <a16:creationId xmlns:a16="http://schemas.microsoft.com/office/drawing/2014/main" id="{5982307F-5E27-4F71-8CDC-961F5B18C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215" y="1570038"/>
            <a:ext cx="4555570" cy="4867522"/>
          </a:xfrm>
          <a:prstGeom prst="rect">
            <a:avLst/>
          </a:prstGeom>
        </p:spPr>
      </p:pic>
    </p:spTree>
    <p:extLst>
      <p:ext uri="{BB962C8B-B14F-4D97-AF65-F5344CB8AC3E}">
        <p14:creationId xmlns:p14="http://schemas.microsoft.com/office/powerpoint/2010/main" val="2204192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600" dirty="0">
                <a:latin typeface="Times New Roman" panose="02020603050405020304" pitchFamily="18" charset="0"/>
                <a:ea typeface="黑体" panose="02010609060101010101" pitchFamily="49" charset="-122"/>
              </a:rPr>
              <a:t>图</a:t>
            </a:r>
            <a:r>
              <a:rPr lang="en-US" altLang="zh-CN" sz="3600" dirty="0">
                <a:latin typeface="Times New Roman" panose="02020603050405020304" pitchFamily="18" charset="0"/>
                <a:ea typeface="黑体" panose="02010609060101010101" pitchFamily="49" charset="-122"/>
              </a:rPr>
              <a:t>29 </a:t>
            </a:r>
            <a:r>
              <a:rPr lang="zh-CN" altLang="en-US" sz="3600" dirty="0">
                <a:latin typeface="Times New Roman" panose="02020603050405020304" pitchFamily="18" charset="0"/>
                <a:ea typeface="黑体" panose="02010609060101010101" pitchFamily="49" charset="-122"/>
              </a:rPr>
              <a:t>管道简化了模块化设计和对硬件外设的访问</a:t>
            </a:r>
          </a:p>
        </p:txBody>
      </p:sp>
      <p:pic>
        <p:nvPicPr>
          <p:cNvPr id="4" name="图片 3">
            <a:extLst>
              <a:ext uri="{FF2B5EF4-FFF2-40B4-BE49-F238E27FC236}">
                <a16:creationId xmlns:a16="http://schemas.microsoft.com/office/drawing/2014/main" id="{193906F0-0154-4D7E-9A82-ECF564CF5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569" y="1570038"/>
            <a:ext cx="6981301" cy="4211341"/>
          </a:xfrm>
          <a:prstGeom prst="rect">
            <a:avLst/>
          </a:prstGeom>
        </p:spPr>
      </p:pic>
    </p:spTree>
    <p:extLst>
      <p:ext uri="{BB962C8B-B14F-4D97-AF65-F5344CB8AC3E}">
        <p14:creationId xmlns:p14="http://schemas.microsoft.com/office/powerpoint/2010/main" val="3020436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 </a:t>
            </a:r>
            <a:r>
              <a:rPr lang="zh-CN" altLang="en-US" dirty="0">
                <a:latin typeface="Times New Roman" panose="02020603050405020304" pitchFamily="18" charset="0"/>
                <a:ea typeface="黑体" panose="02010609060101010101" pitchFamily="49" charset="-122"/>
              </a:rPr>
              <a:t>管道</a:t>
            </a:r>
            <a:r>
              <a:rPr lang="en-US" altLang="zh-CN" dirty="0">
                <a:latin typeface="Times New Roman" panose="02020603050405020304" pitchFamily="18" charset="0"/>
                <a:ea typeface="黑体" panose="02010609060101010101" pitchFamily="49" charset="-122"/>
              </a:rPr>
              <a:t>(Pipes)</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内核可以同时存在于设备上</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优化</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应用程序要考虑内核的各部分如何交互，而管道简化了这一过程。</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管道是使用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的片内存储器实现的</a:t>
            </a:r>
            <a:r>
              <a:rPr lang="en-US" altLang="zh-CN" dirty="0">
                <a:latin typeface="Times New Roman" panose="02020603050405020304" pitchFamily="18" charset="0"/>
                <a:ea typeface="楷体" panose="02010609060101010101" pitchFamily="49" charset="-122"/>
              </a:rPr>
              <a:t>FIFO</a:t>
            </a:r>
            <a:r>
              <a:rPr lang="zh-CN" altLang="en-US" dirty="0">
                <a:latin typeface="Times New Roman" panose="02020603050405020304" pitchFamily="18" charset="0"/>
                <a:ea typeface="楷体" panose="02010609060101010101" pitchFamily="49" charset="-122"/>
              </a:rPr>
              <a:t>，允许在运行内核之间和内部进行通 信而无需将数据移动到片外存储。。</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不使用管道也可以编写高效的内核。但管道可以使编程和优化模块化空间设计更容易。</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30</a:t>
            </a:r>
            <a:r>
              <a:rPr lang="zh-CN" altLang="en-US" dirty="0">
                <a:latin typeface="Times New Roman" panose="02020603050405020304" pitchFamily="18" charset="0"/>
                <a:ea typeface="楷体" panose="02010609060101010101" pitchFamily="49" charset="-122"/>
              </a:rPr>
              <a:t>介绍了四种类型的管道。本节将介绍第一种</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内核间管道</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。管道还可在单个内核中与主机或输入</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输出外设通信。</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738091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30 DPC++</a:t>
            </a:r>
            <a:r>
              <a:rPr lang="zh-CN" altLang="en-US" dirty="0">
                <a:latin typeface="Times New Roman" panose="02020603050405020304" pitchFamily="18" charset="0"/>
                <a:ea typeface="黑体" panose="02010609060101010101" pitchFamily="49" charset="-122"/>
              </a:rPr>
              <a:t>中管道连接的类型</a:t>
            </a:r>
          </a:p>
        </p:txBody>
      </p:sp>
      <p:pic>
        <p:nvPicPr>
          <p:cNvPr id="9" name="图片 8">
            <a:extLst>
              <a:ext uri="{FF2B5EF4-FFF2-40B4-BE49-F238E27FC236}">
                <a16:creationId xmlns:a16="http://schemas.microsoft.com/office/drawing/2014/main" id="{46FE6A96-8BCD-4B38-ACBA-DDD7F87CA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336" y="1508566"/>
            <a:ext cx="6515105" cy="4597662"/>
          </a:xfrm>
          <a:prstGeom prst="rect">
            <a:avLst/>
          </a:prstGeom>
        </p:spPr>
      </p:pic>
    </p:spTree>
    <p:extLst>
      <p:ext uri="{BB962C8B-B14F-4D97-AF65-F5344CB8AC3E}">
        <p14:creationId xmlns:p14="http://schemas.microsoft.com/office/powerpoint/2010/main" val="1421851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 </a:t>
            </a:r>
            <a:r>
              <a:rPr lang="zh-CN" altLang="en-US" dirty="0">
                <a:latin typeface="Times New Roman" panose="02020603050405020304" pitchFamily="18" charset="0"/>
                <a:ea typeface="黑体" panose="02010609060101010101" pitchFamily="49" charset="-122"/>
              </a:rPr>
              <a:t>管道</a:t>
            </a:r>
            <a:r>
              <a:rPr lang="en-US" altLang="zh-CN" dirty="0">
                <a:latin typeface="Times New Roman" panose="02020603050405020304" pitchFamily="18" charset="0"/>
                <a:ea typeface="黑体" panose="02010609060101010101" pitchFamily="49" charset="-122"/>
              </a:rPr>
              <a:t>(Pipes)</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图</a:t>
            </a:r>
            <a:r>
              <a:rPr lang="en-US" altLang="zh-CN" dirty="0">
                <a:latin typeface="Times New Roman" panose="02020603050405020304" pitchFamily="18" charset="0"/>
                <a:ea typeface="楷体" panose="02010609060101010101" pitchFamily="49" charset="-122"/>
              </a:rPr>
              <a:t>31</a:t>
            </a:r>
            <a:r>
              <a:rPr lang="zh-CN" altLang="en-US" dirty="0">
                <a:latin typeface="Times New Roman" panose="02020603050405020304" pitchFamily="18" charset="0"/>
                <a:ea typeface="楷体" panose="02010609060101010101" pitchFamily="49" charset="-122"/>
              </a:rPr>
              <a:t>显示了两个内核通过管道的通信，读写操作都以</a:t>
            </a:r>
            <a:r>
              <a:rPr lang="en-US" altLang="zh-CN" dirty="0">
                <a:latin typeface="Times New Roman" panose="02020603050405020304" pitchFamily="18" charset="0"/>
                <a:ea typeface="楷体" panose="02010609060101010101" pitchFamily="49" charset="-122"/>
              </a:rPr>
              <a:t>int</a:t>
            </a:r>
            <a:r>
              <a:rPr lang="zh-CN" altLang="en-US" dirty="0">
                <a:latin typeface="Times New Roman" panose="02020603050405020304" pitchFamily="18" charset="0"/>
                <a:ea typeface="楷体" panose="02010609060101010101" pitchFamily="49" charset="-122"/>
              </a:rPr>
              <a:t>为单位。</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如果内核之间没有访问器或事件依赖，</a:t>
            </a:r>
            <a:r>
              <a:rPr lang="en-US" altLang="zh-CN" dirty="0">
                <a:latin typeface="Times New Roman" panose="02020603050405020304" pitchFamily="18" charset="0"/>
                <a:ea typeface="楷体" panose="02010609060101010101" pitchFamily="49" charset="-122"/>
              </a:rPr>
              <a:t>DPC++ </a:t>
            </a:r>
            <a:r>
              <a:rPr lang="zh-CN" altLang="en-US" dirty="0">
                <a:latin typeface="Times New Roman" panose="02020603050405020304" pitchFamily="18" charset="0"/>
                <a:ea typeface="楷体" panose="02010609060101010101" pitchFamily="49" charset="-122"/>
              </a:rPr>
              <a:t>运行时将同时执行，允许它们通过管道而不是完整的</a:t>
            </a:r>
            <a:r>
              <a:rPr lang="en-US" altLang="zh-CN" dirty="0">
                <a:latin typeface="Times New Roman" panose="02020603050405020304" pitchFamily="18" charset="0"/>
                <a:ea typeface="楷体" panose="02010609060101010101" pitchFamily="49" charset="-122"/>
              </a:rPr>
              <a:t>SYCL</a:t>
            </a:r>
            <a:r>
              <a:rPr lang="zh-CN" altLang="en-US" dirty="0">
                <a:latin typeface="Times New Roman" panose="02020603050405020304" pitchFamily="18" charset="0"/>
                <a:ea typeface="楷体" panose="02010609060101010101" pitchFamily="49" charset="-122"/>
              </a:rPr>
              <a:t>内存缓冲区或</a:t>
            </a:r>
            <a:r>
              <a:rPr lang="en-US" altLang="zh-CN" dirty="0">
                <a:latin typeface="Times New Roman" panose="02020603050405020304" pitchFamily="18" charset="0"/>
                <a:ea typeface="楷体" panose="02010609060101010101" pitchFamily="49" charset="-122"/>
              </a:rPr>
              <a:t>USM</a:t>
            </a:r>
            <a:r>
              <a:rPr lang="zh-CN" altLang="en-US" dirty="0">
                <a:latin typeface="Times New Roman" panose="02020603050405020304" pitchFamily="18" charset="0"/>
                <a:ea typeface="楷体" panose="02010609060101010101" pitchFamily="49" charset="-122"/>
              </a:rPr>
              <a:t>进行通信。</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管道使用基于类型的方法进行标识，其中每个管道都使用管道类型的参数化进行标识。如图</a:t>
            </a:r>
            <a:r>
              <a:rPr lang="en-US" altLang="zh-CN" dirty="0">
                <a:latin typeface="Times New Roman" panose="02020603050405020304" pitchFamily="18" charset="0"/>
                <a:ea typeface="楷体" panose="02010609060101010101" pitchFamily="49" charset="-122"/>
              </a:rPr>
              <a:t>32</a:t>
            </a:r>
            <a:r>
              <a:rPr lang="zh-CN" altLang="en-US" dirty="0">
                <a:latin typeface="Times New Roman" panose="02020603050405020304" pitchFamily="18" charset="0"/>
                <a:ea typeface="楷体" panose="02010609060101010101" pitchFamily="49" charset="-122"/>
              </a:rPr>
              <a:t>所示，三个模板参数一起定义了管道的类型和身份。</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087960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3200" dirty="0">
                <a:latin typeface="Times New Roman" panose="02020603050405020304" pitchFamily="18" charset="0"/>
                <a:ea typeface="黑体" panose="02010609060101010101" pitchFamily="49" charset="-122"/>
              </a:rPr>
              <a:t>图</a:t>
            </a:r>
            <a:r>
              <a:rPr lang="en-US" altLang="zh-CN" sz="3200" dirty="0">
                <a:latin typeface="Times New Roman" panose="02020603050405020304" pitchFamily="18" charset="0"/>
                <a:ea typeface="黑体" panose="02010609060101010101" pitchFamily="49" charset="-122"/>
              </a:rPr>
              <a:t>31-32</a:t>
            </a:r>
            <a:r>
              <a:rPr lang="zh-CN" altLang="en-US" sz="3200" dirty="0">
                <a:latin typeface="Times New Roman" panose="02020603050405020304" pitchFamily="18" charset="0"/>
                <a:ea typeface="黑体" panose="02010609060101010101" pitchFamily="49" charset="-122"/>
              </a:rPr>
              <a:t>两个内核之间的管道，以及参数化的管道类型</a:t>
            </a:r>
          </a:p>
        </p:txBody>
      </p:sp>
      <p:pic>
        <p:nvPicPr>
          <p:cNvPr id="4" name="图片 3">
            <a:extLst>
              <a:ext uri="{FF2B5EF4-FFF2-40B4-BE49-F238E27FC236}">
                <a16:creationId xmlns:a16="http://schemas.microsoft.com/office/drawing/2014/main" id="{BED073C9-005F-41DE-A2B8-27F3DA329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53" y="1475720"/>
            <a:ext cx="7241105" cy="5287157"/>
          </a:xfrm>
          <a:prstGeom prst="rect">
            <a:avLst/>
          </a:prstGeom>
        </p:spPr>
      </p:pic>
      <p:pic>
        <p:nvPicPr>
          <p:cNvPr id="6" name="图片 5">
            <a:extLst>
              <a:ext uri="{FF2B5EF4-FFF2-40B4-BE49-F238E27FC236}">
                <a16:creationId xmlns:a16="http://schemas.microsoft.com/office/drawing/2014/main" id="{4356CDF2-2D0E-4617-9E9A-DB2B3641C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5166" y="2732075"/>
            <a:ext cx="5203175" cy="1393849"/>
          </a:xfrm>
          <a:prstGeom prst="rect">
            <a:avLst/>
          </a:prstGeom>
        </p:spPr>
      </p:pic>
    </p:spTree>
    <p:extLst>
      <p:ext uri="{BB962C8B-B14F-4D97-AF65-F5344CB8AC3E}">
        <p14:creationId xmlns:p14="http://schemas.microsoft.com/office/powerpoint/2010/main" val="3154465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 </a:t>
            </a:r>
            <a:r>
              <a:rPr lang="zh-CN" altLang="en-US" dirty="0">
                <a:latin typeface="Times New Roman" panose="02020603050405020304" pitchFamily="18" charset="0"/>
                <a:ea typeface="黑体" panose="02010609060101010101" pitchFamily="49" charset="-122"/>
              </a:rPr>
              <a:t>管道</a:t>
            </a:r>
            <a:r>
              <a:rPr lang="en-US" altLang="zh-CN" dirty="0">
                <a:latin typeface="Times New Roman" panose="02020603050405020304" pitchFamily="18" charset="0"/>
                <a:ea typeface="黑体" panose="02010609060101010101" pitchFamily="49" charset="-122"/>
              </a:rPr>
              <a:t>(Pipes)</a:t>
            </a:r>
            <a:endParaRPr lang="zh-CN" altLang="en-US" dirty="0">
              <a:latin typeface="Times New Roman" panose="02020603050405020304" pitchFamily="18" charset="0"/>
              <a:ea typeface="黑体" panose="02010609060101010101" pitchFamily="49" charset="-122"/>
            </a:endParaRP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fontScale="925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建议使用类型别名来标识管道，以简化代码并防止意外创建管道。</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err="1">
                <a:latin typeface="Times New Roman" panose="02020603050405020304" pitchFamily="18" charset="0"/>
                <a:ea typeface="楷体" panose="02010609060101010101" pitchFamily="49" charset="-122"/>
              </a:rPr>
              <a:t>min_capacity</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参数默认为</a:t>
            </a:r>
            <a:r>
              <a:rPr lang="en-US" altLang="zh-CN" dirty="0">
                <a:latin typeface="Times New Roman" panose="02020603050405020304" pitchFamily="18" charset="0"/>
                <a:ea typeface="楷体" panose="02010609060101010101" pitchFamily="49" charset="-122"/>
              </a:rPr>
              <a:t>0</a:t>
            </a:r>
            <a:r>
              <a:rPr lang="zh-CN" altLang="en-US" dirty="0">
                <a:latin typeface="Times New Roman" panose="02020603050405020304" pitchFamily="18" charset="0"/>
                <a:ea typeface="楷体" panose="02010609060101010101" pitchFamily="49" charset="-122"/>
              </a:rPr>
              <a:t>，如果指定则代表至少有该数量的数据可以写入管道，而不会读出任何数据。在以下情况下有用：</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 与管道通信的两个内核不会同时运行，需要管道有足够容量，让第一个内核在第二个内核开始运行并从管道中读取之前写入它的所有输出。</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如果内核突然生成或消耗数据，向管道添加容量可以提供内核隔离，将它们解耦。这提供了相对于其他内核执行的灵活性，仅以</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上的一些内存资源为代价。</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499585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17.5.2.1 </a:t>
            </a:r>
            <a:r>
              <a:rPr lang="zh-CN" altLang="en-US" dirty="0">
                <a:latin typeface="Times New Roman" panose="02020603050405020304" pitchFamily="18" charset="0"/>
                <a:ea typeface="黑体" panose="02010609060101010101" pitchFamily="49" charset="-122"/>
              </a:rPr>
              <a:t>阻塞和非阻塞管道访问</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sz="3000" dirty="0">
                <a:latin typeface="Times New Roman" panose="02020603050405020304" pitchFamily="18" charset="0"/>
                <a:ea typeface="楷体" panose="02010609060101010101" pitchFamily="49" charset="-122"/>
              </a:rPr>
              <a:t>管道两种类型接口：阻塞和非阻塞。阻塞访问等待操作成功，而非阻塞访问立即返回并指示操作是否成功。</a:t>
            </a:r>
            <a:endParaRPr lang="en-US" altLang="zh-CN" sz="3000"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sz="3000" dirty="0">
                <a:latin typeface="Times New Roman" panose="02020603050405020304" pitchFamily="18" charset="0"/>
                <a:ea typeface="楷体" panose="02010609060101010101" pitchFamily="49" charset="-122"/>
              </a:rPr>
              <a:t>成功的定义</a:t>
            </a:r>
            <a:r>
              <a:rPr lang="en-US" altLang="zh-CN" sz="3000" dirty="0">
                <a:latin typeface="Times New Roman" panose="02020603050405020304" pitchFamily="18" charset="0"/>
                <a:ea typeface="楷体" panose="02010609060101010101" pitchFamily="49" charset="-122"/>
              </a:rPr>
              <a:t>: </a:t>
            </a:r>
            <a:r>
              <a:rPr lang="zh-CN" altLang="en-US" sz="3000" dirty="0">
                <a:latin typeface="Times New Roman" panose="02020603050405020304" pitchFamily="18" charset="0"/>
                <a:ea typeface="楷体" panose="02010609060101010101" pitchFamily="49" charset="-122"/>
              </a:rPr>
              <a:t>如果正在从管道中读取，并且有可用数据可读，则读取成功。如果正在写入而管道还没有满，则写入成功。</a:t>
            </a:r>
            <a:endParaRPr lang="en-US" altLang="zh-CN" sz="3000"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sz="3000" dirty="0">
                <a:latin typeface="Times New Roman" panose="02020603050405020304" pitchFamily="18" charset="0"/>
                <a:ea typeface="楷体" panose="02010609060101010101" pitchFamily="49" charset="-122"/>
              </a:rPr>
              <a:t>图</a:t>
            </a:r>
            <a:r>
              <a:rPr lang="en-US" altLang="zh-CN" sz="3000" dirty="0">
                <a:latin typeface="Times New Roman" panose="02020603050405020304" pitchFamily="18" charset="0"/>
                <a:ea typeface="楷体" panose="02010609060101010101" pitchFamily="49" charset="-122"/>
              </a:rPr>
              <a:t>33</a:t>
            </a:r>
            <a:r>
              <a:rPr lang="zh-CN" altLang="en-US" sz="3000" dirty="0">
                <a:latin typeface="Times New Roman" panose="02020603050405020304" pitchFamily="18" charset="0"/>
                <a:ea typeface="楷体" panose="02010609060101010101" pitchFamily="49" charset="-122"/>
              </a:rPr>
              <a:t>显示了</a:t>
            </a:r>
            <a:r>
              <a:rPr lang="en-US" altLang="zh-CN" sz="3000" dirty="0">
                <a:latin typeface="Times New Roman" panose="02020603050405020304" pitchFamily="18" charset="0"/>
                <a:ea typeface="楷体" panose="02010609060101010101" pitchFamily="49" charset="-122"/>
              </a:rPr>
              <a:t>pipe</a:t>
            </a:r>
            <a:r>
              <a:rPr lang="zh-CN" altLang="en-US" sz="3000" dirty="0">
                <a:latin typeface="Times New Roman" panose="02020603050405020304" pitchFamily="18" charset="0"/>
                <a:ea typeface="楷体" panose="02010609060101010101" pitchFamily="49" charset="-122"/>
              </a:rPr>
              <a:t>类的两种访问成员函数形式。管道的成员函数允许对其进行写入或读取。对管道的访问可以是阻塞的，也可以是非阻塞的。</a:t>
            </a:r>
            <a:endParaRPr lang="en-US" altLang="zh-CN" sz="3000" dirty="0">
              <a:latin typeface="Times New Roman" panose="020206030504050203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09FDB6A2-8CC4-400A-BB7A-959342C5D3E0}"/>
              </a:ext>
            </a:extLst>
          </p:cNvPr>
          <p:cNvPicPr>
            <a:picLocks noChangeAspect="1"/>
          </p:cNvPicPr>
          <p:nvPr/>
        </p:nvPicPr>
        <p:blipFill rotWithShape="1">
          <a:blip r:embed="rId3">
            <a:extLst>
              <a:ext uri="{28A0092B-C50C-407E-A947-70E740481C1C}">
                <a14:useLocalDpi xmlns:a14="http://schemas.microsoft.com/office/drawing/2010/main" val="0"/>
              </a:ext>
            </a:extLst>
          </a:blip>
          <a:srcRect b="7134"/>
          <a:stretch/>
        </p:blipFill>
        <p:spPr>
          <a:xfrm>
            <a:off x="4792929" y="4740958"/>
            <a:ext cx="7399071" cy="2117042"/>
          </a:xfrm>
          <a:prstGeom prst="rect">
            <a:avLst/>
          </a:prstGeom>
        </p:spPr>
      </p:pic>
      <p:sp>
        <p:nvSpPr>
          <p:cNvPr id="7" name="文本框 6">
            <a:extLst>
              <a:ext uri="{FF2B5EF4-FFF2-40B4-BE49-F238E27FC236}">
                <a16:creationId xmlns:a16="http://schemas.microsoft.com/office/drawing/2014/main" id="{BDB82657-3479-44C1-9802-60B04898B2C4}"/>
              </a:ext>
            </a:extLst>
          </p:cNvPr>
          <p:cNvSpPr txBox="1"/>
          <p:nvPr/>
        </p:nvSpPr>
        <p:spPr>
          <a:xfrm>
            <a:off x="6939315" y="4740958"/>
            <a:ext cx="4469206" cy="400110"/>
          </a:xfrm>
          <a:prstGeom prst="rect">
            <a:avLst/>
          </a:prstGeom>
          <a:noFill/>
        </p:spPr>
        <p:txBody>
          <a:bodyPr wrap="square">
            <a:spAutoFit/>
          </a:bodyPr>
          <a:lstStyle/>
          <a:p>
            <a:r>
              <a:rPr lang="zh-CN" altLang="en-US" sz="2000" b="0" i="0" u="none" strike="noStrike" baseline="0" dirty="0">
                <a:latin typeface="黑体" panose="02010609060101010101" pitchFamily="49" charset="-122"/>
                <a:ea typeface="黑体" panose="02010609060101010101" pitchFamily="49" charset="-122"/>
              </a:rPr>
              <a:t>图</a:t>
            </a:r>
            <a:r>
              <a:rPr lang="en-US" altLang="zh-CN" sz="2000" b="0" i="0" u="none" strike="noStrike" baseline="0" dirty="0">
                <a:latin typeface="黑体" panose="02010609060101010101" pitchFamily="49" charset="-122"/>
                <a:ea typeface="黑体" panose="02010609060101010101" pitchFamily="49" charset="-122"/>
              </a:rPr>
              <a:t>33 </a:t>
            </a:r>
            <a:r>
              <a:rPr lang="zh-CN" altLang="en-US" sz="2000" b="0" i="0" u="none" strike="noStrike" baseline="0" dirty="0">
                <a:latin typeface="黑体" panose="02010609060101010101" pitchFamily="49" charset="-122"/>
                <a:ea typeface="黑体" panose="02010609060101010101" pitchFamily="49" charset="-122"/>
              </a:rPr>
              <a:t>允许写入或读取管道的成员函数</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7909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sz="4000" dirty="0">
                <a:latin typeface="Times New Roman" panose="02020603050405020304" pitchFamily="18" charset="0"/>
                <a:ea typeface="黑体" panose="02010609060101010101" pitchFamily="49" charset="-122"/>
              </a:rPr>
              <a:t>图</a:t>
            </a:r>
            <a:r>
              <a:rPr lang="en-US" altLang="zh-CN" sz="4000" dirty="0">
                <a:latin typeface="Times New Roman" panose="02020603050405020304" pitchFamily="18" charset="0"/>
                <a:ea typeface="黑体" panose="02010609060101010101" pitchFamily="49" charset="-122"/>
              </a:rPr>
              <a:t>2 </a:t>
            </a:r>
            <a:r>
              <a:rPr lang="zh-CN" altLang="en-US" sz="4000" dirty="0">
                <a:latin typeface="Times New Roman" panose="02020603050405020304" pitchFamily="18" charset="0"/>
                <a:ea typeface="黑体" panose="02010609060101010101" pitchFamily="49" charset="-122"/>
              </a:rPr>
              <a:t>空间处理</a:t>
            </a:r>
            <a:r>
              <a:rPr lang="en-US" altLang="zh-CN" sz="4000" dirty="0">
                <a:latin typeface="Times New Roman" panose="02020603050405020304" pitchFamily="18" charset="0"/>
                <a:ea typeface="黑体" panose="02010609060101010101" pitchFamily="49" charset="-122"/>
              </a:rPr>
              <a:t>: </a:t>
            </a:r>
            <a:r>
              <a:rPr lang="zh-CN" altLang="en-US" sz="4000" dirty="0">
                <a:latin typeface="Times New Roman" panose="02020603050405020304" pitchFamily="18" charset="0"/>
                <a:ea typeface="黑体" panose="02010609060101010101" pitchFamily="49" charset="-122"/>
              </a:rPr>
              <a:t>每个操作使用设备的不同区域</a:t>
            </a:r>
          </a:p>
        </p:txBody>
      </p:sp>
      <p:pic>
        <p:nvPicPr>
          <p:cNvPr id="5" name="内容占位符 4">
            <a:extLst>
              <a:ext uri="{FF2B5EF4-FFF2-40B4-BE49-F238E27FC236}">
                <a16:creationId xmlns:a16="http://schemas.microsoft.com/office/drawing/2014/main" id="{3C51277D-D500-4BDD-B9E1-CEF3EAD63F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50362" y="2015276"/>
            <a:ext cx="4561245" cy="3575452"/>
          </a:xfrm>
        </p:spPr>
      </p:pic>
    </p:spTree>
    <p:extLst>
      <p:ext uri="{BB962C8B-B14F-4D97-AF65-F5344CB8AC3E}">
        <p14:creationId xmlns:p14="http://schemas.microsoft.com/office/powerpoint/2010/main" val="19846279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17.5.2.1 </a:t>
            </a:r>
            <a:r>
              <a:rPr lang="zh-CN" altLang="en-US" dirty="0">
                <a:latin typeface="Times New Roman" panose="02020603050405020304" pitchFamily="18" charset="0"/>
                <a:ea typeface="黑体" panose="02010609060101010101" pitchFamily="49" charset="-122"/>
              </a:rPr>
              <a:t>阻塞和非阻塞管道访问</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阻塞访问和非阻塞访问的用途取决于程序试图实现的目标。</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如果内核在从管道中读取数据之前不能做更多的工作，那么使用阻塞读取可能有意义。</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如果内核希望从一组管道中的任何一个读取数据，但不确定哪个可能有可用数据，那使用非阻塞调用更有意义。内核可以从管道中读取数据并处理数据</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如果有数据</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，但如果管道是空的，它可以继续尝试从可能有可用数据的下一个管道中读取数据。</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97896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17.5.3 </a:t>
            </a:r>
            <a:r>
              <a:rPr lang="zh-CN" altLang="en-US" dirty="0">
                <a:latin typeface="Times New Roman" panose="02020603050405020304" pitchFamily="18" charset="0"/>
                <a:ea typeface="黑体" panose="02010609060101010101" pitchFamily="49" charset="-122"/>
              </a:rPr>
              <a:t>自定义内存系统</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大多数加速器编程包括</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的大部分优化工作都花在提高内存访问的效率上。主要原因</a:t>
            </a:r>
            <a:r>
              <a:rPr lang="en-US" altLang="zh-CN" dirty="0">
                <a:latin typeface="Times New Roman" panose="02020603050405020304" pitchFamily="18" charset="0"/>
                <a:ea typeface="楷体" panose="02010609060101010101" pitchFamily="49" charset="-122"/>
              </a:rPr>
              <a:t>:</a:t>
            </a: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减少所需的带宽，特别是在带宽利用率低的情况下。</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修改内存的访问模式，避免流水线中不必要的停顿。</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流水线中的暂停机制。编译器假设了读写特定类型内存所需的时间，并相应地优化和平衡管道，隐藏进程中的内存延迟。但如果低效访问内存，会引入更长的延迟，并作为副产品在管道中停滞，如图</a:t>
            </a:r>
            <a:r>
              <a:rPr lang="en-US" altLang="zh-CN" dirty="0">
                <a:latin typeface="Times New Roman" panose="02020603050405020304" pitchFamily="18" charset="0"/>
                <a:ea typeface="楷体" panose="02010609060101010101" pitchFamily="49" charset="-122"/>
              </a:rPr>
              <a:t>34</a:t>
            </a:r>
            <a:r>
              <a:rPr lang="zh-CN" altLang="en-US" dirty="0">
                <a:latin typeface="Times New Roman" panose="02020603050405020304" pitchFamily="18" charset="0"/>
                <a:ea typeface="楷体" panose="02010609060101010101" pitchFamily="49" charset="-122"/>
              </a:rPr>
              <a:t>所示。</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8431837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图</a:t>
            </a:r>
            <a:r>
              <a:rPr lang="en-US" altLang="zh-CN" dirty="0">
                <a:latin typeface="Times New Roman" panose="02020603050405020304" pitchFamily="18" charset="0"/>
                <a:ea typeface="黑体" panose="02010609060101010101" pitchFamily="49" charset="-122"/>
              </a:rPr>
              <a:t>34 </a:t>
            </a:r>
            <a:r>
              <a:rPr lang="zh-CN" altLang="en-US" dirty="0">
                <a:latin typeface="Times New Roman" panose="02020603050405020304" pitchFamily="18" charset="0"/>
                <a:ea typeface="黑体" panose="02010609060101010101" pitchFamily="49" charset="-122"/>
              </a:rPr>
              <a:t>内存停滞也会导致流水线阶段停滞</a:t>
            </a:r>
          </a:p>
        </p:txBody>
      </p:sp>
      <p:pic>
        <p:nvPicPr>
          <p:cNvPr id="4" name="图片 3">
            <a:extLst>
              <a:ext uri="{FF2B5EF4-FFF2-40B4-BE49-F238E27FC236}">
                <a16:creationId xmlns:a16="http://schemas.microsoft.com/office/drawing/2014/main" id="{3BBC56BD-99B0-48A0-9603-2DAB33F8C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585" y="1515817"/>
            <a:ext cx="4551774" cy="5321559"/>
          </a:xfrm>
          <a:prstGeom prst="rect">
            <a:avLst/>
          </a:prstGeom>
        </p:spPr>
      </p:pic>
    </p:spTree>
    <p:extLst>
      <p:ext uri="{BB962C8B-B14F-4D97-AF65-F5344CB8AC3E}">
        <p14:creationId xmlns:p14="http://schemas.microsoft.com/office/powerpoint/2010/main" val="1384794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17.5.3 </a:t>
            </a:r>
            <a:r>
              <a:rPr lang="zh-CN" altLang="en-US" dirty="0">
                <a:latin typeface="Times New Roman" panose="02020603050405020304" pitchFamily="18" charset="0"/>
                <a:ea typeface="黑体" panose="02010609060101010101" pitchFamily="49" charset="-122"/>
              </a:rPr>
              <a:t>自定义内存系统</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fontScale="925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优化角度（参考编译器报告和供应商文档）：</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静态合并。</a:t>
            </a:r>
            <a:r>
              <a:rPr lang="zh-CN" altLang="en-US" dirty="0">
                <a:latin typeface="Times New Roman" panose="02020603050405020304" pitchFamily="18" charset="0"/>
                <a:ea typeface="楷体" panose="02010609060101010101" pitchFamily="49" charset="-122"/>
              </a:rPr>
              <a:t>编译器可以将内存访问合并为更小、更宽的访问。这降低了存储系统复杂性，通常希望尽可能使用静态合并</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通过报告确认</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内存访问方式。</a:t>
            </a:r>
            <a:r>
              <a:rPr lang="zh-CN" altLang="en-US" dirty="0">
                <a:latin typeface="Times New Roman" panose="02020603050405020304" pitchFamily="18" charset="0"/>
                <a:ea typeface="楷体" panose="02010609060101010101" pitchFamily="49" charset="-122"/>
              </a:rPr>
              <a:t>编译器为内存访问创建加载</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存储单元，这些单元可以针对被访问的内存技术</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片上、</a:t>
            </a:r>
            <a:r>
              <a:rPr lang="en-US" altLang="zh-CN" dirty="0">
                <a:latin typeface="Times New Roman" panose="02020603050405020304" pitchFamily="18" charset="0"/>
                <a:ea typeface="楷体" panose="02010609060101010101" pitchFamily="49" charset="-122"/>
              </a:rPr>
              <a:t>DDR</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HBM) </a:t>
            </a:r>
            <a:r>
              <a:rPr lang="zh-CN" altLang="en-US" dirty="0">
                <a:latin typeface="Times New Roman" panose="02020603050405020304" pitchFamily="18" charset="0"/>
                <a:ea typeface="楷体" panose="02010609060101010101" pitchFamily="49" charset="-122"/>
              </a:rPr>
              <a:t>和从源代码推断的访问模式</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流、动态合并</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扩展，或可能从特定大小的缓存中获益</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进行订制。</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内存系统结构。</a:t>
            </a:r>
            <a:r>
              <a:rPr lang="zh-CN" altLang="en-US" dirty="0">
                <a:latin typeface="Times New Roman" panose="02020603050405020304" pitchFamily="18" charset="0"/>
                <a:ea typeface="楷体" panose="02010609060101010101" pitchFamily="49" charset="-122"/>
              </a:rPr>
              <a:t>内存系统</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包括片上和片外</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可以具有由编译器实现的内存块结构和许多优化。可以使用许多控件和模式修改来控制这些结构和调优空间实现。</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19381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17.6.1 </a:t>
            </a:r>
            <a:r>
              <a:rPr lang="zh-CN" altLang="en-US" dirty="0">
                <a:latin typeface="Times New Roman" panose="02020603050405020304" pitchFamily="18" charset="0"/>
                <a:ea typeface="黑体" panose="02010609060101010101" pitchFamily="49" charset="-122"/>
              </a:rPr>
              <a:t>相关话题</a:t>
            </a:r>
            <a:r>
              <a:rPr lang="en-US" altLang="zh-CN" dirty="0">
                <a:latin typeface="Times New Roman" panose="02020603050405020304" pitchFamily="18" charset="0"/>
                <a:ea typeface="黑体" panose="02010609060101010101" pitchFamily="49" charset="-122"/>
              </a:rPr>
              <a:t>——FPGA</a:t>
            </a:r>
            <a:r>
              <a:rPr lang="zh-CN" altLang="en-US" dirty="0">
                <a:latin typeface="Times New Roman" panose="02020603050405020304" pitchFamily="18" charset="0"/>
                <a:ea typeface="黑体" panose="02010609060101010101" pitchFamily="49" charset="-122"/>
              </a:rPr>
              <a:t>构建块</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构建块在程序开发中不起作用，但会影响空间架构优化和工具流开发。简化</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设备的基本元素：</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查询表。</a:t>
            </a:r>
            <a:r>
              <a:rPr lang="zh-CN" altLang="en-US" dirty="0">
                <a:latin typeface="Times New Roman" panose="02020603050405020304" pitchFamily="18" charset="0"/>
                <a:ea typeface="楷体" panose="02010609060101010101" pitchFamily="49" charset="-122"/>
              </a:rPr>
              <a:t>一些二进制输入线产生二进制输出的基本块。</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数学引擎。</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针对数学操作的专门硬件。</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片上内存。</a:t>
            </a:r>
            <a:r>
              <a:rPr lang="en-US" altLang="zh-CN" dirty="0">
                <a:latin typeface="Times New Roman" panose="02020603050405020304" pitchFamily="18" charset="0"/>
                <a:ea typeface="楷体" panose="02010609060101010101" pitchFamily="49" charset="-122"/>
              </a:rPr>
              <a:t>(1) </a:t>
            </a:r>
            <a:r>
              <a:rPr lang="zh-CN" altLang="en-US" dirty="0">
                <a:latin typeface="Times New Roman" panose="02020603050405020304" pitchFamily="18" charset="0"/>
                <a:ea typeface="楷体" panose="02010609060101010101" pitchFamily="49" charset="-122"/>
              </a:rPr>
              <a:t>用于在操作和其他目的之间传输的寄存器</a:t>
            </a:r>
            <a:r>
              <a:rPr lang="en-US" altLang="zh-CN" dirty="0">
                <a:latin typeface="Times New Roman" panose="02020603050405020304" pitchFamily="18" charset="0"/>
                <a:ea typeface="楷体" panose="02010609060101010101" pitchFamily="49" charset="-122"/>
              </a:rPr>
              <a:t>(2) </a:t>
            </a:r>
            <a:r>
              <a:rPr lang="zh-CN" altLang="en-US" dirty="0">
                <a:latin typeface="Times New Roman" panose="02020603050405020304" pitchFamily="18" charset="0"/>
                <a:ea typeface="楷体" panose="02010609060101010101" pitchFamily="49" charset="-122"/>
              </a:rPr>
              <a:t>提供分布在设备上的随机访问内存的块内存。</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外设接口。</a:t>
            </a:r>
            <a:r>
              <a:rPr lang="zh-CN" altLang="en-US" dirty="0">
                <a:latin typeface="Times New Roman" panose="02020603050405020304" pitchFamily="18" charset="0"/>
                <a:ea typeface="楷体" panose="02010609060101010101" pitchFamily="49" charset="-122"/>
              </a:rPr>
              <a:t>灵活的收发器和输入</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输出连接。</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路由连接结构。</a:t>
            </a:r>
            <a:r>
              <a:rPr lang="zh-CN" altLang="en-US" dirty="0">
                <a:latin typeface="Times New Roman" panose="02020603050405020304" pitchFamily="18" charset="0"/>
                <a:ea typeface="楷体" panose="02010609060101010101" pitchFamily="49" charset="-122"/>
              </a:rPr>
              <a:t>上述元素间的相互连接。</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4089297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17.6.2 </a:t>
            </a:r>
            <a:r>
              <a:rPr lang="zh-CN" altLang="en-US" dirty="0">
                <a:latin typeface="Times New Roman" panose="02020603050405020304" pitchFamily="18" charset="0"/>
                <a:ea typeface="黑体" panose="02010609060101010101" pitchFamily="49" charset="-122"/>
              </a:rPr>
              <a:t>相关话题</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时钟频率</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lnSpcReduction="10000"/>
          </a:bodyPr>
          <a:lstStyle/>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的灵活、可配置性会降低运行效率，但不是问题。</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的空间架构大大弥补了时钟频率，由于可配置性，</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的频率比其他架构低，但每个时钟周期会发生更多次数。所以应该比较计算吞吐量，而不是原始频率。</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当</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上的资源利用率接近</a:t>
            </a:r>
            <a:r>
              <a:rPr lang="en-US" altLang="zh-CN" dirty="0">
                <a:latin typeface="Times New Roman" panose="02020603050405020304" pitchFamily="18" charset="0"/>
                <a:ea typeface="楷体" panose="02010609060101010101" pitchFamily="49" charset="-122"/>
              </a:rPr>
              <a:t>100% </a:t>
            </a:r>
            <a:r>
              <a:rPr lang="zh-CN" altLang="en-US" dirty="0">
                <a:latin typeface="Times New Roman" panose="02020603050405020304" pitchFamily="18" charset="0"/>
                <a:ea typeface="楷体" panose="02010609060101010101" pitchFamily="49" charset="-122"/>
              </a:rPr>
              <a:t>时工作频率会下降，这主要是设备上的信号路由资源过度使用的结果。</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b="1" dirty="0">
                <a:latin typeface="Times New Roman" panose="02020603050405020304" pitchFamily="18" charset="0"/>
                <a:ea typeface="楷体" panose="02010609060101010101" pitchFamily="49" charset="-122"/>
              </a:rPr>
              <a:t>经验法则：</a:t>
            </a:r>
            <a:r>
              <a:rPr lang="zh-CN" altLang="en-US" dirty="0">
                <a:latin typeface="Times New Roman" panose="02020603050405020304" pitchFamily="18" charset="0"/>
                <a:ea typeface="楷体" panose="02010609060101010101" pitchFamily="49" charset="-122"/>
              </a:rPr>
              <a:t>尽量不要超过</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上任何资源的</a:t>
            </a:r>
            <a:r>
              <a:rPr lang="en-US" altLang="zh-CN" dirty="0">
                <a:latin typeface="Times New Roman" panose="02020603050405020304" pitchFamily="18" charset="0"/>
                <a:ea typeface="楷体" panose="02010609060101010101" pitchFamily="49" charset="-122"/>
              </a:rPr>
              <a:t>90%</a:t>
            </a:r>
            <a:r>
              <a:rPr lang="zh-CN" altLang="en-US" dirty="0">
                <a:latin typeface="Times New Roman" panose="02020603050405020304" pitchFamily="18" charset="0"/>
                <a:ea typeface="楷体" panose="02010609060101010101" pitchFamily="49" charset="-122"/>
              </a:rPr>
              <a:t>，当然也不要超过多个资源的</a:t>
            </a:r>
            <a:r>
              <a:rPr lang="en-US" altLang="zh-CN" dirty="0">
                <a:latin typeface="Times New Roman" panose="02020603050405020304" pitchFamily="18" charset="0"/>
                <a:ea typeface="楷体" panose="02010609060101010101" pitchFamily="49" charset="-122"/>
              </a:rPr>
              <a:t>90%</a:t>
            </a:r>
            <a:r>
              <a:rPr lang="zh-CN" altLang="en-US" dirty="0">
                <a:latin typeface="Times New Roman" panose="02020603050405020304" pitchFamily="18" charset="0"/>
                <a:ea typeface="楷体" panose="02010609060101010101" pitchFamily="49" charset="-122"/>
              </a:rPr>
              <a:t>。超过可能导致路由连接资源耗尽，降低工作频率。</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07460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总结</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工作原理。</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何时使用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上运行程序。</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为</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编写内核函数。</a:t>
            </a:r>
            <a:endParaRPr lang="en-US" altLang="zh-CN" dirty="0">
              <a:latin typeface="Times New Roman" panose="02020603050405020304" pitchFamily="18" charset="0"/>
              <a:ea typeface="楷体" panose="02010609060101010101" pitchFamily="49" charset="-122"/>
            </a:endParaRPr>
          </a:p>
          <a:p>
            <a:pPr>
              <a:lnSpc>
                <a:spcPct val="150000"/>
              </a:lnSpc>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一些相关话题。</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744705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Times New Roman" panose="02020603050405020304" pitchFamily="18" charset="0"/>
                <a:ea typeface="黑体" panose="02010609060101010101" pitchFamily="49" charset="-122"/>
              </a:rPr>
              <a:t>总结</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介绍了流水线如何将算法映射到</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的空间架构中。</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讨论了一些概念，可以帮助决定</a:t>
            </a:r>
            <a:r>
              <a:rPr lang="en-US" altLang="zh-CN" dirty="0">
                <a:latin typeface="Times New Roman" panose="02020603050405020304" pitchFamily="18" charset="0"/>
                <a:ea typeface="楷体" panose="02010609060101010101" pitchFamily="49" charset="-122"/>
              </a:rPr>
              <a:t>FPGA </a:t>
            </a:r>
            <a:r>
              <a:rPr lang="zh-CN" altLang="en-US" dirty="0">
                <a:latin typeface="Times New Roman" panose="02020603050405020304" pitchFamily="18" charset="0"/>
                <a:ea typeface="楷体" panose="02010609060101010101" pitchFamily="49" charset="-122"/>
              </a:rPr>
              <a:t>对应用程序是否有用，并且帮助更快地启动和运行开发代码。</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仔细阅读供应商编程和优化手册，并开始编写</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代码。</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提供了性能，并支持在其他加速器上没有意义的程序，所以应把它放在开发工具箱的最前面。</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092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 FPGA</a:t>
            </a:r>
            <a:r>
              <a:rPr lang="zh-CN" altLang="en-US" dirty="0">
                <a:latin typeface="Times New Roman" panose="02020603050405020304" pitchFamily="18" charset="0"/>
                <a:ea typeface="黑体" panose="02010609060101010101" pitchFamily="49" charset="-122"/>
              </a:rPr>
              <a:t>的工作原理</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p:txBody>
          <a:bodyPr>
            <a:normAutofit/>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优点</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如果程序使用了</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上的大部分区域，并且在每个时钟周期中有足够的工作来保持所有硬件繁忙，由于极端的并行性，在设备上执行程序非常高效，可以提高能源利用的效率。</a:t>
            </a: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缺点</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大型程序可能需要调整和重组才能适应设备。编译器的资源共享特性可以帮助解决这个问题，但通常会使性能下降。基于</a:t>
            </a:r>
            <a:r>
              <a:rPr lang="en-US" altLang="zh-CN" dirty="0">
                <a:latin typeface="Times New Roman" panose="02020603050405020304" pitchFamily="18" charset="0"/>
                <a:ea typeface="楷体" panose="02010609060101010101" pitchFamily="49" charset="-122"/>
              </a:rPr>
              <a:t>ISA</a:t>
            </a:r>
            <a:r>
              <a:rPr lang="zh-CN" altLang="en-US" dirty="0">
                <a:latin typeface="Times New Roman" panose="02020603050405020304" pitchFamily="18" charset="0"/>
                <a:ea typeface="楷体" panose="02010609060101010101" pitchFamily="49" charset="-122"/>
              </a:rPr>
              <a:t>的加速器是非常有效的资源共享实现，而当程序可以利用大多数可用区域时，</a:t>
            </a:r>
            <a:r>
              <a:rPr lang="en-US" altLang="zh-CN" dirty="0">
                <a:latin typeface="Times New Roman" panose="02020603050405020304" pitchFamily="18" charset="0"/>
                <a:ea typeface="楷体" panose="02010609060101010101" pitchFamily="49" charset="-122"/>
              </a:rPr>
              <a:t>FPGA</a:t>
            </a:r>
            <a:r>
              <a:rPr lang="zh-CN" altLang="en-US" dirty="0">
                <a:latin typeface="Times New Roman" panose="02020603050405020304" pitchFamily="18" charset="0"/>
                <a:ea typeface="楷体" panose="02010609060101010101" pitchFamily="49" charset="-122"/>
              </a:rPr>
              <a:t>对计算更有价值。</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65109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en-US" altLang="zh-CN" dirty="0">
                <a:latin typeface="Times New Roman" panose="02020603050405020304" pitchFamily="18" charset="0"/>
                <a:ea typeface="黑体" panose="02010609060101010101" pitchFamily="49" charset="-122"/>
              </a:rPr>
              <a:t>17.2.1 </a:t>
            </a:r>
            <a:r>
              <a:rPr lang="zh-CN" altLang="en-US" dirty="0">
                <a:latin typeface="Times New Roman" panose="02020603050405020304" pitchFamily="18" charset="0"/>
                <a:ea typeface="黑体" panose="02010609060101010101" pitchFamily="49" charset="-122"/>
              </a:rPr>
              <a:t>流水线</a:t>
            </a:r>
            <a:r>
              <a:rPr lang="en-US" altLang="zh-CN" dirty="0">
                <a:latin typeface="Times New Roman" panose="02020603050405020304" pitchFamily="18" charset="0"/>
                <a:ea typeface="黑体" panose="02010609060101010101" pitchFamily="49" charset="-122"/>
              </a:rPr>
              <a:t>(Pipeline)</a:t>
            </a:r>
            <a:r>
              <a:rPr lang="zh-CN" altLang="en-US" dirty="0">
                <a:latin typeface="Times New Roman" panose="02020603050405020304" pitchFamily="18" charset="0"/>
                <a:ea typeface="黑体" panose="02010609060101010101" pitchFamily="49" charset="-122"/>
              </a:rPr>
              <a:t>并行</a:t>
            </a:r>
          </a:p>
        </p:txBody>
      </p:sp>
      <p:sp>
        <p:nvSpPr>
          <p:cNvPr id="3" name="内容占位符 2">
            <a:extLst>
              <a:ext uri="{FF2B5EF4-FFF2-40B4-BE49-F238E27FC236}">
                <a16:creationId xmlns:a16="http://schemas.microsoft.com/office/drawing/2014/main" id="{0E86073F-E8FD-416D-B279-3A0B65A19F1B}"/>
              </a:ext>
            </a:extLst>
          </p:cNvPr>
          <p:cNvSpPr>
            <a:spLocks noGrp="1"/>
          </p:cNvSpPr>
          <p:nvPr>
            <p:ph idx="1"/>
          </p:nvPr>
        </p:nvSpPr>
        <p:spPr>
          <a:xfrm>
            <a:off x="609600" y="1722438"/>
            <a:ext cx="11370906" cy="4525962"/>
          </a:xfrm>
        </p:spPr>
        <p:txBody>
          <a:bodyPr>
            <a:normAutofit fontScale="92500" lnSpcReduction="10000"/>
          </a:bodyPr>
          <a:lstStyle/>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大型程序可能有很多操作，如果指令都等待上一个结果再操作将会非常低效，大多数硬件只在一小部分时间内执行有用工作。</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流水线处理，可以使单个程序的执行分散在多个时钟周期中。</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在一些操作间插入寄存器实现，每个寄存器在一个时钟周期内保存一个二进制值。</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保存操作的输出结果，让下一个操作可以看到结果并对其进行操作，前一个操作可以自由地对不同计算进行操作，不会影响后续操作的输入。</a:t>
            </a: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r>
              <a:rPr lang="zh-CN" altLang="en-US" dirty="0">
                <a:latin typeface="Times New Roman" panose="02020603050405020304" pitchFamily="18" charset="0"/>
                <a:ea typeface="楷体" panose="02010609060101010101" pitchFamily="49" charset="-122"/>
              </a:rPr>
              <a:t>流水线算法目标：使每个操作</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硬件单元</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在每个时钟周期中处于繁忙状态。编译器会完成所有流水线和平衡工作，只需了解如何用工作填充流水线，而不需担心如何在代码中手动流水线。</a:t>
            </a:r>
            <a:endParaRPr lang="en-US" altLang="zh-CN" dirty="0">
              <a:latin typeface="Times New Roman" panose="02020603050405020304" pitchFamily="18" charset="0"/>
              <a:ea typeface="楷体" panose="02010609060101010101" pitchFamily="49" charset="-122"/>
            </a:endParaRPr>
          </a:p>
          <a:p>
            <a:pPr lvl="1">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a:p>
            <a:pPr>
              <a:buFont typeface="Wingdings" panose="05000000000000000000" pitchFamily="2" charset="2"/>
              <a:buChar char="Ø"/>
            </a:pP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773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4D71C-A9AE-41B6-9C1C-481C91992ED8}"/>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图</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比较简单方式与流水线方式</a:t>
            </a:r>
          </a:p>
        </p:txBody>
      </p:sp>
      <p:pic>
        <p:nvPicPr>
          <p:cNvPr id="6" name="内容占位符 5">
            <a:extLst>
              <a:ext uri="{FF2B5EF4-FFF2-40B4-BE49-F238E27FC236}">
                <a16:creationId xmlns:a16="http://schemas.microsoft.com/office/drawing/2014/main" id="{60CED3DB-99C3-4E81-9EDE-E59F26C93F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858716"/>
            <a:ext cx="4422134" cy="3522588"/>
          </a:xfrm>
        </p:spPr>
      </p:pic>
      <p:pic>
        <p:nvPicPr>
          <p:cNvPr id="8" name="图片 7">
            <a:extLst>
              <a:ext uri="{FF2B5EF4-FFF2-40B4-BE49-F238E27FC236}">
                <a16:creationId xmlns:a16="http://schemas.microsoft.com/office/drawing/2014/main" id="{BEA3639F-70E9-4D96-A0D4-6D47F7A9D2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808" y="1624746"/>
            <a:ext cx="6179846" cy="3990529"/>
          </a:xfrm>
          <a:prstGeom prst="rect">
            <a:avLst/>
          </a:prstGeom>
        </p:spPr>
      </p:pic>
      <p:sp>
        <p:nvSpPr>
          <p:cNvPr id="10" name="文本框 9">
            <a:extLst>
              <a:ext uri="{FF2B5EF4-FFF2-40B4-BE49-F238E27FC236}">
                <a16:creationId xmlns:a16="http://schemas.microsoft.com/office/drawing/2014/main" id="{DFD36094-C150-4399-A364-6E50F98C7267}"/>
              </a:ext>
            </a:extLst>
          </p:cNvPr>
          <p:cNvSpPr txBox="1"/>
          <p:nvPr/>
        </p:nvSpPr>
        <p:spPr>
          <a:xfrm>
            <a:off x="340078" y="5418125"/>
            <a:ext cx="5231730" cy="830997"/>
          </a:xfrm>
          <a:prstGeom prst="rect">
            <a:avLst/>
          </a:prstGeom>
          <a:noFill/>
        </p:spPr>
        <p:txBody>
          <a:bodyPr wrap="square">
            <a:spAutoFit/>
          </a:bodyPr>
          <a:lstStyle/>
          <a:p>
            <a:r>
              <a:rPr lang="zh-CN" altLang="en-US" sz="2400" b="1" dirty="0">
                <a:latin typeface="黑体" panose="02010609060101010101" pitchFamily="49" charset="-122"/>
                <a:ea typeface="黑体" panose="02010609060101010101" pitchFamily="49" charset="-122"/>
              </a:rPr>
              <a:t>简单空间计算：低效，大多数硬件只在一小部分时间内执行有用的工作</a:t>
            </a:r>
          </a:p>
        </p:txBody>
      </p:sp>
      <p:sp>
        <p:nvSpPr>
          <p:cNvPr id="12" name="文本框 11">
            <a:extLst>
              <a:ext uri="{FF2B5EF4-FFF2-40B4-BE49-F238E27FC236}">
                <a16:creationId xmlns:a16="http://schemas.microsoft.com/office/drawing/2014/main" id="{4D2EF0F7-B599-4BBC-B0FC-A211A0588762}"/>
              </a:ext>
            </a:extLst>
          </p:cNvPr>
          <p:cNvSpPr txBox="1"/>
          <p:nvPr/>
        </p:nvSpPr>
        <p:spPr>
          <a:xfrm>
            <a:off x="5892949" y="5615275"/>
            <a:ext cx="5231730" cy="461665"/>
          </a:xfrm>
          <a:prstGeom prst="rect">
            <a:avLst/>
          </a:prstGeom>
          <a:noFill/>
        </p:spPr>
        <p:txBody>
          <a:bodyPr wrap="square">
            <a:spAutoFit/>
          </a:bodyPr>
          <a:lstStyle/>
          <a:p>
            <a:r>
              <a:rPr lang="zh-CN" altLang="en-US" sz="2400" b="1" i="0" u="none" strike="noStrike" baseline="0" dirty="0">
                <a:latin typeface="黑体" panose="02010609060101010101" pitchFamily="49" charset="-122"/>
                <a:ea typeface="黑体" panose="02010609060101010101" pitchFamily="49" charset="-122"/>
              </a:rPr>
              <a:t>流水线空间计算</a:t>
            </a:r>
            <a:r>
              <a:rPr lang="en-US" altLang="zh-CN" sz="2400" b="1" i="0" u="none" strike="noStrike" baseline="0" dirty="0">
                <a:latin typeface="黑体" panose="02010609060101010101" pitchFamily="49" charset="-122"/>
                <a:ea typeface="黑体" panose="02010609060101010101" pitchFamily="49" charset="-122"/>
              </a:rPr>
              <a:t>: </a:t>
            </a:r>
            <a:r>
              <a:rPr lang="zh-CN" altLang="en-US" sz="2400" b="1" i="0" u="none" strike="noStrike" baseline="0" dirty="0">
                <a:latin typeface="黑体" panose="02010609060101010101" pitchFamily="49" charset="-122"/>
                <a:ea typeface="黑体" panose="02010609060101010101" pitchFamily="49" charset="-122"/>
              </a:rPr>
              <a:t>各个阶段并行执行</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59744264"/>
      </p:ext>
    </p:extLst>
  </p:cSld>
  <p:clrMapOvr>
    <a:masterClrMapping/>
  </p:clrMapOvr>
</p:sld>
</file>

<file path=ppt/theme/theme1.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ban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高性能并行程序设计-1课程简介</Template>
  <TotalTime>4522</TotalTime>
  <Words>4832</Words>
  <Application>Microsoft Office PowerPoint</Application>
  <PresentationFormat>宽屏</PresentationFormat>
  <Paragraphs>281</Paragraphs>
  <Slides>67</Slides>
  <Notes>66</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67</vt:i4>
      </vt:variant>
    </vt:vector>
  </HeadingPairs>
  <TitlesOfParts>
    <vt:vector size="78" baseType="lpstr">
      <vt:lpstr>等线</vt:lpstr>
      <vt:lpstr>黑体</vt:lpstr>
      <vt:lpstr>楷体</vt:lpstr>
      <vt:lpstr>宋体</vt:lpstr>
      <vt:lpstr>Arial</vt:lpstr>
      <vt:lpstr>Calibri</vt:lpstr>
      <vt:lpstr>Times New Roman</vt:lpstr>
      <vt:lpstr>Wingdings</vt:lpstr>
      <vt:lpstr>主题1</vt:lpstr>
      <vt:lpstr>自定义设计方案</vt:lpstr>
      <vt:lpstr>1_自定义设计方案</vt:lpstr>
      <vt:lpstr>第十七章  FPGA编程</vt:lpstr>
      <vt:lpstr>17.1 引言</vt:lpstr>
      <vt:lpstr>17.2 FPGA的工作原理</vt:lpstr>
      <vt:lpstr>图1 简单的基于ISA的处理：随着时间的推移重用硬件(区域)</vt:lpstr>
      <vt:lpstr>17.2 FPGA的工作原理</vt:lpstr>
      <vt:lpstr>图2 空间处理: 每个操作使用设备的不同区域</vt:lpstr>
      <vt:lpstr>17.2 FPGA的工作原理</vt:lpstr>
      <vt:lpstr>17.2.1 流水线(Pipeline)并行</vt:lpstr>
      <vt:lpstr>图3、4 比较简单方式与流水线方式</vt:lpstr>
      <vt:lpstr>17.2.1 流水线并行</vt:lpstr>
      <vt:lpstr>17.2.2 内核的花费——芯片“区域”</vt:lpstr>
      <vt:lpstr>图5 同一FPGA二进制文件中的多个内核:内核可以并发运行</vt:lpstr>
      <vt:lpstr>17.3 何时使用FPGA</vt:lpstr>
      <vt:lpstr>17.3 何时使用FPGA</vt:lpstr>
      <vt:lpstr>图6 低延迟I/O流:FPGA连接网络数据和计算</vt:lpstr>
      <vt:lpstr>图7 FPGA存储系统是由编译器为特定代码定制的</vt:lpstr>
      <vt:lpstr>17.4 在FPGA上运行程序</vt:lpstr>
      <vt:lpstr>图8 FPGA在运行时的自动编程</vt:lpstr>
      <vt:lpstr>17.4 在FPGA上运行程序</vt:lpstr>
      <vt:lpstr>图9 使用fpga_selector在运行时选择FPGA</vt:lpstr>
      <vt:lpstr>17.4.1 编译时间</vt:lpstr>
      <vt:lpstr>图10 大多数验证优化发生在冗长的硬件编译之前</vt:lpstr>
      <vt:lpstr>17.4.1 编译时间</vt:lpstr>
      <vt:lpstr>17.4.1.1 FPGA仿真器</vt:lpstr>
      <vt:lpstr>图11 利用FPGA仿真器进行快速开发和调试</vt:lpstr>
      <vt:lpstr>17.4.1.2 FPGA的AOT(Ahead-of-Time) 编译</vt:lpstr>
      <vt:lpstr>17.5 为FPGA编写内核函数</vt:lpstr>
      <vt:lpstr>图12 具有5个阶段的简单流水线：6个时钟周期处理一个数据元素</vt:lpstr>
      <vt:lpstr>图13 如果只处理单个工作元素，几乎不使用流水线</vt:lpstr>
      <vt:lpstr>17.5.1 并行性</vt:lpstr>
      <vt:lpstr>图14 当每个流水线阶段都保持忙碌时，就会产生高效的利用</vt:lpstr>
      <vt:lpstr>17.5.1.1 使用ND-Range使流水线繁忙起来</vt:lpstr>
      <vt:lpstr>图15 ND-Range执行模型：工作项的分层分组</vt:lpstr>
      <vt:lpstr>图16 ND-Range向流水线输送任务</vt:lpstr>
      <vt:lpstr>17.5.1.1 使用ND-Range使流水线繁忙起来</vt:lpstr>
      <vt:lpstr>17.5.1.2 流水线不介意数据依赖</vt:lpstr>
      <vt:lpstr>图18 携带数据依赖(状态)的循环</vt:lpstr>
      <vt:lpstr>17.5.1.2 流水线不介意数据依赖</vt:lpstr>
      <vt:lpstr>图19 向后通信使高效数据依赖通信成为可能</vt:lpstr>
      <vt:lpstr>17.5.1.3 空间流水线循环的实现</vt:lpstr>
      <vt:lpstr>图21 流水线阶段由循环的连续迭代提供</vt:lpstr>
      <vt:lpstr>图22 修改后的随机数生成器(基于依赖)</vt:lpstr>
      <vt:lpstr>17.5.1.3 空间流水线循环的实现</vt:lpstr>
      <vt:lpstr>17.5.1.4 循环启动间隔</vt:lpstr>
      <vt:lpstr>图23-24 循环流水线允许循环的迭代在流水线阶段之间重叠</vt:lpstr>
      <vt:lpstr>17.5.1.4 循环启动间隔</vt:lpstr>
      <vt:lpstr>图25 增量随机数生成器的流水线实现</vt:lpstr>
      <vt:lpstr>图26 循环流水线同时处理多个循环迭代的部分</vt:lpstr>
      <vt:lpstr>17.5.1.4 循环启动间隔</vt:lpstr>
      <vt:lpstr>图27 流水线阶段的次优占用</vt:lpstr>
      <vt:lpstr>17.5.2 管道(Pipes)</vt:lpstr>
      <vt:lpstr>图28 FIFO操作示例</vt:lpstr>
      <vt:lpstr>图29 管道简化了模块化设计和对硬件外设的访问</vt:lpstr>
      <vt:lpstr>17.5.2 管道(Pipes)</vt:lpstr>
      <vt:lpstr>图30 DPC++中管道连接的类型</vt:lpstr>
      <vt:lpstr>17.5.2 管道(Pipes)</vt:lpstr>
      <vt:lpstr>图31-32两个内核之间的管道，以及参数化的管道类型</vt:lpstr>
      <vt:lpstr>17.5.2 管道(Pipes)</vt:lpstr>
      <vt:lpstr>17.5.2.1 阻塞和非阻塞管道访问</vt:lpstr>
      <vt:lpstr>17.5.2.1 阻塞和非阻塞管道访问</vt:lpstr>
      <vt:lpstr>17.5.3 自定义内存系统</vt:lpstr>
      <vt:lpstr>图34 内存停滞也会导致流水线阶段停滞</vt:lpstr>
      <vt:lpstr>17.5.3 自定义内存系统</vt:lpstr>
      <vt:lpstr>17.6.1 相关话题——FPGA构建块</vt:lpstr>
      <vt:lpstr>17.6.2 相关话题——时钟频率</vt:lpstr>
      <vt:lpstr>总结</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智能与并行程序设计</dc:title>
  <dc:creator>方跃坚</dc:creator>
  <cp:lastModifiedBy>方跃坚</cp:lastModifiedBy>
  <cp:revision>157</cp:revision>
  <dcterms:created xsi:type="dcterms:W3CDTF">2021-02-02T01:44:04Z</dcterms:created>
  <dcterms:modified xsi:type="dcterms:W3CDTF">2021-12-13T01:45:14Z</dcterms:modified>
</cp:coreProperties>
</file>