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4" r:id="rId2"/>
    <p:sldMasterId id="2147483686"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79" r:id="rId16"/>
    <p:sldId id="269" r:id="rId17"/>
    <p:sldId id="280" r:id="rId18"/>
    <p:sldId id="268" r:id="rId19"/>
    <p:sldId id="270" r:id="rId20"/>
    <p:sldId id="271" r:id="rId21"/>
    <p:sldId id="281" r:id="rId22"/>
    <p:sldId id="272" r:id="rId23"/>
    <p:sldId id="273" r:id="rId24"/>
    <p:sldId id="274" r:id="rId25"/>
    <p:sldId id="275" r:id="rId26"/>
    <p:sldId id="276" r:id="rId27"/>
    <p:sldId id="283" r:id="rId28"/>
    <p:sldId id="277" r:id="rId29"/>
    <p:sldId id="278" r:id="rId30"/>
    <p:sldId id="282"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2"/>
    <p:restoredTop sz="94636"/>
  </p:normalViewPr>
  <p:slideViewPr>
    <p:cSldViewPr snapToGrid="0" snapToObjects="1">
      <p:cViewPr varScale="1">
        <p:scale>
          <a:sx n="65" d="100"/>
          <a:sy n="65" d="100"/>
        </p:scale>
        <p:origin x="7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3224516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89323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941955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884238"/>
            <a:ext cx="2743200" cy="53641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884238"/>
            <a:ext cx="8026400" cy="5364162"/>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2938634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903EC4-86C9-AC42-A16B-8994F828795D}" type="datetimeFigureOut">
              <a:rPr kumimoji="1" lang="zh-CN" altLang="en-US" smtClean="0"/>
              <a:t>2022/10/24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5186A0C-695B-574C-A471-00810387306A}" type="slidenum">
              <a:rPr kumimoji="1" lang="zh-CN" altLang="en-US" smtClean="0"/>
              <a:t>‹#›</a:t>
            </a:fld>
            <a:endParaRPr kumimoji="1" lang="zh-CN" altLang="en-US"/>
          </a:p>
        </p:txBody>
      </p:sp>
      <p:sp>
        <p:nvSpPr>
          <p:cNvPr id="6" name="矩形 5">
            <a:extLst>
              <a:ext uri="{FF2B5EF4-FFF2-40B4-BE49-F238E27FC236}">
                <a16:creationId xmlns:a16="http://schemas.microsoft.com/office/drawing/2014/main" id="{F6A4C906-F9F5-4755-8E37-3D9CEB0D7252}"/>
              </a:ext>
            </a:extLst>
          </p:cNvPr>
          <p:cNvSpPr/>
          <p:nvPr/>
        </p:nvSpPr>
        <p:spPr>
          <a:xfrm>
            <a:off x="0" y="342900"/>
            <a:ext cx="171450" cy="5715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rgbClr val="C00000"/>
              </a:solidFill>
            </a:endParaRPr>
          </a:p>
        </p:txBody>
      </p:sp>
    </p:spTree>
    <p:extLst>
      <p:ext uri="{BB962C8B-B14F-4D97-AF65-F5344CB8AC3E}">
        <p14:creationId xmlns:p14="http://schemas.microsoft.com/office/powerpoint/2010/main" val="4177447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478187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586781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4151480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823693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597926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766779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a:defRPr>
                <a:latin typeface="KaiTi" panose="02010609060101010101" pitchFamily="49" charset="-122"/>
                <a:ea typeface="KaiTi" panose="02010609060101010101" pitchFamily="49" charset="-122"/>
              </a:defRPr>
            </a:lvl1pPr>
            <a:lvl2pPr>
              <a:defRPr>
                <a:latin typeface="KaiTi" panose="02010609060101010101" pitchFamily="49" charset="-122"/>
                <a:ea typeface="KaiTi" panose="02010609060101010101" pitchFamily="49" charset="-122"/>
              </a:defRPr>
            </a:lvl2pPr>
            <a:lvl3pPr>
              <a:defRPr>
                <a:latin typeface="KaiTi" panose="02010609060101010101" pitchFamily="49" charset="-122"/>
                <a:ea typeface="KaiTi" panose="02010609060101010101" pitchFamily="49" charset="-122"/>
              </a:defRPr>
            </a:lvl3pPr>
            <a:lvl4pPr>
              <a:defRPr>
                <a:latin typeface="KaiTi" panose="02010609060101010101" pitchFamily="49" charset="-122"/>
                <a:ea typeface="KaiTi" panose="02010609060101010101" pitchFamily="49" charset="-122"/>
              </a:defRPr>
            </a:lvl4pPr>
            <a:lvl5pPr>
              <a:defRPr>
                <a:latin typeface="KaiTi" panose="02010609060101010101" pitchFamily="49" charset="-122"/>
                <a:ea typeface="KaiTi" panose="02010609060101010101" pitchFamily="49" charset="-122"/>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日期占位符 3"/>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39384992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17670803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4035927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9189935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3618783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9BA9B2A-D60C-4829-86CE-3BFEA56B94AC}"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237566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6386847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39773813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37831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5473872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4073281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编辑母版文本样式</a:t>
            </a:r>
          </a:p>
        </p:txBody>
      </p:sp>
      <p:sp>
        <p:nvSpPr>
          <p:cNvPr id="4" name="日期占位符 3"/>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5" name="页脚占位符 4"/>
          <p:cNvSpPr>
            <a:spLocks noGrp="1"/>
          </p:cNvSpPr>
          <p:nvPr>
            <p:ph type="ftr" sz="quarter" idx="11"/>
          </p:nvPr>
        </p:nvSpPr>
        <p:spPr/>
        <p:txBody>
          <a:bodyPr/>
          <a:lstStyle>
            <a:lvl1pPr>
              <a:defRPr/>
            </a:lvl1pPr>
          </a:lstStyle>
          <a:p>
            <a:endParaRPr kumimoji="1" lang="zh-CN" altLang="en-US"/>
          </a:p>
        </p:txBody>
      </p:sp>
      <p:sp>
        <p:nvSpPr>
          <p:cNvPr id="6" name="灯片编号占位符 5"/>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26686721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0411224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5419207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5719455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5532137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27870177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F908024-CEC6-4C6D-83B3-3D7F8B3E38F6}" type="datetimeFigureOut">
              <a:rPr lang="zh-CN" altLang="en-US" smtClean="0"/>
              <a:t>2022/10/24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727211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722438"/>
            <a:ext cx="53848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219514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8" name="页脚占位符 7"/>
          <p:cNvSpPr>
            <a:spLocks noGrp="1"/>
          </p:cNvSpPr>
          <p:nvPr>
            <p:ph type="ftr" sz="quarter" idx="11"/>
          </p:nvPr>
        </p:nvSpPr>
        <p:spPr/>
        <p:txBody>
          <a:bodyPr/>
          <a:lstStyle>
            <a:lvl1pPr>
              <a:defRPr/>
            </a:lvl1pPr>
          </a:lstStyle>
          <a:p>
            <a:endParaRPr kumimoji="1" lang="zh-CN" altLang="en-US"/>
          </a:p>
        </p:txBody>
      </p:sp>
      <p:sp>
        <p:nvSpPr>
          <p:cNvPr id="9" name="灯片编号占位符 8"/>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610448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4" name="页脚占位符 3"/>
          <p:cNvSpPr>
            <a:spLocks noGrp="1"/>
          </p:cNvSpPr>
          <p:nvPr>
            <p:ph type="ftr" sz="quarter" idx="11"/>
          </p:nvPr>
        </p:nvSpPr>
        <p:spPr/>
        <p:txBody>
          <a:bodyPr/>
          <a:lstStyle>
            <a:lvl1pPr>
              <a:defRPr/>
            </a:lvl1pPr>
          </a:lstStyle>
          <a:p>
            <a:endParaRPr kumimoji="1" lang="zh-CN" altLang="en-US"/>
          </a:p>
        </p:txBody>
      </p:sp>
      <p:sp>
        <p:nvSpPr>
          <p:cNvPr id="5" name="灯片编号占位符 4"/>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2684515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3" name="页脚占位符 2"/>
          <p:cNvSpPr>
            <a:spLocks noGrp="1"/>
          </p:cNvSpPr>
          <p:nvPr>
            <p:ph type="ftr" sz="quarter" idx="11"/>
          </p:nvPr>
        </p:nvSpPr>
        <p:spPr/>
        <p:txBody>
          <a:bodyPr/>
          <a:lstStyle>
            <a:lvl1pPr>
              <a:defRPr/>
            </a:lvl1pPr>
          </a:lstStyle>
          <a:p>
            <a:endParaRPr kumimoji="1" lang="zh-CN" altLang="en-US"/>
          </a:p>
        </p:txBody>
      </p:sp>
      <p:sp>
        <p:nvSpPr>
          <p:cNvPr id="4" name="灯片编号占位符 3"/>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3222841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9306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4"/>
          <p:cNvSpPr>
            <a:spLocks noGrp="1"/>
          </p:cNvSpPr>
          <p:nvPr>
            <p:ph type="dt" sz="half" idx="10"/>
          </p:nvPr>
        </p:nvSpPr>
        <p:spPr/>
        <p:txBody>
          <a:bodyPr/>
          <a:lstStyle>
            <a:lvl1pPr>
              <a:defRPr/>
            </a:lvl1pPr>
          </a:lstStyle>
          <a:p>
            <a:fld id="{6E903EC4-86C9-AC42-A16B-8994F828795D}" type="datetimeFigureOut">
              <a:rPr kumimoji="1" lang="zh-CN" altLang="en-US" smtClean="0"/>
              <a:t>2022/10/24</a:t>
            </a:fld>
            <a:endParaRPr kumimoji="1" lang="zh-CN" altLang="en-US"/>
          </a:p>
        </p:txBody>
      </p:sp>
      <p:sp>
        <p:nvSpPr>
          <p:cNvPr id="6" name="页脚占位符 5"/>
          <p:cNvSpPr>
            <a:spLocks noGrp="1"/>
          </p:cNvSpPr>
          <p:nvPr>
            <p:ph type="ftr" sz="quarter" idx="11"/>
          </p:nvPr>
        </p:nvSpPr>
        <p:spPr/>
        <p:txBody>
          <a:bodyPr/>
          <a:lstStyle>
            <a:lvl1pPr>
              <a:defRPr/>
            </a:lvl1pPr>
          </a:lstStyle>
          <a:p>
            <a:endParaRPr kumimoji="1" lang="zh-CN" altLang="en-US"/>
          </a:p>
        </p:txBody>
      </p:sp>
      <p:sp>
        <p:nvSpPr>
          <p:cNvPr id="7" name="灯片编号占位符 6"/>
          <p:cNvSpPr>
            <a:spLocks noGrp="1"/>
          </p:cNvSpPr>
          <p:nvPr>
            <p:ph type="sldNum" sz="quarter" idx="12"/>
          </p:nvPr>
        </p:nvSpPr>
        <p:spPr/>
        <p:txBody>
          <a:bodyPr/>
          <a:lstStyle>
            <a:lvl1pPr>
              <a:defRPr/>
            </a:lvl1pPr>
          </a:lstStyle>
          <a:p>
            <a:fld id="{A5186A0C-695B-574C-A471-00810387306A}" type="slidenum">
              <a:rPr kumimoji="1" lang="zh-CN" altLang="en-US" smtClean="0"/>
              <a:t>‹#›</a:t>
            </a:fld>
            <a:endParaRPr kumimoji="1" lang="zh-CN" altLang="en-US"/>
          </a:p>
        </p:txBody>
      </p:sp>
    </p:spTree>
    <p:extLst>
      <p:ext uri="{BB962C8B-B14F-4D97-AF65-F5344CB8AC3E}">
        <p14:creationId xmlns:p14="http://schemas.microsoft.com/office/powerpoint/2010/main" val="271313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xfrm>
            <a:off x="609600" y="884238"/>
            <a:ext cx="109728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8435" name="Rectangle 3"/>
          <p:cNvSpPr>
            <a:spLocks noGrp="1" noChangeArrowheads="1"/>
          </p:cNvSpPr>
          <p:nvPr>
            <p:ph type="body" idx="1"/>
          </p:nvPr>
        </p:nvSpPr>
        <p:spPr bwMode="auto">
          <a:xfrm>
            <a:off x="609600" y="1722438"/>
            <a:ext cx="109728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8436" name="Rectangle 4"/>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fld id="{6E903EC4-86C9-AC42-A16B-8994F828795D}" type="datetimeFigureOut">
              <a:rPr kumimoji="1" lang="zh-CN" altLang="en-US" smtClean="0"/>
              <a:t>2022/10/24</a:t>
            </a:fld>
            <a:endParaRPr kumimoji="1" lang="zh-CN" altLang="en-US"/>
          </a:p>
        </p:txBody>
      </p:sp>
      <p:sp>
        <p:nvSpPr>
          <p:cNvPr id="18437" name="Rectangle 5"/>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kumimoji="1" lang="zh-CN" altLang="en-US"/>
          </a:p>
        </p:txBody>
      </p:sp>
      <p:sp>
        <p:nvSpPr>
          <p:cNvPr id="18438" name="Rectangle 6"/>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A5186A0C-695B-574C-A471-00810387306A}" type="slidenum">
              <a:rPr kumimoji="1" lang="zh-CN" altLang="en-US" smtClean="0"/>
              <a:t>‹#›</a:t>
            </a:fld>
            <a:endParaRPr kumimoji="1" lang="zh-CN" altLang="en-US"/>
          </a:p>
        </p:txBody>
      </p:sp>
      <p:pic>
        <p:nvPicPr>
          <p:cNvPr id="18439" name="Picture 10" descr="Picture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14288"/>
            <a:ext cx="12192000" cy="687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884798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宋体" charset="-122"/>
        </a:defRPr>
      </a:lvl2pPr>
      <a:lvl3pPr algn="ctr" rtl="0" eaLnBrk="1" fontAlgn="base" hangingPunct="1">
        <a:spcBef>
          <a:spcPct val="0"/>
        </a:spcBef>
        <a:spcAft>
          <a:spcPct val="0"/>
        </a:spcAft>
        <a:defRPr sz="4400">
          <a:solidFill>
            <a:schemeClr val="tx2"/>
          </a:solidFill>
          <a:latin typeface="Arial" charset="0"/>
          <a:ea typeface="宋体" charset="-122"/>
        </a:defRPr>
      </a:lvl3pPr>
      <a:lvl4pPr algn="ctr" rtl="0" eaLnBrk="1" fontAlgn="base" hangingPunct="1">
        <a:spcBef>
          <a:spcPct val="0"/>
        </a:spcBef>
        <a:spcAft>
          <a:spcPct val="0"/>
        </a:spcAft>
        <a:defRPr sz="4400">
          <a:solidFill>
            <a:schemeClr val="tx2"/>
          </a:solidFill>
          <a:latin typeface="Arial" charset="0"/>
          <a:ea typeface="宋体" charset="-122"/>
        </a:defRPr>
      </a:lvl4pPr>
      <a:lvl5pPr algn="ctr" rtl="0" eaLnBrk="1" fontAlgn="base" hangingPunct="1">
        <a:spcBef>
          <a:spcPct val="0"/>
        </a:spcBef>
        <a:spcAft>
          <a:spcPct val="0"/>
        </a:spcAft>
        <a:defRPr sz="4400">
          <a:solidFill>
            <a:schemeClr val="tx2"/>
          </a:solidFill>
          <a:latin typeface="Arial" charset="0"/>
          <a:ea typeface="宋体" charset="-122"/>
        </a:defRPr>
      </a:lvl5pPr>
      <a:lvl6pPr marL="457200" algn="ctr" rtl="0" eaLnBrk="1" fontAlgn="base" hangingPunct="1">
        <a:spcBef>
          <a:spcPct val="0"/>
        </a:spcBef>
        <a:spcAft>
          <a:spcPct val="0"/>
        </a:spcAft>
        <a:defRPr sz="4400">
          <a:solidFill>
            <a:schemeClr val="tx2"/>
          </a:solidFill>
          <a:latin typeface="Arial" charset="0"/>
          <a:ea typeface="宋体" charset="-122"/>
        </a:defRPr>
      </a:lvl6pPr>
      <a:lvl7pPr marL="914400" algn="ctr" rtl="0" eaLnBrk="1" fontAlgn="base" hangingPunct="1">
        <a:spcBef>
          <a:spcPct val="0"/>
        </a:spcBef>
        <a:spcAft>
          <a:spcPct val="0"/>
        </a:spcAft>
        <a:defRPr sz="4400">
          <a:solidFill>
            <a:schemeClr val="tx2"/>
          </a:solidFill>
          <a:latin typeface="Arial" charset="0"/>
          <a:ea typeface="宋体" charset="-122"/>
        </a:defRPr>
      </a:lvl7pPr>
      <a:lvl8pPr marL="1371600" algn="ctr" rtl="0" eaLnBrk="1" fontAlgn="base" hangingPunct="1">
        <a:spcBef>
          <a:spcPct val="0"/>
        </a:spcBef>
        <a:spcAft>
          <a:spcPct val="0"/>
        </a:spcAft>
        <a:defRPr sz="4400">
          <a:solidFill>
            <a:schemeClr val="tx2"/>
          </a:solidFill>
          <a:latin typeface="Arial" charset="0"/>
          <a:ea typeface="宋体" charset="-122"/>
        </a:defRPr>
      </a:lvl8pPr>
      <a:lvl9pPr marL="1828800" algn="ctr" rtl="0" eaLnBrk="1" fontAlgn="base" hangingPunct="1">
        <a:spcBef>
          <a:spcPct val="0"/>
        </a:spcBef>
        <a:spcAft>
          <a:spcPct val="0"/>
        </a:spcAft>
        <a:defRPr sz="4400">
          <a:solidFill>
            <a:schemeClr val="tx2"/>
          </a:solidFill>
          <a:latin typeface="Arial" charset="0"/>
          <a:ea typeface="宋体" charset="-122"/>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BA9B2A-D60C-4829-86CE-3BFEA56B94AC}" type="datetimeFigureOut">
              <a:rPr lang="zh-CN" altLang="en-US" smtClean="0"/>
              <a:t>2022/10/24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2C808-F3FD-4D2A-BC09-C2ED7EA4FFF6}" type="slidenum">
              <a:rPr lang="zh-CN" altLang="en-US" smtClean="0"/>
              <a:t>‹#›</a:t>
            </a:fld>
            <a:endParaRPr lang="zh-CN" altLang="en-US"/>
          </a:p>
        </p:txBody>
      </p:sp>
    </p:spTree>
    <p:extLst>
      <p:ext uri="{BB962C8B-B14F-4D97-AF65-F5344CB8AC3E}">
        <p14:creationId xmlns:p14="http://schemas.microsoft.com/office/powerpoint/2010/main" val="28676725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908024-CEC6-4C6D-83B3-3D7F8B3E38F6}" type="datetimeFigureOut">
              <a:rPr lang="zh-CN" altLang="en-US" smtClean="0"/>
              <a:t>2022/10/24</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D3EE9-FC54-4006-B9F3-DCC46CCCA4C9}" type="slidenum">
              <a:rPr lang="zh-CN" altLang="en-US" smtClean="0"/>
              <a:t>‹#›</a:t>
            </a:fld>
            <a:endParaRPr lang="zh-CN" altLang="en-US"/>
          </a:p>
        </p:txBody>
      </p:sp>
    </p:spTree>
    <p:extLst>
      <p:ext uri="{BB962C8B-B14F-4D97-AF65-F5344CB8AC3E}">
        <p14:creationId xmlns:p14="http://schemas.microsoft.com/office/powerpoint/2010/main" val="117498938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第三章 </a:t>
            </a:r>
            <a:r>
              <a:rPr lang="zh-CN" altLang="en-US" dirty="0"/>
              <a:t>数据管理 </a:t>
            </a:r>
            <a:endParaRPr kumimoji="1" lang="zh-CN" altLang="en-US" dirty="0"/>
          </a:p>
        </p:txBody>
      </p:sp>
      <p:sp>
        <p:nvSpPr>
          <p:cNvPr id="3" name="副标题 2"/>
          <p:cNvSpPr>
            <a:spLocks noGrp="1"/>
          </p:cNvSpPr>
          <p:nvPr>
            <p:ph type="subTitle" idx="1"/>
          </p:nvPr>
        </p:nvSpPr>
        <p:spPr>
          <a:xfrm>
            <a:off x="1524000" y="4378416"/>
            <a:ext cx="9144000" cy="1655762"/>
          </a:xfrm>
        </p:spPr>
        <p:txBody>
          <a:bodyPr/>
          <a:lstStyle/>
          <a:p>
            <a:endParaRPr lang="en-US" altLang="zh-CN" dirty="0"/>
          </a:p>
        </p:txBody>
      </p:sp>
    </p:spTree>
    <p:extLst>
      <p:ext uri="{BB962C8B-B14F-4D97-AF65-F5344CB8AC3E}">
        <p14:creationId xmlns:p14="http://schemas.microsoft.com/office/powerpoint/2010/main" val="399969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a:t>. </a:t>
            </a:r>
            <a:r>
              <a:rPr lang="zh-CN" altLang="en-US" dirty="0"/>
              <a:t>统一共享内存 </a:t>
            </a:r>
            <a:endParaRPr kumimoji="1" lang="zh-CN" altLang="en-US" dirty="0"/>
          </a:p>
        </p:txBody>
      </p:sp>
      <p:sp>
        <p:nvSpPr>
          <p:cNvPr id="3" name="内容占位符 2"/>
          <p:cNvSpPr>
            <a:spLocks noGrp="1"/>
          </p:cNvSpPr>
          <p:nvPr>
            <p:ph idx="1"/>
          </p:nvPr>
        </p:nvSpPr>
        <p:spPr>
          <a:xfrm>
            <a:off x="838200" y="1860130"/>
            <a:ext cx="10515600" cy="4351338"/>
          </a:xfrm>
        </p:spPr>
        <p:txBody>
          <a:bodyPr/>
          <a:lstStyle/>
          <a:p>
            <a:r>
              <a:rPr lang="en-US" altLang="zh-CN" dirty="0"/>
              <a:t>1. </a:t>
            </a:r>
            <a:r>
              <a:rPr lang="zh-CN" altLang="en-US" dirty="0"/>
              <a:t>通过指针访问内存 </a:t>
            </a:r>
          </a:p>
          <a:p>
            <a:pPr lvl="1"/>
            <a:r>
              <a:rPr lang="zh-CN" altLang="en-US" dirty="0"/>
              <a:t>当系统包含主机内存和设备内存时，不是所有的内存都相同，所以 </a:t>
            </a:r>
            <a:r>
              <a:rPr lang="en-US" altLang="zh-CN" dirty="0"/>
              <a:t>USM </a:t>
            </a:r>
            <a:r>
              <a:rPr lang="zh-CN" altLang="en-US" dirty="0"/>
              <a:t>定义了三种不同的分 配类型</a:t>
            </a:r>
            <a:r>
              <a:rPr lang="en-US" altLang="zh-CN" dirty="0"/>
              <a:t>: </a:t>
            </a:r>
            <a:r>
              <a:rPr lang="zh-CN" altLang="en-US" dirty="0"/>
              <a:t>设备、主机和共享。所有类型的分配都在主机上执行。图 </a:t>
            </a:r>
            <a:r>
              <a:rPr lang="en-US" altLang="zh-CN" dirty="0"/>
              <a:t>3-3 </a:t>
            </a:r>
            <a:r>
              <a:rPr lang="zh-CN" altLang="en-US" dirty="0"/>
              <a:t>总结了各分配类型的特点。 </a:t>
            </a:r>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818" y="3598174"/>
            <a:ext cx="8542548" cy="2768964"/>
          </a:xfrm>
          <a:prstGeom prst="rect">
            <a:avLst/>
          </a:prstGeom>
        </p:spPr>
      </p:pic>
    </p:spTree>
    <p:extLst>
      <p:ext uri="{BB962C8B-B14F-4D97-AF65-F5344CB8AC3E}">
        <p14:creationId xmlns:p14="http://schemas.microsoft.com/office/powerpoint/2010/main" val="2097268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a:t>. </a:t>
            </a:r>
            <a:r>
              <a:rPr lang="zh-CN" altLang="en-US" dirty="0"/>
              <a:t>统一共享内存 </a:t>
            </a:r>
            <a:endParaRPr kumimoji="1" lang="zh-CN" altLang="en-US" dirty="0"/>
          </a:p>
        </p:txBody>
      </p:sp>
      <p:sp>
        <p:nvSpPr>
          <p:cNvPr id="3" name="内容占位符 2"/>
          <p:cNvSpPr>
            <a:spLocks noGrp="1"/>
          </p:cNvSpPr>
          <p:nvPr>
            <p:ph idx="1"/>
          </p:nvPr>
        </p:nvSpPr>
        <p:spPr/>
        <p:txBody>
          <a:bodyPr>
            <a:normAutofit fontScale="85000" lnSpcReduction="20000"/>
          </a:bodyPr>
          <a:lstStyle/>
          <a:p>
            <a:r>
              <a:rPr lang="zh-CN" altLang="en-US" dirty="0"/>
              <a:t>设备分配发生在设备内存中，分配的内存可以从设备上读取和写入，但不能直接从主机上访问。 必须使用显式的复制操作，在主机内存和设备内存之间移动数据。 </a:t>
            </a:r>
          </a:p>
          <a:p>
            <a:r>
              <a:rPr lang="zh-CN" altLang="en-US" dirty="0"/>
              <a:t>主机和设备上都可以访问主机内存，这意味着相同的指针在主机代码和设备内核中都有效。然 而，访问这样的指针时，数据总是来自主机内存。当访问设备时，数据不会从主机迁移到设备内存。 相反，数据通常通过总线发送，例如 </a:t>
            </a:r>
            <a:r>
              <a:rPr lang="en-US" altLang="zh-CN" dirty="0"/>
              <a:t>PCI-Express (PCI-E) </a:t>
            </a:r>
            <a:r>
              <a:rPr lang="zh-CN" altLang="en-US" dirty="0"/>
              <a:t>将设备连接到主机。 </a:t>
            </a:r>
          </a:p>
          <a:p>
            <a:r>
              <a:rPr lang="zh-CN" altLang="en-US" dirty="0"/>
              <a:t>共享分配的内存在主机和设备上都可以访问，非常类似于主机分配，不同之处在于数据可以在 主机内存和设备本地内存之间迁移。迁移之后，对设备的访问将在设备内存中进行，而不是远程访 问主机内存。通常，这是通过运行时内部的机制和底层驱动实现。 </a:t>
            </a:r>
          </a:p>
          <a:p>
            <a:endParaRPr kumimoji="1" lang="zh-CN" altLang="en-US" dirty="0"/>
          </a:p>
        </p:txBody>
      </p:sp>
    </p:spTree>
    <p:extLst>
      <p:ext uri="{BB962C8B-B14F-4D97-AF65-F5344CB8AC3E}">
        <p14:creationId xmlns:p14="http://schemas.microsoft.com/office/powerpoint/2010/main" val="1003529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a:t>. </a:t>
            </a:r>
            <a:r>
              <a:rPr lang="zh-CN" altLang="en-US" dirty="0"/>
              <a:t>统一共享内存 </a:t>
            </a:r>
            <a:endParaRPr kumimoji="1" lang="zh-CN" altLang="en-US" dirty="0"/>
          </a:p>
        </p:txBody>
      </p:sp>
      <p:sp>
        <p:nvSpPr>
          <p:cNvPr id="3" name="内容占位符 2"/>
          <p:cNvSpPr>
            <a:spLocks noGrp="1"/>
          </p:cNvSpPr>
          <p:nvPr>
            <p:ph idx="1"/>
          </p:nvPr>
        </p:nvSpPr>
        <p:spPr/>
        <p:txBody>
          <a:bodyPr>
            <a:normAutofit fontScale="92500" lnSpcReduction="20000"/>
          </a:bodyPr>
          <a:lstStyle/>
          <a:p>
            <a:r>
              <a:rPr lang="en-US" altLang="zh-CN" b="1" dirty="0"/>
              <a:t>2. USM </a:t>
            </a:r>
            <a:r>
              <a:rPr lang="zh-CN" altLang="en-US" dirty="0"/>
              <a:t>和数据移动 </a:t>
            </a:r>
          </a:p>
          <a:p>
            <a:pPr lvl="1"/>
            <a:r>
              <a:rPr lang="en-US" altLang="zh-CN" dirty="0"/>
              <a:t>USM </a:t>
            </a:r>
            <a:r>
              <a:rPr lang="zh-CN" altLang="en-US" dirty="0"/>
              <a:t>支持显式和隐式的数据移动策略，不同的分配类型对应不同的策略。设备内存要求显式 地在主机和设备之间移动数据，而主机和共享内存提供隐式的数据移动。 </a:t>
            </a:r>
          </a:p>
          <a:p>
            <a:r>
              <a:rPr lang="en-US" altLang="zh-CN" b="1" dirty="0"/>
              <a:t>3. USM </a:t>
            </a:r>
            <a:r>
              <a:rPr lang="zh-CN" altLang="en-US" dirty="0"/>
              <a:t>显式数据移动 </a:t>
            </a:r>
          </a:p>
          <a:p>
            <a:pPr lvl="1"/>
            <a:r>
              <a:rPr lang="zh-CN" altLang="en-US" dirty="0"/>
              <a:t>使用 </a:t>
            </a:r>
            <a:r>
              <a:rPr lang="en-US" altLang="zh-CN" dirty="0"/>
              <a:t>USM </a:t>
            </a:r>
            <a:r>
              <a:rPr lang="zh-CN" altLang="en-US" dirty="0"/>
              <a:t>的显式数据移动，通过设备内存和在队列和处理程序中使用特殊的 </a:t>
            </a:r>
            <a:r>
              <a:rPr lang="en-US" altLang="zh-CN" dirty="0" err="1"/>
              <a:t>memcpy</a:t>
            </a:r>
            <a:r>
              <a:rPr lang="en-US" altLang="zh-CN" dirty="0"/>
              <a:t>() </a:t>
            </a:r>
            <a:r>
              <a:rPr lang="zh-CN" altLang="en-US" dirty="0"/>
              <a:t>完成 的。将 </a:t>
            </a:r>
            <a:r>
              <a:rPr lang="en-US" altLang="zh-CN" dirty="0" err="1"/>
              <a:t>memcpy</a:t>
            </a:r>
            <a:r>
              <a:rPr lang="en-US" altLang="zh-CN" dirty="0"/>
              <a:t>() </a:t>
            </a:r>
            <a:r>
              <a:rPr lang="zh-CN" altLang="en-US" dirty="0"/>
              <a:t>操作 </a:t>
            </a:r>
            <a:r>
              <a:rPr lang="en-US" altLang="zh-CN" dirty="0"/>
              <a:t>(</a:t>
            </a:r>
            <a:r>
              <a:rPr lang="zh-CN" altLang="en-US" dirty="0"/>
              <a:t>动作</a:t>
            </a:r>
            <a:r>
              <a:rPr lang="en-US" altLang="zh-CN" dirty="0"/>
              <a:t>) </a:t>
            </a:r>
            <a:r>
              <a:rPr lang="zh-CN" altLang="en-US" dirty="0"/>
              <a:t>放入队列，将数据从主机传输到设备，或从设备传输到主机。 </a:t>
            </a:r>
          </a:p>
          <a:p>
            <a:pPr lvl="1"/>
            <a:r>
              <a:rPr lang="zh-CN" altLang="en-US" dirty="0"/>
              <a:t>书中图 </a:t>
            </a:r>
            <a:r>
              <a:rPr lang="en-US" altLang="zh-CN" dirty="0"/>
              <a:t>3-4 </a:t>
            </a:r>
            <a:r>
              <a:rPr lang="zh-CN" altLang="en-US" dirty="0"/>
              <a:t>包含操作设备分配的内核。内核执行前后使用 </a:t>
            </a:r>
            <a:r>
              <a:rPr lang="en-US" altLang="zh-CN" dirty="0" err="1"/>
              <a:t>memcpy</a:t>
            </a:r>
            <a:r>
              <a:rPr lang="en-US" altLang="zh-CN" dirty="0"/>
              <a:t>() </a:t>
            </a:r>
            <a:r>
              <a:rPr lang="zh-CN" altLang="en-US" dirty="0"/>
              <a:t>操作，</a:t>
            </a:r>
            <a:r>
              <a:rPr lang="en-US" altLang="zh-CN" dirty="0" err="1"/>
              <a:t>hostArray</a:t>
            </a:r>
            <a:r>
              <a:rPr lang="en-US" altLang="zh-CN" dirty="0"/>
              <a:t> </a:t>
            </a:r>
            <a:r>
              <a:rPr lang="zh-CN" altLang="en-US" dirty="0"/>
              <a:t>和 </a:t>
            </a:r>
            <a:r>
              <a:rPr lang="en-US" altLang="zh-CN" dirty="0" err="1"/>
              <a:t>deviceArray</a:t>
            </a:r>
            <a:r>
              <a:rPr lang="en-US" altLang="zh-CN" dirty="0"/>
              <a:t> </a:t>
            </a:r>
            <a:r>
              <a:rPr lang="zh-CN" altLang="en-US" dirty="0"/>
              <a:t>之间复制数据。队列上调用 </a:t>
            </a:r>
            <a:r>
              <a:rPr lang="en-US" altLang="zh-CN" dirty="0"/>
              <a:t>wait()</a:t>
            </a:r>
            <a:r>
              <a:rPr lang="zh-CN" altLang="en-US" dirty="0"/>
              <a:t>，确保在内核执行之前复制到设备的操作已经完成，并确保数据 复制回主机之前内核已经完成。</a:t>
            </a:r>
            <a:endParaRPr kumimoji="1" lang="zh-CN" altLang="en-US" dirty="0"/>
          </a:p>
        </p:txBody>
      </p:sp>
    </p:spTree>
    <p:extLst>
      <p:ext uri="{BB962C8B-B14F-4D97-AF65-F5344CB8AC3E}">
        <p14:creationId xmlns:p14="http://schemas.microsoft.com/office/powerpoint/2010/main" val="1919510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5452" y="1656272"/>
            <a:ext cx="5760870" cy="4994694"/>
          </a:xfr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305" y="382884"/>
            <a:ext cx="5582558" cy="1427193"/>
          </a:xfrm>
          <a:prstGeom prst="rect">
            <a:avLst/>
          </a:prstGeom>
        </p:spPr>
      </p:pic>
    </p:spTree>
    <p:extLst>
      <p:ext uri="{BB962C8B-B14F-4D97-AF65-F5344CB8AC3E}">
        <p14:creationId xmlns:p14="http://schemas.microsoft.com/office/powerpoint/2010/main" val="1142152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六</a:t>
            </a:r>
            <a:r>
              <a:rPr lang="en-US" altLang="zh-CN" dirty="0"/>
              <a:t>. </a:t>
            </a:r>
            <a:r>
              <a:rPr lang="zh-CN" altLang="en-US" dirty="0"/>
              <a:t>统一共享内存 </a:t>
            </a:r>
            <a:endParaRPr kumimoji="1" lang="zh-CN" altLang="en-US" dirty="0"/>
          </a:p>
        </p:txBody>
      </p:sp>
      <p:sp>
        <p:nvSpPr>
          <p:cNvPr id="3" name="内容占位符 2"/>
          <p:cNvSpPr>
            <a:spLocks noGrp="1"/>
          </p:cNvSpPr>
          <p:nvPr>
            <p:ph idx="1"/>
          </p:nvPr>
        </p:nvSpPr>
        <p:spPr/>
        <p:txBody>
          <a:bodyPr/>
          <a:lstStyle/>
          <a:p>
            <a:r>
              <a:rPr lang="en-US" altLang="zh-CN" b="1" dirty="0"/>
              <a:t>4.</a:t>
            </a:r>
            <a:r>
              <a:rPr lang="zh-CN" altLang="en-US" b="1" dirty="0"/>
              <a:t> </a:t>
            </a:r>
            <a:r>
              <a:rPr lang="en-US" altLang="zh-CN" b="1" dirty="0"/>
              <a:t>USM </a:t>
            </a:r>
            <a:r>
              <a:rPr lang="zh-CN" altLang="en-US" dirty="0"/>
              <a:t>隐式数据移动 </a:t>
            </a:r>
          </a:p>
          <a:p>
            <a:pPr lvl="1"/>
            <a:r>
              <a:rPr lang="zh-CN" altLang="en-US" dirty="0"/>
              <a:t>使用 </a:t>
            </a:r>
            <a:r>
              <a:rPr lang="en-US" altLang="zh-CN" dirty="0"/>
              <a:t>USM </a:t>
            </a:r>
            <a:r>
              <a:rPr lang="zh-CN" altLang="en-US" dirty="0"/>
              <a:t>的隐式数据移动是通过主机和共享内存完成的。使用这类型的内存，不需要显式地 插入复制操作。相反，只需访问内核中的指针，任何数据移动都可以自动执行，无需手动干预 </a:t>
            </a:r>
            <a:r>
              <a:rPr lang="en-US" altLang="zh-CN" dirty="0"/>
              <a:t>(</a:t>
            </a:r>
            <a:r>
              <a:rPr lang="zh-CN" altLang="en-US" dirty="0"/>
              <a:t>只 要设备支持这些内存分配</a:t>
            </a:r>
            <a:r>
              <a:rPr lang="en-US" altLang="zh-CN" dirty="0"/>
              <a:t>)</a:t>
            </a:r>
            <a:r>
              <a:rPr lang="zh-CN" altLang="en-US" dirty="0"/>
              <a:t>。这提高了代码的移植性</a:t>
            </a:r>
            <a:r>
              <a:rPr lang="en-US" altLang="zh-CN" dirty="0"/>
              <a:t>: </a:t>
            </a:r>
            <a:r>
              <a:rPr lang="zh-CN" altLang="en-US" dirty="0"/>
              <a:t>只需用适当的 </a:t>
            </a:r>
            <a:r>
              <a:rPr lang="en-US" altLang="zh-CN" dirty="0"/>
              <a:t>USM </a:t>
            </a:r>
            <a:r>
              <a:rPr lang="zh-CN" altLang="en-US" dirty="0"/>
              <a:t>分配函数，替换 </a:t>
            </a:r>
            <a:r>
              <a:rPr lang="en-US" altLang="zh-CN" dirty="0" err="1"/>
              <a:t>malloc</a:t>
            </a:r>
            <a:r>
              <a:rPr lang="en-US" altLang="zh-CN" dirty="0"/>
              <a:t> </a:t>
            </a:r>
            <a:r>
              <a:rPr lang="zh-CN" altLang="en-US" dirty="0"/>
              <a:t>或 </a:t>
            </a:r>
            <a:r>
              <a:rPr lang="en-US" altLang="zh-CN" dirty="0"/>
              <a:t>new(</a:t>
            </a:r>
            <a:r>
              <a:rPr lang="zh-CN" altLang="en-US" dirty="0"/>
              <a:t>以及 </a:t>
            </a:r>
            <a:r>
              <a:rPr lang="en-US" altLang="zh-CN" dirty="0"/>
              <a:t>free)</a:t>
            </a:r>
            <a:r>
              <a:rPr lang="zh-CN" altLang="en-US" dirty="0"/>
              <a:t>，一切就好了。 </a:t>
            </a:r>
            <a:endParaRPr lang="en-US" altLang="zh-CN" dirty="0"/>
          </a:p>
          <a:p>
            <a:pPr lvl="1"/>
            <a:r>
              <a:rPr lang="zh-CN" altLang="en-US" dirty="0"/>
              <a:t>图 </a:t>
            </a:r>
            <a:r>
              <a:rPr lang="en-US" altLang="zh-CN" dirty="0"/>
              <a:t>3-5 </a:t>
            </a:r>
            <a:r>
              <a:rPr lang="zh-CN" altLang="en-US" dirty="0"/>
              <a:t>中，创建了两个数组，</a:t>
            </a:r>
            <a:r>
              <a:rPr lang="en-US" altLang="zh-CN" dirty="0" err="1"/>
              <a:t>hostArray</a:t>
            </a:r>
            <a:r>
              <a:rPr lang="en-US" altLang="zh-CN" dirty="0"/>
              <a:t> </a:t>
            </a:r>
            <a:r>
              <a:rPr lang="zh-CN" altLang="en-US" dirty="0"/>
              <a:t>和 </a:t>
            </a:r>
            <a:r>
              <a:rPr lang="en-US" altLang="zh-CN" dirty="0" err="1"/>
              <a:t>sharedArray</a:t>
            </a:r>
            <a:r>
              <a:rPr lang="zh-CN" altLang="en-US" dirty="0"/>
              <a:t>，分别是主机内存和共享内存。虽然主 机和共享内存都可以在主机代码中访问，但这里只初始化了 </a:t>
            </a:r>
            <a:r>
              <a:rPr lang="en-US" altLang="zh-CN" dirty="0" err="1"/>
              <a:t>hostArray</a:t>
            </a:r>
            <a:r>
              <a:rPr lang="zh-CN" altLang="en-US" dirty="0"/>
              <a:t>。类似地，可以在内核直接 访问，执行远程读取数据。运行时确保 </a:t>
            </a:r>
            <a:r>
              <a:rPr lang="en-US" altLang="zh-CN" dirty="0" err="1"/>
              <a:t>sharedArray</a:t>
            </a:r>
            <a:r>
              <a:rPr lang="en-US" altLang="zh-CN" dirty="0"/>
              <a:t> </a:t>
            </a:r>
            <a:r>
              <a:rPr lang="zh-CN" altLang="en-US" dirty="0"/>
              <a:t>在内核访问之前，数据在设备上是可用的，并 且在之后主机代码读取时会回移数据，这些都不需要开发者干预。 </a:t>
            </a:r>
          </a:p>
        </p:txBody>
      </p:sp>
    </p:spTree>
    <p:extLst>
      <p:ext uri="{BB962C8B-B14F-4D97-AF65-F5344CB8AC3E}">
        <p14:creationId xmlns:p14="http://schemas.microsoft.com/office/powerpoint/2010/main" val="1844735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863" y="155277"/>
            <a:ext cx="6724604" cy="2070338"/>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863" y="2225615"/>
            <a:ext cx="6593967" cy="4440437"/>
          </a:xfrm>
          <a:prstGeom prst="rect">
            <a:avLst/>
          </a:prstGeom>
        </p:spPr>
      </p:pic>
    </p:spTree>
    <p:extLst>
      <p:ext uri="{BB962C8B-B14F-4D97-AF65-F5344CB8AC3E}">
        <p14:creationId xmlns:p14="http://schemas.microsoft.com/office/powerpoint/2010/main" val="1114400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七</a:t>
            </a:r>
            <a:r>
              <a:rPr kumimoji="1" lang="en-US" altLang="zh-CN" dirty="0"/>
              <a:t>.</a:t>
            </a:r>
            <a:r>
              <a:rPr lang="ja-JP" altLang="en-US" dirty="0"/>
              <a:t>内存 </a:t>
            </a:r>
            <a:endParaRPr kumimoji="1" lang="zh-CN" altLang="en-US" dirty="0"/>
          </a:p>
        </p:txBody>
      </p:sp>
      <p:sp>
        <p:nvSpPr>
          <p:cNvPr id="3" name="内容占位符 2"/>
          <p:cNvSpPr>
            <a:spLocks noGrp="1"/>
          </p:cNvSpPr>
          <p:nvPr>
            <p:ph idx="1"/>
          </p:nvPr>
        </p:nvSpPr>
        <p:spPr>
          <a:xfrm>
            <a:off x="838200" y="1949569"/>
            <a:ext cx="10515600" cy="4606505"/>
          </a:xfrm>
        </p:spPr>
        <p:txBody>
          <a:bodyPr>
            <a:normAutofit fontScale="85000" lnSpcReduction="20000"/>
          </a:bodyPr>
          <a:lstStyle/>
          <a:p>
            <a:r>
              <a:rPr lang="zh-CN" altLang="en-US" dirty="0"/>
              <a:t>为数据管理提供的另一个方法的是缓冲区对象。缓冲区是一种数据抽象，表示给定 </a:t>
            </a:r>
            <a:r>
              <a:rPr lang="en-US" altLang="zh-CN" dirty="0"/>
              <a:t>C++ </a:t>
            </a:r>
            <a:r>
              <a:rPr lang="zh-CN" altLang="en-US" dirty="0"/>
              <a:t>类型 的一个或多个对象。缓冲区对象可以是标量数据类型 </a:t>
            </a:r>
            <a:r>
              <a:rPr lang="en-US" altLang="zh-CN" dirty="0"/>
              <a:t>(</a:t>
            </a:r>
            <a:r>
              <a:rPr lang="zh-CN" altLang="en-US" dirty="0"/>
              <a:t>如 </a:t>
            </a:r>
            <a:r>
              <a:rPr lang="en-US" altLang="zh-CN" dirty="0" err="1"/>
              <a:t>int</a:t>
            </a:r>
            <a:r>
              <a:rPr lang="zh-CN" altLang="en-US" dirty="0"/>
              <a:t>、</a:t>
            </a:r>
            <a:r>
              <a:rPr lang="en-US" altLang="zh-CN" dirty="0"/>
              <a:t>float </a:t>
            </a:r>
            <a:r>
              <a:rPr lang="zh-CN" altLang="en-US" dirty="0"/>
              <a:t>或 </a:t>
            </a:r>
            <a:r>
              <a:rPr lang="en-US" altLang="zh-CN" dirty="0"/>
              <a:t>double)</a:t>
            </a:r>
            <a:r>
              <a:rPr lang="zh-CN" altLang="en-US" dirty="0"/>
              <a:t>、向量数据类型 </a:t>
            </a:r>
            <a:r>
              <a:rPr lang="en-US" altLang="zh-CN" dirty="0"/>
              <a:t>(</a:t>
            </a:r>
            <a:r>
              <a:rPr lang="zh-CN" altLang="en-US" dirty="0"/>
              <a:t>第 </a:t>
            </a:r>
            <a:r>
              <a:rPr lang="en-US" altLang="zh-CN" dirty="0"/>
              <a:t>11 </a:t>
            </a:r>
            <a:r>
              <a:rPr lang="zh-CN" altLang="en-US" dirty="0"/>
              <a:t>章</a:t>
            </a:r>
            <a:r>
              <a:rPr lang="en-US" altLang="zh-CN" dirty="0"/>
              <a:t>) </a:t>
            </a:r>
            <a:r>
              <a:rPr lang="zh-CN" altLang="en-US" dirty="0"/>
              <a:t>或用户定义的类或结构。缓冲区中的数据结构必须可复制，这意味着可以安全地逐个字节地 复制对象，而不需要调用复制构造函数。 </a:t>
            </a:r>
          </a:p>
          <a:p>
            <a:r>
              <a:rPr lang="zh-CN" altLang="en-US" dirty="0"/>
              <a:t>虽然缓冲区本身是单个实例，但缓冲区封装的 </a:t>
            </a:r>
            <a:r>
              <a:rPr lang="en-US" altLang="zh-CN" dirty="0"/>
              <a:t>C++ </a:t>
            </a:r>
            <a:r>
              <a:rPr lang="zh-CN" altLang="en-US" dirty="0"/>
              <a:t>类型可以是包含多个对象的数组。缓冲区 代表的是数据对象，而不是特定的内存地址，所以不能像常规 </a:t>
            </a:r>
            <a:r>
              <a:rPr lang="en-US" altLang="zh-CN" dirty="0"/>
              <a:t>C++ </a:t>
            </a:r>
            <a:r>
              <a:rPr lang="zh-CN" altLang="en-US" dirty="0"/>
              <a:t>数组那样直接访问。实际上， 出于性能原因，缓冲区对象可能映射到多个不同设备上的多个不同内存位置，甚至是同一个设备上 的多个内存位置。而我们只能使用访问器，来读取和写入缓冲区。 </a:t>
            </a:r>
          </a:p>
          <a:p>
            <a:endParaRPr kumimoji="1" lang="zh-CN" altLang="en-US" dirty="0"/>
          </a:p>
        </p:txBody>
      </p:sp>
    </p:spTree>
    <p:extLst>
      <p:ext uri="{BB962C8B-B14F-4D97-AF65-F5344CB8AC3E}">
        <p14:creationId xmlns:p14="http://schemas.microsoft.com/office/powerpoint/2010/main" val="939978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kumimoji="1" lang="zh-CN" altLang="en-US" dirty="0"/>
              <a:t>七</a:t>
            </a:r>
            <a:r>
              <a:rPr kumimoji="1" lang="en-US" altLang="zh-CN" dirty="0"/>
              <a:t>.</a:t>
            </a:r>
            <a:r>
              <a:rPr lang="ja-JP" altLang="en-US" dirty="0"/>
              <a:t>内存 </a:t>
            </a:r>
            <a:endParaRPr kumimoji="1" lang="zh-CN" altLang="en-US" dirty="0"/>
          </a:p>
        </p:txBody>
      </p:sp>
      <p:sp>
        <p:nvSpPr>
          <p:cNvPr id="3" name="内容占位符 2"/>
          <p:cNvSpPr>
            <a:spLocks noGrp="1"/>
          </p:cNvSpPr>
          <p:nvPr>
            <p:ph idx="1"/>
          </p:nvPr>
        </p:nvSpPr>
        <p:spPr/>
        <p:txBody>
          <a:bodyPr/>
          <a:lstStyle/>
          <a:p>
            <a:r>
              <a:rPr lang="en-US" altLang="zh-CN" dirty="0"/>
              <a:t>1. </a:t>
            </a:r>
            <a:r>
              <a:rPr lang="zh-CN" altLang="en-US" dirty="0"/>
              <a:t>创建缓冲区 </a:t>
            </a:r>
          </a:p>
          <a:p>
            <a:pPr lvl="1"/>
            <a:r>
              <a:rPr lang="zh-CN" altLang="en-US" dirty="0"/>
              <a:t>可以通过多种方式创建缓冲区。最简单的方法是构造新的缓冲区，指定缓冲区的大小。然而， 以这种方式创建的缓冲区并不会初始化数据，试图从缓冲区中读取数据之前，必须通过其他方式初 始化缓冲区。 </a:t>
            </a:r>
          </a:p>
          <a:p>
            <a:pPr lvl="1"/>
            <a:r>
              <a:rPr lang="zh-CN" altLang="en-US" dirty="0"/>
              <a:t>还可以以主机上的现有数据创建缓冲区。通过调用构造函数来实现，构造函数接受指向主机的 内存指针、一组输入迭代器或具有某些属性的容器。构造缓冲区的过程中，数据从现有的主机内存 复制到缓冲区对象的主机内存中。如果在 </a:t>
            </a:r>
            <a:r>
              <a:rPr lang="en-US" altLang="zh-CN" dirty="0"/>
              <a:t>OpenCL </a:t>
            </a:r>
            <a:r>
              <a:rPr lang="zh-CN" altLang="en-US" dirty="0"/>
              <a:t>中使用 </a:t>
            </a:r>
            <a:r>
              <a:rPr lang="en-US" altLang="zh-CN" dirty="0"/>
              <a:t>SYCL </a:t>
            </a:r>
            <a:r>
              <a:rPr lang="zh-CN" altLang="en-US" dirty="0"/>
              <a:t>互操作特性，也可以使用现有的 </a:t>
            </a:r>
            <a:r>
              <a:rPr lang="en-US" altLang="zh-CN" dirty="0" err="1"/>
              <a:t>cl_mem</a:t>
            </a:r>
            <a:r>
              <a:rPr lang="en-US" altLang="zh-CN" dirty="0"/>
              <a:t> </a:t>
            </a:r>
            <a:r>
              <a:rPr lang="zh-CN" altLang="en-US" dirty="0"/>
              <a:t>实例创建缓冲区。 </a:t>
            </a:r>
          </a:p>
          <a:p>
            <a:endParaRPr kumimoji="1" lang="zh-CN" altLang="en-US" dirty="0"/>
          </a:p>
        </p:txBody>
      </p:sp>
    </p:spTree>
    <p:extLst>
      <p:ext uri="{BB962C8B-B14F-4D97-AF65-F5344CB8AC3E}">
        <p14:creationId xmlns:p14="http://schemas.microsoft.com/office/powerpoint/2010/main" val="213559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700177" y="0"/>
            <a:ext cx="10515600" cy="1325563"/>
          </a:xfrm>
        </p:spPr>
        <p:txBody>
          <a:bodyPr/>
          <a:lstStyle/>
          <a:p>
            <a:r>
              <a:rPr kumimoji="1" lang="zh-CN" altLang="en-US" dirty="0"/>
              <a:t>七</a:t>
            </a:r>
            <a:r>
              <a:rPr kumimoji="1" lang="en-US" altLang="zh-CN" dirty="0"/>
              <a:t>.</a:t>
            </a:r>
            <a:r>
              <a:rPr lang="ja-JP" altLang="en-US" dirty="0"/>
              <a:t>内存 </a:t>
            </a:r>
            <a:endParaRPr kumimoji="1" lang="zh-CN" altLang="en-US" dirty="0"/>
          </a:p>
        </p:txBody>
      </p:sp>
      <p:sp>
        <p:nvSpPr>
          <p:cNvPr id="3" name="内容占位符 2"/>
          <p:cNvSpPr>
            <a:spLocks noGrp="1"/>
          </p:cNvSpPr>
          <p:nvPr>
            <p:ph idx="1"/>
          </p:nvPr>
        </p:nvSpPr>
        <p:spPr>
          <a:xfrm>
            <a:off x="700177" y="1204522"/>
            <a:ext cx="10515600" cy="5653477"/>
          </a:xfrm>
        </p:spPr>
        <p:txBody>
          <a:bodyPr>
            <a:normAutofit fontScale="92500" lnSpcReduction="20000"/>
          </a:bodyPr>
          <a:lstStyle/>
          <a:p>
            <a:r>
              <a:rPr lang="en-US" altLang="zh-CN" dirty="0"/>
              <a:t>2. </a:t>
            </a:r>
            <a:r>
              <a:rPr lang="zh-CN" altLang="en-US" dirty="0"/>
              <a:t>访问缓存 </a:t>
            </a:r>
          </a:p>
          <a:p>
            <a:pPr lvl="1"/>
            <a:r>
              <a:rPr lang="zh-CN" altLang="en-US" dirty="0"/>
              <a:t>主机和设备不能直接访问缓冲区 </a:t>
            </a:r>
            <a:r>
              <a:rPr lang="en-US" altLang="zh-CN" dirty="0"/>
              <a:t>(</a:t>
            </a:r>
            <a:r>
              <a:rPr lang="zh-CN" altLang="en-US" dirty="0"/>
              <a:t>除非通过这里没有描述的高级和不经常使用的机制</a:t>
            </a:r>
            <a:r>
              <a:rPr lang="en-US" altLang="zh-CN" dirty="0"/>
              <a:t>)</a:t>
            </a:r>
            <a:r>
              <a:rPr lang="zh-CN" altLang="en-US" dirty="0"/>
              <a:t>，而必须 创建访问器来读取和写入缓冲区。访问器向运行时提供如何使用缓冲区中的数据信息，从而允许运 行时正确地进行数据移动。 </a:t>
            </a:r>
          </a:p>
          <a:p>
            <a:r>
              <a:rPr lang="en-US" altLang="zh-CN" dirty="0"/>
              <a:t>3. </a:t>
            </a:r>
            <a:r>
              <a:rPr lang="zh-CN" altLang="en-US" dirty="0"/>
              <a:t>访问模式 </a:t>
            </a:r>
          </a:p>
          <a:p>
            <a:pPr lvl="1"/>
            <a:r>
              <a:rPr lang="zh-CN" altLang="en-US" dirty="0"/>
              <a:t>创建访问器时，可以通知运行时来提供更多的优化信息，可以通过指定访问模式来实现这一点。 图 </a:t>
            </a:r>
            <a:r>
              <a:rPr lang="en-US" altLang="zh-CN" dirty="0"/>
              <a:t>3-7 </a:t>
            </a:r>
            <a:r>
              <a:rPr lang="zh-CN" altLang="en-US" dirty="0"/>
              <a:t>中的 </a:t>
            </a:r>
            <a:r>
              <a:rPr lang="en-US" altLang="zh-CN" dirty="0"/>
              <a:t>Access::mode </a:t>
            </a:r>
            <a:r>
              <a:rPr lang="en-US" altLang="zh-CN" dirty="0" err="1"/>
              <a:t>enum</a:t>
            </a:r>
            <a:r>
              <a:rPr lang="en-US" altLang="zh-CN" dirty="0"/>
              <a:t> </a:t>
            </a:r>
            <a:r>
              <a:rPr lang="zh-CN" altLang="en-US" dirty="0"/>
              <a:t>中定义了访问模式。图 </a:t>
            </a:r>
            <a:r>
              <a:rPr lang="en-US" altLang="zh-CN" dirty="0"/>
              <a:t>3-6 </a:t>
            </a:r>
            <a:r>
              <a:rPr lang="zh-CN" altLang="en-US" dirty="0"/>
              <a:t>所示的代码中，访问器 </a:t>
            </a:r>
            <a:r>
              <a:rPr lang="en-US" altLang="zh-CN" dirty="0" err="1"/>
              <a:t>myAccessor</a:t>
            </a:r>
            <a:r>
              <a:rPr lang="en-US" altLang="zh-CN" dirty="0"/>
              <a:t> </a:t>
            </a:r>
            <a:r>
              <a:rPr lang="zh-CN" altLang="en-US" dirty="0"/>
              <a:t>以 默认的访问模式创建，</a:t>
            </a:r>
            <a:r>
              <a:rPr lang="en-US" altLang="zh-CN" dirty="0"/>
              <a:t>access::mode::</a:t>
            </a:r>
            <a:r>
              <a:rPr lang="en-US" altLang="zh-CN" dirty="0" err="1"/>
              <a:t>read_write</a:t>
            </a:r>
            <a:r>
              <a:rPr lang="zh-CN" altLang="en-US" dirty="0"/>
              <a:t>，这让运行时知道我们打算通过 </a:t>
            </a:r>
            <a:r>
              <a:rPr lang="en-US" altLang="zh-CN" dirty="0" err="1"/>
              <a:t>myAccessor</a:t>
            </a:r>
            <a:r>
              <a:rPr lang="en-US" altLang="zh-CN" dirty="0"/>
              <a:t> </a:t>
            </a:r>
            <a:r>
              <a:rPr lang="zh-CN" altLang="en-US" dirty="0"/>
              <a:t>对缓 冲区进行读写操作。访问模式是运行时优化隐式数据移动的方式，例如</a:t>
            </a:r>
            <a:r>
              <a:rPr lang="en-US" altLang="zh-CN" dirty="0"/>
              <a:t>:</a:t>
            </a:r>
            <a:r>
              <a:rPr lang="zh-CN" altLang="en-US" dirty="0"/>
              <a:t>使用 </a:t>
            </a:r>
            <a:r>
              <a:rPr lang="en-US" altLang="zh-CN" dirty="0"/>
              <a:t>access::mode::read </a:t>
            </a:r>
            <a:r>
              <a:rPr lang="zh-CN" altLang="en-US" dirty="0"/>
              <a:t>会 在内核开始执行之前，需要数据在设备上可用。如果内核只通过访问器读取数据，在内核完成后就 不需要将数据复制回主机。同样，</a:t>
            </a:r>
            <a:r>
              <a:rPr lang="en-US" altLang="zh-CN" dirty="0"/>
              <a:t>access::mode::write </a:t>
            </a:r>
            <a:r>
              <a:rPr lang="zh-CN" altLang="en-US" dirty="0"/>
              <a:t>让运行时知道我们将修改缓冲区的内容，并 且需要在计算结束后将结果复制回来。 </a:t>
            </a:r>
          </a:p>
          <a:p>
            <a:endParaRPr kumimoji="1" lang="zh-CN" altLang="en-US" dirty="0"/>
          </a:p>
        </p:txBody>
      </p:sp>
    </p:spTree>
    <p:extLst>
      <p:ext uri="{BB962C8B-B14F-4D97-AF65-F5344CB8AC3E}">
        <p14:creationId xmlns:p14="http://schemas.microsoft.com/office/powerpoint/2010/main" val="102393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9751" y="223514"/>
            <a:ext cx="5919736" cy="5329981"/>
          </a:xfr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751" y="5553495"/>
            <a:ext cx="5919736" cy="920848"/>
          </a:xfrm>
          <a:prstGeom prst="rect">
            <a:avLst/>
          </a:prstGeom>
        </p:spPr>
      </p:pic>
    </p:spTree>
    <p:extLst>
      <p:ext uri="{BB962C8B-B14F-4D97-AF65-F5344CB8AC3E}">
        <p14:creationId xmlns:p14="http://schemas.microsoft.com/office/powerpoint/2010/main" val="538892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一</a:t>
            </a:r>
            <a:r>
              <a:rPr kumimoji="1" lang="en-US" altLang="zh-CN" dirty="0"/>
              <a:t>. </a:t>
            </a:r>
            <a:r>
              <a:rPr kumimoji="1" lang="zh-CN" altLang="en-US" dirty="0"/>
              <a:t>介绍</a:t>
            </a:r>
          </a:p>
        </p:txBody>
      </p:sp>
      <p:sp>
        <p:nvSpPr>
          <p:cNvPr id="3" name="内容占位符 2"/>
          <p:cNvSpPr>
            <a:spLocks noGrp="1"/>
          </p:cNvSpPr>
          <p:nvPr>
            <p:ph idx="1"/>
          </p:nvPr>
        </p:nvSpPr>
        <p:spPr/>
        <p:txBody>
          <a:bodyPr/>
          <a:lstStyle/>
          <a:p>
            <a:r>
              <a:rPr lang="zh-CN" altLang="en-US" dirty="0"/>
              <a:t>加速计算的意义在于更快地得出答案，数据并行计算最重要的是如何访问数据，而在机器中引 入加速器设备将使情况复杂化。传统的单 </a:t>
            </a:r>
            <a:r>
              <a:rPr lang="en-US" altLang="zh-CN" dirty="0"/>
              <a:t>CPU </a:t>
            </a:r>
            <a:r>
              <a:rPr lang="zh-CN" altLang="en-US" dirty="0"/>
              <a:t>系统中，只有一个内存。加速器设备通常有自己的 内存，这些内存主机不能直接访问。因此，支持独立设备的并行编程模型必须管理这些多内存</a:t>
            </a:r>
            <a:r>
              <a:rPr lang="zh-CN" altLang="en-US"/>
              <a:t>，以及</a:t>
            </a:r>
            <a:r>
              <a:rPr lang="zh-CN" altLang="en-US" dirty="0"/>
              <a:t>移动数据的机制。 </a:t>
            </a:r>
          </a:p>
          <a:p>
            <a:r>
              <a:rPr lang="zh-CN" altLang="en-US" dirty="0"/>
              <a:t>本章中，我们将概述数据管理的各种机制。引入统一共享内存和用于数据管理的缓冲区，并描 述了内核执行和数据移动之间的关系。 </a:t>
            </a:r>
          </a:p>
        </p:txBody>
      </p:sp>
    </p:spTree>
    <p:extLst>
      <p:ext uri="{BB962C8B-B14F-4D97-AF65-F5344CB8AC3E}">
        <p14:creationId xmlns:p14="http://schemas.microsoft.com/office/powerpoint/2010/main" val="1085351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七</a:t>
            </a:r>
            <a:r>
              <a:rPr kumimoji="1" lang="en-US" altLang="zh-CN" dirty="0"/>
              <a:t>.</a:t>
            </a:r>
            <a:r>
              <a:rPr lang="ja-JP" altLang="en-US" dirty="0"/>
              <a:t>内存 </a:t>
            </a:r>
            <a:endParaRPr kumimoji="1" lang="zh-CN" altLang="en-US" dirty="0"/>
          </a:p>
        </p:txBody>
      </p:sp>
      <p:sp>
        <p:nvSpPr>
          <p:cNvPr id="3" name="内容占位符 2"/>
          <p:cNvSpPr>
            <a:spLocks noGrp="1"/>
          </p:cNvSpPr>
          <p:nvPr>
            <p:ph idx="1"/>
          </p:nvPr>
        </p:nvSpPr>
        <p:spPr/>
        <p:txBody>
          <a:bodyPr/>
          <a:lstStyle/>
          <a:p>
            <a:pPr marL="228600" lvl="1">
              <a:spcBef>
                <a:spcPts val="1000"/>
              </a:spcBef>
            </a:pPr>
            <a:r>
              <a:rPr lang="zh-CN" altLang="en-US" dirty="0"/>
              <a:t>创建适当模式的访问器，可以向运行时提供更多关于如何在程序中使用数据的信息。运行时使 用访问器对数据的使用进行排序，也可以使用这些数据来优化内核调度和数据移动。 </a:t>
            </a:r>
          </a:p>
          <a:p>
            <a:endParaRPr kumimoji="1" lang="zh-CN" altLang="en-US"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8665" y="3070288"/>
            <a:ext cx="6528519" cy="3106675"/>
          </a:xfrm>
          <a:prstGeom prst="rect">
            <a:avLst/>
          </a:prstGeom>
        </p:spPr>
      </p:pic>
    </p:spTree>
    <p:extLst>
      <p:ext uri="{BB962C8B-B14F-4D97-AF65-F5344CB8AC3E}">
        <p14:creationId xmlns:p14="http://schemas.microsoft.com/office/powerpoint/2010/main" val="19007301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八</a:t>
            </a:r>
            <a:r>
              <a:rPr lang="en-US" altLang="zh-CN" dirty="0"/>
              <a:t>. </a:t>
            </a:r>
            <a:r>
              <a:rPr lang="zh-CN" altLang="en-US" dirty="0"/>
              <a:t>对数据进行排序 </a:t>
            </a:r>
          </a:p>
        </p:txBody>
      </p:sp>
      <p:sp>
        <p:nvSpPr>
          <p:cNvPr id="3" name="内容占位符 2"/>
          <p:cNvSpPr>
            <a:spLocks noGrp="1"/>
          </p:cNvSpPr>
          <p:nvPr>
            <p:ph idx="1"/>
          </p:nvPr>
        </p:nvSpPr>
        <p:spPr/>
        <p:txBody>
          <a:bodyPr>
            <a:normAutofit fontScale="85000" lnSpcReduction="20000"/>
          </a:bodyPr>
          <a:lstStyle/>
          <a:p>
            <a:r>
              <a:rPr lang="zh-CN" altLang="en-US" dirty="0"/>
              <a:t>内核可以视为提交执行的异步任务。这些任务必须提交到一个队列中，并安排在设备上执行。 许多情况下，内核必须按照特定的顺序执行，才能计算出正确的结果。如果获得正确的结果需要任 务 </a:t>
            </a:r>
            <a:r>
              <a:rPr lang="en-US" altLang="zh-CN" dirty="0"/>
              <a:t>A </a:t>
            </a:r>
            <a:r>
              <a:rPr lang="zh-CN" altLang="en-US" dirty="0"/>
              <a:t>在任务 </a:t>
            </a:r>
            <a:r>
              <a:rPr lang="en-US" altLang="zh-CN" dirty="0"/>
              <a:t>B </a:t>
            </a:r>
            <a:r>
              <a:rPr lang="zh-CN" altLang="en-US" dirty="0"/>
              <a:t>之前执行，那么任务 </a:t>
            </a:r>
            <a:r>
              <a:rPr lang="en-US" altLang="zh-CN" dirty="0"/>
              <a:t>A </a:t>
            </a:r>
            <a:r>
              <a:rPr lang="zh-CN" altLang="en-US" dirty="0"/>
              <a:t>和 </a:t>
            </a:r>
            <a:r>
              <a:rPr lang="en-US" altLang="zh-CN" dirty="0"/>
              <a:t>B </a:t>
            </a:r>
            <a:r>
              <a:rPr lang="zh-CN" altLang="en-US" dirty="0"/>
              <a:t>之间存在依赖关系。 </a:t>
            </a:r>
          </a:p>
          <a:p>
            <a:r>
              <a:rPr lang="zh-CN" altLang="en-US" dirty="0"/>
              <a:t>然而，内核并不是调度的唯一形式。内核开始执行前，内核访问的任何数据都需要在设备上可 用。这些数据依赖可以以数据任务的方式，从一个设备传输到另一个设备。数据传输任务可以是显 式编码的拷贝操作，也可以是运行时执行的隐式数据移动。 </a:t>
            </a:r>
          </a:p>
          <a:p>
            <a:r>
              <a:rPr lang="zh-CN" altLang="en-US" dirty="0"/>
              <a:t>如果把程序中的所有任务，以及存在的依赖关系画出来，就可以形成一个图。这个任务图是个 有向无环图 </a:t>
            </a:r>
            <a:r>
              <a:rPr lang="en-US" altLang="zh-CN" dirty="0"/>
              <a:t>(DAG)</a:t>
            </a:r>
            <a:r>
              <a:rPr lang="zh-CN" altLang="en-US" dirty="0"/>
              <a:t>，其中节点是任务，边是依赖项。图是有向的，因为依赖是单向的</a:t>
            </a:r>
            <a:r>
              <a:rPr lang="en-US" altLang="zh-CN" dirty="0"/>
              <a:t>: </a:t>
            </a:r>
            <a:r>
              <a:rPr lang="zh-CN" altLang="en-US" dirty="0"/>
              <a:t>任务 </a:t>
            </a:r>
            <a:r>
              <a:rPr lang="en-US" altLang="zh-CN" dirty="0"/>
              <a:t>A </a:t>
            </a:r>
            <a:r>
              <a:rPr lang="zh-CN" altLang="en-US" dirty="0"/>
              <a:t>必须 发生在任务 </a:t>
            </a:r>
            <a:r>
              <a:rPr lang="en-US" altLang="zh-CN" dirty="0"/>
              <a:t>B </a:t>
            </a:r>
            <a:r>
              <a:rPr lang="zh-CN" altLang="en-US" dirty="0"/>
              <a:t>之前。因为不包含从节点返回自身的循环或路径，所以无环。 </a:t>
            </a:r>
          </a:p>
        </p:txBody>
      </p:sp>
    </p:spTree>
    <p:extLst>
      <p:ext uri="{BB962C8B-B14F-4D97-AF65-F5344CB8AC3E}">
        <p14:creationId xmlns:p14="http://schemas.microsoft.com/office/powerpoint/2010/main" val="50755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zh-CN" altLang="en-US" dirty="0"/>
              <a:t>八</a:t>
            </a:r>
            <a:r>
              <a:rPr lang="en-US" altLang="zh-CN" dirty="0"/>
              <a:t>. </a:t>
            </a:r>
            <a:r>
              <a:rPr lang="zh-CN" altLang="en-US" dirty="0"/>
              <a:t>对数据进行排序 </a:t>
            </a:r>
          </a:p>
        </p:txBody>
      </p:sp>
      <p:sp>
        <p:nvSpPr>
          <p:cNvPr id="3" name="内容占位符 2"/>
          <p:cNvSpPr>
            <a:spLocks noGrp="1"/>
          </p:cNvSpPr>
          <p:nvPr>
            <p:ph idx="1"/>
          </p:nvPr>
        </p:nvSpPr>
        <p:spPr/>
        <p:txBody>
          <a:bodyPr/>
          <a:lstStyle/>
          <a:p>
            <a:r>
              <a:rPr lang="zh-CN" altLang="en-US" dirty="0"/>
              <a:t>图 </a:t>
            </a:r>
            <a:r>
              <a:rPr lang="en-US" altLang="zh-CN" dirty="0"/>
              <a:t>3-8 </a:t>
            </a:r>
            <a:r>
              <a:rPr lang="zh-CN" altLang="en-US" dirty="0"/>
              <a:t>中，</a:t>
            </a:r>
            <a:r>
              <a:rPr lang="en-US" altLang="zh-CN" dirty="0"/>
              <a:t>A </a:t>
            </a:r>
            <a:r>
              <a:rPr lang="zh-CN" altLang="en-US" dirty="0"/>
              <a:t>任务前必须执行任务 </a:t>
            </a:r>
            <a:r>
              <a:rPr lang="en-US" altLang="zh-CN" dirty="0"/>
              <a:t>B </a:t>
            </a:r>
            <a:r>
              <a:rPr lang="zh-CN" altLang="en-US" dirty="0"/>
              <a:t>和 </a:t>
            </a:r>
            <a:r>
              <a:rPr lang="en-US" altLang="zh-CN" dirty="0"/>
              <a:t>C</a:t>
            </a:r>
            <a:r>
              <a:rPr lang="zh-CN" altLang="en-US" dirty="0"/>
              <a:t>。同样地，</a:t>
            </a:r>
            <a:r>
              <a:rPr lang="en-US" altLang="zh-CN" dirty="0"/>
              <a:t>B </a:t>
            </a:r>
            <a:r>
              <a:rPr lang="zh-CN" altLang="en-US" dirty="0"/>
              <a:t>和 </a:t>
            </a:r>
            <a:r>
              <a:rPr lang="en-US" altLang="zh-CN" dirty="0"/>
              <a:t>C </a:t>
            </a:r>
            <a:r>
              <a:rPr lang="zh-CN" altLang="en-US" dirty="0"/>
              <a:t>之前必须在 </a:t>
            </a:r>
            <a:r>
              <a:rPr lang="en-US" altLang="zh-CN" dirty="0"/>
              <a:t>D </a:t>
            </a:r>
            <a:r>
              <a:rPr lang="zh-CN" altLang="en-US" dirty="0"/>
              <a:t>之前执行。而 </a:t>
            </a:r>
            <a:r>
              <a:rPr lang="en-US" altLang="zh-CN" dirty="0"/>
              <a:t>B </a:t>
            </a:r>
            <a:r>
              <a:rPr lang="zh-CN" altLang="en-US" dirty="0"/>
              <a:t>和 </a:t>
            </a:r>
            <a:r>
              <a:rPr lang="en-US" altLang="zh-CN" dirty="0"/>
              <a:t>C </a:t>
            </a:r>
            <a:r>
              <a:rPr lang="zh-CN" altLang="en-US" dirty="0"/>
              <a:t>没有依赖，运行时是可以以任何顺序执行 </a:t>
            </a:r>
            <a:r>
              <a:rPr lang="en-US" altLang="zh-CN" dirty="0"/>
              <a:t>(</a:t>
            </a:r>
            <a:r>
              <a:rPr lang="zh-CN" altLang="en-US" dirty="0"/>
              <a:t>甚至并行</a:t>
            </a:r>
            <a:r>
              <a:rPr lang="en-US" altLang="zh-CN" dirty="0"/>
              <a:t>) </a:t>
            </a:r>
            <a:r>
              <a:rPr lang="zh-CN" altLang="en-US" dirty="0"/>
              <a:t>任务。因此，如果 </a:t>
            </a:r>
            <a:r>
              <a:rPr lang="en-US" altLang="zh-CN" dirty="0"/>
              <a:t>B </a:t>
            </a:r>
            <a:r>
              <a:rPr lang="zh-CN" altLang="en-US" dirty="0"/>
              <a:t>和 </a:t>
            </a:r>
            <a:r>
              <a:rPr lang="en-US" altLang="zh-CN" dirty="0"/>
              <a:t>C </a:t>
            </a:r>
            <a:r>
              <a:rPr lang="zh-CN" altLang="en-US" dirty="0"/>
              <a:t>能够同时执行， 则这个图可能的法律次序是</a:t>
            </a:r>
            <a:r>
              <a:rPr lang="en-US" altLang="zh-CN" dirty="0"/>
              <a:t>: A</a:t>
            </a:r>
            <a:r>
              <a:rPr lang="zh-CN" altLang="en-US" dirty="0"/>
              <a:t>⇒</a:t>
            </a:r>
            <a:r>
              <a:rPr lang="en-US" altLang="zh-CN" dirty="0"/>
              <a:t>B</a:t>
            </a:r>
            <a:r>
              <a:rPr lang="zh-CN" altLang="en-US" dirty="0"/>
              <a:t>⇒</a:t>
            </a:r>
            <a:r>
              <a:rPr lang="en-US" altLang="zh-CN" dirty="0"/>
              <a:t>C</a:t>
            </a:r>
            <a:r>
              <a:rPr lang="zh-CN" altLang="en-US" dirty="0"/>
              <a:t>⇒</a:t>
            </a:r>
            <a:r>
              <a:rPr lang="en-US" altLang="zh-CN" dirty="0"/>
              <a:t>D,A</a:t>
            </a:r>
            <a:r>
              <a:rPr lang="zh-CN" altLang="en-US" dirty="0"/>
              <a:t>⇒</a:t>
            </a:r>
            <a:r>
              <a:rPr lang="en-US" altLang="zh-CN" dirty="0"/>
              <a:t>C</a:t>
            </a:r>
            <a:r>
              <a:rPr lang="zh-CN" altLang="en-US" dirty="0"/>
              <a:t>⇒</a:t>
            </a:r>
            <a:r>
              <a:rPr lang="en-US" altLang="zh-CN" dirty="0"/>
              <a:t>B</a:t>
            </a:r>
            <a:r>
              <a:rPr lang="zh-CN" altLang="en-US" dirty="0"/>
              <a:t>⇒</a:t>
            </a:r>
            <a:r>
              <a:rPr lang="en-US" altLang="zh-CN" dirty="0"/>
              <a:t>D</a:t>
            </a:r>
            <a:r>
              <a:rPr lang="zh-CN" altLang="en-US" dirty="0"/>
              <a:t>，甚至时</a:t>
            </a:r>
            <a:r>
              <a:rPr lang="en-US" altLang="zh-CN" dirty="0"/>
              <a:t>A</a:t>
            </a:r>
            <a:r>
              <a:rPr lang="zh-CN" altLang="en-US" dirty="0"/>
              <a:t>⇒</a:t>
            </a:r>
            <a:r>
              <a:rPr lang="en-US" altLang="zh-CN" dirty="0"/>
              <a:t>{B,C}</a:t>
            </a:r>
            <a:r>
              <a:rPr lang="zh-CN" altLang="en-US" dirty="0"/>
              <a:t>⇒</a:t>
            </a:r>
            <a:r>
              <a:rPr lang="en-US" altLang="zh-CN" dirty="0"/>
              <a:t>D</a:t>
            </a:r>
            <a:r>
              <a:rPr lang="zh-CN" altLang="en-US" dirty="0"/>
              <a:t>。 </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3893" y="4001294"/>
            <a:ext cx="4284213" cy="2635164"/>
          </a:xfrm>
          <a:prstGeom prst="rect">
            <a:avLst/>
          </a:prstGeom>
        </p:spPr>
      </p:pic>
    </p:spTree>
    <p:extLst>
      <p:ext uri="{BB962C8B-B14F-4D97-AF65-F5344CB8AC3E}">
        <p14:creationId xmlns:p14="http://schemas.microsoft.com/office/powerpoint/2010/main" val="10875793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3298"/>
            <a:ext cx="10515600" cy="5883665"/>
          </a:xfrm>
        </p:spPr>
        <p:txBody>
          <a:bodyPr/>
          <a:lstStyle/>
          <a:p>
            <a:r>
              <a:rPr lang="zh-CN" altLang="en-US" dirty="0"/>
              <a:t>任务可能与所有任务的子集有依赖性，我们只指定与正确性有关的依赖项。这种灵活性为优化 任务图的执行顺序提供了自由度。图 </a:t>
            </a:r>
            <a:r>
              <a:rPr lang="en-US" altLang="zh-CN" dirty="0"/>
              <a:t>3-9 </a:t>
            </a:r>
            <a:r>
              <a:rPr lang="zh-CN" altLang="en-US" dirty="0"/>
              <a:t>中，我们扩展了任务图图 </a:t>
            </a:r>
            <a:r>
              <a:rPr lang="en-US" altLang="zh-CN" dirty="0"/>
              <a:t>3-8</a:t>
            </a:r>
            <a:r>
              <a:rPr lang="zh-CN" altLang="en-US" dirty="0"/>
              <a:t>，添加了 </a:t>
            </a:r>
            <a:r>
              <a:rPr lang="en-US" altLang="zh-CN" dirty="0"/>
              <a:t>E </a:t>
            </a:r>
            <a:r>
              <a:rPr lang="zh-CN" altLang="en-US" dirty="0"/>
              <a:t>和 </a:t>
            </a:r>
            <a:r>
              <a:rPr lang="en-US" altLang="zh-CN" dirty="0"/>
              <a:t>F</a:t>
            </a:r>
            <a:r>
              <a:rPr lang="zh-CN" altLang="en-US" dirty="0"/>
              <a:t>，并且 </a:t>
            </a:r>
            <a:r>
              <a:rPr lang="en-US" altLang="zh-CN" dirty="0"/>
              <a:t>E </a:t>
            </a:r>
            <a:r>
              <a:rPr lang="zh-CN" altLang="en-US" dirty="0"/>
              <a:t>必 须在 </a:t>
            </a:r>
            <a:r>
              <a:rPr lang="en-US" altLang="zh-CN" dirty="0"/>
              <a:t>F </a:t>
            </a:r>
            <a:r>
              <a:rPr lang="zh-CN" altLang="en-US" dirty="0"/>
              <a:t>前执行。然而，任务 </a:t>
            </a:r>
            <a:r>
              <a:rPr lang="en-US" altLang="zh-CN" dirty="0"/>
              <a:t>E </a:t>
            </a:r>
            <a:r>
              <a:rPr lang="zh-CN" altLang="en-US" dirty="0"/>
              <a:t>和 </a:t>
            </a:r>
            <a:r>
              <a:rPr lang="en-US" altLang="zh-CN" dirty="0"/>
              <a:t>F </a:t>
            </a:r>
            <a:r>
              <a:rPr lang="zh-CN" altLang="en-US" dirty="0"/>
              <a:t>与节点 </a:t>
            </a:r>
            <a:r>
              <a:rPr lang="en-US" altLang="zh-CN" dirty="0"/>
              <a:t>A,B,C,D </a:t>
            </a:r>
            <a:r>
              <a:rPr lang="zh-CN" altLang="en-US" dirty="0"/>
              <a:t>没有依赖性。这允许运行时可以选择序执行任 务的顺序。 </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792" y="2532891"/>
            <a:ext cx="7527506" cy="3973981"/>
          </a:xfrm>
          <a:prstGeom prst="rect">
            <a:avLst/>
          </a:prstGeom>
        </p:spPr>
      </p:pic>
    </p:spTree>
    <p:extLst>
      <p:ext uri="{BB962C8B-B14F-4D97-AF65-F5344CB8AC3E}">
        <p14:creationId xmlns:p14="http://schemas.microsoft.com/office/powerpoint/2010/main" val="131560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07034"/>
            <a:ext cx="10515600" cy="6650966"/>
          </a:xfrm>
        </p:spPr>
        <p:txBody>
          <a:bodyPr>
            <a:normAutofit fontScale="85000" lnSpcReduction="10000"/>
          </a:bodyPr>
          <a:lstStyle/>
          <a:p>
            <a:r>
              <a:rPr lang="zh-CN" altLang="en-US" dirty="0"/>
              <a:t>有两种不同的方法来为任务的执行 </a:t>
            </a:r>
            <a:r>
              <a:rPr lang="en-US" altLang="zh-CN" dirty="0"/>
              <a:t>(</a:t>
            </a:r>
            <a:r>
              <a:rPr lang="zh-CN" altLang="en-US" dirty="0"/>
              <a:t>例如内核的启动</a:t>
            </a:r>
            <a:r>
              <a:rPr lang="en-US" altLang="zh-CN" dirty="0"/>
              <a:t>) </a:t>
            </a:r>
            <a:r>
              <a:rPr lang="zh-CN" altLang="en-US" dirty="0"/>
              <a:t>建模</a:t>
            </a:r>
            <a:r>
              <a:rPr lang="en-US" altLang="zh-CN" dirty="0"/>
              <a:t>: </a:t>
            </a:r>
            <a:r>
              <a:rPr lang="zh-CN" altLang="en-US" dirty="0"/>
              <a:t>队列可以按照提交的顺序执行任 务，也可以按照自定义的依赖项的任意顺序执行任务。我们有几种机制来定义正确排序所需的依赖项。</a:t>
            </a:r>
            <a:endParaRPr lang="en-US" altLang="zh-CN" dirty="0"/>
          </a:p>
          <a:p>
            <a:pPr lvl="1"/>
            <a:r>
              <a:rPr lang="en-US" altLang="zh-CN" dirty="0"/>
              <a:t>1.</a:t>
            </a:r>
            <a:r>
              <a:rPr lang="zh-CN" altLang="en-US" dirty="0"/>
              <a:t>有序队列 </a:t>
            </a:r>
          </a:p>
          <a:p>
            <a:pPr lvl="1"/>
            <a:r>
              <a:rPr lang="zh-CN" altLang="en-US" dirty="0"/>
              <a:t>对任务进行排序的最简单方式是将它们提交给一个有序的队列对象。有序队列按照任务提交的 顺序执行任务，如图 </a:t>
            </a:r>
            <a:r>
              <a:rPr lang="en-US" altLang="zh-CN" dirty="0"/>
              <a:t>3-10 </a:t>
            </a:r>
            <a:r>
              <a:rPr lang="zh-CN" altLang="en-US" dirty="0"/>
              <a:t>所示。尽管有序队列的任务排序非常简单，它的缺点是即使独立任务之 间不存在依赖关系，任务的执行也将串行化。有序队列在启动应用程序时很有用，因为简单、直观、 执行顺序确定，并且适用于许多代码。 </a:t>
            </a:r>
          </a:p>
          <a:p>
            <a:r>
              <a:rPr lang="zh-CN" altLang="en-US" dirty="0"/>
              <a:t> </a:t>
            </a:r>
            <a:r>
              <a:rPr lang="en-US" altLang="zh-CN" dirty="0"/>
              <a:t>2.</a:t>
            </a:r>
            <a:r>
              <a:rPr lang="zh-CN" altLang="en-US" dirty="0"/>
              <a:t>无序队列 </a:t>
            </a:r>
          </a:p>
          <a:p>
            <a:pPr lvl="1"/>
            <a:r>
              <a:rPr lang="zh-CN" altLang="en-US" dirty="0"/>
              <a:t>由于队列是无序队列 </a:t>
            </a:r>
            <a:r>
              <a:rPr lang="en-US" altLang="zh-CN" dirty="0"/>
              <a:t>(</a:t>
            </a:r>
            <a:r>
              <a:rPr lang="zh-CN" altLang="en-US" dirty="0"/>
              <a:t>除非使用有序队列属性创建</a:t>
            </a:r>
            <a:r>
              <a:rPr lang="en-US" altLang="zh-CN" dirty="0"/>
              <a:t>)</a:t>
            </a:r>
            <a:r>
              <a:rPr lang="zh-CN" altLang="en-US" dirty="0"/>
              <a:t>，必须提供提交任务进行的排序方法。队列 允许通知运行时任务间的依赖关系，从而对任务进行排序。并且，可以使用命令组显式或隐式地指 定这些依赖项。 </a:t>
            </a:r>
          </a:p>
          <a:p>
            <a:pPr lvl="1"/>
            <a:r>
              <a:rPr lang="zh-CN" altLang="en-US" dirty="0"/>
              <a:t>命令组是指定任务及其依赖关系的对象。命令组通常以 </a:t>
            </a:r>
            <a:r>
              <a:rPr lang="en-US" altLang="zh-CN" dirty="0"/>
              <a:t>C++ Lambda </a:t>
            </a:r>
            <a:r>
              <a:rPr lang="zh-CN" altLang="en-US" dirty="0"/>
              <a:t>的形式，作为参数传递 给队列对象的 </a:t>
            </a:r>
            <a:r>
              <a:rPr lang="en-US" altLang="zh-CN" dirty="0"/>
              <a:t>submit()</a:t>
            </a:r>
            <a:r>
              <a:rPr lang="zh-CN" altLang="en-US" dirty="0"/>
              <a:t>。这里 </a:t>
            </a:r>
            <a:r>
              <a:rPr lang="en-US" altLang="zh-CN" dirty="0"/>
              <a:t>Lambda </a:t>
            </a:r>
            <a:r>
              <a:rPr lang="zh-CN" altLang="en-US" dirty="0"/>
              <a:t>的唯一参数是对 </a:t>
            </a:r>
            <a:r>
              <a:rPr lang="en-US" altLang="zh-CN" dirty="0"/>
              <a:t>handler </a:t>
            </a:r>
            <a:r>
              <a:rPr lang="zh-CN" altLang="en-US" dirty="0"/>
              <a:t>对象的引用。</a:t>
            </a:r>
            <a:r>
              <a:rPr lang="en-US" altLang="zh-CN" dirty="0"/>
              <a:t>handler </a:t>
            </a:r>
            <a:r>
              <a:rPr lang="zh-CN" altLang="en-US" dirty="0"/>
              <a:t>对象在命令 组中用于指定操作、创建访问器和指定依赖项。 </a:t>
            </a:r>
          </a:p>
          <a:p>
            <a:pPr lvl="1"/>
            <a:endParaRPr lang="zh-CN" altLang="en-US" dirty="0"/>
          </a:p>
          <a:p>
            <a:endParaRPr kumimoji="1" lang="zh-CN" altLang="en-US" dirty="0"/>
          </a:p>
        </p:txBody>
      </p:sp>
    </p:spTree>
    <p:extLst>
      <p:ext uri="{BB962C8B-B14F-4D97-AF65-F5344CB8AC3E}">
        <p14:creationId xmlns:p14="http://schemas.microsoft.com/office/powerpoint/2010/main" val="594732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3894" y="517585"/>
            <a:ext cx="7706483" cy="6060971"/>
          </a:xfrm>
        </p:spPr>
      </p:pic>
    </p:spTree>
    <p:extLst>
      <p:ext uri="{BB962C8B-B14F-4D97-AF65-F5344CB8AC3E}">
        <p14:creationId xmlns:p14="http://schemas.microsoft.com/office/powerpoint/2010/main" val="2123312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93298"/>
            <a:ext cx="10515600" cy="6564702"/>
          </a:xfrm>
        </p:spPr>
        <p:txBody>
          <a:bodyPr>
            <a:normAutofit fontScale="77500" lnSpcReduction="20000"/>
          </a:bodyPr>
          <a:lstStyle/>
          <a:p>
            <a:r>
              <a:rPr lang="en-US" altLang="zh-CN" dirty="0"/>
              <a:t>3. </a:t>
            </a:r>
            <a:r>
              <a:rPr lang="zh-CN" altLang="en-US" dirty="0"/>
              <a:t>事件的显式依赖 </a:t>
            </a:r>
          </a:p>
          <a:p>
            <a:r>
              <a:rPr lang="zh-CN" altLang="en-US" dirty="0"/>
              <a:t>任务之间的显式依赖关系是其中任务 </a:t>
            </a:r>
            <a:r>
              <a:rPr lang="en-US" altLang="zh-CN" dirty="0"/>
              <a:t>A </a:t>
            </a:r>
            <a:r>
              <a:rPr lang="zh-CN" altLang="en-US" dirty="0"/>
              <a:t>必须在任务 </a:t>
            </a:r>
            <a:r>
              <a:rPr lang="en-US" altLang="zh-CN" dirty="0"/>
              <a:t>B </a:t>
            </a:r>
            <a:r>
              <a:rPr lang="zh-CN" altLang="en-US" dirty="0"/>
              <a:t>之前 执行，通过这种方式表达的依赖关系是显式的，并且基于计算，而不是数据。注意，表达计算之间 的依赖关系，主要与使用 </a:t>
            </a:r>
            <a:r>
              <a:rPr lang="en-US" altLang="zh-CN" dirty="0"/>
              <a:t>USM </a:t>
            </a:r>
            <a:r>
              <a:rPr lang="zh-CN" altLang="en-US" dirty="0"/>
              <a:t>有关，使用缓冲区的代码通过访问器表达大多数依赖关系。图 </a:t>
            </a:r>
            <a:r>
              <a:rPr lang="en-US" altLang="zh-CN" dirty="0"/>
              <a:t>3-4 </a:t>
            </a:r>
            <a:r>
              <a:rPr lang="zh-CN" altLang="en-US" dirty="0"/>
              <a:t>和图 </a:t>
            </a:r>
            <a:r>
              <a:rPr lang="en-US" altLang="zh-CN" dirty="0"/>
              <a:t>3-5 </a:t>
            </a:r>
            <a:r>
              <a:rPr lang="zh-CN" altLang="en-US" dirty="0"/>
              <a:t>中，只是告诉队列等待之前提交的所有任务完成后再继续，而我们可以通过事件对象表达 任务的依赖关系。当向队列提交命令组时，</a:t>
            </a:r>
            <a:r>
              <a:rPr lang="en-US" altLang="zh-CN" dirty="0"/>
              <a:t>submit() </a:t>
            </a:r>
            <a:r>
              <a:rPr lang="zh-CN" altLang="en-US" dirty="0"/>
              <a:t>方法会返回一个事件对象，事件可以以两种方式使用。 </a:t>
            </a:r>
          </a:p>
          <a:p>
            <a:r>
              <a:rPr lang="zh-CN" altLang="en-US" dirty="0"/>
              <a:t>首先，可以通过在事件上显式地调用 </a:t>
            </a:r>
            <a:r>
              <a:rPr lang="en-US" altLang="zh-CN" dirty="0"/>
              <a:t>wait() </a:t>
            </a:r>
            <a:r>
              <a:rPr lang="zh-CN" altLang="en-US" dirty="0"/>
              <a:t>来进行同步。这迫使运行时等待生成事件的任务完 成，才继续执行主机程序。显式地等待事件对于调试应用程序非常有用，但 </a:t>
            </a:r>
            <a:r>
              <a:rPr lang="en-US" altLang="zh-CN" dirty="0"/>
              <a:t>wait() </a:t>
            </a:r>
            <a:r>
              <a:rPr lang="zh-CN" altLang="en-US" dirty="0"/>
              <a:t>会过度地限制任 务的异步执行，因为阻塞主机线程上的所有执行，也可以在队列对象上调用 </a:t>
            </a:r>
            <a:r>
              <a:rPr lang="en-US" altLang="zh-CN" dirty="0"/>
              <a:t>wait()</a:t>
            </a:r>
            <a:r>
              <a:rPr lang="zh-CN" altLang="en-US" dirty="0"/>
              <a:t>，这将阻塞主机 上的执行，直到所有进入队列的任务都完成。 </a:t>
            </a:r>
          </a:p>
          <a:p>
            <a:r>
              <a:rPr lang="zh-CN" altLang="en-US" dirty="0"/>
              <a:t>这就引出了使用事件的第二种方式。处理程序类包含一个名为 </a:t>
            </a:r>
            <a:r>
              <a:rPr lang="en-US" altLang="zh-CN" dirty="0" err="1"/>
              <a:t>depends_on</a:t>
            </a:r>
            <a:r>
              <a:rPr lang="en-US" altLang="zh-CN" dirty="0"/>
              <a:t>() </a:t>
            </a:r>
            <a:r>
              <a:rPr lang="zh-CN" altLang="en-US" dirty="0"/>
              <a:t>的方法。此方法 接受单个事件或事件组，并通知运行时所提交的命令组需要在执行命令组内的操作之前完成指定的事件。 </a:t>
            </a:r>
          </a:p>
        </p:txBody>
      </p:sp>
    </p:spTree>
    <p:extLst>
      <p:ext uri="{BB962C8B-B14F-4D97-AF65-F5344CB8AC3E}">
        <p14:creationId xmlns:p14="http://schemas.microsoft.com/office/powerpoint/2010/main" val="313618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4287"/>
            <a:ext cx="10515600" cy="5952676"/>
          </a:xfrm>
        </p:spPr>
        <p:txBody>
          <a:bodyPr/>
          <a:lstStyle/>
          <a:p>
            <a:r>
              <a:rPr lang="zh-CN" altLang="en-US" dirty="0"/>
              <a:t>图 </a:t>
            </a:r>
            <a:r>
              <a:rPr lang="en-US" altLang="zh-CN" dirty="0"/>
              <a:t>3-11 </a:t>
            </a:r>
            <a:r>
              <a:rPr lang="zh-CN" altLang="en-US" dirty="0"/>
              <a:t>展示了如何使用 </a:t>
            </a:r>
            <a:r>
              <a:rPr lang="en-US" altLang="zh-CN" dirty="0" err="1"/>
              <a:t>depends_on</a:t>
            </a:r>
            <a:r>
              <a:rPr lang="en-US" altLang="zh-CN" dirty="0"/>
              <a:t>() </a:t>
            </a:r>
            <a:r>
              <a:rPr lang="zh-CN" altLang="en-US" dirty="0"/>
              <a:t>来排序任务。 </a:t>
            </a:r>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1491" y="1026303"/>
            <a:ext cx="7251700" cy="5448300"/>
          </a:xfrm>
          <a:prstGeom prst="rect">
            <a:avLst/>
          </a:prstGeom>
        </p:spPr>
      </p:pic>
    </p:spTree>
    <p:extLst>
      <p:ext uri="{BB962C8B-B14F-4D97-AF65-F5344CB8AC3E}">
        <p14:creationId xmlns:p14="http://schemas.microsoft.com/office/powerpoint/2010/main" val="1570456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1936" y="324628"/>
            <a:ext cx="10515600" cy="4351338"/>
          </a:xfrm>
        </p:spPr>
        <p:txBody>
          <a:bodyPr/>
          <a:lstStyle/>
          <a:p>
            <a:r>
              <a:rPr lang="en-US" altLang="zh-CN" dirty="0"/>
              <a:t>4.</a:t>
            </a:r>
            <a:r>
              <a:rPr lang="zh-CN" altLang="en-US" dirty="0"/>
              <a:t> 访问器的隐式依赖 </a:t>
            </a:r>
          </a:p>
          <a:p>
            <a:pPr lvl="1"/>
            <a:r>
              <a:rPr lang="zh-CN" altLang="en-US" dirty="0"/>
              <a:t>任务之间的隐式依赖关系由数据依赖关系创建，任务之间的数据依赖有三种形式，如图 </a:t>
            </a:r>
            <a:r>
              <a:rPr lang="en-US" altLang="zh-CN" dirty="0"/>
              <a:t>3-12 </a:t>
            </a:r>
            <a:r>
              <a:rPr lang="zh-CN" altLang="en-US" dirty="0"/>
              <a:t>所示。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4547" y="1553749"/>
            <a:ext cx="8650378" cy="3122217"/>
          </a:xfrm>
          <a:prstGeom prst="rect">
            <a:avLst/>
          </a:prstGeom>
        </p:spPr>
      </p:pic>
      <p:sp>
        <p:nvSpPr>
          <p:cNvPr id="5" name="文本框 4"/>
          <p:cNvSpPr txBox="1"/>
          <p:nvPr/>
        </p:nvSpPr>
        <p:spPr>
          <a:xfrm>
            <a:off x="4002658" y="4675966"/>
            <a:ext cx="3122762" cy="369332"/>
          </a:xfrm>
          <a:prstGeom prst="rect">
            <a:avLst/>
          </a:prstGeom>
          <a:noFill/>
        </p:spPr>
        <p:txBody>
          <a:bodyPr wrap="square" rtlCol="0">
            <a:spAutoFit/>
          </a:bodyPr>
          <a:lstStyle/>
          <a:p>
            <a:r>
              <a:rPr lang="zh-CN" altLang="en-US" dirty="0"/>
              <a:t>图 </a:t>
            </a:r>
            <a:r>
              <a:rPr lang="en-US" altLang="zh-CN" dirty="0"/>
              <a:t>3-12 </a:t>
            </a:r>
            <a:r>
              <a:rPr lang="zh-CN" altLang="en-US" dirty="0"/>
              <a:t>三种的数据依赖关系 </a:t>
            </a:r>
          </a:p>
        </p:txBody>
      </p:sp>
    </p:spTree>
    <p:extLst>
      <p:ext uri="{BB962C8B-B14F-4D97-AF65-F5344CB8AC3E}">
        <p14:creationId xmlns:p14="http://schemas.microsoft.com/office/powerpoint/2010/main" val="6875865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24287"/>
            <a:ext cx="10515600" cy="5952676"/>
          </a:xfrm>
        </p:spPr>
        <p:txBody>
          <a:bodyPr/>
          <a:lstStyle/>
          <a:p>
            <a:r>
              <a:rPr lang="zh-CN" altLang="en-US" dirty="0"/>
              <a:t>数据依赖关系以两种方式表示</a:t>
            </a:r>
            <a:r>
              <a:rPr lang="en-US" altLang="zh-CN" dirty="0"/>
              <a:t>: </a:t>
            </a:r>
            <a:r>
              <a:rPr lang="zh-CN" altLang="en-US" dirty="0"/>
              <a:t>访问器和执行顺序。两者都必须用于运行时，以正确计算数据依赖关系。如图 </a:t>
            </a:r>
            <a:r>
              <a:rPr lang="en-US" altLang="zh-CN" dirty="0"/>
              <a:t>3-13 </a:t>
            </a:r>
            <a:r>
              <a:rPr lang="zh-CN" altLang="en-US" dirty="0"/>
              <a:t>和 </a:t>
            </a:r>
            <a:r>
              <a:rPr lang="en-US" altLang="zh-CN" dirty="0"/>
              <a:t>3-14 </a:t>
            </a:r>
            <a:r>
              <a:rPr lang="zh-CN" altLang="en-US" dirty="0"/>
              <a:t>所示。 </a:t>
            </a:r>
          </a:p>
          <a:p>
            <a:endParaRPr lang="zh-CN" altLang="en-US" dirty="0"/>
          </a:p>
          <a:p>
            <a:endParaRPr kumimoji="1"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0028" y="1157892"/>
            <a:ext cx="5044295" cy="5350011"/>
          </a:xfrm>
          <a:prstGeom prst="rect">
            <a:avLst/>
          </a:prstGeom>
        </p:spPr>
      </p:pic>
    </p:spTree>
    <p:extLst>
      <p:ext uri="{BB962C8B-B14F-4D97-AF65-F5344CB8AC3E}">
        <p14:creationId xmlns:p14="http://schemas.microsoft.com/office/powerpoint/2010/main" val="203891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a:t>
            </a:r>
            <a:r>
              <a:rPr lang="en-US" altLang="zh-CN" dirty="0"/>
              <a:t>. </a:t>
            </a:r>
            <a:r>
              <a:rPr lang="zh-CN" altLang="en-US" dirty="0"/>
              <a:t>数据管理的问题 </a:t>
            </a:r>
            <a:endParaRPr kumimoji="1" lang="zh-CN" altLang="en-US" dirty="0"/>
          </a:p>
        </p:txBody>
      </p:sp>
      <p:sp>
        <p:nvSpPr>
          <p:cNvPr id="3" name="内容占位符 2"/>
          <p:cNvSpPr>
            <a:spLocks noGrp="1"/>
          </p:cNvSpPr>
          <p:nvPr>
            <p:ph idx="1"/>
          </p:nvPr>
        </p:nvSpPr>
        <p:spPr/>
        <p:txBody>
          <a:bodyPr/>
          <a:lstStyle/>
          <a:p>
            <a:r>
              <a:rPr lang="zh-CN" altLang="en-US" sz="2000" dirty="0"/>
              <a:t>用于并行编程的共享内存模型的优点是提供单一、共享的内存。我们不需要显式的从并行任务 中访问内存 </a:t>
            </a:r>
            <a:r>
              <a:rPr lang="en-US" altLang="zh-CN" sz="2000" dirty="0"/>
              <a:t>(</a:t>
            </a:r>
            <a:r>
              <a:rPr lang="zh-CN" altLang="en-US" sz="2000" dirty="0"/>
              <a:t>除了适当的同步以避免数据竞争</a:t>
            </a:r>
            <a:r>
              <a:rPr lang="en-US" altLang="zh-CN" sz="2000" dirty="0"/>
              <a:t>)</a:t>
            </a:r>
            <a:r>
              <a:rPr lang="zh-CN" altLang="en-US" sz="2000" dirty="0"/>
              <a:t>。当某些类型的加速器设备 </a:t>
            </a:r>
            <a:r>
              <a:rPr lang="en-US" altLang="zh-CN" sz="2000" dirty="0"/>
              <a:t>(</a:t>
            </a:r>
            <a:r>
              <a:rPr lang="zh-CN" altLang="en-US" sz="2000" dirty="0"/>
              <a:t>例如集成 </a:t>
            </a:r>
            <a:r>
              <a:rPr lang="en-US" altLang="zh-CN" sz="2000" dirty="0"/>
              <a:t>GPU) </a:t>
            </a:r>
            <a:r>
              <a:rPr lang="zh-CN" altLang="en-US" sz="2000" dirty="0"/>
              <a:t>与主机 </a:t>
            </a:r>
          </a:p>
          <a:p>
            <a:r>
              <a:rPr lang="en-US" altLang="zh-CN" sz="2000" dirty="0"/>
              <a:t>CPU </a:t>
            </a:r>
            <a:r>
              <a:rPr lang="zh-CN" altLang="en-US" sz="2000" dirty="0"/>
              <a:t>共享内存时，许多独立加速器有自己的内存，不与 </a:t>
            </a:r>
            <a:r>
              <a:rPr lang="en-US" altLang="zh-CN" sz="2000" dirty="0"/>
              <a:t>CPU </a:t>
            </a:r>
            <a:r>
              <a:rPr lang="zh-CN" altLang="en-US" sz="2000" dirty="0"/>
              <a:t>的内存在一起，如图 </a:t>
            </a:r>
            <a:r>
              <a:rPr lang="en-US" altLang="zh-CN" sz="2000" dirty="0"/>
              <a:t>3-1 </a:t>
            </a:r>
            <a:r>
              <a:rPr lang="zh-CN" altLang="en-US" sz="2000" dirty="0"/>
              <a:t>所示。 </a:t>
            </a:r>
          </a:p>
          <a:p>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0008" y="3409939"/>
            <a:ext cx="5986431" cy="2330223"/>
          </a:xfrm>
          <a:prstGeom prst="rect">
            <a:avLst/>
          </a:prstGeom>
        </p:spPr>
      </p:pic>
      <p:sp>
        <p:nvSpPr>
          <p:cNvPr id="6" name="文本框 5"/>
          <p:cNvSpPr txBox="1"/>
          <p:nvPr/>
        </p:nvSpPr>
        <p:spPr>
          <a:xfrm>
            <a:off x="5157178" y="5807631"/>
            <a:ext cx="897147" cy="369332"/>
          </a:xfrm>
          <a:prstGeom prst="rect">
            <a:avLst/>
          </a:prstGeom>
          <a:noFill/>
        </p:spPr>
        <p:txBody>
          <a:bodyPr wrap="square" rtlCol="0">
            <a:spAutoFit/>
          </a:bodyPr>
          <a:lstStyle/>
          <a:p>
            <a:r>
              <a:rPr kumimoji="1" lang="zh-CN" altLang="en-US" dirty="0"/>
              <a:t>图 </a:t>
            </a:r>
            <a:r>
              <a:rPr kumimoji="1" lang="en-US" altLang="zh-CN" dirty="0"/>
              <a:t>3-1</a:t>
            </a:r>
            <a:endParaRPr kumimoji="1" lang="zh-CN" altLang="en-US" dirty="0"/>
          </a:p>
        </p:txBody>
      </p:sp>
    </p:spTree>
    <p:extLst>
      <p:ext uri="{BB962C8B-B14F-4D97-AF65-F5344CB8AC3E}">
        <p14:creationId xmlns:p14="http://schemas.microsoft.com/office/powerpoint/2010/main" val="1800864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2924" y="208546"/>
            <a:ext cx="8526132" cy="4501105"/>
          </a:xfrm>
          <a:prstGeom prst="rect">
            <a:avLst/>
          </a:prstGeom>
        </p:spPr>
      </p:pic>
    </p:spTree>
    <p:extLst>
      <p:ext uri="{BB962C8B-B14F-4D97-AF65-F5344CB8AC3E}">
        <p14:creationId xmlns:p14="http://schemas.microsoft.com/office/powerpoint/2010/main" val="1495060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5471" y="276600"/>
            <a:ext cx="10046778" cy="6120682"/>
          </a:xfrm>
        </p:spPr>
      </p:pic>
    </p:spTree>
    <p:extLst>
      <p:ext uri="{BB962C8B-B14F-4D97-AF65-F5344CB8AC3E}">
        <p14:creationId xmlns:p14="http://schemas.microsoft.com/office/powerpoint/2010/main" val="13869403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2923" y="221112"/>
            <a:ext cx="10721197" cy="6636888"/>
          </a:xfrm>
        </p:spPr>
        <p:txBody>
          <a:bodyPr>
            <a:normAutofit fontScale="85000" lnSpcReduction="10000"/>
          </a:bodyPr>
          <a:lstStyle/>
          <a:p>
            <a:r>
              <a:rPr lang="zh-CN" altLang="en-US" dirty="0"/>
              <a:t>图 </a:t>
            </a:r>
            <a:r>
              <a:rPr lang="en-US" altLang="zh-CN" dirty="0"/>
              <a:t>3-13 </a:t>
            </a:r>
            <a:r>
              <a:rPr lang="zh-CN" altLang="en-US" dirty="0"/>
              <a:t>和图 </a:t>
            </a:r>
            <a:r>
              <a:rPr lang="en-US" altLang="zh-CN" dirty="0"/>
              <a:t>3-14 </a:t>
            </a:r>
            <a:r>
              <a:rPr lang="zh-CN" altLang="en-US" dirty="0"/>
              <a:t>中，我们执行三个内核</a:t>
            </a:r>
            <a:r>
              <a:rPr lang="en-US" altLang="zh-CN" dirty="0"/>
              <a:t>——</a:t>
            </a:r>
            <a:r>
              <a:rPr lang="en-US" altLang="zh-CN" dirty="0" err="1"/>
              <a:t>computeb</a:t>
            </a:r>
            <a:r>
              <a:rPr lang="zh-CN" altLang="en-US" dirty="0"/>
              <a:t>、</a:t>
            </a:r>
            <a:r>
              <a:rPr lang="en-US" altLang="zh-CN" dirty="0" err="1"/>
              <a:t>readA</a:t>
            </a:r>
            <a:r>
              <a:rPr lang="en-US" altLang="zh-CN" dirty="0"/>
              <a:t> </a:t>
            </a:r>
            <a:r>
              <a:rPr lang="zh-CN" altLang="en-US" dirty="0"/>
              <a:t>和 </a:t>
            </a:r>
            <a:r>
              <a:rPr lang="en-US" altLang="zh-CN" dirty="0" err="1"/>
              <a:t>computec</a:t>
            </a:r>
            <a:r>
              <a:rPr lang="en-US" altLang="zh-CN" dirty="0"/>
              <a:t>——</a:t>
            </a:r>
            <a:r>
              <a:rPr lang="zh-CN" altLang="en-US" dirty="0"/>
              <a:t>然后在主机 上读取最终结果。内核 </a:t>
            </a:r>
            <a:r>
              <a:rPr lang="en-US" altLang="zh-CN" dirty="0" err="1"/>
              <a:t>computeB</a:t>
            </a:r>
            <a:r>
              <a:rPr lang="en-US" altLang="zh-CN" dirty="0"/>
              <a:t> </a:t>
            </a:r>
            <a:r>
              <a:rPr lang="zh-CN" altLang="en-US" dirty="0"/>
              <a:t>的命令组创建两个访问器，</a:t>
            </a:r>
            <a:r>
              <a:rPr lang="en-US" altLang="zh-CN" dirty="0" err="1"/>
              <a:t>accA</a:t>
            </a:r>
            <a:r>
              <a:rPr lang="en-US" altLang="zh-CN" dirty="0"/>
              <a:t> </a:t>
            </a:r>
            <a:r>
              <a:rPr lang="zh-CN" altLang="en-US" dirty="0"/>
              <a:t>和 </a:t>
            </a:r>
            <a:r>
              <a:rPr lang="en-US" altLang="zh-CN" dirty="0" err="1"/>
              <a:t>accB</a:t>
            </a:r>
            <a:r>
              <a:rPr lang="zh-CN" altLang="en-US" dirty="0"/>
              <a:t>。这些访问器使用访问 标记 </a:t>
            </a:r>
            <a:r>
              <a:rPr lang="en-US" altLang="zh-CN" dirty="0" err="1"/>
              <a:t>read_only</a:t>
            </a:r>
            <a:r>
              <a:rPr lang="en-US" altLang="zh-CN" dirty="0"/>
              <a:t> </a:t>
            </a:r>
            <a:r>
              <a:rPr lang="zh-CN" altLang="en-US" dirty="0"/>
              <a:t>和 </a:t>
            </a:r>
            <a:r>
              <a:rPr lang="en-US" altLang="zh-CN" dirty="0" err="1"/>
              <a:t>write_only</a:t>
            </a:r>
            <a:r>
              <a:rPr lang="en-US" altLang="zh-CN" dirty="0"/>
              <a:t> </a:t>
            </a:r>
            <a:r>
              <a:rPr lang="zh-CN" altLang="en-US" dirty="0"/>
              <a:t>进行优化，以指定不使用默认的访问模式 </a:t>
            </a:r>
            <a:r>
              <a:rPr lang="en-US" altLang="zh-CN" dirty="0"/>
              <a:t>access::mode::</a:t>
            </a:r>
            <a:r>
              <a:rPr lang="en-US" altLang="zh-CN" dirty="0" err="1"/>
              <a:t>read_write</a:t>
            </a:r>
            <a:r>
              <a:rPr lang="zh-CN" altLang="en-US" dirty="0"/>
              <a:t>。 内核 </a:t>
            </a:r>
            <a:r>
              <a:rPr lang="en-US" altLang="zh-CN" dirty="0" err="1"/>
              <a:t>computeB</a:t>
            </a:r>
            <a:r>
              <a:rPr lang="en-US" altLang="zh-CN" dirty="0"/>
              <a:t> </a:t>
            </a:r>
            <a:r>
              <a:rPr lang="zh-CN" altLang="en-US" dirty="0"/>
              <a:t>读取缓冲区 </a:t>
            </a:r>
            <a:r>
              <a:rPr lang="en-US" altLang="zh-CN" dirty="0"/>
              <a:t>A </a:t>
            </a:r>
            <a:r>
              <a:rPr lang="zh-CN" altLang="en-US" dirty="0"/>
              <a:t>并写入缓冲区 </a:t>
            </a:r>
            <a:r>
              <a:rPr lang="en-US" altLang="zh-CN" dirty="0"/>
              <a:t>B</a:t>
            </a:r>
            <a:r>
              <a:rPr lang="zh-CN" altLang="en-US" dirty="0"/>
              <a:t>，缓冲区 </a:t>
            </a:r>
            <a:r>
              <a:rPr lang="en-US" altLang="zh-CN" dirty="0"/>
              <a:t>A </a:t>
            </a:r>
            <a:r>
              <a:rPr lang="zh-CN" altLang="en-US" dirty="0"/>
              <a:t>必须在内核开始执行之前从主机复制到 设备上。 </a:t>
            </a:r>
          </a:p>
          <a:p>
            <a:r>
              <a:rPr lang="zh-CN" altLang="en-US" dirty="0"/>
              <a:t>内核 </a:t>
            </a:r>
            <a:r>
              <a:rPr lang="en-US" altLang="zh-CN" dirty="0" err="1"/>
              <a:t>readA</a:t>
            </a:r>
            <a:r>
              <a:rPr lang="en-US" altLang="zh-CN" dirty="0"/>
              <a:t> </a:t>
            </a:r>
            <a:r>
              <a:rPr lang="zh-CN" altLang="en-US" dirty="0"/>
              <a:t>也为缓冲区 </a:t>
            </a:r>
            <a:r>
              <a:rPr lang="en-US" altLang="zh-CN" dirty="0"/>
              <a:t>A </a:t>
            </a:r>
            <a:r>
              <a:rPr lang="zh-CN" altLang="en-US" dirty="0"/>
              <a:t>创建一个只读访问器。因为内核 </a:t>
            </a:r>
            <a:r>
              <a:rPr lang="en-US" altLang="zh-CN" dirty="0" err="1"/>
              <a:t>readA</a:t>
            </a:r>
            <a:r>
              <a:rPr lang="en-US" altLang="zh-CN" dirty="0"/>
              <a:t> </a:t>
            </a:r>
            <a:r>
              <a:rPr lang="zh-CN" altLang="en-US" dirty="0"/>
              <a:t>是在内核 </a:t>
            </a:r>
            <a:r>
              <a:rPr lang="en-US" altLang="zh-CN" dirty="0" err="1"/>
              <a:t>computeB</a:t>
            </a:r>
            <a:r>
              <a:rPr lang="en-US" altLang="zh-CN" dirty="0"/>
              <a:t> </a:t>
            </a:r>
            <a:r>
              <a:rPr lang="zh-CN" altLang="en-US" dirty="0"/>
              <a:t>后提交 的，所以这会创建一个读后读的场景。然而，读后读并没有对运行时进行限制，内核可以自由地以 任何顺序执行。事实上，运行时更喜欢在内核 </a:t>
            </a:r>
            <a:r>
              <a:rPr lang="en-US" altLang="zh-CN" dirty="0" err="1"/>
              <a:t>computeB</a:t>
            </a:r>
            <a:r>
              <a:rPr lang="en-US" altLang="zh-CN" dirty="0"/>
              <a:t> </a:t>
            </a:r>
            <a:r>
              <a:rPr lang="zh-CN" altLang="en-US" dirty="0"/>
              <a:t>之前执行内核 </a:t>
            </a:r>
            <a:r>
              <a:rPr lang="en-US" altLang="zh-CN" dirty="0" err="1"/>
              <a:t>readA</a:t>
            </a:r>
            <a:r>
              <a:rPr lang="zh-CN" altLang="en-US" dirty="0"/>
              <a:t>，甚至同时执行。两 者都需要将缓冲区 </a:t>
            </a:r>
            <a:r>
              <a:rPr lang="en-US" altLang="zh-CN" dirty="0"/>
              <a:t>A </a:t>
            </a:r>
            <a:r>
              <a:rPr lang="zh-CN" altLang="en-US" dirty="0"/>
              <a:t>复制到设备上，但是内核 </a:t>
            </a:r>
            <a:r>
              <a:rPr lang="en-US" altLang="zh-CN" dirty="0" err="1"/>
              <a:t>computeB</a:t>
            </a:r>
            <a:r>
              <a:rPr lang="en-US" altLang="zh-CN" dirty="0"/>
              <a:t> </a:t>
            </a:r>
            <a:r>
              <a:rPr lang="zh-CN" altLang="en-US" dirty="0"/>
              <a:t>也需要复制缓冲区 </a:t>
            </a:r>
            <a:r>
              <a:rPr lang="en-US" altLang="zh-CN" dirty="0"/>
              <a:t>B</a:t>
            </a:r>
            <a:r>
              <a:rPr lang="zh-CN" altLang="en-US" dirty="0"/>
              <a:t>，以确保 </a:t>
            </a:r>
            <a:r>
              <a:rPr lang="en-US" altLang="zh-CN" dirty="0" err="1"/>
              <a:t>computeB</a:t>
            </a:r>
            <a:r>
              <a:rPr lang="en-US" altLang="zh-CN" dirty="0"/>
              <a:t> </a:t>
            </a:r>
            <a:r>
              <a:rPr lang="zh-CN" altLang="en-US" dirty="0"/>
              <a:t>的数据覆盖相应的缓冲区。当缓冲区 </a:t>
            </a:r>
            <a:r>
              <a:rPr lang="en-US" altLang="zh-CN" dirty="0"/>
              <a:t>B </a:t>
            </a:r>
            <a:r>
              <a:rPr lang="zh-CN" altLang="en-US" dirty="0"/>
              <a:t>的数据传输时，运行时可以执行内核读取，即使内核只会 写入缓冲区，缓冲区的原始内容仍然可移动到设备上，因为不能保证缓冲区中的所有值都由内核修 改 </a:t>
            </a:r>
            <a:r>
              <a:rPr lang="en-US" altLang="zh-CN" dirty="0"/>
              <a:t>(</a:t>
            </a:r>
            <a:r>
              <a:rPr lang="zh-CN" altLang="en-US" dirty="0"/>
              <a:t>参见第 </a:t>
            </a:r>
            <a:r>
              <a:rPr lang="en-US" altLang="zh-CN" dirty="0"/>
              <a:t>7 </a:t>
            </a:r>
            <a:r>
              <a:rPr lang="zh-CN" altLang="en-US" dirty="0"/>
              <a:t>章，关于优化标记</a:t>
            </a:r>
            <a:r>
              <a:rPr lang="en-US" altLang="zh-CN" dirty="0"/>
              <a:t>)</a:t>
            </a:r>
            <a:r>
              <a:rPr lang="zh-CN" altLang="en-US" dirty="0"/>
              <a:t>。 </a:t>
            </a:r>
          </a:p>
          <a:p>
            <a:endParaRPr kumimoji="1" lang="zh-CN" altLang="en-US" dirty="0"/>
          </a:p>
        </p:txBody>
      </p:sp>
    </p:spTree>
    <p:extLst>
      <p:ext uri="{BB962C8B-B14F-4D97-AF65-F5344CB8AC3E}">
        <p14:creationId xmlns:p14="http://schemas.microsoft.com/office/powerpoint/2010/main" val="1963807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38355"/>
            <a:ext cx="10515600" cy="5538608"/>
          </a:xfrm>
        </p:spPr>
        <p:txBody>
          <a:bodyPr/>
          <a:lstStyle/>
          <a:p>
            <a:r>
              <a:rPr lang="zh-CN" altLang="en-US" dirty="0"/>
              <a:t>内核 </a:t>
            </a:r>
            <a:r>
              <a:rPr lang="en-US" altLang="zh-CN" dirty="0" err="1"/>
              <a:t>computeC</a:t>
            </a:r>
            <a:r>
              <a:rPr lang="en-US" altLang="zh-CN" dirty="0"/>
              <a:t> </a:t>
            </a:r>
            <a:r>
              <a:rPr lang="zh-CN" altLang="en-US" dirty="0"/>
              <a:t>读取缓冲区 </a:t>
            </a:r>
            <a:r>
              <a:rPr lang="en-US" altLang="zh-CN" dirty="0"/>
              <a:t>B</a:t>
            </a:r>
            <a:r>
              <a:rPr lang="zh-CN" altLang="en-US" dirty="0"/>
              <a:t>，这是内核 </a:t>
            </a:r>
            <a:r>
              <a:rPr lang="en-US" altLang="zh-CN" dirty="0" err="1"/>
              <a:t>computeB</a:t>
            </a:r>
            <a:r>
              <a:rPr lang="en-US" altLang="zh-CN" dirty="0"/>
              <a:t> </a:t>
            </a:r>
            <a:r>
              <a:rPr lang="zh-CN" altLang="en-US" dirty="0"/>
              <a:t>计算的结果。在提交内核 </a:t>
            </a:r>
            <a:r>
              <a:rPr lang="en-US" altLang="zh-CN" dirty="0" err="1"/>
              <a:t>computeB</a:t>
            </a:r>
            <a:r>
              <a:rPr lang="en-US" altLang="zh-CN" dirty="0"/>
              <a:t> </a:t>
            </a:r>
            <a:r>
              <a:rPr lang="zh-CN" altLang="en-US" dirty="0"/>
              <a:t>之 后，提交了内核 </a:t>
            </a:r>
            <a:r>
              <a:rPr lang="en-US" altLang="zh-CN" dirty="0" err="1"/>
              <a:t>computeC</a:t>
            </a:r>
            <a:r>
              <a:rPr lang="zh-CN" altLang="en-US" dirty="0"/>
              <a:t>，这样内核 </a:t>
            </a:r>
            <a:r>
              <a:rPr lang="en-US" altLang="zh-CN" dirty="0" err="1"/>
              <a:t>computeC</a:t>
            </a:r>
            <a:r>
              <a:rPr lang="en-US" altLang="zh-CN" dirty="0"/>
              <a:t> </a:t>
            </a:r>
            <a:r>
              <a:rPr lang="zh-CN" altLang="en-US" dirty="0"/>
              <a:t>对缓冲区 </a:t>
            </a:r>
            <a:r>
              <a:rPr lang="en-US" altLang="zh-CN" dirty="0"/>
              <a:t>B </a:t>
            </a:r>
            <a:r>
              <a:rPr lang="zh-CN" altLang="en-US" dirty="0"/>
              <a:t>有数据依赖。数据依赖也称为真依 赖或流依赖，因为数据需要从计算流到另一个计算，从而计算出正确的结果。因为主机希望在内核 完成后读取 </a:t>
            </a:r>
            <a:r>
              <a:rPr lang="en-US" altLang="zh-CN" dirty="0"/>
              <a:t>C</a:t>
            </a:r>
            <a:r>
              <a:rPr lang="zh-CN" altLang="en-US" dirty="0"/>
              <a:t>，所以还在内核 </a:t>
            </a:r>
            <a:r>
              <a:rPr lang="en-US" altLang="zh-CN" dirty="0" err="1"/>
              <a:t>computeC</a:t>
            </a:r>
            <a:r>
              <a:rPr lang="en-US" altLang="zh-CN" dirty="0"/>
              <a:t> </a:t>
            </a:r>
            <a:r>
              <a:rPr lang="zh-CN" altLang="en-US" dirty="0"/>
              <a:t>和主机之间创建了对缓冲区 </a:t>
            </a:r>
            <a:r>
              <a:rPr lang="en-US" altLang="zh-CN" dirty="0"/>
              <a:t>C </a:t>
            </a:r>
            <a:r>
              <a:rPr lang="zh-CN" altLang="en-US" dirty="0"/>
              <a:t>的依赖，这迫使运行时将 缓冲区 </a:t>
            </a:r>
            <a:r>
              <a:rPr lang="en-US" altLang="zh-CN" dirty="0"/>
              <a:t>C </a:t>
            </a:r>
            <a:r>
              <a:rPr lang="zh-CN" altLang="en-US" dirty="0"/>
              <a:t>复制回主机。由于设备上没有对缓冲区 </a:t>
            </a:r>
            <a:r>
              <a:rPr lang="en-US" altLang="zh-CN" dirty="0"/>
              <a:t>A </a:t>
            </a:r>
            <a:r>
              <a:rPr lang="zh-CN" altLang="en-US" dirty="0"/>
              <a:t>的写操作，因为主机已经有了最新的数据副本， 所以运行时不需要将缓冲区复制回主机。 </a:t>
            </a:r>
          </a:p>
          <a:p>
            <a:endParaRPr kumimoji="1" lang="zh-CN" altLang="en-US" dirty="0"/>
          </a:p>
        </p:txBody>
      </p:sp>
    </p:spTree>
    <p:extLst>
      <p:ext uri="{BB962C8B-B14F-4D97-AF65-F5344CB8AC3E}">
        <p14:creationId xmlns:p14="http://schemas.microsoft.com/office/powerpoint/2010/main" val="57729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1250" y="0"/>
            <a:ext cx="6031980" cy="6495979"/>
          </a:xfrm>
        </p:spPr>
      </p:pic>
    </p:spTree>
    <p:extLst>
      <p:ext uri="{BB962C8B-B14F-4D97-AF65-F5344CB8AC3E}">
        <p14:creationId xmlns:p14="http://schemas.microsoft.com/office/powerpoint/2010/main" val="1690831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4196" y="707365"/>
            <a:ext cx="9160561" cy="4261449"/>
          </a:xfrm>
        </p:spPr>
      </p:pic>
    </p:spTree>
    <p:extLst>
      <p:ext uri="{BB962C8B-B14F-4D97-AF65-F5344CB8AC3E}">
        <p14:creationId xmlns:p14="http://schemas.microsoft.com/office/powerpoint/2010/main" val="11842878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642" y="827982"/>
            <a:ext cx="10746334" cy="4244350"/>
          </a:xfrm>
        </p:spPr>
      </p:pic>
    </p:spTree>
    <p:extLst>
      <p:ext uri="{BB962C8B-B14F-4D97-AF65-F5344CB8AC3E}">
        <p14:creationId xmlns:p14="http://schemas.microsoft.com/office/powerpoint/2010/main" val="1237144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21102"/>
            <a:ext cx="10515600" cy="5745642"/>
          </a:xfrm>
        </p:spPr>
        <p:txBody>
          <a:bodyPr>
            <a:normAutofit fontScale="85000" lnSpcReduction="10000"/>
          </a:bodyPr>
          <a:lstStyle/>
          <a:p>
            <a:r>
              <a:rPr lang="zh-CN" altLang="en-US" dirty="0"/>
              <a:t>图 </a:t>
            </a:r>
            <a:r>
              <a:rPr lang="en-US" altLang="zh-CN" dirty="0"/>
              <a:t>3-15 </a:t>
            </a:r>
            <a:r>
              <a:rPr lang="zh-CN" altLang="en-US" dirty="0"/>
              <a:t>和 </a:t>
            </a:r>
            <a:r>
              <a:rPr lang="en-US" altLang="zh-CN" dirty="0"/>
              <a:t>3-16 </a:t>
            </a:r>
            <a:r>
              <a:rPr lang="zh-CN" altLang="en-US" dirty="0"/>
              <a:t>中，再次执行三个内核</a:t>
            </a:r>
            <a:r>
              <a:rPr lang="en-US" altLang="zh-CN" dirty="0"/>
              <a:t>:</a:t>
            </a:r>
            <a:r>
              <a:rPr lang="en-US" altLang="zh-CN" dirty="0" err="1"/>
              <a:t>computeB</a:t>
            </a:r>
            <a:r>
              <a:rPr lang="zh-CN" altLang="en-US" dirty="0"/>
              <a:t>、</a:t>
            </a:r>
            <a:r>
              <a:rPr lang="en-US" altLang="zh-CN" dirty="0" err="1"/>
              <a:t>rewriteA</a:t>
            </a:r>
            <a:r>
              <a:rPr lang="en-US" altLang="zh-CN" dirty="0"/>
              <a:t> </a:t>
            </a:r>
            <a:r>
              <a:rPr lang="zh-CN" altLang="en-US" dirty="0"/>
              <a:t>和 </a:t>
            </a:r>
            <a:r>
              <a:rPr lang="en-US" altLang="zh-CN" dirty="0" err="1"/>
              <a:t>rewriteB</a:t>
            </a:r>
            <a:r>
              <a:rPr lang="zh-CN" altLang="en-US" dirty="0"/>
              <a:t>。内核 </a:t>
            </a:r>
            <a:r>
              <a:rPr lang="en-US" altLang="zh-CN" dirty="0" err="1"/>
              <a:t>rewriteA</a:t>
            </a:r>
            <a:r>
              <a:rPr lang="en-US" altLang="zh-CN" dirty="0"/>
              <a:t> </a:t>
            </a:r>
            <a:r>
              <a:rPr lang="zh-CN" altLang="en-US" dirty="0"/>
              <a:t>写缓 冲区 </a:t>
            </a:r>
            <a:r>
              <a:rPr lang="en-US" altLang="zh-CN" dirty="0"/>
              <a:t>A</a:t>
            </a:r>
            <a:r>
              <a:rPr lang="zh-CN" altLang="en-US" dirty="0"/>
              <a:t>，内核 </a:t>
            </a:r>
            <a:r>
              <a:rPr lang="en-US" altLang="zh-CN" dirty="0" err="1"/>
              <a:t>rewriteB</a:t>
            </a:r>
            <a:r>
              <a:rPr lang="en-US" altLang="zh-CN" dirty="0"/>
              <a:t> </a:t>
            </a:r>
            <a:r>
              <a:rPr lang="zh-CN" altLang="en-US" dirty="0"/>
              <a:t>写缓冲区 </a:t>
            </a:r>
            <a:r>
              <a:rPr lang="en-US" altLang="zh-CN" dirty="0"/>
              <a:t>B</a:t>
            </a:r>
            <a:r>
              <a:rPr lang="zh-CN" altLang="en-US" dirty="0"/>
              <a:t>。内核 </a:t>
            </a:r>
            <a:r>
              <a:rPr lang="en-US" altLang="zh-CN" dirty="0" err="1"/>
              <a:t>rewriteA</a:t>
            </a:r>
            <a:r>
              <a:rPr lang="en-US" altLang="zh-CN" dirty="0"/>
              <a:t> </a:t>
            </a:r>
            <a:r>
              <a:rPr lang="zh-CN" altLang="en-US" dirty="0"/>
              <a:t>理论上可以比内核 </a:t>
            </a:r>
            <a:r>
              <a:rPr lang="en-US" altLang="zh-CN" dirty="0" err="1"/>
              <a:t>rewriteB</a:t>
            </a:r>
            <a:r>
              <a:rPr lang="en-US" altLang="zh-CN" dirty="0"/>
              <a:t> </a:t>
            </a:r>
            <a:r>
              <a:rPr lang="zh-CN" altLang="en-US" dirty="0"/>
              <a:t>更早执行，在内核 准备好之前需要传输的数据更少。但必须等到内核 </a:t>
            </a:r>
            <a:r>
              <a:rPr lang="en-US" altLang="zh-CN" dirty="0" err="1"/>
              <a:t>computeB</a:t>
            </a:r>
            <a:r>
              <a:rPr lang="en-US" altLang="zh-CN" dirty="0"/>
              <a:t> </a:t>
            </a:r>
            <a:r>
              <a:rPr lang="zh-CN" altLang="en-US" dirty="0"/>
              <a:t>完成后，因为有一个写后读依赖于缓 冲区 </a:t>
            </a:r>
            <a:r>
              <a:rPr lang="en-US" altLang="zh-CN" dirty="0"/>
              <a:t>A</a:t>
            </a:r>
            <a:r>
              <a:rPr lang="zh-CN" altLang="en-US" dirty="0"/>
              <a:t>。 </a:t>
            </a:r>
          </a:p>
          <a:p>
            <a:r>
              <a:rPr lang="zh-CN" altLang="en-US" dirty="0"/>
              <a:t>这个例子中，内核 </a:t>
            </a:r>
            <a:r>
              <a:rPr lang="en-US" altLang="zh-CN" dirty="0" err="1"/>
              <a:t>computeB</a:t>
            </a:r>
            <a:r>
              <a:rPr lang="en-US" altLang="zh-CN" dirty="0"/>
              <a:t> </a:t>
            </a:r>
            <a:r>
              <a:rPr lang="zh-CN" altLang="en-US" dirty="0"/>
              <a:t>需要从主机获取 </a:t>
            </a:r>
            <a:r>
              <a:rPr lang="en-US" altLang="zh-CN" dirty="0"/>
              <a:t>A </a:t>
            </a:r>
            <a:r>
              <a:rPr lang="zh-CN" altLang="en-US" dirty="0"/>
              <a:t>的原始值，如果内核 </a:t>
            </a:r>
            <a:r>
              <a:rPr lang="en-US" altLang="zh-CN" dirty="0" err="1"/>
              <a:t>rewriteA</a:t>
            </a:r>
            <a:r>
              <a:rPr lang="en-US" altLang="zh-CN" dirty="0"/>
              <a:t> </a:t>
            </a:r>
            <a:r>
              <a:rPr lang="zh-CN" altLang="en-US" dirty="0"/>
              <a:t>在内核 </a:t>
            </a:r>
            <a:r>
              <a:rPr lang="en-US" altLang="zh-CN" dirty="0" err="1"/>
              <a:t>computeB</a:t>
            </a:r>
            <a:r>
              <a:rPr lang="en-US" altLang="zh-CN" dirty="0"/>
              <a:t> </a:t>
            </a:r>
            <a:r>
              <a:rPr lang="zh-CN" altLang="en-US" dirty="0"/>
              <a:t>之前执行，那将读取错误的值。写后读依赖也称为反依赖，原始依赖关系确保数据正确地流向正确 的方向，而写后读依赖关系确保在读取现有值之前不会覆盖。内核重写函数中，写后写对缓冲区 </a:t>
            </a:r>
            <a:r>
              <a:rPr lang="en-US" altLang="zh-CN" dirty="0"/>
              <a:t>B </a:t>
            </a:r>
            <a:r>
              <a:rPr lang="zh-CN" altLang="en-US" dirty="0"/>
              <a:t>的依赖与此类似。如果在内核 </a:t>
            </a:r>
            <a:r>
              <a:rPr lang="en-US" altLang="zh-CN" dirty="0" err="1"/>
              <a:t>computeB</a:t>
            </a:r>
            <a:r>
              <a:rPr lang="en-US" altLang="zh-CN" dirty="0"/>
              <a:t> </a:t>
            </a:r>
            <a:r>
              <a:rPr lang="zh-CN" altLang="en-US" dirty="0"/>
              <a:t>和 </a:t>
            </a:r>
            <a:r>
              <a:rPr lang="en-US" altLang="zh-CN" dirty="0" err="1"/>
              <a:t>rewriteB</a:t>
            </a:r>
            <a:r>
              <a:rPr lang="en-US" altLang="zh-CN" dirty="0"/>
              <a:t> </a:t>
            </a:r>
            <a:r>
              <a:rPr lang="zh-CN" altLang="en-US" dirty="0"/>
              <a:t>之间提交了任何对缓冲区 </a:t>
            </a:r>
            <a:r>
              <a:rPr lang="en-US" altLang="zh-CN" dirty="0"/>
              <a:t>B </a:t>
            </a:r>
            <a:r>
              <a:rPr lang="zh-CN" altLang="en-US" dirty="0"/>
              <a:t>的读取，将形成 读后写和写后读的依赖关系，从而正确地排序任务。然而，内核 </a:t>
            </a:r>
            <a:r>
              <a:rPr lang="en-US" altLang="zh-CN" dirty="0" err="1"/>
              <a:t>rewriteB</a:t>
            </a:r>
            <a:r>
              <a:rPr lang="en-US" altLang="zh-CN" dirty="0"/>
              <a:t> </a:t>
            </a:r>
            <a:r>
              <a:rPr lang="zh-CN" altLang="en-US" dirty="0"/>
              <a:t>和主机之间存在隐式的 依赖关系，最终的数据必须写回主机。写后写依赖关系，也称为输出依赖关系，确保最终的输出数 据在主机上的正确性。 </a:t>
            </a:r>
          </a:p>
          <a:p>
            <a:endParaRPr kumimoji="1" lang="zh-CN" altLang="en-US" dirty="0"/>
          </a:p>
        </p:txBody>
      </p:sp>
    </p:spTree>
    <p:extLst>
      <p:ext uri="{BB962C8B-B14F-4D97-AF65-F5344CB8AC3E}">
        <p14:creationId xmlns:p14="http://schemas.microsoft.com/office/powerpoint/2010/main" val="1598401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537655"/>
            <a:ext cx="10515600" cy="808066"/>
          </a:xfrm>
        </p:spPr>
        <p:txBody>
          <a:bodyPr>
            <a:normAutofit/>
          </a:bodyPr>
          <a:lstStyle/>
          <a:p>
            <a:r>
              <a:rPr lang="zh-CN" altLang="en-US" dirty="0"/>
              <a:t>八</a:t>
            </a:r>
            <a:r>
              <a:rPr lang="en-US" altLang="zh-CN" dirty="0"/>
              <a:t>.	</a:t>
            </a:r>
            <a:r>
              <a:rPr lang="zh-CN" altLang="en-US" dirty="0"/>
              <a:t>选择管理策略 </a:t>
            </a:r>
          </a:p>
        </p:txBody>
      </p:sp>
      <p:sp>
        <p:nvSpPr>
          <p:cNvPr id="3" name="内容占位符 2"/>
          <p:cNvSpPr>
            <a:spLocks noGrp="1"/>
          </p:cNvSpPr>
          <p:nvPr>
            <p:ph idx="1"/>
          </p:nvPr>
        </p:nvSpPr>
        <p:spPr>
          <a:xfrm>
            <a:off x="838200" y="1716657"/>
            <a:ext cx="10515600" cy="5141343"/>
          </a:xfrm>
        </p:spPr>
        <p:txBody>
          <a:bodyPr>
            <a:normAutofit lnSpcReduction="10000"/>
          </a:bodyPr>
          <a:lstStyle/>
          <a:p>
            <a:r>
              <a:rPr lang="zh-CN" altLang="en-US" dirty="0"/>
              <a:t>为程序选择正确的数据管理策略很大程度上是偏好的问题。事实上，可以从一种策略开始，然 后随着项目的成熟而转向另一种策略。这里有一些指导方针，可以帮助我们选择符合需要的策略。 </a:t>
            </a:r>
          </a:p>
          <a:p>
            <a:r>
              <a:rPr lang="zh-CN" altLang="en-US" dirty="0"/>
              <a:t>首先是使用显式数据移动还是隐式数据移动，这极大地影响了对程序进行的操作。隐式数据移 动通常更容易，因为所有数据移动都是隐式处理的，从而让我们专注于计算。 </a:t>
            </a:r>
          </a:p>
          <a:p>
            <a:r>
              <a:rPr lang="zh-CN" altLang="en-US" dirty="0"/>
              <a:t>如果从一开始就完全控制所有的数据移动，使用 </a:t>
            </a:r>
            <a:r>
              <a:rPr lang="en-US" altLang="zh-CN" dirty="0"/>
              <a:t>USM </a:t>
            </a:r>
            <a:r>
              <a:rPr lang="zh-CN" altLang="en-US" dirty="0"/>
              <a:t>设备分配的显式数据移动就是不错的选 择。我们只需要确保在主机和设备之间添加所有必要的副本即可。 </a:t>
            </a:r>
          </a:p>
        </p:txBody>
      </p:sp>
    </p:spTree>
    <p:extLst>
      <p:ext uri="{BB962C8B-B14F-4D97-AF65-F5344CB8AC3E}">
        <p14:creationId xmlns:p14="http://schemas.microsoft.com/office/powerpoint/2010/main" val="409420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76222" y="793630"/>
            <a:ext cx="10515600" cy="5244861"/>
          </a:xfrm>
        </p:spPr>
        <p:txBody>
          <a:bodyPr>
            <a:normAutofit fontScale="85000" lnSpcReduction="20000"/>
          </a:bodyPr>
          <a:lstStyle/>
          <a:p>
            <a:r>
              <a:rPr lang="zh-CN" altLang="en-US" dirty="0"/>
              <a:t>选择隐式数据移动策略时，仍然可以选择是否使用缓冲区或 </a:t>
            </a:r>
            <a:r>
              <a:rPr lang="en-US" altLang="zh-CN" dirty="0"/>
              <a:t>USM </a:t>
            </a:r>
            <a:r>
              <a:rPr lang="zh-CN" altLang="en-US" dirty="0"/>
              <a:t>主机或共享指针。如果正在 移植一个使用指针的 </a:t>
            </a:r>
            <a:r>
              <a:rPr lang="en-US" altLang="zh-CN" dirty="0"/>
              <a:t>C/C++ </a:t>
            </a:r>
            <a:r>
              <a:rPr lang="zh-CN" altLang="en-US" dirty="0"/>
              <a:t>程序，</a:t>
            </a:r>
            <a:r>
              <a:rPr lang="en-US" altLang="zh-CN" dirty="0"/>
              <a:t>USM </a:t>
            </a:r>
            <a:r>
              <a:rPr lang="zh-CN" altLang="en-US" dirty="0"/>
              <a:t>是更简单的方式，无需修改大多数的代码。如果数据表 示没有引导我们选择一个策略，则可以问的另一个问题，希望如何表达内核之间的依赖关系。如果 更愿意考虑内核之间的数据依赖关系，那么选择缓冲区。如果倾向于把依赖关系看作是在另一个计 算之前执行一个计算，并且想使用一个有序队列或显式事件或内核之间的等待来表示依赖关系，那 么选择 </a:t>
            </a:r>
            <a:r>
              <a:rPr lang="en-US" altLang="zh-CN" dirty="0"/>
              <a:t>USM</a:t>
            </a:r>
            <a:r>
              <a:rPr lang="zh-CN" altLang="en-US" dirty="0"/>
              <a:t>。 </a:t>
            </a:r>
          </a:p>
          <a:p>
            <a:r>
              <a:rPr lang="zh-CN" altLang="en-US" dirty="0"/>
              <a:t>使用 </a:t>
            </a:r>
            <a:r>
              <a:rPr lang="en-US" altLang="zh-CN" dirty="0"/>
              <a:t>USM </a:t>
            </a:r>
            <a:r>
              <a:rPr lang="zh-CN" altLang="en-US" dirty="0"/>
              <a:t>指针 </a:t>
            </a:r>
            <a:r>
              <a:rPr lang="en-US" altLang="zh-CN" dirty="0"/>
              <a:t>(</a:t>
            </a:r>
            <a:r>
              <a:rPr lang="zh-CN" altLang="en-US" dirty="0"/>
              <a:t>显式或隐式数据移动</a:t>
            </a:r>
            <a:r>
              <a:rPr lang="en-US" altLang="zh-CN" dirty="0"/>
              <a:t>) </a:t>
            </a:r>
            <a:r>
              <a:rPr lang="zh-CN" altLang="en-US" dirty="0"/>
              <a:t>时，可以选择想要使用类型的队列。有序队列简单直 观，但限制了运行时，并可能限制性能。无序队列更复杂，但给了运行时更多的自由来重新排序和 重叠执行。如果程序在内核之间有复杂的依赖关系，那么无序队列类是正确的选择。如果程序只是 一个接一个地运行多个内核，那么有序队列将是更好的选择。 </a:t>
            </a:r>
          </a:p>
          <a:p>
            <a:endParaRPr kumimoji="1" lang="zh-CN" altLang="en-US" dirty="0"/>
          </a:p>
        </p:txBody>
      </p:sp>
    </p:spTree>
    <p:extLst>
      <p:ext uri="{BB962C8B-B14F-4D97-AF65-F5344CB8AC3E}">
        <p14:creationId xmlns:p14="http://schemas.microsoft.com/office/powerpoint/2010/main" val="214394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644526"/>
          </a:xfrm>
        </p:spPr>
        <p:txBody>
          <a:bodyPr>
            <a:normAutofit fontScale="90000"/>
          </a:bodyPr>
          <a:lstStyle/>
          <a:p>
            <a:r>
              <a:rPr lang="zh-CN" altLang="en-US" dirty="0"/>
              <a:t>三</a:t>
            </a:r>
            <a:r>
              <a:rPr lang="en-US" altLang="zh-CN" dirty="0"/>
              <a:t>.	</a:t>
            </a:r>
            <a:r>
              <a:rPr lang="zh-CN" altLang="en-US" dirty="0"/>
              <a:t>本地设备和远程设备 </a:t>
            </a:r>
            <a:endParaRPr kumimoji="1" lang="zh-CN" altLang="en-US" dirty="0"/>
          </a:p>
        </p:txBody>
      </p:sp>
      <p:sp>
        <p:nvSpPr>
          <p:cNvPr id="3" name="内容占位符 2"/>
          <p:cNvSpPr>
            <a:spLocks noGrp="1"/>
          </p:cNvSpPr>
          <p:nvPr>
            <p:ph idx="1"/>
          </p:nvPr>
        </p:nvSpPr>
        <p:spPr>
          <a:xfrm>
            <a:off x="707366" y="1155851"/>
            <a:ext cx="10646434" cy="4486275"/>
          </a:xfrm>
        </p:spPr>
        <p:txBody>
          <a:bodyPr>
            <a:normAutofit/>
          </a:bodyPr>
          <a:lstStyle/>
          <a:p>
            <a:r>
              <a:rPr lang="zh-CN" altLang="en-US" dirty="0"/>
              <a:t>运行在设备上的程序直接使用到设备上的内存，要比远程内存读写数据时性能会更好。我们将 直接访问独立内存称为本地访存，访问其他设备的内存是远程访存。远程访存往往比本地访存慢， 因为需要以更低的带宽和</a:t>
            </a:r>
            <a:r>
              <a:rPr lang="en-US" altLang="zh-CN" dirty="0"/>
              <a:t>/</a:t>
            </a:r>
            <a:r>
              <a:rPr lang="zh-CN" altLang="en-US" dirty="0"/>
              <a:t>或更高的延迟在数据链路上进行传输，所以将计算和数据放在一起有利 与计算。为了实现这一点，必须以某种方式确保数据在不同的内存间可以复制或迁移，以便将其移 动到更接近计算发生的位置。 </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4369" y="4019909"/>
            <a:ext cx="5150506" cy="2659412"/>
          </a:xfrm>
          <a:prstGeom prst="rect">
            <a:avLst/>
          </a:prstGeom>
        </p:spPr>
      </p:pic>
    </p:spTree>
    <p:extLst>
      <p:ext uri="{BB962C8B-B14F-4D97-AF65-F5344CB8AC3E}">
        <p14:creationId xmlns:p14="http://schemas.microsoft.com/office/powerpoint/2010/main" val="60598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九</a:t>
            </a:r>
            <a:r>
              <a:rPr lang="en-US" altLang="zh-CN" dirty="0"/>
              <a:t>. </a:t>
            </a:r>
            <a:r>
              <a:rPr lang="zh-CN" altLang="en-US" dirty="0"/>
              <a:t>句柄类</a:t>
            </a:r>
            <a:r>
              <a:rPr lang="en-US" altLang="zh-CN" dirty="0"/>
              <a:t>:</a:t>
            </a:r>
            <a:r>
              <a:rPr lang="zh-CN" altLang="en-US" dirty="0"/>
              <a:t>关键成员 </a:t>
            </a:r>
          </a:p>
        </p:txBody>
      </p:sp>
      <p:sp>
        <p:nvSpPr>
          <p:cNvPr id="3" name="内容占位符 2"/>
          <p:cNvSpPr>
            <a:spLocks noGrp="1"/>
          </p:cNvSpPr>
          <p:nvPr>
            <p:ph idx="1"/>
          </p:nvPr>
        </p:nvSpPr>
        <p:spPr>
          <a:xfrm>
            <a:off x="838200" y="2205187"/>
            <a:ext cx="10515600" cy="4351338"/>
          </a:xfrm>
        </p:spPr>
        <p:txBody>
          <a:bodyPr/>
          <a:lstStyle/>
          <a:p>
            <a:r>
              <a:rPr lang="zh-CN" altLang="en-US" dirty="0"/>
              <a:t>我们已经展示了许多使用 </a:t>
            </a:r>
            <a:r>
              <a:rPr lang="en-US" altLang="zh-CN" dirty="0"/>
              <a:t>handler </a:t>
            </a:r>
            <a:r>
              <a:rPr lang="zh-CN" altLang="en-US" dirty="0"/>
              <a:t>类的方法。图 </a:t>
            </a:r>
            <a:r>
              <a:rPr lang="en-US" altLang="zh-CN" dirty="0"/>
              <a:t>3-17 </a:t>
            </a:r>
            <a:r>
              <a:rPr lang="zh-CN" altLang="en-US" dirty="0"/>
              <a:t>和图 </a:t>
            </a:r>
            <a:r>
              <a:rPr lang="en-US" altLang="zh-CN" dirty="0"/>
              <a:t>3-18 </a:t>
            </a:r>
            <a:r>
              <a:rPr lang="zh-CN" altLang="en-US" dirty="0"/>
              <a:t>更详细地解释了这个非常重要 的类的关键成员。我们目前还没有使用所有的成员，后续会对它们进行使用。 </a:t>
            </a:r>
          </a:p>
          <a:p>
            <a:r>
              <a:rPr lang="zh-CN" altLang="en-US" dirty="0"/>
              <a:t>另一个 </a:t>
            </a:r>
            <a:r>
              <a:rPr lang="en-US" altLang="zh-CN" dirty="0"/>
              <a:t>queue </a:t>
            </a:r>
            <a:r>
              <a:rPr lang="zh-CN" altLang="en-US" dirty="0"/>
              <a:t>类在第 </a:t>
            </a:r>
            <a:r>
              <a:rPr lang="en-US" altLang="zh-CN" dirty="0"/>
              <a:t>2 </a:t>
            </a:r>
            <a:r>
              <a:rPr lang="zh-CN" altLang="en-US" dirty="0"/>
              <a:t>章的末尾也有类似的解释，在线 </a:t>
            </a:r>
            <a:r>
              <a:rPr lang="en-US" altLang="zh-CN" dirty="0" err="1"/>
              <a:t>oneAPI</a:t>
            </a:r>
            <a:r>
              <a:rPr lang="en-US" altLang="zh-CN" dirty="0"/>
              <a:t> DPC++ </a:t>
            </a:r>
            <a:r>
              <a:rPr lang="zh-CN" altLang="en-US" dirty="0"/>
              <a:t>语言手册提供了对 这两个类更详细的解释。 </a:t>
            </a:r>
          </a:p>
          <a:p>
            <a:endParaRPr kumimoji="1" lang="zh-CN" altLang="en-US" dirty="0"/>
          </a:p>
        </p:txBody>
      </p:sp>
    </p:spTree>
    <p:extLst>
      <p:ext uri="{BB962C8B-B14F-4D97-AF65-F5344CB8AC3E}">
        <p14:creationId xmlns:p14="http://schemas.microsoft.com/office/powerpoint/2010/main" val="483923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7791" y="431321"/>
            <a:ext cx="8466005" cy="5624872"/>
          </a:xfrm>
        </p:spPr>
      </p:pic>
    </p:spTree>
    <p:extLst>
      <p:ext uri="{BB962C8B-B14F-4D97-AF65-F5344CB8AC3E}">
        <p14:creationId xmlns:p14="http://schemas.microsoft.com/office/powerpoint/2010/main" val="1903422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8318" y="1535501"/>
            <a:ext cx="10901788" cy="3761117"/>
          </a:xfrm>
        </p:spPr>
      </p:pic>
    </p:spTree>
    <p:extLst>
      <p:ext uri="{BB962C8B-B14F-4D97-AF65-F5344CB8AC3E}">
        <p14:creationId xmlns:p14="http://schemas.microsoft.com/office/powerpoint/2010/main" val="19640593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2068" y="0"/>
            <a:ext cx="5780392" cy="6620470"/>
          </a:xfrm>
        </p:spPr>
      </p:pic>
    </p:spTree>
    <p:extLst>
      <p:ext uri="{BB962C8B-B14F-4D97-AF65-F5344CB8AC3E}">
        <p14:creationId xmlns:p14="http://schemas.microsoft.com/office/powerpoint/2010/main" val="13864077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3188" y="531663"/>
            <a:ext cx="8566176" cy="5610344"/>
          </a:xfrm>
        </p:spPr>
      </p:pic>
    </p:spTree>
    <p:extLst>
      <p:ext uri="{BB962C8B-B14F-4D97-AF65-F5344CB8AC3E}">
        <p14:creationId xmlns:p14="http://schemas.microsoft.com/office/powerpoint/2010/main" val="4536740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72800" cy="685800"/>
          </a:xfrm>
        </p:spPr>
        <p:txBody>
          <a:bodyPr/>
          <a:lstStyle/>
          <a:p>
            <a:r>
              <a:rPr kumimoji="1" lang="zh-CN" altLang="en-US" dirty="0"/>
              <a:t>十</a:t>
            </a:r>
            <a:r>
              <a:rPr kumimoji="1" lang="en-US" altLang="zh-CN" dirty="0"/>
              <a:t>.</a:t>
            </a:r>
            <a:r>
              <a:rPr lang="zh-CN" altLang="en-US" dirty="0"/>
              <a:t>总结 </a:t>
            </a:r>
            <a:endParaRPr kumimoji="1" lang="zh-CN" altLang="en-US" dirty="0"/>
          </a:p>
        </p:txBody>
      </p:sp>
      <p:sp>
        <p:nvSpPr>
          <p:cNvPr id="3" name="内容占位符 2"/>
          <p:cNvSpPr>
            <a:spLocks noGrp="1"/>
          </p:cNvSpPr>
          <p:nvPr>
            <p:ph idx="1"/>
          </p:nvPr>
        </p:nvSpPr>
        <p:spPr>
          <a:xfrm>
            <a:off x="530942" y="827702"/>
            <a:ext cx="10972800" cy="5740245"/>
          </a:xfrm>
        </p:spPr>
        <p:txBody>
          <a:bodyPr/>
          <a:lstStyle/>
          <a:p>
            <a:r>
              <a:rPr lang="zh-CN" altLang="en-US" dirty="0"/>
              <a:t>本章中，介绍了解决数据管理的机制，以及如何对数据的使用进行排序。当使用加速器时，管 理不同内存的访问是一个挑战，有不同的选择来满足我们的需求。 </a:t>
            </a:r>
          </a:p>
          <a:p>
            <a:r>
              <a:rPr lang="zh-CN" altLang="en-US" dirty="0"/>
              <a:t>我们概述了数据使用之间可能存在的不同类型依赖关系，并描述了如何向队列提供关于这些依 赖关系的信息，以便正确地对任务进行排序。 </a:t>
            </a:r>
          </a:p>
          <a:p>
            <a:r>
              <a:rPr lang="zh-CN" altLang="en-US" dirty="0"/>
              <a:t>本章提供了统一共享内存和缓冲区的概述。我们将在第 </a:t>
            </a:r>
            <a:r>
              <a:rPr lang="en-US" altLang="zh-CN" dirty="0"/>
              <a:t>6 </a:t>
            </a:r>
            <a:r>
              <a:rPr lang="zh-CN" altLang="en-US" dirty="0"/>
              <a:t>章更详细地探讨 </a:t>
            </a:r>
            <a:r>
              <a:rPr lang="en-US" altLang="zh-CN" dirty="0"/>
              <a:t>USM </a:t>
            </a:r>
            <a:r>
              <a:rPr lang="zh-CN" altLang="en-US" dirty="0"/>
              <a:t>的所有模式和 行为。第 </a:t>
            </a:r>
            <a:r>
              <a:rPr lang="en-US" altLang="zh-CN" dirty="0"/>
              <a:t>7 </a:t>
            </a:r>
            <a:r>
              <a:rPr lang="zh-CN" altLang="en-US" dirty="0"/>
              <a:t>章将更深入地探讨缓冲区，包括创建缓冲区和控制其行为的所有不同方法。第 </a:t>
            </a:r>
            <a:r>
              <a:rPr lang="en-US" altLang="zh-CN" dirty="0"/>
              <a:t>8 </a:t>
            </a:r>
            <a:r>
              <a:rPr lang="zh-CN" altLang="en-US" dirty="0"/>
              <a:t>章将回 顾控制内核执行顺序和数据移动的队列的调度机制。 </a:t>
            </a:r>
          </a:p>
          <a:p>
            <a:endParaRPr kumimoji="1" lang="zh-CN" altLang="en-US" dirty="0"/>
          </a:p>
        </p:txBody>
      </p:sp>
    </p:spTree>
    <p:extLst>
      <p:ext uri="{BB962C8B-B14F-4D97-AF65-F5344CB8AC3E}">
        <p14:creationId xmlns:p14="http://schemas.microsoft.com/office/powerpoint/2010/main" val="347577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 </a:t>
            </a:r>
            <a:r>
              <a:rPr lang="zh-CN" altLang="en-US" dirty="0"/>
              <a:t>管理多种内存 </a:t>
            </a:r>
            <a:endParaRPr kumimoji="1" lang="zh-CN" altLang="en-US" dirty="0"/>
          </a:p>
        </p:txBody>
      </p:sp>
      <p:sp>
        <p:nvSpPr>
          <p:cNvPr id="3" name="内容占位符 2"/>
          <p:cNvSpPr>
            <a:spLocks noGrp="1"/>
          </p:cNvSpPr>
          <p:nvPr>
            <p:ph idx="1"/>
          </p:nvPr>
        </p:nvSpPr>
        <p:spPr>
          <a:xfrm>
            <a:off x="838200" y="1621587"/>
            <a:ext cx="10515600" cy="4968994"/>
          </a:xfrm>
        </p:spPr>
        <p:txBody>
          <a:bodyPr>
            <a:normAutofit fontScale="85000" lnSpcReduction="20000"/>
          </a:bodyPr>
          <a:lstStyle/>
          <a:p>
            <a:r>
              <a:rPr lang="zh-CN" altLang="en-US" dirty="0"/>
              <a:t>管理多种内存可以通过两种方式来实现</a:t>
            </a:r>
            <a:r>
              <a:rPr lang="en-US" altLang="zh-CN" dirty="0"/>
              <a:t>: </a:t>
            </a:r>
            <a:r>
              <a:rPr lang="zh-CN" altLang="en-US" dirty="0"/>
              <a:t>显式地通过程序实现，或隐式地通过运行时实现。每 种方法都有其优点和缺点，可以根据情况或个人喜好进行选择。 </a:t>
            </a:r>
          </a:p>
          <a:p>
            <a:r>
              <a:rPr lang="en-US" altLang="zh-CN" dirty="0"/>
              <a:t>1. </a:t>
            </a:r>
            <a:r>
              <a:rPr lang="zh-CN" altLang="en-US" dirty="0"/>
              <a:t>显式数据移动 </a:t>
            </a:r>
            <a:r>
              <a:rPr lang="en-US" altLang="zh-CN" dirty="0"/>
              <a:t>	</a:t>
            </a:r>
          </a:p>
          <a:p>
            <a:pPr lvl="1"/>
            <a:r>
              <a:rPr lang="zh-CN" altLang="en-US" dirty="0"/>
              <a:t>显式地在不同内存之间复制数据。图 </a:t>
            </a:r>
            <a:r>
              <a:rPr lang="en-US" altLang="zh-CN" dirty="0"/>
              <a:t>3-2 </a:t>
            </a:r>
            <a:r>
              <a:rPr lang="zh-CN" altLang="en-US" dirty="0"/>
              <a:t>展示了一个有独立加速器的系统，必须先将内核需要 的任何数据从主机内存复制到 </a:t>
            </a:r>
            <a:r>
              <a:rPr lang="en-US" altLang="zh-CN" dirty="0"/>
              <a:t>GPU </a:t>
            </a:r>
            <a:r>
              <a:rPr lang="zh-CN" altLang="en-US" dirty="0"/>
              <a:t>内存。在内核计算结果之后，将这些结果复制回 </a:t>
            </a:r>
            <a:r>
              <a:rPr lang="en-US" altLang="zh-CN" dirty="0"/>
              <a:t>CPU</a:t>
            </a:r>
            <a:r>
              <a:rPr lang="zh-CN" altLang="en-US" dirty="0"/>
              <a:t>，然后主 机才能使用这些数据。 </a:t>
            </a:r>
          </a:p>
          <a:p>
            <a:pPr lvl="1"/>
            <a:r>
              <a:rPr lang="zh-CN" altLang="en-US" dirty="0"/>
              <a:t>显式数据移动的优点是，可以完全控制数据在不同内存之间的传输时间。因为要在某些硬件上 获得最佳性能，将计算与数据传输重叠必不可少。 </a:t>
            </a:r>
          </a:p>
          <a:p>
            <a:pPr lvl="1"/>
            <a:r>
              <a:rPr lang="zh-CN" altLang="en-US" dirty="0"/>
              <a:t>显式数据移动的缺点是，指定所有数据移动会很繁琐，而且容易出错。传输不正确的数据量， 或者没有确保在内核开始计算之前已经传输了所有数据，都可能导致不正确的结果。从一开始就正 确地移动所有数据是非常耗时的任务。 </a:t>
            </a:r>
          </a:p>
          <a:p>
            <a:endParaRPr kumimoji="1" lang="zh-CN" altLang="en-US" dirty="0"/>
          </a:p>
        </p:txBody>
      </p:sp>
    </p:spTree>
    <p:extLst>
      <p:ext uri="{BB962C8B-B14F-4D97-AF65-F5344CB8AC3E}">
        <p14:creationId xmlns:p14="http://schemas.microsoft.com/office/powerpoint/2010/main" val="20137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 </a:t>
            </a:r>
            <a:r>
              <a:rPr lang="zh-CN" altLang="en-US" dirty="0"/>
              <a:t>管理多种内存 </a:t>
            </a:r>
            <a:endParaRPr kumimoji="1" lang="zh-CN" altLang="en-US" dirty="0"/>
          </a:p>
        </p:txBody>
      </p:sp>
      <p:sp>
        <p:nvSpPr>
          <p:cNvPr id="3" name="内容占位符 2"/>
          <p:cNvSpPr>
            <a:spLocks noGrp="1"/>
          </p:cNvSpPr>
          <p:nvPr>
            <p:ph idx="1"/>
          </p:nvPr>
        </p:nvSpPr>
        <p:spPr>
          <a:xfrm>
            <a:off x="838200" y="1825624"/>
            <a:ext cx="10515600" cy="4575175"/>
          </a:xfrm>
        </p:spPr>
        <p:txBody>
          <a:bodyPr>
            <a:normAutofit lnSpcReduction="10000"/>
          </a:bodyPr>
          <a:lstStyle/>
          <a:p>
            <a:r>
              <a:rPr kumimoji="1" lang="en-US" altLang="zh-CN" dirty="0"/>
              <a:t>2.</a:t>
            </a:r>
            <a:r>
              <a:rPr lang="zh-CN" altLang="en-US" dirty="0"/>
              <a:t>隐式数据移动 </a:t>
            </a:r>
          </a:p>
          <a:p>
            <a:pPr lvl="1"/>
            <a:r>
              <a:rPr lang="zh-CN" altLang="en-US" sz="2800" dirty="0"/>
              <a:t>程序控制的显式数据移动的替代方案，由运行时或驱动程序控制的隐式数据移动。这种情况下， 运行时不需要进行显式复制，而是负责确保数据在使用之前就传输到适当的位置。 </a:t>
            </a:r>
          </a:p>
          <a:p>
            <a:pPr lvl="1"/>
            <a:r>
              <a:rPr lang="zh-CN" altLang="en-US" sz="2800" dirty="0"/>
              <a:t>隐式数据移动的优点是，应用程序直接连接到设备内存，这样会更快，所有工作都由运行时完 成。这也减少了引入错误的机会，因为运行时将自动识别何时执行数据传输，以及传输多少数据。 隐式数据移动的缺点是，对运行时的隐式行为控制较少或没有控制。运行时将提供功能的正确性，但可能不会以最佳的方式移动数据，以确保计算与数据传输重叠，这可能会对程序性能产生负 面影响。 </a:t>
            </a:r>
          </a:p>
          <a:p>
            <a:endParaRPr kumimoji="1" lang="zh-CN" altLang="en-US" dirty="0"/>
          </a:p>
        </p:txBody>
      </p:sp>
    </p:spTree>
    <p:extLst>
      <p:ext uri="{BB962C8B-B14F-4D97-AF65-F5344CB8AC3E}">
        <p14:creationId xmlns:p14="http://schemas.microsoft.com/office/powerpoint/2010/main" val="1636846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a:t>
            </a:r>
            <a:r>
              <a:rPr lang="en-US" altLang="zh-CN" dirty="0"/>
              <a:t>. </a:t>
            </a:r>
            <a:r>
              <a:rPr lang="zh-CN" altLang="en-US" dirty="0"/>
              <a:t>管理多种内存 </a:t>
            </a:r>
            <a:endParaRPr kumimoji="1" lang="zh-CN" altLang="en-US" dirty="0"/>
          </a:p>
        </p:txBody>
      </p:sp>
      <p:sp>
        <p:nvSpPr>
          <p:cNvPr id="3" name="内容占位符 2"/>
          <p:cNvSpPr>
            <a:spLocks noGrp="1"/>
          </p:cNvSpPr>
          <p:nvPr>
            <p:ph idx="1"/>
          </p:nvPr>
        </p:nvSpPr>
        <p:spPr/>
        <p:txBody>
          <a:bodyPr/>
          <a:lstStyle/>
          <a:p>
            <a:r>
              <a:rPr lang="zh-CN" altLang="en-US" sz="3600" dirty="0"/>
              <a:t>选择正确的策略 </a:t>
            </a:r>
          </a:p>
          <a:p>
            <a:pPr lvl="1"/>
            <a:r>
              <a:rPr lang="zh-CN" altLang="en-US" sz="3200" dirty="0"/>
              <a:t>选择最佳策略取决于许多的因素，不同的策略可能适合程序开发的不同阶段。我们甚至可以决 定，最好的解决方案可以为程序的不同部分混合和适配显式和隐式方法。可以选择使用隐式数据移 动，来简化移植到新设备的过程。当开始调优程序性能时，可能会用代码中对性能至关重要的显式 部分替换隐式数据移动。未来的章节将涵盖数据传输如何与计算重叠，从而达到优化性能的目的。 </a:t>
            </a:r>
          </a:p>
          <a:p>
            <a:endParaRPr kumimoji="1" lang="zh-CN" altLang="en-US" dirty="0"/>
          </a:p>
        </p:txBody>
      </p:sp>
    </p:spTree>
    <p:extLst>
      <p:ext uri="{BB962C8B-B14F-4D97-AF65-F5344CB8AC3E}">
        <p14:creationId xmlns:p14="http://schemas.microsoft.com/office/powerpoint/2010/main" val="773058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五</a:t>
            </a:r>
            <a:r>
              <a:rPr kumimoji="1" lang="en-US" altLang="zh-CN" dirty="0"/>
              <a:t>.</a:t>
            </a:r>
            <a:r>
              <a:rPr lang="zh-CN" altLang="en-US" dirty="0"/>
              <a:t>统一共享内存、内存和图像 </a:t>
            </a:r>
            <a:endParaRPr kumimoji="1" lang="zh-CN" altLang="en-US" dirty="0"/>
          </a:p>
        </p:txBody>
      </p:sp>
      <p:sp>
        <p:nvSpPr>
          <p:cNvPr id="3" name="内容占位符 2"/>
          <p:cNvSpPr>
            <a:spLocks noGrp="1"/>
          </p:cNvSpPr>
          <p:nvPr>
            <p:ph idx="1"/>
          </p:nvPr>
        </p:nvSpPr>
        <p:spPr>
          <a:xfrm>
            <a:off x="838200" y="1825625"/>
            <a:ext cx="10515600" cy="4799462"/>
          </a:xfrm>
        </p:spPr>
        <p:txBody>
          <a:bodyPr>
            <a:normAutofit fontScale="92500" lnSpcReduction="20000"/>
          </a:bodyPr>
          <a:lstStyle/>
          <a:p>
            <a:r>
              <a:rPr lang="zh-CN" altLang="en-US" dirty="0"/>
              <a:t>有三种管理内存的方法</a:t>
            </a:r>
            <a:r>
              <a:rPr lang="en-US" altLang="zh-CN" dirty="0"/>
              <a:t>: </a:t>
            </a:r>
            <a:r>
              <a:rPr lang="zh-CN" altLang="en-US" dirty="0"/>
              <a:t>统一共享内存 </a:t>
            </a:r>
            <a:r>
              <a:rPr lang="en-US" altLang="zh-CN" dirty="0"/>
              <a:t>(USM)</a:t>
            </a:r>
            <a:r>
              <a:rPr lang="zh-CN" altLang="en-US" dirty="0"/>
              <a:t>、缓冲区和图像。</a:t>
            </a:r>
            <a:br>
              <a:rPr lang="zh-CN" altLang="en-US" dirty="0"/>
            </a:br>
            <a:r>
              <a:rPr lang="en-US" altLang="zh-CN" dirty="0"/>
              <a:t>USM </a:t>
            </a:r>
            <a:r>
              <a:rPr lang="zh-CN" altLang="en-US" dirty="0"/>
              <a:t>基于指针，</a:t>
            </a:r>
            <a:r>
              <a:rPr lang="en-US" altLang="zh-CN" dirty="0"/>
              <a:t>C/C++ </a:t>
            </a:r>
            <a:r>
              <a:rPr lang="zh-CN" altLang="en-US" dirty="0"/>
              <a:t>开发者应该很熟悉。</a:t>
            </a:r>
            <a:r>
              <a:rPr lang="en-US" altLang="zh-CN" dirty="0"/>
              <a:t>USM </a:t>
            </a:r>
            <a:r>
              <a:rPr lang="zh-CN" altLang="en-US" dirty="0"/>
              <a:t>的优点是更容易与现有 </a:t>
            </a:r>
            <a:r>
              <a:rPr lang="en-US" altLang="zh-CN" dirty="0"/>
              <a:t>C++ </a:t>
            </a:r>
            <a:r>
              <a:rPr lang="zh-CN" altLang="en-US" dirty="0"/>
              <a:t>代码集成。 缓冲区 </a:t>
            </a:r>
            <a:r>
              <a:rPr lang="en-US" altLang="zh-CN" dirty="0"/>
              <a:t>(</a:t>
            </a:r>
            <a:r>
              <a:rPr lang="zh-CN" altLang="en-US" dirty="0"/>
              <a:t>由缓冲区模板类表示</a:t>
            </a:r>
            <a:r>
              <a:rPr lang="en-US" altLang="zh-CN" dirty="0"/>
              <a:t>) </a:t>
            </a:r>
            <a:r>
              <a:rPr lang="zh-CN" altLang="en-US" dirty="0"/>
              <a:t>描述 </a:t>
            </a:r>
            <a:r>
              <a:rPr lang="en-US" altLang="zh-CN" dirty="0"/>
              <a:t>1</a:t>
            </a:r>
            <a:r>
              <a:rPr lang="zh-CN" altLang="en-US" dirty="0"/>
              <a:t>、</a:t>
            </a:r>
            <a:r>
              <a:rPr lang="en-US" altLang="zh-CN" dirty="0"/>
              <a:t>2 </a:t>
            </a:r>
            <a:r>
              <a:rPr lang="zh-CN" altLang="en-US" dirty="0"/>
              <a:t>或 </a:t>
            </a:r>
            <a:r>
              <a:rPr lang="en-US" altLang="zh-CN" dirty="0"/>
              <a:t>3 </a:t>
            </a:r>
            <a:r>
              <a:rPr lang="zh-CN" altLang="en-US" dirty="0"/>
              <a:t>维数组，提供了可以在主机或设备上访问的内 存。缓冲区不直接由程序访问，而是通过访问器使用。 图像作为一种特殊的缓冲区，提供特定于图像处理的功能。这个功能包括支持特殊的图像格式， 使用采样器读取图像等。缓冲区和图像是许多问题的解决方法，但现有代码中重写所有接口来使用 缓冲区或访问器可能非常耗时。由于缓冲区和图像的接口基本上是相同的，本章剩下的部分只关注 </a:t>
            </a:r>
            <a:r>
              <a:rPr lang="en-US" altLang="zh-CN" dirty="0"/>
              <a:t>USM </a:t>
            </a:r>
            <a:r>
              <a:rPr lang="zh-CN" altLang="en-US" dirty="0"/>
              <a:t>和缓冲区。 </a:t>
            </a:r>
          </a:p>
          <a:p>
            <a:endParaRPr kumimoji="1" lang="zh-CN" altLang="en-US" dirty="0"/>
          </a:p>
        </p:txBody>
      </p:sp>
    </p:spTree>
    <p:extLst>
      <p:ext uri="{BB962C8B-B14F-4D97-AF65-F5344CB8AC3E}">
        <p14:creationId xmlns:p14="http://schemas.microsoft.com/office/powerpoint/2010/main" val="1380212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a:t>
            </a:r>
            <a:r>
              <a:rPr lang="en-US" altLang="zh-CN" dirty="0"/>
              <a:t>. </a:t>
            </a:r>
            <a:r>
              <a:rPr lang="zh-CN" altLang="en-US" dirty="0"/>
              <a:t>统一共享内存 </a:t>
            </a:r>
            <a:endParaRPr kumimoji="1" lang="zh-CN" altLang="en-US" dirty="0"/>
          </a:p>
        </p:txBody>
      </p:sp>
      <p:sp>
        <p:nvSpPr>
          <p:cNvPr id="3" name="内容占位符 2"/>
          <p:cNvSpPr>
            <a:spLocks noGrp="1"/>
          </p:cNvSpPr>
          <p:nvPr>
            <p:ph idx="1"/>
          </p:nvPr>
        </p:nvSpPr>
        <p:spPr/>
        <p:txBody>
          <a:bodyPr/>
          <a:lstStyle/>
          <a:p>
            <a:r>
              <a:rPr lang="en-US" altLang="zh-CN" dirty="0"/>
              <a:t>USM </a:t>
            </a:r>
            <a:r>
              <a:rPr lang="zh-CN" altLang="en-US" dirty="0"/>
              <a:t>是可供使用的数据管理工具。当移植大量使用指针的工程时，</a:t>
            </a:r>
            <a:r>
              <a:rPr lang="en-US" altLang="zh-CN" dirty="0"/>
              <a:t>USM </a:t>
            </a:r>
            <a:r>
              <a:rPr lang="zh-CN" altLang="en-US" dirty="0"/>
              <a:t>可以简化工作。支持 </a:t>
            </a:r>
            <a:r>
              <a:rPr lang="en-US" altLang="zh-CN" dirty="0"/>
              <a:t>USM </a:t>
            </a:r>
            <a:r>
              <a:rPr lang="zh-CN" altLang="en-US" dirty="0"/>
              <a:t>的设备支持统一虚拟地址空间，拥有统一虚拟地址空间意味着主机上的 </a:t>
            </a:r>
            <a:r>
              <a:rPr lang="en-US" altLang="zh-CN" dirty="0"/>
              <a:t>USM </a:t>
            </a:r>
            <a:r>
              <a:rPr lang="zh-CN" altLang="en-US" dirty="0"/>
              <a:t>返回的指针都 是设备上的有效指针。不需要手动转换主机指针来获得“设备指针”</a:t>
            </a:r>
            <a:r>
              <a:rPr lang="en-US" altLang="zh-CN" dirty="0"/>
              <a:t>——</a:t>
            </a:r>
            <a:r>
              <a:rPr lang="zh-CN" altLang="en-US" dirty="0"/>
              <a:t>可以在主机和设备上看到 相同的指针。 </a:t>
            </a:r>
          </a:p>
        </p:txBody>
      </p:sp>
    </p:spTree>
    <p:extLst>
      <p:ext uri="{BB962C8B-B14F-4D97-AF65-F5344CB8AC3E}">
        <p14:creationId xmlns:p14="http://schemas.microsoft.com/office/powerpoint/2010/main" val="1317425074"/>
      </p:ext>
    </p:extLst>
  </p:cSld>
  <p:clrMapOvr>
    <a:masterClrMapping/>
  </p:clrMapOvr>
</p:sld>
</file>

<file path=ppt/theme/theme1.xml><?xml version="1.0" encoding="utf-8"?>
<a:theme xmlns:a="http://schemas.openxmlformats.org/drawingml/2006/main" name="主题1">
  <a:themeElements>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ba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ba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ba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ba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ba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ba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ba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ba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ba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ba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ba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ba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第5章</Template>
  <TotalTime>86</TotalTime>
  <Words>4668</Words>
  <Application>Microsoft Office PowerPoint</Application>
  <PresentationFormat>宽屏</PresentationFormat>
  <Paragraphs>104</Paragraphs>
  <Slides>45</Slides>
  <Notes>0</Notes>
  <HiddenSlides>0</HiddenSlides>
  <MMClips>0</MMClips>
  <ScaleCrop>false</ScaleCrop>
  <HeadingPairs>
    <vt:vector size="6" baseType="variant">
      <vt:variant>
        <vt:lpstr>已用的字体</vt:lpstr>
      </vt:variant>
      <vt:variant>
        <vt:i4>6</vt:i4>
      </vt:variant>
      <vt:variant>
        <vt:lpstr>主题</vt:lpstr>
      </vt:variant>
      <vt:variant>
        <vt:i4>3</vt:i4>
      </vt:variant>
      <vt:variant>
        <vt:lpstr>幻灯片标题</vt:lpstr>
      </vt:variant>
      <vt:variant>
        <vt:i4>45</vt:i4>
      </vt:variant>
    </vt:vector>
  </HeadingPairs>
  <TitlesOfParts>
    <vt:vector size="54" baseType="lpstr">
      <vt:lpstr>KaiTi</vt:lpstr>
      <vt:lpstr>ＭＳ Ｐゴシック</vt:lpstr>
      <vt:lpstr>黑体</vt:lpstr>
      <vt:lpstr>宋体</vt:lpstr>
      <vt:lpstr>Arial</vt:lpstr>
      <vt:lpstr>Calibri</vt:lpstr>
      <vt:lpstr>主题1</vt:lpstr>
      <vt:lpstr>自定义设计方案</vt:lpstr>
      <vt:lpstr>1_自定义设计方案</vt:lpstr>
      <vt:lpstr>第三章 数据管理 </vt:lpstr>
      <vt:lpstr>一. 介绍</vt:lpstr>
      <vt:lpstr>二. 数据管理的问题 </vt:lpstr>
      <vt:lpstr>三. 本地设备和远程设备 </vt:lpstr>
      <vt:lpstr>四. 管理多种内存 </vt:lpstr>
      <vt:lpstr>四. 管理多种内存 </vt:lpstr>
      <vt:lpstr>四. 管理多种内存 </vt:lpstr>
      <vt:lpstr>五.统一共享内存、内存和图像 </vt:lpstr>
      <vt:lpstr>六. 统一共享内存 </vt:lpstr>
      <vt:lpstr>六. 统一共享内存 </vt:lpstr>
      <vt:lpstr>六. 统一共享内存 </vt:lpstr>
      <vt:lpstr>六. 统一共享内存 </vt:lpstr>
      <vt:lpstr>PowerPoint 演示文稿</vt:lpstr>
      <vt:lpstr>六. 统一共享内存 </vt:lpstr>
      <vt:lpstr>PowerPoint 演示文稿</vt:lpstr>
      <vt:lpstr>七.内存 </vt:lpstr>
      <vt:lpstr>七.内存 </vt:lpstr>
      <vt:lpstr>七.内存 </vt:lpstr>
      <vt:lpstr>PowerPoint 演示文稿</vt:lpstr>
      <vt:lpstr>七.内存 </vt:lpstr>
      <vt:lpstr>八. 对数据进行排序 </vt:lpstr>
      <vt:lpstr>八. 对数据进行排序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八. 选择管理策略 </vt:lpstr>
      <vt:lpstr>PowerPoint 演示文稿</vt:lpstr>
      <vt:lpstr>九. 句柄类:关键成员 </vt:lpstr>
      <vt:lpstr>PowerPoint 演示文稿</vt:lpstr>
      <vt:lpstr>PowerPoint 演示文稿</vt:lpstr>
      <vt:lpstr>PowerPoint 演示文稿</vt:lpstr>
      <vt:lpstr>PowerPoint 演示文稿</vt:lpstr>
      <vt:lpstr>十.总结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数据管理 </dc:title>
  <dc:creator>Microsoft Office 用户</dc:creator>
  <cp:lastModifiedBy>方跃坚</cp:lastModifiedBy>
  <cp:revision>11</cp:revision>
  <dcterms:created xsi:type="dcterms:W3CDTF">2021-11-07T13:04:33Z</dcterms:created>
  <dcterms:modified xsi:type="dcterms:W3CDTF">2022-10-24T01:04:29Z</dcterms:modified>
</cp:coreProperties>
</file>