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  <p:sldMasterId id="21474837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22" autoAdjust="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E94A93-8FF4-4DFF-8C74-42A61DCE8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D79D5-8946-4A33-A44E-0F18CEB1AC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704B-7EF0-49A0-AAD5-E61C3C7E3952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B753F9-12D7-49F5-8D74-00839D18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B0CFC3-033B-4E04-AC8A-2D9CB963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1C9-779E-4404-9069-041E3AE6F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790BA-4485-427A-8C76-383BE612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43D-D25F-442E-88FF-DA20B67647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3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31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7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3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4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6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6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6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8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7A2B-72C2-43CA-A84E-64A0706D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141856"/>
            <a:ext cx="10363200" cy="1470025"/>
          </a:xfrm>
        </p:spPr>
        <p:txBody>
          <a:bodyPr/>
          <a:lstStyle/>
          <a:p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第六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统一共享内存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185F2AB0-266E-4643-A75A-302F9F54F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070" y="3875567"/>
            <a:ext cx="8534400" cy="17526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70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数据移动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数据移动是</a:t>
            </a:r>
            <a:r>
              <a:rPr lang="en-US" altLang="zh-CN" sz="2800" b="0" i="0" u="none" strike="noStrike" baseline="0" dirty="0">
                <a:latin typeface="CthnrtPlrkbqUtopiaStd-Regular"/>
              </a:rPr>
              <a:t>USM </a:t>
            </a:r>
            <a:r>
              <a:rPr lang="zh-CN" altLang="en-US" sz="2800" b="0" i="0" u="none" strike="noStrike" baseline="0" dirty="0">
                <a:latin typeface="CthnrtPlrkbqUtopiaStd-Regular"/>
              </a:rPr>
              <a:t>的重点。如果正确的数据没有在正确的时间出现在正确的地点，程序将产生不正确的结果。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两种策略</a:t>
            </a:r>
            <a:r>
              <a:rPr lang="en-US" altLang="zh-CN" sz="2800" dirty="0">
                <a:latin typeface="CthnrtPlrkbqUtopiaStd-Regular"/>
              </a:rPr>
              <a:t>: </a:t>
            </a:r>
            <a:r>
              <a:rPr lang="zh-CN" altLang="en-US" sz="2800" dirty="0">
                <a:latin typeface="CthnrtPlrkbqUtopiaStd-Regular"/>
              </a:rPr>
              <a:t>显示和隐式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使用策略的选择与硬件支持，或使用的</a:t>
            </a:r>
            <a:r>
              <a:rPr lang="en-US" altLang="zh-CN" sz="2400" dirty="0">
                <a:latin typeface="CthnrtPlrkbqUtopiaStd-Regular"/>
              </a:rPr>
              <a:t>USM </a:t>
            </a:r>
            <a:r>
              <a:rPr lang="zh-CN" altLang="en-US" sz="2400" dirty="0">
                <a:latin typeface="CthnrtPlrkbqUtopiaStd-Regular"/>
              </a:rPr>
              <a:t>类型有关</a:t>
            </a:r>
            <a:endParaRPr lang="en-US" altLang="zh-CN" sz="280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1869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显式数据移动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调用</a:t>
            </a:r>
            <a:r>
              <a:rPr lang="en-US" altLang="zh-CN" sz="2800" b="1" dirty="0">
                <a:latin typeface="CthnrtPlrkbqUtopiaStd-Regular"/>
              </a:rPr>
              <a:t>memcpy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zh-CN" altLang="en-US" sz="2800" dirty="0">
                <a:latin typeface="CthnrtPlrkbqUtopiaStd-Regular"/>
              </a:rPr>
              <a:t>方法显示地在主机与设备间拷贝数据。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三个参数</a:t>
            </a:r>
            <a:r>
              <a:rPr lang="en-US" altLang="zh-CN" sz="2400" dirty="0">
                <a:latin typeface="CthnrtPlrkbqUtopiaStd-Regular"/>
              </a:rPr>
              <a:t>: </a:t>
            </a:r>
            <a:r>
              <a:rPr lang="zh-CN" altLang="en-US" sz="2400" dirty="0">
                <a:latin typeface="CthnrtPlrkbqUtopiaStd-Regular"/>
              </a:rPr>
              <a:t>指向目标内存的指针，指向源内存的指针，以及主机和设备之间复制的字节数。</a:t>
            </a:r>
            <a:endParaRPr lang="en-US" altLang="zh-CN" sz="24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显式数据移动最常见的用法是使用</a:t>
            </a:r>
            <a:r>
              <a:rPr lang="en-US" altLang="zh-CN" sz="2800" dirty="0">
                <a:latin typeface="CthnrtPlrkbqUtopiaStd-Regular"/>
              </a:rPr>
              <a:t>USM </a:t>
            </a:r>
            <a:r>
              <a:rPr lang="zh-CN" altLang="en-US" sz="2800" dirty="0">
                <a:latin typeface="CthnrtPlrkbqUtopiaStd-Regular"/>
              </a:rPr>
              <a:t>对设备内存中的数据进行复制，因为设备端内存在主机上不可访问。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完全控制数据的移动</a:t>
            </a: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1800" b="0" i="0" u="none" strike="noStrike" baseline="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41102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u="none" strike="noStrike" baseline="0" dirty="0">
                <a:latin typeface="NwvldwGplnppHelveticaNeueLTStd-BdCn"/>
              </a:rPr>
              <a:t>Example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 marL="0" indent="0" algn="l">
              <a:buNone/>
            </a:pP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1800" b="0" i="0" u="none" strike="noStrike" baseline="0" dirty="0">
              <a:latin typeface="CthnrtPlrkbqUtopiaStd-Regula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6DEC5-EE25-4D78-897C-DA182BAAC8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17" t="21266" r="27663" b="44661"/>
          <a:stretch/>
        </p:blipFill>
        <p:spPr>
          <a:xfrm>
            <a:off x="95693" y="1947528"/>
            <a:ext cx="6241735" cy="34555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5702D8-C423-4E6F-94DD-D621AFF5C0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00" t="57084" r="28277" b="7287"/>
          <a:stretch/>
        </p:blipFill>
        <p:spPr>
          <a:xfrm>
            <a:off x="6389068" y="1947528"/>
            <a:ext cx="5707239" cy="3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34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隐式数据移动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无须人为的输入或干预即可自动实现数据移动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由系统来保证数据在使用时，在正确的位置上可用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在需要使用的时候，我们可以通过</a:t>
            </a:r>
            <a:r>
              <a:rPr lang="en-US" altLang="zh-CN" sz="2800" dirty="0">
                <a:latin typeface="CthnrtPlrkbqUtopiaStd-Regular"/>
              </a:rPr>
              <a:t>USM </a:t>
            </a:r>
            <a:r>
              <a:rPr lang="zh-CN" altLang="en-US" sz="2800" dirty="0">
                <a:latin typeface="CthnrtPlrkbqUtopiaStd-Regular"/>
              </a:rPr>
              <a:t>指针直接访问数据</a:t>
            </a: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1800" b="0" i="0" u="none" strike="noStrike" baseline="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083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u="none" strike="noStrike" baseline="0" dirty="0">
                <a:latin typeface="NwvldwGplnppHelveticaNeueLTStd-BdCn"/>
              </a:rPr>
              <a:t>Example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  <a:p>
            <a:pPr marL="0" indent="0" algn="l">
              <a:buNone/>
            </a:pPr>
            <a:endParaRPr lang="en-US" altLang="zh-CN" sz="1800" b="0" i="0" u="none" strike="noStrike" baseline="0" dirty="0">
              <a:latin typeface="CthnrtPlrkbqUtopiaStd-Regular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0405EB-D2A1-41C5-8440-D93A90F7B039}"/>
              </a:ext>
            </a:extLst>
          </p:cNvPr>
          <p:cNvSpPr txBox="1"/>
          <p:nvPr/>
        </p:nvSpPr>
        <p:spPr>
          <a:xfrm>
            <a:off x="2987749" y="1648010"/>
            <a:ext cx="69324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 err="1">
                <a:solidFill>
                  <a:srgbClr val="0B32FF"/>
                </a:solidFill>
                <a:latin typeface="VbgywnDxfsvhCourierNewPSMT"/>
              </a:rPr>
              <a:t>constexpr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 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N =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VbgywnDxfsvhCourierNewPSMT"/>
              </a:rPr>
              <a:t>42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queue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Q;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*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host_array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 = 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VbgywnDxfsvhCourierNewPSMT"/>
              </a:rPr>
              <a:t>malloc_host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&gt;(N, Q);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*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shared_array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 = 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VbgywnDxfsvhCourierNewPSMT"/>
              </a:rPr>
              <a:t>malloc_shared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&gt;(N, Q);</a:t>
            </a:r>
          </a:p>
          <a:p>
            <a:pPr algn="l"/>
            <a:endParaRPr lang="en-US" altLang="zh-CN" sz="1800" b="0" i="0" u="none" strike="noStrike" baseline="0" dirty="0">
              <a:solidFill>
                <a:srgbClr val="000000"/>
              </a:solidFill>
              <a:latin typeface="VbgywnDxfsvhCourierNewPSMT"/>
            </a:endParaRPr>
          </a:p>
          <a:p>
            <a:pPr algn="l"/>
            <a:r>
              <a:rPr lang="nn-NO" altLang="zh-CN" sz="1800" b="0" i="0" u="none" strike="noStrike" baseline="0" dirty="0">
                <a:solidFill>
                  <a:srgbClr val="7104FA"/>
                </a:solidFill>
                <a:latin typeface="VbgywnDxfsvhCourierNewPSMT"/>
              </a:rPr>
              <a:t>for </a:t>
            </a:r>
            <a:r>
              <a:rPr lang="nn-NO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</a:t>
            </a:r>
            <a:r>
              <a:rPr lang="nn-NO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int </a:t>
            </a:r>
            <a:r>
              <a:rPr lang="nn-NO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i = </a:t>
            </a:r>
            <a:r>
              <a:rPr lang="nn-NO" altLang="zh-CN" sz="1800" b="0" i="0" u="none" strike="noStrike" baseline="0" dirty="0">
                <a:solidFill>
                  <a:srgbClr val="00A500"/>
                </a:solidFill>
                <a:latin typeface="VbgywnDxfsvhCourierNewPSMT"/>
              </a:rPr>
              <a:t>0</a:t>
            </a:r>
            <a:r>
              <a:rPr lang="nn-NO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; i &lt; N; i++)</a:t>
            </a:r>
          </a:p>
          <a:p>
            <a:pPr algn="l"/>
            <a:r>
              <a:rPr lang="en-US" altLang="zh-CN" dirty="0">
                <a:solidFill>
                  <a:srgbClr val="0000CD"/>
                </a:solidFill>
                <a:latin typeface="VbgywnDxfsvhCourierNewPSMT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host_array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] =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;</a:t>
            </a:r>
          </a:p>
          <a:p>
            <a:pPr algn="l"/>
            <a:endParaRPr lang="en-US" altLang="zh-CN" sz="1800" b="0" i="0" u="none" strike="noStrike" baseline="0" dirty="0">
              <a:solidFill>
                <a:srgbClr val="000000"/>
              </a:solidFill>
              <a:latin typeface="VbgywnDxfsvhCourierNewPSMT"/>
            </a:endParaRPr>
          </a:p>
          <a:p>
            <a:pPr algn="l"/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VbgywnDxfsvhCourierNewPSMT"/>
              </a:rPr>
              <a:t>submit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([&amp;](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handler&amp; </a:t>
            </a:r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VbgywnDxfsvhCourierNewPSMT"/>
              </a:rPr>
              <a:t>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) {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VbgywnDxfsvhCourierNewPSMT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h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VbgywnDxfsvhCourierNewPSMT"/>
              </a:rPr>
              <a:t>parallel_for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(N, [=](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VbgywnDxfsvhCourierNewPSMT"/>
              </a:rPr>
              <a:t>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VbgywnDxfsvhCourierNewPSMT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&gt;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) {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VbgywnDxfsvhCourierNewPSMT"/>
              </a:rPr>
              <a:t>        // access </a:t>
            </a:r>
            <a:r>
              <a:rPr lang="en-US" altLang="zh-CN" sz="1800" b="0" i="0" u="none" strike="noStrike" baseline="0" dirty="0" err="1">
                <a:solidFill>
                  <a:srgbClr val="009300"/>
                </a:solidFill>
                <a:latin typeface="VbgywnDxfsvhCourierNewPSMT"/>
              </a:rPr>
              <a:t>sharedArray</a:t>
            </a:r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VbgywnDxfsvhCourierNewPSMT"/>
              </a:rPr>
              <a:t> and </a:t>
            </a:r>
            <a:r>
              <a:rPr lang="en-US" altLang="zh-CN" sz="1800" b="0" i="0" u="none" strike="noStrike" baseline="0" dirty="0" err="1">
                <a:solidFill>
                  <a:srgbClr val="009300"/>
                </a:solidFill>
                <a:latin typeface="VbgywnDxfsvhCourierNewPSMT"/>
              </a:rPr>
              <a:t>hostArray</a:t>
            </a:r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VbgywnDxfsvhCourierNewPSMT"/>
              </a:rPr>
              <a:t> on device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VbgywnDxfsvhCourierNewPSMT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shared_array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] =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host_array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] +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VbgywnDxfsvhCourierNewPSMT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    });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});</a:t>
            </a:r>
          </a:p>
          <a:p>
            <a:pPr algn="l"/>
            <a:endParaRPr lang="en-US" altLang="zh-CN" sz="1800" b="0" i="0" u="none" strike="noStrike" baseline="0" dirty="0">
              <a:solidFill>
                <a:srgbClr val="000000"/>
              </a:solidFill>
              <a:latin typeface="VbgywnDxfsvhCourierNewPSMT"/>
            </a:endParaRPr>
          </a:p>
          <a:p>
            <a:pPr algn="l"/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VbgywnDxfsvh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VbgywnDxfsvhCourierNewPSMT"/>
              </a:rPr>
              <a:t>wait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421F00"/>
                </a:solidFill>
                <a:latin typeface="VbgywnDxfsvhCourierNewPSMT"/>
              </a:rPr>
              <a:t>free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shared_array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, Q);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421F00"/>
                </a:solidFill>
                <a:latin typeface="VbgywnDxfsvhCourierNewPSMT"/>
              </a:rPr>
              <a:t>free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VbgywnDxfsvhCourierNewPSMT"/>
              </a:rPr>
              <a:t>host_array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VbgywnDxfsvhCourierNewPSMT"/>
              </a:rPr>
              <a:t>, Q);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16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隐式数据移动</a:t>
            </a:r>
            <a:r>
              <a:rPr lang="en-US" altLang="zh-CN" sz="4400" b="1" i="0" u="none" strike="noStrike" baseline="0" dirty="0">
                <a:latin typeface="NwvldwGplnppHelveticaNeueLTStd-BdCn"/>
              </a:rPr>
              <a:t>——</a:t>
            </a:r>
            <a:r>
              <a:rPr lang="zh-CN" altLang="en-US" b="1" dirty="0">
                <a:latin typeface="NwvldwGplnppHelveticaNeueLTStd-BdCn"/>
              </a:rPr>
              <a:t>迁移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thnrtPlrkbqUtopiaStd-Regular"/>
              </a:rPr>
              <a:t>DPC++ </a:t>
            </a:r>
            <a:r>
              <a:rPr lang="zh-CN" altLang="en-US" sz="2800" dirty="0">
                <a:latin typeface="CthnrtPlrkbqUtopiaStd-Regular"/>
              </a:rPr>
              <a:t>运行时不是</a:t>
            </a:r>
            <a:r>
              <a:rPr lang="en-US" altLang="zh-CN" sz="2800" dirty="0">
                <a:latin typeface="CthnrtPlrkbqUtopiaStd-Regular"/>
              </a:rPr>
              <a:t>oracle——</a:t>
            </a:r>
            <a:r>
              <a:rPr lang="zh-CN" altLang="en-US" sz="2800" dirty="0">
                <a:latin typeface="CthnrtPlrkbqUtopiaStd-Regular"/>
              </a:rPr>
              <a:t>不能预测应用将访问什么数据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指针分析对于编译器来说非常困难，可能无法准确地分析和识别内核中可能使用的每个内存分配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隐式数据移动机制的实现，可能会根据支持</a:t>
            </a:r>
            <a:r>
              <a:rPr lang="en-US" altLang="zh-CN" sz="2800" dirty="0">
                <a:latin typeface="CthnrtPlrkbqUtopiaStd-Regular"/>
              </a:rPr>
              <a:t>USM </a:t>
            </a:r>
            <a:r>
              <a:rPr lang="zh-CN" altLang="en-US" sz="2800" dirty="0">
                <a:latin typeface="CthnrtPlrkbqUtopiaStd-Regular"/>
              </a:rPr>
              <a:t>设备的功能做出不同的决策</a:t>
            </a:r>
            <a:endParaRPr lang="en-US" altLang="zh-CN" sz="1800" b="0" i="0" u="none" strike="noStrike" baseline="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06507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隐式数据移动</a:t>
            </a:r>
            <a:r>
              <a:rPr lang="en-US" altLang="zh-CN" sz="4400" b="1" i="0" u="none" strike="noStrike" baseline="0" dirty="0">
                <a:latin typeface="NwvldwGplnppHelveticaNeueLTStd-BdCn"/>
              </a:rPr>
              <a:t>——</a:t>
            </a:r>
            <a:r>
              <a:rPr lang="zh-CN" altLang="en-US" b="1" dirty="0">
                <a:latin typeface="NwvldwGplnppHelveticaNeueLTStd-BdCn"/>
              </a:rPr>
              <a:t>迁移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设备能根据需要迁移内存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数据移动将在主机或设备试图访问数据不存在的内存位置时发生</a:t>
            </a:r>
            <a:endParaRPr lang="en-US" altLang="zh-CN" sz="1400" b="0" i="0" u="none" strike="noStrike" baseline="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设备不能根据需要迁移内存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运行时必须保守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假定内核可以访问其设备附加内存中的任何分配：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thnrtPlrkbqUtopiaStd-Regular"/>
              </a:rPr>
              <a:t>1.</a:t>
            </a:r>
            <a:r>
              <a:rPr lang="zh-CN" altLang="en-US" sz="2400" dirty="0">
                <a:latin typeface="CthnrtPlrkbqUtopiaStd-Regular"/>
              </a:rPr>
              <a:t>主机和设备不该同时访问共享内存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thnrtPlrkbqUtopiaStd-Regular"/>
              </a:rPr>
              <a:t>2.</a:t>
            </a:r>
            <a:r>
              <a:rPr lang="zh-CN" altLang="en-US" sz="2400" dirty="0">
                <a:latin typeface="CthnrtPlrkbqUtopiaStd-Regular"/>
              </a:rPr>
              <a:t>共享内存的大小受到设备内存总量的限制</a:t>
            </a:r>
            <a:endParaRPr lang="en-US" altLang="zh-CN" sz="240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1598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细粒度控制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thnrtPlrkbqUtopiaStd-Regular"/>
              </a:rPr>
              <a:t>DPC++ </a:t>
            </a:r>
            <a:r>
              <a:rPr lang="zh-CN" altLang="en-US" sz="2800" dirty="0">
                <a:latin typeface="CthnrtPlrkbqUtopiaStd-Regular"/>
              </a:rPr>
              <a:t>提供的一种修改自动迁移机制性能的方法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在内核访问数据之前开始移动数据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两个函数</a:t>
            </a:r>
            <a:r>
              <a:rPr lang="en-US" altLang="zh-CN" sz="2800" dirty="0">
                <a:latin typeface="CthnrtPlrkbqUtopiaStd-Regular"/>
              </a:rPr>
              <a:t>: </a:t>
            </a:r>
            <a:r>
              <a:rPr lang="en-US" altLang="zh-CN" sz="2800" b="1" dirty="0">
                <a:latin typeface="CthnrtPlrkbqUtopiaStd-Regular"/>
              </a:rPr>
              <a:t>prefetch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zh-CN" altLang="en-US" sz="2800" dirty="0">
                <a:latin typeface="CthnrtPlrkbqUtopiaStd-Regular"/>
              </a:rPr>
              <a:t>和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en-US" altLang="zh-CN" sz="2800" b="1" dirty="0">
                <a:latin typeface="CthnrtPlrkbqUtopiaStd-Regular"/>
              </a:rPr>
              <a:t>mem_advise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thnrtPlrkbqUtopiaStd-Regular"/>
              </a:rPr>
              <a:t>Prefetch</a:t>
            </a:r>
            <a:r>
              <a:rPr lang="zh-CN" altLang="en-US" sz="2800" b="1" dirty="0">
                <a:latin typeface="CthnrtPlrkbqUtopiaStd-Regular"/>
              </a:rPr>
              <a:t>：</a:t>
            </a:r>
            <a:r>
              <a:rPr lang="zh-CN" altLang="en-US" sz="2800" dirty="0">
                <a:latin typeface="CthnrtPlrkbqUtopiaStd-Regular"/>
              </a:rPr>
              <a:t>通知运行时某些数据将在设备上使用，以便能够及时地迁移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CthnrtPlrkbqUtopiaStd-Regular"/>
              </a:rPr>
              <a:t>mem_advise</a:t>
            </a:r>
            <a:r>
              <a:rPr lang="zh-CN" altLang="en-US" sz="2800" b="1" dirty="0">
                <a:latin typeface="CthnrtPlrkbqUtopiaStd-Regular"/>
              </a:rPr>
              <a:t>：</a:t>
            </a:r>
            <a:r>
              <a:rPr lang="zh-CN" altLang="en-US" sz="2800" dirty="0">
                <a:latin typeface="CthnrtPlrkbqUtopiaStd-Regular"/>
              </a:rPr>
              <a:t>确定内核中可以使用哪些特定于设备的内存</a:t>
            </a:r>
            <a:endParaRPr lang="en-US" altLang="zh-CN" sz="280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90913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791"/>
            <a:ext cx="7184065" cy="55077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WbdspnYmhmhpCourierNewPSMT"/>
              </a:rPr>
              <a:t>// Appropriate values depend on your HW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 err="1">
                <a:solidFill>
                  <a:srgbClr val="0B32FF"/>
                </a:solidFill>
                <a:latin typeface="WbdspnYmhmhpCourierNewPSMT"/>
              </a:rPr>
              <a:t>constexpr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 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BLOCK_SIZE =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42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</a:t>
            </a:r>
          </a:p>
          <a:p>
            <a:pPr marL="0" indent="0" algn="l">
              <a:buNone/>
            </a:pPr>
            <a:r>
              <a:rPr lang="sv-SE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constexpr int </a:t>
            </a:r>
            <a:r>
              <a:rPr lang="sv-SE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NUM_BLOCKS = </a:t>
            </a:r>
            <a:r>
              <a:rPr lang="sv-SE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2500</a:t>
            </a:r>
            <a:r>
              <a:rPr lang="sv-SE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 err="1">
                <a:solidFill>
                  <a:srgbClr val="0B32FF"/>
                </a:solidFill>
                <a:latin typeface="WbdspnYmhmhpCourierNewPSMT"/>
              </a:rPr>
              <a:t>constexpr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 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N = NUM_BLOCKS * BLOCK_SIZE;</a:t>
            </a:r>
          </a:p>
          <a:p>
            <a:pPr marL="0" indent="0" algn="l">
              <a:buNone/>
            </a:pPr>
            <a:endParaRPr lang="en-US" altLang="zh-CN" sz="1800" dirty="0">
              <a:solidFill>
                <a:srgbClr val="000000"/>
              </a:solidFill>
              <a:latin typeface="WbdspnYmhmhpCourierNewPSMT"/>
            </a:endParaRP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queue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Q;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*data = 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malloc_shared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&gt;(N, Q);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*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read_only_data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= 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malloc_shared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&gt;(BLOCK_SIZE, Q);</a:t>
            </a:r>
          </a:p>
          <a:p>
            <a:pPr marL="0" indent="0" algn="l">
              <a:buNone/>
            </a:pPr>
            <a:endParaRPr lang="en-US" altLang="zh-CN" sz="1800" dirty="0">
              <a:solidFill>
                <a:srgbClr val="000000"/>
              </a:solidFill>
              <a:latin typeface="WbdspnYmhmhpCourierNewPSMT"/>
            </a:endParaRP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WbdspnYmhmhpCourierNewPSMT"/>
              </a:rPr>
              <a:t>// Never updated after initialization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7104FA"/>
                </a:solidFill>
                <a:latin typeface="WbdspnYmhmhpCourierNewPSMT"/>
              </a:rPr>
              <a:t>for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=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&lt; BLOCK_SIZE;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++)</a:t>
            </a:r>
          </a:p>
          <a:p>
            <a:pPr marL="0" indent="0" algn="l">
              <a:buNone/>
            </a:pPr>
            <a:r>
              <a:rPr lang="en-US" altLang="zh-CN" sz="1800" dirty="0">
                <a:solidFill>
                  <a:srgbClr val="0000CD"/>
                </a:solidFill>
                <a:latin typeface="WbdspnYmhmhpCourierNewPSMT"/>
              </a:rPr>
              <a:t>      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read_only_data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] =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</a:t>
            </a:r>
          </a:p>
          <a:p>
            <a:pPr marL="0" indent="0" algn="l">
              <a:buNone/>
            </a:pPr>
            <a:endParaRPr lang="en-US" altLang="zh-CN" sz="1800" b="0" i="0" u="none" strike="noStrike" baseline="0" dirty="0">
              <a:solidFill>
                <a:srgbClr val="000000"/>
              </a:solidFill>
              <a:latin typeface="WbdspnYmhmhpCourierNewPSMT"/>
            </a:endParaRP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HW_SPECIFIC_ADVICE_RO =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mem_advise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read_only_data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, BLOCK_SIZE, HW_SPECIFIC_ADVICE_RO);</a:t>
            </a: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event e =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prefetch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(data, BLOCK_SIZE);</a:t>
            </a:r>
            <a:endParaRPr lang="en-US" altLang="zh-CN" b="1" dirty="0">
              <a:latin typeface="CthnrtPlrkbqUtopiaStd-Regula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014FE-772B-48B8-9CB7-E4F0C1BD58A3}"/>
              </a:ext>
            </a:extLst>
          </p:cNvPr>
          <p:cNvSpPr txBox="1"/>
          <p:nvPr/>
        </p:nvSpPr>
        <p:spPr>
          <a:xfrm>
            <a:off x="6507125" y="818707"/>
            <a:ext cx="59329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7104FA"/>
                </a:solidFill>
                <a:latin typeface="WbdspnYmhmhpCourierNewPSMT"/>
              </a:rPr>
              <a:t>for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int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b =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0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; b &lt; NUM_BLOCKS; b++) {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WbdspnYmhmhpCourierNewPSMT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parallel_for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range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{BLOCK_SIZE}, e, [=](</a:t>
            </a:r>
            <a:r>
              <a:rPr lang="en-US" altLang="zh-CN" sz="1800" b="0" i="0" u="none" strike="noStrike" baseline="0" dirty="0">
                <a:solidFill>
                  <a:srgbClr val="0B32FF"/>
                </a:solidFill>
                <a:latin typeface="WbdspnYmhmhpCourierNewPSMT"/>
              </a:rPr>
              <a:t>id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&lt;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&gt;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) {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WbdspnYmhmhpCourierNewPSMT"/>
              </a:rPr>
              <a:t>         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[b * BLOCK_SIZE + 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] += </a:t>
            </a:r>
            <a:r>
              <a:rPr lang="en-US" altLang="zh-CN" sz="1800" b="0" i="0" u="none" strike="noStrike" baseline="0" dirty="0">
                <a:solidFill>
                  <a:srgbClr val="0000CD"/>
                </a:solidFill>
                <a:latin typeface="WbdspnYmhmhpCourierNewPSMT"/>
              </a:rPr>
              <a:t>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[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i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];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        });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7104FA"/>
                </a:solidFill>
                <a:latin typeface="WbdspnYmhmhpCourierNewPSMT"/>
              </a:rPr>
              <a:t>    if 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((b +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) &lt; NUM_BLOCKS) {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9300"/>
                </a:solidFill>
                <a:latin typeface="WbdspnYmhmhpCourierNewPSMT"/>
              </a:rPr>
              <a:t>    // Prefetch next block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   e = </a:t>
            </a:r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prefetch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(data + (b + </a:t>
            </a:r>
            <a:r>
              <a:rPr lang="en-US" altLang="zh-CN" sz="1800" b="0" i="0" u="none" strike="noStrike" baseline="0" dirty="0">
                <a:solidFill>
                  <a:srgbClr val="00A500"/>
                </a:solidFill>
                <a:latin typeface="WbdspnYmhmhpCourierNewPSMT"/>
              </a:rPr>
              <a:t>1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) * BLOCK_SIZE,   BLOCK_SIZE);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    }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}</a:t>
            </a:r>
          </a:p>
          <a:p>
            <a:pPr algn="l"/>
            <a:endParaRPr lang="en-US" altLang="zh-CN" sz="1800" b="0" i="0" u="none" strike="noStrike" baseline="0" dirty="0">
              <a:solidFill>
                <a:srgbClr val="000000"/>
              </a:solidFill>
              <a:latin typeface="WbdspnYmhmhpCourierNewPSMT"/>
            </a:endParaRPr>
          </a:p>
          <a:p>
            <a:pPr algn="l"/>
            <a:r>
              <a:rPr lang="en-US" altLang="zh-CN" sz="1800" b="0" i="0" u="none" strike="noStrike" baseline="0" dirty="0" err="1">
                <a:solidFill>
                  <a:srgbClr val="0000CD"/>
                </a:solidFill>
                <a:latin typeface="WbdspnYmhmhpCourierNewPSMT"/>
              </a:rPr>
              <a:t>Q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.</a:t>
            </a:r>
            <a:r>
              <a:rPr lang="en-US" altLang="zh-CN" sz="1800" b="0" i="0" u="none" strike="noStrike" baseline="0" dirty="0" err="1">
                <a:solidFill>
                  <a:srgbClr val="421F00"/>
                </a:solidFill>
                <a:latin typeface="WbdspnYmhmhpCourierNewPSMT"/>
              </a:rPr>
              <a:t>wait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421F00"/>
                </a:solidFill>
                <a:latin typeface="WbdspnYmhmhpCourierNewPSMT"/>
              </a:rPr>
              <a:t>free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(data, Q);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421F00"/>
                </a:solidFill>
                <a:latin typeface="WbdspnYmhmhpCourierNewPSMT"/>
              </a:rPr>
              <a:t>free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000000"/>
                </a:solidFill>
                <a:latin typeface="WbdspnYmhmhpCourierNewPSMT"/>
              </a:rPr>
              <a:t>read_only_data</a:t>
            </a:r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WbdspnYmhmhpCourierNewPSMT"/>
              </a:rPr>
              <a:t>, Q);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41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查询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59" y="1648010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CthnrtPlrkbqUtopiaStd-Regular"/>
              </a:rPr>
              <a:t>get_pointer_type</a:t>
            </a:r>
            <a:r>
              <a:rPr lang="en-US" altLang="zh-CN" sz="2800" dirty="0">
                <a:latin typeface="CthnrtPlrkbqUtopiaStd-Regular"/>
              </a:rPr>
              <a:t>: </a:t>
            </a:r>
            <a:r>
              <a:rPr lang="zh-CN" altLang="en-US" sz="2800" dirty="0">
                <a:latin typeface="CthnrtPlrkbqUtopiaStd-Regular"/>
              </a:rPr>
              <a:t>这个指针指向哪种</a:t>
            </a:r>
            <a:r>
              <a:rPr lang="en-US" altLang="zh-CN" sz="2800" dirty="0">
                <a:latin typeface="CthnrtPlrkbqUtopiaStd-Regular"/>
              </a:rPr>
              <a:t>USM </a:t>
            </a:r>
            <a:r>
              <a:rPr lang="zh-CN" altLang="en-US" sz="2800" dirty="0">
                <a:latin typeface="CthnrtPlrkbqUtopiaStd-Regular"/>
              </a:rPr>
              <a:t>分配类型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CthnrtPlrkbqUtopiaStd-Regular"/>
              </a:rPr>
              <a:t>get_pointer_device</a:t>
            </a:r>
            <a:r>
              <a:rPr lang="en-US" altLang="zh-CN" sz="2800" dirty="0">
                <a:latin typeface="CthnrtPlrkbqUtopiaStd-Regular"/>
              </a:rPr>
              <a:t>: </a:t>
            </a:r>
            <a:r>
              <a:rPr lang="zh-CN" altLang="en-US" sz="2800" dirty="0">
                <a:latin typeface="CthnrtPlrkbqUtopiaStd-Regular"/>
              </a:rPr>
              <a:t>这个</a:t>
            </a:r>
            <a:r>
              <a:rPr lang="en-US" altLang="zh-CN" sz="2800" dirty="0">
                <a:latin typeface="CthnrtPlrkbqUtopiaStd-Regular"/>
              </a:rPr>
              <a:t>USM </a:t>
            </a:r>
            <a:r>
              <a:rPr lang="zh-CN" altLang="en-US" sz="2800" dirty="0">
                <a:latin typeface="CthnrtPlrkbqUtopiaStd-Regular"/>
              </a:rPr>
              <a:t>指针分配给了什么设备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latin typeface="CthnrtPlrkbqUtopiaStd-Regular"/>
              </a:rPr>
              <a:t>get_info</a:t>
            </a:r>
            <a:r>
              <a:rPr lang="en-US" altLang="zh-CN" sz="2800" dirty="0">
                <a:latin typeface="CthnrtPlrkbqUtopiaStd-Regular"/>
              </a:rPr>
              <a:t>:</a:t>
            </a:r>
            <a:r>
              <a:rPr lang="zh-CN" altLang="en-US" sz="2800" dirty="0">
                <a:latin typeface="CthnrtPlrkbqUtopiaStd-Regular"/>
              </a:rPr>
              <a:t> 查询的设备信息描述符列表（如下图）</a:t>
            </a:r>
            <a:endParaRPr lang="en-US" altLang="zh-CN" sz="2800" b="1" dirty="0">
              <a:latin typeface="CthnrtPlrkbqUtopiaStd-Regular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17A5DA-C5C7-422C-86C7-B56346CC62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43" t="34005" r="21512" b="40155"/>
          <a:stretch/>
        </p:blipFill>
        <p:spPr>
          <a:xfrm>
            <a:off x="1456661" y="3429000"/>
            <a:ext cx="7081284" cy="241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9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80B0-1A0A-427F-94AF-A7FCF705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i="0" u="none" strike="noStrike" baseline="0" dirty="0">
                <a:latin typeface="NwvldwGplnppHelveticaNeueLTStd-BdCn"/>
              </a:rPr>
              <a:t>为什么要使用统一共享内存</a:t>
            </a:r>
            <a:r>
              <a:rPr lang="en-US" altLang="zh-CN" sz="3600" b="1" i="0" u="none" strike="noStrike" baseline="0" dirty="0">
                <a:latin typeface="NwvldwGplnppHelveticaNeueLTStd-BdCn"/>
              </a:rPr>
              <a:t>(USM)</a:t>
            </a:r>
            <a:endParaRPr lang="zh-CN" altLang="en-US" sz="7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B8509-699F-4BCA-BA57-F6D7EBFE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0" i="0" u="none" strike="noStrike" baseline="0" dirty="0">
                <a:latin typeface="CthnrtPlrkbqUtopiaStd-Regular"/>
              </a:rPr>
              <a:t>USM</a:t>
            </a:r>
            <a:r>
              <a:rPr lang="zh-CN" altLang="en-US" sz="2800" b="0" i="0" u="none" strike="noStrike" baseline="0" dirty="0">
                <a:latin typeface="CthnrtPlrkbqUtopiaStd-Regular"/>
              </a:rPr>
              <a:t>基于</a:t>
            </a:r>
            <a:r>
              <a:rPr lang="en-US" altLang="zh-CN" sz="2800" b="0" i="0" u="none" strike="noStrike" baseline="0" dirty="0">
                <a:latin typeface="CthnrtPlrkbqUtopiaStd-Regular"/>
              </a:rPr>
              <a:t>C++</a:t>
            </a:r>
            <a:r>
              <a:rPr lang="zh-CN" altLang="en-US" sz="2800" b="0" i="0" u="none" strike="noStrike" baseline="0" dirty="0">
                <a:latin typeface="CthnrtPlrkbqUtopiaStd-Regular"/>
              </a:rPr>
              <a:t>的指针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已有函数（使用指针作为参数）仍然能使用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唯一更改</a:t>
            </a:r>
            <a:r>
              <a:rPr lang="en-US" altLang="zh-CN" sz="2800" dirty="0">
                <a:latin typeface="CthnrtPlrkbqUtopiaStd-Regular"/>
              </a:rPr>
              <a:t>: </a:t>
            </a:r>
            <a:r>
              <a:rPr lang="en-US" altLang="zh-CN" sz="2800" b="1" dirty="0">
                <a:latin typeface="CthnrtPlrkbqUtopiaStd-Regular"/>
              </a:rPr>
              <a:t>malloc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zh-CN" altLang="en-US" sz="2800" dirty="0">
                <a:latin typeface="CthnrtPlrkbqUtopiaStd-Regular"/>
              </a:rPr>
              <a:t>和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en-US" altLang="zh-CN" sz="2800" b="1" dirty="0">
                <a:latin typeface="CthnrtPlrkbqUtopiaStd-Regular"/>
              </a:rPr>
              <a:t>new</a:t>
            </a:r>
            <a:r>
              <a:rPr lang="zh-CN" altLang="en-US" sz="2800" dirty="0">
                <a:latin typeface="CthnrtPlrkbqUtopiaStd-Regular"/>
              </a:rPr>
              <a:t>函数</a:t>
            </a:r>
            <a:endParaRPr lang="en-US" altLang="zh-CN" sz="28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sz="280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622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B80B0-1A0A-427F-94AF-A7FCF705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i="0" u="none" strike="noStrike" baseline="0" dirty="0">
                <a:latin typeface="NwvldwGplnppHelveticaNeueLTStd-BdCn"/>
              </a:rPr>
              <a:t>分配类型</a:t>
            </a:r>
            <a:endParaRPr lang="zh-CN" altLang="en-US" sz="7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EEE47A-5D24-4DB6-8056-16FD987BA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58" t="51783" r="15232" b="33333"/>
          <a:stretch/>
        </p:blipFill>
        <p:spPr>
          <a:xfrm>
            <a:off x="1197371" y="2554471"/>
            <a:ext cx="10385029" cy="17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9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分配类型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设备端内存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不能从主机直接访问</a:t>
            </a:r>
            <a:endParaRPr lang="en-US" altLang="zh-CN" sz="24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必须显式使用</a:t>
            </a:r>
            <a:r>
              <a:rPr lang="en-US" altLang="zh-CN" sz="2400" b="0" i="0" u="none" strike="noStrike" baseline="0" dirty="0">
                <a:latin typeface="LMRoman10-Regular"/>
                <a:ea typeface="宋体" panose="02010600030101010101" pitchFamily="2" charset="-122"/>
              </a:rPr>
              <a:t>USM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2400" b="1" i="0" u="none" strike="noStrike" baseline="0" dirty="0">
                <a:latin typeface="LMRoman10-Regular"/>
                <a:ea typeface="宋体" panose="02010600030101010101" pitchFamily="2" charset="-122"/>
              </a:rPr>
              <a:t>memcpy</a:t>
            </a:r>
            <a:r>
              <a:rPr lang="en-US" altLang="zh-CN" sz="2400" b="0" i="0" u="none" strike="noStrike" baseline="0" dirty="0">
                <a:latin typeface="LMRoman10-Regular"/>
                <a:ea typeface="宋体" panose="02010600030101010101" pitchFamily="2" charset="-122"/>
              </a:rPr>
              <a:t> </a:t>
            </a:r>
            <a:r>
              <a:rPr lang="zh-CN" altLang="en-US" sz="2400" b="0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机制在主机和设备之间复制数据</a:t>
            </a:r>
            <a:endParaRPr lang="en-US" altLang="zh-CN" sz="2400" b="0" i="0" u="none" strike="noStrike" baseline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主机端内存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CthnrtPlrkbqUtopiaStd-Regular"/>
              </a:rPr>
              <a:t>在主机和设备上都可以访问</a:t>
            </a:r>
            <a:endParaRPr lang="en-US" altLang="zh-CN" sz="24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CthnrtPlrkbqUtopiaStd-Regular"/>
              </a:rPr>
              <a:t>读写的内核通常通过总线进行远程操作，较慢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共享内存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可以自动地在主机内存和设备内存之间迁移</a:t>
            </a:r>
          </a:p>
        </p:txBody>
      </p:sp>
    </p:spTree>
    <p:extLst>
      <p:ext uri="{BB962C8B-B14F-4D97-AF65-F5344CB8AC3E}">
        <p14:creationId xmlns:p14="http://schemas.microsoft.com/office/powerpoint/2010/main" val="162967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分配内存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需要指定分配类型</a:t>
            </a:r>
            <a:r>
              <a:rPr lang="en-US" altLang="zh-CN" sz="2800" b="0" i="0" u="none" strike="noStrike" baseline="0" dirty="0">
                <a:latin typeface="CthnrtPlrkbqUtopiaStd-Regular"/>
              </a:rPr>
              <a:t>: device, host, or shared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需要指定一个上下文对象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CthnrtPlrkbqUtopiaStd-Regular"/>
              </a:rPr>
              <a:t>上下文</a:t>
            </a:r>
            <a:r>
              <a:rPr lang="en-US" altLang="zh-CN" sz="2400" dirty="0">
                <a:latin typeface="CthnrtPlrkbqUtopiaStd-Regular"/>
              </a:rPr>
              <a:t>:</a:t>
            </a:r>
            <a:r>
              <a:rPr lang="zh-CN" altLang="en-US" sz="2400" dirty="0">
                <a:latin typeface="CthnrtPlrkbqUtopiaStd-Regular"/>
              </a:rPr>
              <a:t>示可以在对应的设备上执行内核</a:t>
            </a:r>
            <a:endParaRPr lang="en-US" altLang="zh-CN" sz="24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i="0" u="none" strike="noStrike" baseline="0" dirty="0">
                <a:latin typeface="CthnrtPlrkbqUtopiaStd-Regular"/>
              </a:rPr>
              <a:t>所有</a:t>
            </a:r>
            <a:r>
              <a:rPr lang="en-US" altLang="zh-CN" sz="2400" b="0" i="0" u="none" strike="noStrike" baseline="0" dirty="0">
                <a:latin typeface="CthnrtPlrkbqUtopiaStd-Regular"/>
              </a:rPr>
              <a:t>USM </a:t>
            </a:r>
            <a:r>
              <a:rPr lang="zh-CN" altLang="en-US" sz="2400" b="0" i="0" u="none" strike="noStrike" baseline="0" dirty="0">
                <a:latin typeface="CthnrtPlrkbqUtopiaStd-Regular"/>
              </a:rPr>
              <a:t>的分配、队列和内核共享同一个上下文对象</a:t>
            </a:r>
            <a:endParaRPr lang="en-US" altLang="zh-CN" sz="2400" b="0" i="0" u="none" strike="noStrike" baseline="0" dirty="0">
              <a:latin typeface="CthnrtPlrkbqUtopiaStd-Regular"/>
            </a:endParaRPr>
          </a:p>
          <a:p>
            <a:pPr algn="l"/>
            <a:r>
              <a:rPr lang="zh-CN" altLang="en-US" sz="2800" b="0" i="0" u="none" strike="noStrike" baseline="0" dirty="0">
                <a:latin typeface="CthnrtPlrkbqUtopiaStd-Regular"/>
              </a:rPr>
              <a:t>需要</a:t>
            </a:r>
            <a:r>
              <a:rPr lang="zh-CN" altLang="en-US" sz="2800" dirty="0">
                <a:latin typeface="CthnrtPlrkbqUtopiaStd-Regular"/>
              </a:rPr>
              <a:t>指定在哪个设备上分配内存</a:t>
            </a:r>
          </a:p>
        </p:txBody>
      </p:sp>
    </p:spTree>
    <p:extLst>
      <p:ext uri="{BB962C8B-B14F-4D97-AF65-F5344CB8AC3E}">
        <p14:creationId xmlns:p14="http://schemas.microsoft.com/office/powerpoint/2010/main" val="265584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多重样式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b="0" i="0" u="none" strike="noStrike" baseline="0" dirty="0">
                <a:latin typeface="CthnrtPlrkbqUtopiaStd-Regular"/>
              </a:rPr>
              <a:t>C-style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b="0" u="none" strike="noStrike" baseline="0" dirty="0">
                <a:latin typeface="CthnrtPlrkbqUtopiaStd-Regular"/>
              </a:rPr>
              <a:t>单函数</a:t>
            </a:r>
            <a:r>
              <a:rPr lang="en-US" altLang="zh-CN" sz="2400" b="0" u="none" strike="noStrike" baseline="0" dirty="0">
                <a:latin typeface="CthnrtPlrkbqUtopiaStd-Regular"/>
              </a:rPr>
              <a:t>(</a:t>
            </a:r>
            <a:r>
              <a:rPr lang="en-US" altLang="zh-CN" sz="2400" b="1" i="0" u="none" strike="noStrike" baseline="0" dirty="0">
                <a:latin typeface="CthnrtPlrkbqUtopiaStd-Regular"/>
              </a:rPr>
              <a:t>malloc)</a:t>
            </a:r>
            <a:r>
              <a:rPr lang="zh-CN" altLang="en-US" sz="2400" b="0" i="0" u="none" strike="noStrike" baseline="0" dirty="0">
                <a:latin typeface="CthnrtPlrkbqUtopiaStd-Regular"/>
              </a:rPr>
              <a:t>或命名函数</a:t>
            </a:r>
            <a:r>
              <a:rPr lang="en-US" altLang="zh-CN" sz="2400" b="0" i="0" u="none" strike="noStrike" baseline="0" dirty="0">
                <a:latin typeface="CthnrtPlrkbqUtopiaStd-Regular"/>
              </a:rPr>
              <a:t>(</a:t>
            </a:r>
            <a:r>
              <a:rPr lang="en-US" altLang="zh-CN" sz="2400" b="1" i="0" u="none" strike="noStrike" baseline="0" dirty="0">
                <a:latin typeface="CthnrtPlrkbqUtopiaStd-Regular"/>
              </a:rPr>
              <a:t>malloc_host</a:t>
            </a:r>
            <a:r>
              <a:rPr lang="en-US" altLang="zh-CN" sz="2400" b="0" i="0" u="none" strike="noStrike" baseline="0" dirty="0">
                <a:latin typeface="CthnrtPlrkbqUtopiaStd-Regular"/>
              </a:rPr>
              <a:t>….)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需要计算分配内存的总字节数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返回值的类型为 </a:t>
            </a:r>
            <a:r>
              <a:rPr lang="en-US" altLang="zh-CN" sz="2400" dirty="0">
                <a:latin typeface="CthnrtPlrkbqUtopiaStd-Regular"/>
              </a:rPr>
              <a:t>void 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使用</a:t>
            </a:r>
            <a:r>
              <a:rPr lang="en-US" altLang="zh-CN" sz="2400" dirty="0">
                <a:latin typeface="CthnrtPlrkbqUtopiaStd-Regular"/>
              </a:rPr>
              <a:t> </a:t>
            </a:r>
            <a:r>
              <a:rPr lang="en-US" altLang="zh-CN" sz="2400" b="1" dirty="0" err="1">
                <a:latin typeface="CthnrtPlrkbqUtopiaStd-Regular"/>
              </a:rPr>
              <a:t>aligned_alloc</a:t>
            </a:r>
            <a:r>
              <a:rPr lang="en-US" altLang="zh-CN" sz="2400" b="1" dirty="0">
                <a:latin typeface="CthnrtPlrkbqUtopiaStd-Regular"/>
              </a:rPr>
              <a:t> </a:t>
            </a:r>
            <a:r>
              <a:rPr lang="zh-CN" altLang="en-US" sz="2400" dirty="0">
                <a:latin typeface="CthnrtPlrkbqUtopiaStd-Regular"/>
              </a:rPr>
              <a:t>来人工设定对齐方式</a:t>
            </a:r>
            <a:endParaRPr lang="en-US" altLang="zh-CN" sz="24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thnrtPlrkbqUtopiaStd-Regular"/>
              </a:rPr>
              <a:t>C++-style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分配</a:t>
            </a:r>
            <a:r>
              <a:rPr lang="en-US" altLang="zh-CN" sz="2400" dirty="0">
                <a:latin typeface="CthnrtPlrkbqUtopiaStd-Regular"/>
              </a:rPr>
              <a:t>N</a:t>
            </a:r>
            <a:r>
              <a:rPr lang="zh-CN" altLang="en-US" sz="2400" dirty="0">
                <a:latin typeface="CthnrtPlrkbqUtopiaStd-Regular"/>
              </a:rPr>
              <a:t>个类型为</a:t>
            </a:r>
            <a:r>
              <a:rPr lang="en-US" altLang="zh-CN" sz="2400" dirty="0">
                <a:latin typeface="CthnrtPlrkbqUtopiaStd-Regular"/>
              </a:rPr>
              <a:t>T </a:t>
            </a:r>
            <a:r>
              <a:rPr lang="zh-CN" altLang="en-US" sz="2400" dirty="0">
                <a:latin typeface="CthnrtPlrkbqUtopiaStd-Regular"/>
              </a:rPr>
              <a:t>的对象并返回类型为</a:t>
            </a:r>
            <a:r>
              <a:rPr lang="en-US" altLang="zh-CN" sz="2400" dirty="0">
                <a:latin typeface="CthnrtPlrkbqUtopiaStd-Regular"/>
              </a:rPr>
              <a:t>T * </a:t>
            </a:r>
            <a:r>
              <a:rPr lang="zh-CN" altLang="en-US" sz="2400" dirty="0">
                <a:latin typeface="CthnrtPlrkbqUtopiaStd-Regular"/>
              </a:rPr>
              <a:t>的指针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不再需要以字节为单位手动计算分配的总大小，或者将返回的指针强制转换为适当的类型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没有为分配的对象调用构造函数</a:t>
            </a:r>
            <a:endParaRPr lang="en-US" altLang="zh-CN" sz="2400" dirty="0">
              <a:latin typeface="CthnrtPlrkbqUtopiaStd-Regula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2B0404-3BB8-43DC-B17F-82B19BD20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5010" r="2217" b="62858"/>
          <a:stretch/>
        </p:blipFill>
        <p:spPr>
          <a:xfrm>
            <a:off x="4215424" y="1570038"/>
            <a:ext cx="7788762" cy="6858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F6524C-73FF-435D-9C3D-00D8D4758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" t="26122" r="2250" b="65813"/>
          <a:stretch/>
        </p:blipFill>
        <p:spPr>
          <a:xfrm>
            <a:off x="3475887" y="4004893"/>
            <a:ext cx="8317406" cy="4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3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多重样式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CthnrtPlrkbqUtopiaStd-Regular"/>
              </a:rPr>
              <a:t>C++ allocator–style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it-IT" sz="2400" dirty="0">
                <a:latin typeface="CthnrtPlrkbqUtopiaStd-Regular"/>
              </a:rPr>
              <a:t>基于</a:t>
            </a:r>
            <a:r>
              <a:rPr lang="it-IT" altLang="zh-CN" sz="2400" dirty="0">
                <a:latin typeface="CthnrtPlrkbqUtopiaStd-Regular"/>
              </a:rPr>
              <a:t>C++ </a:t>
            </a:r>
            <a:r>
              <a:rPr lang="zh-CN" altLang="it-IT" sz="2400" dirty="0">
                <a:latin typeface="CthnrtPlrkbqUtopiaStd-Regular"/>
              </a:rPr>
              <a:t>的</a:t>
            </a:r>
            <a:r>
              <a:rPr lang="it-IT" altLang="zh-CN" sz="2400" dirty="0">
                <a:latin typeface="CthnrtPlrkbqUtopiaStd-Regular"/>
              </a:rPr>
              <a:t>allocator </a:t>
            </a:r>
            <a:r>
              <a:rPr lang="zh-CN" altLang="it-IT" sz="2400" dirty="0">
                <a:latin typeface="CthnrtPlrkbqUtopiaStd-Regular"/>
              </a:rPr>
              <a:t>接口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该接口定义了直接或间接地在容器</a:t>
            </a:r>
            <a:r>
              <a:rPr lang="en-US" altLang="zh-CN" sz="2400" dirty="0">
                <a:latin typeface="CthnrtPlrkbqUtopiaStd-Regular"/>
              </a:rPr>
              <a:t>(</a:t>
            </a:r>
            <a:r>
              <a:rPr lang="zh-CN" altLang="en-US" sz="2400" dirty="0">
                <a:latin typeface="CthnrtPlrkbqUtopiaStd-Regular"/>
              </a:rPr>
              <a:t>如</a:t>
            </a:r>
            <a:r>
              <a:rPr lang="en-US" altLang="zh-CN" sz="2400" dirty="0">
                <a:latin typeface="CthnrtPlrkbqUtopiaStd-Regular"/>
              </a:rPr>
              <a:t>std::vector) </a:t>
            </a:r>
            <a:r>
              <a:rPr lang="zh-CN" altLang="en-US" sz="2400" dirty="0">
                <a:latin typeface="CthnrtPlrkbqUtopiaStd-Regular"/>
              </a:rPr>
              <a:t>中执行内存分配的对象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向用户隐藏内存分配和回收的细节</a:t>
            </a:r>
            <a:endParaRPr lang="en-US" altLang="zh-CN" sz="2400" dirty="0">
              <a:latin typeface="CthnrtPlrkbqUtopiaStd-Regular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362A15-3BB3-49F2-B424-FDE768B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598" b="33721"/>
          <a:stretch/>
        </p:blipFill>
        <p:spPr>
          <a:xfrm>
            <a:off x="1656825" y="4173279"/>
            <a:ext cx="9925575" cy="11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i="0" u="none" strike="noStrike" baseline="0" dirty="0">
                <a:latin typeface="NwvldwGplnppHelveticaNeueLTStd-BdCn"/>
              </a:rPr>
              <a:t>释放内存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7B280-4491-4F78-B6EA-A1C641781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6543" t="30871" r="22859" b="25181"/>
          <a:stretch/>
        </p:blipFill>
        <p:spPr>
          <a:xfrm>
            <a:off x="1242235" y="1570038"/>
            <a:ext cx="8422113" cy="5128473"/>
          </a:xfrm>
        </p:spPr>
      </p:pic>
    </p:spTree>
    <p:extLst>
      <p:ext uri="{BB962C8B-B14F-4D97-AF65-F5344CB8AC3E}">
        <p14:creationId xmlns:p14="http://schemas.microsoft.com/office/powerpoint/2010/main" val="989641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BBBF-F684-4FC6-9660-B8802D58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数据初始化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E90616F-602D-43A0-A0EB-6964169B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4525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0" i="0" u="none" strike="noStrike" baseline="0" dirty="0">
                <a:latin typeface="CthnrtPlrkbqUtopiaStd-Regular"/>
              </a:rPr>
              <a:t>写一个内核来做初始化</a:t>
            </a:r>
            <a:endParaRPr lang="en-US" altLang="zh-CN" sz="28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数据集特别大时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初始化计算很复杂</a:t>
            </a:r>
            <a:endParaRPr lang="en-US" altLang="zh-CN" sz="24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使用遍历所有元素的循环</a:t>
            </a:r>
            <a:r>
              <a:rPr lang="zh-CN" altLang="en-US" sz="2800" b="0" i="0" u="none" strike="noStrike" baseline="0" dirty="0">
                <a:latin typeface="CthnrtPlrkbqUtopiaStd-Regular"/>
              </a:rPr>
              <a:t>来做初始化</a:t>
            </a:r>
            <a:endParaRPr lang="en-US" altLang="zh-CN" sz="28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对于主机和共享分配的内存有效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CthnrtPlrkbqUtopiaStd-Regular"/>
              </a:rPr>
              <a:t>对于设备分配的内存无效</a:t>
            </a:r>
            <a:endParaRPr lang="en-US" altLang="zh-CN" sz="24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CthnrtPlrkbqUtopiaStd-Regular"/>
              </a:rPr>
              <a:t>使用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en-US" altLang="zh-CN" sz="2800" b="1" dirty="0" err="1">
                <a:latin typeface="CthnrtPlrkbqUtopiaStd-Regular"/>
              </a:rPr>
              <a:t>memset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zh-CN" altLang="en-US" sz="2800" dirty="0">
                <a:latin typeface="CthnrtPlrkbqUtopiaStd-Regular"/>
              </a:rPr>
              <a:t>函数或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en-US" altLang="zh-CN" sz="2800" b="1" dirty="0">
                <a:latin typeface="CthnrtPlrkbqUtopiaStd-Regular"/>
              </a:rPr>
              <a:t>fill</a:t>
            </a:r>
            <a:r>
              <a:rPr lang="en-US" altLang="zh-CN" sz="2800" dirty="0">
                <a:latin typeface="CthnrtPlrkbqUtopiaStd-Regular"/>
              </a:rPr>
              <a:t> </a:t>
            </a:r>
            <a:r>
              <a:rPr lang="zh-CN" altLang="en-US" sz="2800" dirty="0">
                <a:latin typeface="CthnrtPlrkbqUtopiaStd-Regular"/>
              </a:rPr>
              <a:t>方法</a:t>
            </a:r>
            <a:endParaRPr lang="en-US" altLang="zh-CN" sz="240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CthnrtPlrkbqUtopiaStd-Regular"/>
              </a:rPr>
              <a:t>memset</a:t>
            </a:r>
            <a:r>
              <a:rPr lang="zh-CN" altLang="en-US" sz="2400" dirty="0">
                <a:latin typeface="CthnrtPlrkbqUtopiaStd-Regular"/>
              </a:rPr>
              <a:t>是</a:t>
            </a:r>
            <a:r>
              <a:rPr lang="zh-CN" altLang="en-US" sz="2400" b="0" i="0" u="none" strike="noStrike" baseline="0" dirty="0">
                <a:latin typeface="CthnrtPlrkbqUtopiaStd-Regular"/>
              </a:rPr>
              <a:t>并行的，</a:t>
            </a:r>
            <a:r>
              <a:rPr lang="zh-CN" altLang="en-US" sz="2400" dirty="0">
                <a:latin typeface="CthnrtPlrkbqUtopiaStd-Regular"/>
              </a:rPr>
              <a:t>对于设备分配的内存也有效</a:t>
            </a:r>
            <a:endParaRPr lang="en-US" altLang="zh-CN" sz="2400" b="0" i="0" u="none" strike="noStrike" baseline="0" dirty="0">
              <a:latin typeface="CthnrtPlrkbqUtopiaStd-Regular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CthnrtPlrkbqUtopiaStd-Regular"/>
              </a:rPr>
              <a:t>Fill</a:t>
            </a:r>
            <a:r>
              <a:rPr lang="zh-CN" altLang="en-US" sz="2400" dirty="0">
                <a:latin typeface="CthnrtPlrkbqUtopiaStd-Regular"/>
              </a:rPr>
              <a:t>允许用任意模式填充内存而</a:t>
            </a:r>
            <a:r>
              <a:rPr lang="en-US" altLang="zh-CN" sz="2400" dirty="0">
                <a:latin typeface="CthnrtPlrkbqUtopiaStd-Regular"/>
              </a:rPr>
              <a:t> </a:t>
            </a:r>
            <a:r>
              <a:rPr lang="en-US" altLang="zh-CN" sz="2400" b="1" dirty="0" err="1">
                <a:latin typeface="CthnrtPlrkbqUtopiaStd-Regular"/>
              </a:rPr>
              <a:t>memset</a:t>
            </a:r>
            <a:r>
              <a:rPr lang="en-US" altLang="zh-CN" sz="2400" dirty="0">
                <a:latin typeface="CthnrtPlrkbqUtopiaStd-Regular"/>
              </a:rPr>
              <a:t> </a:t>
            </a:r>
            <a:r>
              <a:rPr lang="zh-CN" altLang="en-US" sz="2400" dirty="0">
                <a:latin typeface="CthnrtPlrkbqUtopiaStd-Regular"/>
              </a:rPr>
              <a:t>只允许基于</a:t>
            </a:r>
            <a:r>
              <a:rPr lang="en-US" altLang="zh-CN" sz="2400" dirty="0">
                <a:latin typeface="CthnrtPlrkbqUtopiaStd-Regular"/>
              </a:rPr>
              <a:t>byte</a:t>
            </a:r>
            <a:r>
              <a:rPr lang="zh-CN" altLang="en-US" sz="2400" dirty="0">
                <a:latin typeface="CthnrtPlrkbqUtopiaStd-Regular"/>
              </a:rPr>
              <a:t>的模式</a:t>
            </a:r>
            <a:endParaRPr lang="en-US" altLang="zh-CN" sz="2400" dirty="0">
              <a:latin typeface="CthnrtPlrkbqUtopiaStd-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800" dirty="0">
              <a:latin typeface="CthnrtPlrkbqUtopiaStd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033786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ban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高性能并行程序设计-1课程简介</Template>
  <TotalTime>3193</TotalTime>
  <Words>1201</Words>
  <Application>Microsoft Office PowerPoint</Application>
  <PresentationFormat>宽屏</PresentationFormat>
  <Paragraphs>139</Paragraphs>
  <Slides>19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CthnrtPlrkbqUtopiaStd-Regular</vt:lpstr>
      <vt:lpstr>LMRoman10-Regular</vt:lpstr>
      <vt:lpstr>NwvldwGplnppHelveticaNeueLTStd-BdCn</vt:lpstr>
      <vt:lpstr>VbgywnDxfsvhCourierNewPSMT</vt:lpstr>
      <vt:lpstr>WbdspnYmhmhpCourierNewPSMT</vt:lpstr>
      <vt:lpstr>等线</vt:lpstr>
      <vt:lpstr>黑体</vt:lpstr>
      <vt:lpstr>宋体</vt:lpstr>
      <vt:lpstr>Arial</vt:lpstr>
      <vt:lpstr>Calibri</vt:lpstr>
      <vt:lpstr>Wingdings</vt:lpstr>
      <vt:lpstr>主题1</vt:lpstr>
      <vt:lpstr>自定义设计方案</vt:lpstr>
      <vt:lpstr>1_自定义设计方案</vt:lpstr>
      <vt:lpstr>第六章-统一共享内存</vt:lpstr>
      <vt:lpstr>为什么要使用统一共享内存(USM)</vt:lpstr>
      <vt:lpstr>分配类型</vt:lpstr>
      <vt:lpstr>分配类型</vt:lpstr>
      <vt:lpstr>分配内存</vt:lpstr>
      <vt:lpstr>多重样式</vt:lpstr>
      <vt:lpstr>多重样式</vt:lpstr>
      <vt:lpstr>释放内存</vt:lpstr>
      <vt:lpstr>数据初始化</vt:lpstr>
      <vt:lpstr>数据移动</vt:lpstr>
      <vt:lpstr>显式数据移动</vt:lpstr>
      <vt:lpstr>Example</vt:lpstr>
      <vt:lpstr>隐式数据移动</vt:lpstr>
      <vt:lpstr>Example</vt:lpstr>
      <vt:lpstr>隐式数据移动——迁移</vt:lpstr>
      <vt:lpstr>隐式数据移动——迁移</vt:lpstr>
      <vt:lpstr>细粒度控制</vt:lpstr>
      <vt:lpstr>PowerPoint 演示文稿</vt:lpstr>
      <vt:lpstr>查询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智能与并行程序设计</dc:title>
  <dc:creator>方跃坚</dc:creator>
  <cp:lastModifiedBy>方跃坚</cp:lastModifiedBy>
  <cp:revision>134</cp:revision>
  <dcterms:created xsi:type="dcterms:W3CDTF">2021-02-02T01:44:04Z</dcterms:created>
  <dcterms:modified xsi:type="dcterms:W3CDTF">2021-12-13T01:48:25Z</dcterms:modified>
</cp:coreProperties>
</file>