
<file path=[Content_Types].xml><?xml version="1.0" encoding="utf-8"?>
<Types xmlns="http://schemas.openxmlformats.org/package/2006/content-types"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62" r:id="rId2"/>
    <p:sldMasterId id="2147483774" r:id="rId3"/>
  </p:sldMasterIdLst>
  <p:notesMasterIdLst>
    <p:notesMasterId r:id="rId24"/>
  </p:notesMasterIdLst>
  <p:sldIdLst>
    <p:sldId id="256" r:id="rId4"/>
    <p:sldId id="420" r:id="rId5"/>
    <p:sldId id="458" r:id="rId6"/>
    <p:sldId id="469" r:id="rId7"/>
    <p:sldId id="470" r:id="rId8"/>
    <p:sldId id="257" r:id="rId9"/>
    <p:sldId id="425" r:id="rId10"/>
    <p:sldId id="462" r:id="rId11"/>
    <p:sldId id="463" r:id="rId12"/>
    <p:sldId id="466" r:id="rId13"/>
    <p:sldId id="465" r:id="rId14"/>
    <p:sldId id="467" r:id="rId15"/>
    <p:sldId id="468" r:id="rId16"/>
    <p:sldId id="459" r:id="rId17"/>
    <p:sldId id="471" r:id="rId18"/>
    <p:sldId id="472" r:id="rId19"/>
    <p:sldId id="473" r:id="rId20"/>
    <p:sldId id="474" r:id="rId21"/>
    <p:sldId id="460" r:id="rId22"/>
    <p:sldId id="46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622" autoAdjust="0"/>
  </p:normalViewPr>
  <p:slideViewPr>
    <p:cSldViewPr snapToGrid="0">
      <p:cViewPr varScale="1">
        <p:scale>
          <a:sx n="56" d="100"/>
          <a:sy n="56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3E94A93-8FF4-4DFF-8C74-42A61DCE8A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3D79D5-8946-4A33-A44E-0F18CEB1AC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C704B-7EF0-49A0-AAD5-E61C3C7E3952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5B753F9-12D7-49F5-8D74-00839D18E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4B0CFC3-033B-4E04-AC8A-2D9CB9633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2E1C9-779E-4404-9069-041E3AE6FF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790BA-4485-427A-8C76-383BE6126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1543D-D25F-442E-88FF-DA20B67647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241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485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249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834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254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257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6098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269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78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673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8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57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858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204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1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68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500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485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1543D-D25F-442E-88FF-DA20B676475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124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9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3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3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884238"/>
            <a:ext cx="2743200" cy="5364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884238"/>
            <a:ext cx="8026400" cy="53641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30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A4C906-F9F5-4755-8E37-3D9CEB0D7252}"/>
              </a:ext>
            </a:extLst>
          </p:cNvPr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3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95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62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71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80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20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84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36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99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45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24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124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33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34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864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07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7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62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06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27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26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84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39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8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0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3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2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1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884238"/>
            <a:ext cx="1097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22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439" name="Picture 10" descr="Picture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121920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84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3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8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A7A2B-72C2-43CA-A84E-64A0706D7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116504"/>
            <a:ext cx="10363200" cy="1470025"/>
          </a:xfrm>
        </p:spPr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第八章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调度内核和数据移动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FD041E-3ECE-4AB5-BB9A-76C8122A0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941" y="2489718"/>
            <a:ext cx="3536688" cy="289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07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4——Y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模式依赖：有序队列方式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745F0B5-84EE-49F3-B8A8-66D9A1E46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82" y="1570038"/>
            <a:ext cx="6585435" cy="4644150"/>
          </a:xfrm>
        </p:spPr>
      </p:pic>
    </p:spTree>
    <p:extLst>
      <p:ext uri="{BB962C8B-B14F-4D97-AF65-F5344CB8AC3E}">
        <p14:creationId xmlns:p14="http://schemas.microsoft.com/office/powerpoint/2010/main" val="103880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5——Y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模式依赖：</a:t>
            </a:r>
            <a:r>
              <a:rPr lang="zh-CN" altLang="es-ES" dirty="0">
                <a:latin typeface="黑体" panose="02010609060101010101" pitchFamily="49" charset="-122"/>
                <a:ea typeface="黑体" panose="02010609060101010101" pitchFamily="49" charset="-122"/>
              </a:rPr>
              <a:t>事件方式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A286680-7AEC-42EE-B66C-2915DC2F4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856" y="1570038"/>
            <a:ext cx="6116288" cy="5129990"/>
          </a:xfrm>
        </p:spPr>
      </p:pic>
    </p:spTree>
    <p:extLst>
      <p:ext uri="{BB962C8B-B14F-4D97-AF65-F5344CB8AC3E}">
        <p14:creationId xmlns:p14="http://schemas.microsoft.com/office/powerpoint/2010/main" val="161388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6——Y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模式依赖：访问器方式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D0BB97-6DA8-4AAD-A479-ABCBDA364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54"/>
          <a:stretch/>
        </p:blipFill>
        <p:spPr>
          <a:xfrm>
            <a:off x="678024" y="2170740"/>
            <a:ext cx="5746817" cy="3125642"/>
          </a:xfrm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275A58C6-A902-4E59-84BC-B577C3D34E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09"/>
          <a:stretch/>
        </p:blipFill>
        <p:spPr bwMode="auto">
          <a:xfrm>
            <a:off x="5971592" y="2056560"/>
            <a:ext cx="5746817" cy="349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94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命令组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(CG)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的各部分是什么时候执行的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6073F-E8FD-416D-B279-3A0B65A1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任务图是异步的，所以了解命令组何时执行是有意义的。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只要满足内核的依赖关系，就可以执行内核。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当命令组提交到队列时，会立即在主机上执行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submit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调用返回之前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命令组的主机部分只执行一次，在命令组中定义的任何操作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内核或显式数据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，都将排队在设备上执行。</a:t>
            </a:r>
          </a:p>
        </p:txBody>
      </p:sp>
    </p:spTree>
    <p:extLst>
      <p:ext uri="{BB962C8B-B14F-4D97-AF65-F5344CB8AC3E}">
        <p14:creationId xmlns:p14="http://schemas.microsoft.com/office/powerpoint/2010/main" val="336182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6073F-E8FD-416D-B279-3A0B65A1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如果数据移动在程序中隐式发生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使用缓冲区和访问器、或使用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USM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共享分配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，通常会被忽略。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显式数据移动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：显式出现在图中，可以清楚看到。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隐式数据移动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：可能对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DPC++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中的命令组和任务图产生隐藏的效果。数据可以在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DPC++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运行时或通过某种硬件和软件的组合在主机和设备之间复制。复制在没有用户明确输入的情况下发生。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0979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显式数据移动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6073F-E8FD-416D-B279-3A0B65A1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可分为对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USM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和对缓冲区两种。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USM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：在设备内存和主机内存间复制数据时会发生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USM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中的显式数据移动，可通过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memcpy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方法完成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见第六章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缓冲区：调用命令组处理程序对象的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copy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update_host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方法，可对缓冲区进行显式数据移动。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copy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用于在主机内存和设备上的访问器对象之间交换数据。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update_host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是一种特殊的复制形式。如果基于主机内存创建了缓冲区，则将把访问器表示的数据复制回原主机内存。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226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隐式数据移动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6073F-E8FD-416D-B279-3A0B65A1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也可分为对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USM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和对缓冲区两种。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USM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：发生在主机和共享内存中。主机内存并没有真正移动数据，而是远程访问数据，共享内存可能在主机和设备之间自动迁移。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prefetch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操作类似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memcpy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，但与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memcpy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必须复制数据才能确保正确不同，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prefetch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不会使内存中的指针值失效。如果预取在内核开始执行之前没有完成，程序仍会正确执行。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163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隐式数据移动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6073F-E8FD-416D-B279-3A0B65A1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3500" dirty="0">
                <a:latin typeface="楷体" panose="02010609060101010101" pitchFamily="49" charset="-122"/>
                <a:ea typeface="楷体" panose="02010609060101010101" pitchFamily="49" charset="-122"/>
              </a:rPr>
              <a:t>缓冲区：命令组必须为缓冲区构造访问器以指定如何使用数据。这些数据依赖关系表示命令组之间的顺序以构建任务图。有时命令组还有另外目的</a:t>
            </a:r>
            <a:r>
              <a:rPr lang="en-US" altLang="zh-CN" sz="3500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3500" dirty="0">
                <a:latin typeface="楷体" panose="02010609060101010101" pitchFamily="49" charset="-122"/>
                <a:ea typeface="楷体" panose="02010609060101010101" pitchFamily="49" charset="-122"/>
              </a:rPr>
              <a:t>指定数据移动。</a:t>
            </a:r>
            <a:endParaRPr lang="en-US" altLang="zh-CN" sz="3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3500" dirty="0">
                <a:latin typeface="楷体" panose="02010609060101010101" pitchFamily="49" charset="-122"/>
                <a:ea typeface="楷体" panose="02010609060101010101" pitchFamily="49" charset="-122"/>
              </a:rPr>
              <a:t>访问器指定内核将读取还是写入缓冲区。设备上的数据必须可用，如不可用，运行时要在内核执行前移到设备上。因此</a:t>
            </a:r>
            <a:r>
              <a:rPr lang="en-US" altLang="zh-CN" sz="3500" dirty="0">
                <a:latin typeface="楷体" panose="02010609060101010101" pitchFamily="49" charset="-122"/>
                <a:ea typeface="楷体" panose="02010609060101010101" pitchFamily="49" charset="-122"/>
              </a:rPr>
              <a:t>DPC++</a:t>
            </a:r>
            <a:r>
              <a:rPr lang="zh-CN" altLang="en-US" sz="3500" dirty="0">
                <a:latin typeface="楷体" panose="02010609060101010101" pitchFamily="49" charset="-122"/>
                <a:ea typeface="楷体" panose="02010609060101010101" pitchFamily="49" charset="-122"/>
              </a:rPr>
              <a:t>运行时必须跟踪当前缓冲区位置。访问器在图中创建一个隐藏节点。如果必须数据移动，运行时要先执行。</a:t>
            </a:r>
            <a:endParaRPr lang="en-US" altLang="zh-CN" sz="35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5208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回看示例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0D0BB97-6DA8-4AAD-A479-ABCBDA364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054"/>
          <a:stretch/>
        </p:blipFill>
        <p:spPr>
          <a:xfrm>
            <a:off x="678024" y="2170740"/>
            <a:ext cx="5746817" cy="3125642"/>
          </a:xfrm>
        </p:spPr>
      </p:pic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275A58C6-A902-4E59-84BC-B577C3D34E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09"/>
          <a:stretch/>
        </p:blipFill>
        <p:spPr bwMode="auto">
          <a:xfrm>
            <a:off x="5971592" y="2056560"/>
            <a:ext cx="5746817" cy="349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875115E-77F0-432B-8833-6A9CF8FA96EB}"/>
              </a:ext>
            </a:extLst>
          </p:cNvPr>
          <p:cNvCxnSpPr>
            <a:cxnSpLocks/>
          </p:cNvCxnSpPr>
          <p:nvPr/>
        </p:nvCxnSpPr>
        <p:spPr>
          <a:xfrm flipV="1">
            <a:off x="864637" y="3278155"/>
            <a:ext cx="282406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00850FE-CFFF-4D81-8482-1D37F12B3A7E}"/>
              </a:ext>
            </a:extLst>
          </p:cNvPr>
          <p:cNvCxnSpPr>
            <a:cxnSpLocks/>
          </p:cNvCxnSpPr>
          <p:nvPr/>
        </p:nvCxnSpPr>
        <p:spPr>
          <a:xfrm flipV="1">
            <a:off x="864637" y="3847532"/>
            <a:ext cx="282406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3B7FCF4-EF81-45CD-8879-C26DCA6AF628}"/>
              </a:ext>
            </a:extLst>
          </p:cNvPr>
          <p:cNvCxnSpPr>
            <a:cxnSpLocks/>
          </p:cNvCxnSpPr>
          <p:nvPr/>
        </p:nvCxnSpPr>
        <p:spPr>
          <a:xfrm flipV="1">
            <a:off x="864637" y="4830149"/>
            <a:ext cx="278052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6E8C340-1716-4821-A0D0-78FACE6329CD}"/>
              </a:ext>
            </a:extLst>
          </p:cNvPr>
          <p:cNvCxnSpPr>
            <a:cxnSpLocks/>
          </p:cNvCxnSpPr>
          <p:nvPr/>
        </p:nvCxnSpPr>
        <p:spPr>
          <a:xfrm flipV="1">
            <a:off x="6151980" y="2559698"/>
            <a:ext cx="249438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BD56FFF-6E55-42C3-97A9-52A7B30CCB96}"/>
              </a:ext>
            </a:extLst>
          </p:cNvPr>
          <p:cNvCxnSpPr>
            <a:cxnSpLocks/>
          </p:cNvCxnSpPr>
          <p:nvPr/>
        </p:nvCxnSpPr>
        <p:spPr>
          <a:xfrm flipV="1">
            <a:off x="6133320" y="3733561"/>
            <a:ext cx="255036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01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与主机同步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6073F-E8FD-416D-B279-3A0B65A1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等待队列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。调用队列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wait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wait_and_throw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方法。粗粒度。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对事件进行同步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。在事件或事件类上调用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wait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方法，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wait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可以接受一个事件组。相对灵活。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主机访问器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示例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hlinkClick r:id="rId4" action="ppaction://hlinksldjump"/>
              </a:rPr>
              <a:t>6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。先使主机上数据可用，再通过在当前访问的图和主机之间定义依赖与主机同步。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互斥锁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见第七章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。创建缓冲区时选择属性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use_mutex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，以这种方式创建的缓冲区的内存可以与主机程序共享，访问由互斥锁控制。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794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什么是图调度？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6073F-E8FD-416D-B279-3A0B65A1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DPC++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中图的关键：依赖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(dependences)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三种类型的数据依赖：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RAW(Read-after-Write)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WAR(Write-after-Read)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WAW(Write-after-Write)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数据依赖关系用于构建图。可以为简单的线性链，也可以为具有复杂依赖关系的大型复杂图。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DPC++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图能确保程序基于依赖正确执行。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3385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6073F-E8FD-416D-B279-3A0B65A1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图调度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命令组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数据移动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与主机同步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72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DPC++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中如何操作图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6073F-E8FD-416D-B279-3A0B65A1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命令组包含：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操作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(action)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。是必需的。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依赖关系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。大多数命令组需要包括，也有部分不需要（比如程序提交的第一个操作）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主机代码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。这可以帮助指定操作或其依赖项，并且在创建命令组时执行此代码。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命令组通常表示为传递给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submit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C++ Lambda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表达式。命令组还可以通过队列对象上的快捷方法表示，这些队列对象采用了内核和基于事件的依赖项集合。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21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命令组操作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6073F-E8FD-416D-B279-3A0B65A1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1370906" cy="45259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命令组可执行两种类型操作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内核操作和显式内存操作。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一个命令组只能执行一个操作。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内核操作示例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：前面章节中通过调用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parallel_for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single_task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定义内核，并表示了想要在设备上执行的计算。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显示内存操作示例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：显式数据移动。比如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USM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memcpy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memset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fill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操作，以及缓冲区中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copy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fill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update_host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操作。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7396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命令组如何声明依赖关系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6073F-E8FD-416D-B279-3A0B65A1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有序的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DPC++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队列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。队列命令组的顺序代表了依赖关系。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基于事件的依赖：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将命令组指定为传递给队列的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submit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Lambda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。调用命令组处理程序对象的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depends_on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方法，传递一个事件或事件组作为参数。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从队列对象上定义的快捷方法创建命令组。直接调用队列的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parallel_for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single_task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时，一个事件或事件组作为参数。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创建访问器对象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。访问器指定如何读取或写入缓冲区对象中的数据，确定不同内核之间的数据依赖关系。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63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272C211-C909-4D84-A9A4-9D343AEE30CD}"/>
              </a:ext>
            </a:extLst>
          </p:cNvPr>
          <p:cNvSpPr txBox="1">
            <a:spLocks/>
          </p:cNvSpPr>
          <p:nvPr/>
        </p:nvSpPr>
        <p:spPr bwMode="auto">
          <a:xfrm>
            <a:off x="609600" y="1722438"/>
            <a:ext cx="11370906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两种依赖关系：线性依赖、</a:t>
            </a:r>
            <a:r>
              <a:rPr lang="en-US" altLang="zh-CN" kern="0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kern="0" dirty="0">
                <a:latin typeface="楷体" panose="02010609060101010101" pitchFamily="49" charset="-122"/>
                <a:ea typeface="楷体" panose="02010609060101010101" pitchFamily="49" charset="-122"/>
              </a:rPr>
              <a:t>模式依赖。</a:t>
            </a:r>
            <a:endParaRPr lang="en-US" altLang="zh-CN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C216231-767E-45E9-9640-14DA79383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08" y="2646119"/>
            <a:ext cx="2500028" cy="2678600"/>
          </a:xfr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4E426A-65BA-47B8-924D-74C2EF9633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8"/>
          <a:stretch/>
        </p:blipFill>
        <p:spPr>
          <a:xfrm>
            <a:off x="6640856" y="2588260"/>
            <a:ext cx="4499895" cy="30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92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线性依赖：有序队列方式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CB41EC30-7044-4560-AE88-58AD184C1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19" y="1978471"/>
            <a:ext cx="5874361" cy="3473333"/>
          </a:xfrm>
        </p:spPr>
      </p:pic>
    </p:spTree>
    <p:extLst>
      <p:ext uri="{BB962C8B-B14F-4D97-AF65-F5344CB8AC3E}">
        <p14:creationId xmlns:p14="http://schemas.microsoft.com/office/powerpoint/2010/main" val="409997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线性依赖：事件方式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CE9087E-31A9-410C-9EA2-64E1DB539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090" y="1669565"/>
            <a:ext cx="7143820" cy="394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02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4D71C-A9AE-41B6-9C1C-481C9199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3——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线性依赖：访问器方式</a:t>
            </a:r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03C5C786-BAA3-42EB-A2A9-179F7FC71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253" y="1570038"/>
            <a:ext cx="5687494" cy="4403724"/>
          </a:xfrm>
        </p:spPr>
      </p:pic>
    </p:spTree>
    <p:extLst>
      <p:ext uri="{BB962C8B-B14F-4D97-AF65-F5344CB8AC3E}">
        <p14:creationId xmlns:p14="http://schemas.microsoft.com/office/powerpoint/2010/main" val="2807270176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moban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ban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ba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高性能并行程序设计-1课程简介</Template>
  <TotalTime>3248</TotalTime>
  <Words>1128</Words>
  <Application>Microsoft Office PowerPoint</Application>
  <PresentationFormat>宽屏</PresentationFormat>
  <Paragraphs>87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黑体</vt:lpstr>
      <vt:lpstr>楷体</vt:lpstr>
      <vt:lpstr>宋体</vt:lpstr>
      <vt:lpstr>Arial</vt:lpstr>
      <vt:lpstr>Calibri</vt:lpstr>
      <vt:lpstr>Wingdings</vt:lpstr>
      <vt:lpstr>主题1</vt:lpstr>
      <vt:lpstr>自定义设计方案</vt:lpstr>
      <vt:lpstr>1_自定义设计方案</vt:lpstr>
      <vt:lpstr>第八章 调度内核和数据移动</vt:lpstr>
      <vt:lpstr>什么是图调度？</vt:lpstr>
      <vt:lpstr>DPC++中如何操作图</vt:lpstr>
      <vt:lpstr>命令组操作</vt:lpstr>
      <vt:lpstr>命令组如何声明依赖关系</vt:lpstr>
      <vt:lpstr>示例</vt:lpstr>
      <vt:lpstr>示例1——线性依赖：有序队列方式</vt:lpstr>
      <vt:lpstr>示例2——线性依赖：事件方式</vt:lpstr>
      <vt:lpstr>示例3——线性依赖：访问器方式</vt:lpstr>
      <vt:lpstr>示例4——Y模式依赖：有序队列方式</vt:lpstr>
      <vt:lpstr>示例5——Y模式依赖：事件方式</vt:lpstr>
      <vt:lpstr>示例6——Y模式依赖：访问器方式</vt:lpstr>
      <vt:lpstr>命令组(CG)的各部分是什么时候执行的?</vt:lpstr>
      <vt:lpstr>数据移动</vt:lpstr>
      <vt:lpstr>显式数据移动</vt:lpstr>
      <vt:lpstr>隐式数据移动</vt:lpstr>
      <vt:lpstr>隐式数据移动</vt:lpstr>
      <vt:lpstr>回看示例6</vt:lpstr>
      <vt:lpstr>与主机同步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智能与并行程序设计</dc:title>
  <dc:creator>方跃坚</dc:creator>
  <cp:lastModifiedBy>方跃坚</cp:lastModifiedBy>
  <cp:revision>137</cp:revision>
  <dcterms:created xsi:type="dcterms:W3CDTF">2021-02-02T01:44:04Z</dcterms:created>
  <dcterms:modified xsi:type="dcterms:W3CDTF">2021-12-13T01:41:49Z</dcterms:modified>
</cp:coreProperties>
</file>