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emf" ContentType="image/x-emf"/>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0" r:id="rId5"/>
    <p:sldId id="261" r:id="rId6"/>
    <p:sldId id="337" r:id="rId7"/>
    <p:sldId id="264" r:id="rId8"/>
    <p:sldId id="265" r:id="rId9"/>
    <p:sldId id="338" r:id="rId10"/>
    <p:sldId id="266" r:id="rId11"/>
    <p:sldId id="267" r:id="rId12"/>
    <p:sldId id="339" r:id="rId13"/>
    <p:sldId id="340" r:id="rId14"/>
    <p:sldId id="342" r:id="rId15"/>
    <p:sldId id="343" r:id="rId16"/>
    <p:sldId id="344" r:id="rId17"/>
    <p:sldId id="345" r:id="rId18"/>
    <p:sldId id="346" r:id="rId19"/>
    <p:sldId id="347" r:id="rId20"/>
    <p:sldId id="348" r:id="rId21"/>
    <p:sldId id="349" r:id="rId22"/>
    <p:sldId id="350" r:id="rId23"/>
    <p:sldId id="351" r:id="rId24"/>
    <p:sldId id="352" r:id="rId25"/>
    <p:sldId id="353" r:id="rId26"/>
    <p:sldId id="354" r:id="rId27"/>
    <p:sldId id="355" r:id="rId28"/>
    <p:sldId id="367" r:id="rId29"/>
    <p:sldId id="357" r:id="rId30"/>
    <p:sldId id="356" r:id="rId31"/>
    <p:sldId id="358" r:id="rId32"/>
    <p:sldId id="359" r:id="rId33"/>
    <p:sldId id="360" r:id="rId34"/>
    <p:sldId id="361" r:id="rId35"/>
    <p:sldId id="362" r:id="rId36"/>
    <p:sldId id="363" r:id="rId37"/>
    <p:sldId id="364" r:id="rId38"/>
    <p:sldId id="365" r:id="rId39"/>
    <p:sldId id="3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8" autoAdjust="0"/>
    <p:restoredTop sz="94660"/>
  </p:normalViewPr>
  <p:slideViewPr>
    <p:cSldViewPr snapToGrid="0">
      <p:cViewPr varScale="1">
        <p:scale>
          <a:sx n="153" d="100"/>
          <a:sy n="153" d="100"/>
        </p:scale>
        <p:origin x="162"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customXml" Target="../customXml/item3.xml"/><Relationship Id="rId45" Type="http://schemas.openxmlformats.org/officeDocument/2006/relationships/customXml" Target="../customXml/item2.xml"/><Relationship Id="rId44" Type="http://schemas.openxmlformats.org/officeDocument/2006/relationships/customXml" Target="../customXml/item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emf"/></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e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zh-CN" altLang="en-US" sz="8000" dirty="0"/>
              <a:t>分布式存储与计算</a:t>
            </a:r>
            <a:endParaRPr lang="en-US" sz="8000" dirty="0"/>
          </a:p>
        </p:txBody>
      </p:sp>
      <p:sp>
        <p:nvSpPr>
          <p:cNvPr id="3" name="Subtitle 2"/>
          <p:cNvSpPr>
            <a:spLocks noGrp="1"/>
          </p:cNvSpPr>
          <p:nvPr>
            <p:ph type="subTitle" idx="1"/>
          </p:nvPr>
        </p:nvSpPr>
        <p:spPr>
          <a:xfrm>
            <a:off x="5289753" y="4672738"/>
            <a:ext cx="6269347" cy="1304547"/>
          </a:xfrm>
        </p:spPr>
        <p:txBody>
          <a:bodyPr>
            <a:normAutofit fontScale="85000" lnSpcReduction="20000"/>
          </a:bodyPr>
          <a:lstStyle/>
          <a:p>
            <a:r>
              <a:rPr lang="en-US" altLang="zh-CN" sz="2400" dirty="0" smtClean="0">
                <a:solidFill>
                  <a:schemeClr val="tx1">
                    <a:lumMod val="85000"/>
                    <a:lumOff val="15000"/>
                  </a:schemeClr>
                </a:solidFill>
              </a:rPr>
              <a:t>2025-2026</a:t>
            </a:r>
            <a:r>
              <a:rPr lang="zh-CN" altLang="en-US" sz="2400" smtClean="0">
                <a:solidFill>
                  <a:schemeClr val="tx1">
                    <a:lumMod val="85000"/>
                    <a:lumOff val="15000"/>
                  </a:schemeClr>
                </a:solidFill>
              </a:rPr>
              <a:t>第一学期</a:t>
            </a:r>
            <a:endParaRPr lang="en-US" altLang="zh-CN" sz="2400" dirty="0">
              <a:solidFill>
                <a:schemeClr val="tx1">
                  <a:lumMod val="85000"/>
                  <a:lumOff val="15000"/>
                </a:schemeClr>
              </a:solidFill>
            </a:endParaRPr>
          </a:p>
          <a:p>
            <a:r>
              <a:rPr lang="zh-CN" altLang="en-US" sz="2400" dirty="0">
                <a:solidFill>
                  <a:schemeClr val="tx1">
                    <a:lumMod val="85000"/>
                    <a:lumOff val="15000"/>
                  </a:schemeClr>
                </a:solidFill>
              </a:rPr>
              <a:t>王奎</a:t>
            </a:r>
            <a:endParaRPr lang="en-US" altLang="zh-CN" sz="2400" dirty="0">
              <a:solidFill>
                <a:schemeClr val="tx1">
                  <a:lumMod val="85000"/>
                  <a:lumOff val="15000"/>
                </a:schemeClr>
              </a:solidFill>
            </a:endParaRPr>
          </a:p>
          <a:p>
            <a:r>
              <a:rPr lang="zh-CN" altLang="en-US" dirty="0">
                <a:solidFill>
                  <a:schemeClr val="tx1">
                    <a:lumMod val="85000"/>
                    <a:lumOff val="15000"/>
                  </a:schemeClr>
                </a:solidFill>
              </a:rPr>
              <a:t>南开大学统计与数据科学学院</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700" dirty="0" smtClean="0"/>
              <a:t>2.3.2</a:t>
            </a:r>
            <a:r>
              <a:rPr lang="zh-CN" altLang="en-US" sz="3700" dirty="0"/>
              <a:t>名称节点</a:t>
            </a:r>
            <a:endParaRPr lang="en-US" sz="3700" dirty="0"/>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dirty="0"/>
              <a:t>在</a:t>
            </a:r>
            <a:r>
              <a:rPr lang="en-US" altLang="zh-CN" dirty="0"/>
              <a:t>HDFS</a:t>
            </a:r>
            <a:r>
              <a:rPr lang="zh-CN" altLang="en-US" dirty="0"/>
              <a:t>中，名称节点（</a:t>
            </a:r>
            <a:r>
              <a:rPr lang="en-US" altLang="zh-CN" dirty="0" err="1"/>
              <a:t>NameNode</a:t>
            </a:r>
            <a:r>
              <a:rPr lang="zh-CN" altLang="en-US" dirty="0"/>
              <a:t>）负责管理分布式文件系统的命名空间（</a:t>
            </a:r>
            <a:r>
              <a:rPr lang="en-US" altLang="zh-CN" dirty="0"/>
              <a:t>Namespace</a:t>
            </a:r>
            <a:r>
              <a:rPr lang="zh-CN" altLang="en-US" dirty="0"/>
              <a:t>），保存了两个核心的数据结构，即</a:t>
            </a:r>
            <a:r>
              <a:rPr lang="en-US" altLang="zh-CN" dirty="0" err="1">
                <a:solidFill>
                  <a:srgbClr val="FF0000"/>
                </a:solidFill>
              </a:rPr>
              <a:t>FsImage</a:t>
            </a:r>
            <a:r>
              <a:rPr lang="zh-CN" altLang="en-US" dirty="0"/>
              <a:t>和</a:t>
            </a:r>
            <a:r>
              <a:rPr lang="en-US" altLang="zh-CN" dirty="0" err="1">
                <a:solidFill>
                  <a:srgbClr val="FF0000"/>
                </a:solidFill>
              </a:rPr>
              <a:t>EditLog</a:t>
            </a:r>
            <a:endParaRPr lang="en-US" altLang="zh-CN" dirty="0">
              <a:solidFill>
                <a:srgbClr val="FF0000"/>
              </a:solidFill>
            </a:endParaRPr>
          </a:p>
          <a:p>
            <a:pPr lvl="1">
              <a:buFont typeface="Arial" panose="020B0604020202020204" pitchFamily="34" charset="0"/>
              <a:buChar char="•"/>
            </a:pPr>
            <a:r>
              <a:rPr lang="en-US" altLang="zh-CN" sz="1600" dirty="0" err="1"/>
              <a:t>FsImage</a:t>
            </a:r>
            <a:r>
              <a:rPr lang="zh-CN" altLang="en-US" sz="1600" dirty="0"/>
              <a:t>用于维护文件系统树以及文件树中所有的文件和文件夹的元数据</a:t>
            </a:r>
            <a:endParaRPr lang="en-US" altLang="zh-CN" sz="1600" dirty="0"/>
          </a:p>
          <a:p>
            <a:pPr lvl="1">
              <a:buFont typeface="Arial" panose="020B0604020202020204" pitchFamily="34" charset="0"/>
              <a:buChar char="•"/>
            </a:pPr>
            <a:r>
              <a:rPr lang="zh-CN" altLang="en-US" sz="1600" dirty="0"/>
              <a:t>操作日志文件</a:t>
            </a:r>
            <a:r>
              <a:rPr lang="en-US" altLang="zh-CN" sz="1600" dirty="0" err="1"/>
              <a:t>EditLog</a:t>
            </a:r>
            <a:r>
              <a:rPr lang="zh-CN" altLang="en-US" sz="1600" dirty="0"/>
              <a:t>中记录了所有针对文件的创建、删除、重命名等操作</a:t>
            </a:r>
            <a:endParaRPr lang="en-US" altLang="zh-CN" sz="1600" dirty="0"/>
          </a:p>
          <a:p>
            <a:pPr>
              <a:buFont typeface="Arial" panose="020B0604020202020204" pitchFamily="34" charset="0"/>
              <a:buChar char="•"/>
            </a:pPr>
            <a:r>
              <a:rPr lang="zh-CN" altLang="en-US" dirty="0">
                <a:solidFill>
                  <a:srgbClr val="00B050"/>
                </a:solidFill>
              </a:rPr>
              <a:t>名称节点记录了每个文件中各个块所在的数据节点的位置信息</a:t>
            </a:r>
            <a:endParaRPr lang="en-US" altLang="zh-CN" dirty="0">
              <a:solidFill>
                <a:srgbClr val="00B050"/>
              </a:solidFill>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700" dirty="0" smtClean="0"/>
              <a:t>2.3.2</a:t>
            </a:r>
            <a:r>
              <a:rPr lang="zh-CN" altLang="en-US" sz="3700" dirty="0" smtClean="0"/>
              <a:t>名</a:t>
            </a:r>
            <a:r>
              <a:rPr lang="zh-CN" altLang="en-US" sz="3700" dirty="0"/>
              <a:t>称</a:t>
            </a:r>
            <a:r>
              <a:rPr lang="zh-CN" altLang="en-US" sz="3700" dirty="0" smtClean="0"/>
              <a:t>节点</a:t>
            </a:r>
            <a:endParaRPr lang="en-US" sz="3700" dirty="0"/>
          </a:p>
        </p:txBody>
      </p:sp>
      <p:sp>
        <p:nvSpPr>
          <p:cNvPr id="3" name="内容占位符 2"/>
          <p:cNvSpPr>
            <a:spLocks noGrp="1"/>
          </p:cNvSpPr>
          <p:nvPr>
            <p:ph idx="1"/>
          </p:nvPr>
        </p:nvSpPr>
        <p:spPr/>
        <p:txBody>
          <a:bodyPr/>
          <a:lstStyle/>
          <a:p>
            <a:endParaRPr lang="en-US" dirty="0"/>
          </a:p>
        </p:txBody>
      </p:sp>
      <p:pic>
        <p:nvPicPr>
          <p:cNvPr id="4" name="Picture 5"/>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1762432" y="2286000"/>
            <a:ext cx="7396316" cy="3516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700" dirty="0" smtClean="0"/>
              <a:t>2.3.2 </a:t>
            </a:r>
            <a:r>
              <a:rPr lang="zh-CN" altLang="en-US" sz="3700" dirty="0" smtClean="0"/>
              <a:t>名</a:t>
            </a:r>
            <a:r>
              <a:rPr lang="zh-CN" altLang="en-US" sz="3700" dirty="0"/>
              <a:t>称</a:t>
            </a:r>
            <a:r>
              <a:rPr lang="zh-CN" altLang="en-US" sz="3700" dirty="0" smtClean="0"/>
              <a:t>节点</a:t>
            </a:r>
            <a:endParaRPr lang="en-US" sz="3700" dirty="0"/>
          </a:p>
        </p:txBody>
      </p:sp>
      <p:sp>
        <p:nvSpPr>
          <p:cNvPr id="3" name="内容占位符 2"/>
          <p:cNvSpPr>
            <a:spLocks noGrp="1"/>
          </p:cNvSpPr>
          <p:nvPr>
            <p:ph idx="1"/>
          </p:nvPr>
        </p:nvSpPr>
        <p:spPr/>
        <p:txBody>
          <a:bodyPr/>
          <a:lstStyle/>
          <a:p>
            <a:pPr marL="0" indent="0">
              <a:buNone/>
            </a:pPr>
            <a:r>
              <a:rPr lang="en-US" altLang="zh-CN" dirty="0" err="1" smtClean="0"/>
              <a:t>FsImage</a:t>
            </a:r>
            <a:endParaRPr lang="en-US" altLang="zh-CN" dirty="0"/>
          </a:p>
          <a:p>
            <a:pPr>
              <a:buFont typeface="Arial" panose="020B0604020202020204" pitchFamily="34" charset="0"/>
              <a:buChar char="•"/>
            </a:pPr>
            <a:r>
              <a:rPr lang="en-US" altLang="zh-CN" dirty="0" err="1" smtClean="0"/>
              <a:t>FsImage</a:t>
            </a:r>
            <a:r>
              <a:rPr lang="zh-CN" altLang="en-US" dirty="0"/>
              <a:t>文件包含文件系统中所有目录和文件</a:t>
            </a:r>
            <a:r>
              <a:rPr lang="en-US" altLang="zh-CN" dirty="0" err="1"/>
              <a:t>inode</a:t>
            </a:r>
            <a:r>
              <a:rPr lang="zh-CN" altLang="en-US" dirty="0"/>
              <a:t>的序列化形式。每个</a:t>
            </a:r>
            <a:r>
              <a:rPr lang="en-US" altLang="zh-CN" dirty="0" err="1"/>
              <a:t>inode</a:t>
            </a:r>
            <a:r>
              <a:rPr lang="zh-CN" altLang="en-US" dirty="0"/>
              <a:t>是一个文件或目录的元数据的内部表示，并包含此类信息：文件的复制等级、修改和访问时间、访问权限、块大小以及组成文件的块。对于目录，则存储修改时间、权限和配额元数据</a:t>
            </a:r>
            <a:endParaRPr lang="en-US" altLang="zh-CN" dirty="0"/>
          </a:p>
          <a:p>
            <a:pPr>
              <a:buFont typeface="Arial" panose="020B0604020202020204" pitchFamily="34" charset="0"/>
              <a:buChar char="•"/>
            </a:pPr>
            <a:r>
              <a:rPr lang="en-US" altLang="zh-CN" dirty="0" err="1" smtClean="0"/>
              <a:t>FsImage</a:t>
            </a:r>
            <a:r>
              <a:rPr lang="zh-CN" altLang="en-US" dirty="0"/>
              <a:t>文件</a:t>
            </a:r>
            <a:r>
              <a:rPr lang="zh-CN" altLang="en-US" dirty="0">
                <a:solidFill>
                  <a:srgbClr val="FF0000"/>
                </a:solidFill>
              </a:rPr>
              <a:t>没有记录每个块存储在哪个数据节点</a:t>
            </a:r>
            <a:r>
              <a:rPr lang="zh-CN" altLang="en-US" dirty="0"/>
              <a:t>。而是由名称节点把这些映射信息保留在内存中，当数据节点加入</a:t>
            </a:r>
            <a:r>
              <a:rPr lang="en-US" altLang="zh-CN" dirty="0"/>
              <a:t>HDFS</a:t>
            </a:r>
            <a:r>
              <a:rPr lang="zh-CN" altLang="en-US" dirty="0"/>
              <a:t>集群时，数据节点会把自己所包含的块列表告知给名称节点，此后会定期执行这种告知操作，以确保名称节点的块映射是最新的。</a:t>
            </a:r>
            <a:endParaRPr lang="en-US" altLang="zh-CN"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700" dirty="0" smtClean="0"/>
              <a:t>2.3.2 </a:t>
            </a:r>
            <a:r>
              <a:rPr lang="zh-CN" altLang="en-US" sz="3700" dirty="0" smtClean="0"/>
              <a:t>名</a:t>
            </a:r>
            <a:r>
              <a:rPr lang="zh-CN" altLang="en-US" sz="3700" dirty="0"/>
              <a:t>称</a:t>
            </a:r>
            <a:r>
              <a:rPr lang="zh-CN" altLang="en-US" sz="3700" dirty="0" smtClean="0"/>
              <a:t>节点</a:t>
            </a:r>
            <a:endParaRPr lang="en-US" sz="3700" dirty="0"/>
          </a:p>
        </p:txBody>
      </p:sp>
      <p:sp>
        <p:nvSpPr>
          <p:cNvPr id="3" name="内容占位符 2"/>
          <p:cNvSpPr>
            <a:spLocks noGrp="1"/>
          </p:cNvSpPr>
          <p:nvPr>
            <p:ph idx="1"/>
          </p:nvPr>
        </p:nvSpPr>
        <p:spPr/>
        <p:txBody>
          <a:bodyPr>
            <a:normAutofit/>
          </a:bodyPr>
          <a:lstStyle/>
          <a:p>
            <a:pPr marL="0" indent="0">
              <a:buNone/>
            </a:pPr>
            <a:r>
              <a:rPr lang="zh-CN" altLang="en-US" dirty="0" smtClean="0">
                <a:solidFill>
                  <a:srgbClr val="FF0000"/>
                </a:solidFill>
              </a:rPr>
              <a:t>名称节点的启动</a:t>
            </a:r>
            <a:endParaRPr lang="en-US" altLang="zh-CN" dirty="0" smtClean="0">
              <a:solidFill>
                <a:srgbClr val="FF0000"/>
              </a:solidFill>
            </a:endParaRPr>
          </a:p>
          <a:p>
            <a:pPr>
              <a:buFont typeface="Arial" panose="020B0604020202020204" pitchFamily="34" charset="0"/>
              <a:buChar char="•"/>
            </a:pPr>
            <a:r>
              <a:rPr lang="zh-CN" altLang="en-US" dirty="0" smtClean="0"/>
              <a:t>在</a:t>
            </a:r>
            <a:r>
              <a:rPr lang="zh-CN" altLang="en-US" dirty="0"/>
              <a:t>名称节点启动的时候，它会将</a:t>
            </a:r>
            <a:r>
              <a:rPr lang="en-US" altLang="zh-CN" dirty="0" err="1"/>
              <a:t>FsImage</a:t>
            </a:r>
            <a:r>
              <a:rPr lang="zh-CN" altLang="en-US" dirty="0"/>
              <a:t>文件中的内容加载到内存中，之后再执行</a:t>
            </a:r>
            <a:r>
              <a:rPr lang="en-US" altLang="zh-CN" dirty="0" err="1"/>
              <a:t>EditLog</a:t>
            </a:r>
            <a:r>
              <a:rPr lang="zh-CN" altLang="en-US" dirty="0"/>
              <a:t>文件中的各项操作，使得内存中的元数据和实际的同步，存在内存中的元数据</a:t>
            </a:r>
            <a:r>
              <a:rPr lang="zh-CN" altLang="en-US" dirty="0">
                <a:solidFill>
                  <a:srgbClr val="92D050"/>
                </a:solidFill>
              </a:rPr>
              <a:t>支持客户端的读操作</a:t>
            </a:r>
            <a:r>
              <a:rPr lang="zh-CN" altLang="en-US" dirty="0"/>
              <a:t>。</a:t>
            </a:r>
            <a:endParaRPr lang="en-US" altLang="zh-CN" dirty="0"/>
          </a:p>
          <a:p>
            <a:pPr>
              <a:buFont typeface="Arial" panose="020B0604020202020204" pitchFamily="34" charset="0"/>
              <a:buChar char="•"/>
            </a:pPr>
            <a:r>
              <a:rPr lang="zh-CN" altLang="en-US" dirty="0" smtClean="0"/>
              <a:t>一旦</a:t>
            </a:r>
            <a:r>
              <a:rPr lang="zh-CN" altLang="en-US" dirty="0"/>
              <a:t>在内存中成功建立文件系统元数据的映射，则创建一个新的</a:t>
            </a:r>
            <a:r>
              <a:rPr lang="en-US" altLang="zh-CN" dirty="0" err="1"/>
              <a:t>FsImage</a:t>
            </a:r>
            <a:r>
              <a:rPr lang="zh-CN" altLang="en-US" dirty="0"/>
              <a:t>文件和一个空的</a:t>
            </a:r>
            <a:r>
              <a:rPr lang="en-US" altLang="zh-CN" dirty="0" err="1"/>
              <a:t>EditLog</a:t>
            </a:r>
            <a:r>
              <a:rPr lang="zh-CN" altLang="en-US" dirty="0"/>
              <a:t>文件</a:t>
            </a:r>
            <a:endParaRPr lang="zh-CN" altLang="en-US" dirty="0"/>
          </a:p>
          <a:p>
            <a:pPr>
              <a:buFont typeface="Arial" panose="020B0604020202020204" pitchFamily="34" charset="0"/>
              <a:buChar char="•"/>
            </a:pPr>
            <a:r>
              <a:rPr lang="zh-CN" altLang="en-US" dirty="0" smtClean="0"/>
              <a:t>名称</a:t>
            </a:r>
            <a:r>
              <a:rPr lang="zh-CN" altLang="en-US" dirty="0"/>
              <a:t>节点起来之后，</a:t>
            </a:r>
            <a:r>
              <a:rPr lang="en-US" altLang="zh-CN" dirty="0"/>
              <a:t>HDFS</a:t>
            </a:r>
            <a:r>
              <a:rPr lang="zh-CN" altLang="en-US" dirty="0"/>
              <a:t>中的更新操作会重新写到</a:t>
            </a:r>
            <a:r>
              <a:rPr lang="en-US" altLang="zh-CN" dirty="0" err="1"/>
              <a:t>EditLog</a:t>
            </a:r>
            <a:r>
              <a:rPr lang="zh-CN" altLang="en-US" dirty="0"/>
              <a:t>文件中，因为</a:t>
            </a:r>
            <a:r>
              <a:rPr lang="en-US" altLang="zh-CN" dirty="0" err="1"/>
              <a:t>FsImage</a:t>
            </a:r>
            <a:r>
              <a:rPr lang="zh-CN" altLang="en-US" dirty="0"/>
              <a:t>文件一般都很大（</a:t>
            </a:r>
            <a:r>
              <a:rPr lang="en-US" altLang="zh-CN" dirty="0"/>
              <a:t>GB</a:t>
            </a:r>
            <a:r>
              <a:rPr lang="zh-CN" altLang="en-US" dirty="0"/>
              <a:t>级别的很常见），如果所有的更新操作都往</a:t>
            </a:r>
            <a:r>
              <a:rPr lang="en-US" altLang="zh-CN" dirty="0" err="1"/>
              <a:t>FsImage</a:t>
            </a:r>
            <a:r>
              <a:rPr lang="zh-CN" altLang="en-US" dirty="0"/>
              <a:t>文件中添加，这样会导致系统运行的十分缓慢，但是，如果往</a:t>
            </a:r>
            <a:r>
              <a:rPr lang="en-US" altLang="zh-CN" dirty="0" err="1"/>
              <a:t>EditLog</a:t>
            </a:r>
            <a:r>
              <a:rPr lang="zh-CN" altLang="en-US" dirty="0"/>
              <a:t>文件里面写就不会这样，因为</a:t>
            </a:r>
            <a:r>
              <a:rPr lang="en-US" altLang="zh-CN" dirty="0" err="1"/>
              <a:t>EditLog</a:t>
            </a:r>
            <a:r>
              <a:rPr lang="en-US" altLang="zh-CN" dirty="0"/>
              <a:t> </a:t>
            </a:r>
            <a:r>
              <a:rPr lang="zh-CN" altLang="en-US" dirty="0"/>
              <a:t>要小很多。每次执行写操作之后，且在向客户端发送成功代码之前，</a:t>
            </a:r>
            <a:r>
              <a:rPr lang="en-US" altLang="zh-CN" dirty="0"/>
              <a:t>edits</a:t>
            </a:r>
            <a:r>
              <a:rPr lang="zh-CN" altLang="en-US" dirty="0"/>
              <a:t>文件都需要</a:t>
            </a:r>
            <a:r>
              <a:rPr lang="zh-CN" altLang="en-US" dirty="0">
                <a:solidFill>
                  <a:srgbClr val="92D050"/>
                </a:solidFill>
              </a:rPr>
              <a:t>同步更新</a:t>
            </a:r>
            <a:endParaRPr lang="zh-CN" altLang="en-US" dirty="0">
              <a:solidFill>
                <a:srgbClr val="92D050"/>
              </a:solidFill>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700" dirty="0" smtClean="0"/>
              <a:t>2.3.2 </a:t>
            </a:r>
            <a:r>
              <a:rPr lang="zh-CN" altLang="en-US" sz="3700" dirty="0" smtClean="0"/>
              <a:t>名称节点</a:t>
            </a:r>
            <a:endParaRPr lang="en-US" sz="3700" dirty="0"/>
          </a:p>
        </p:txBody>
      </p:sp>
      <p:sp>
        <p:nvSpPr>
          <p:cNvPr id="3" name="内容占位符 2"/>
          <p:cNvSpPr>
            <a:spLocks noGrp="1"/>
          </p:cNvSpPr>
          <p:nvPr>
            <p:ph idx="1"/>
          </p:nvPr>
        </p:nvSpPr>
        <p:spPr/>
        <p:txBody>
          <a:bodyPr>
            <a:normAutofit/>
          </a:bodyPr>
          <a:lstStyle/>
          <a:p>
            <a:r>
              <a:rPr lang="zh-CN" altLang="en-US" b="1" dirty="0">
                <a:solidFill>
                  <a:srgbClr val="FF0000"/>
                </a:solidFill>
              </a:rPr>
              <a:t>名称节点运行期间</a:t>
            </a:r>
            <a:r>
              <a:rPr lang="en-US" altLang="zh-CN" b="1" dirty="0" err="1">
                <a:solidFill>
                  <a:srgbClr val="FF0000"/>
                </a:solidFill>
              </a:rPr>
              <a:t>EditLog</a:t>
            </a:r>
            <a:r>
              <a:rPr lang="zh-CN" altLang="en-US" b="1" dirty="0">
                <a:solidFill>
                  <a:srgbClr val="FF0000"/>
                </a:solidFill>
              </a:rPr>
              <a:t>不断变大的问题</a:t>
            </a:r>
            <a:endParaRPr lang="zh-CN" altLang="en-US" b="1" dirty="0">
              <a:solidFill>
                <a:srgbClr val="FF0000"/>
              </a:solidFill>
            </a:endParaRPr>
          </a:p>
          <a:p>
            <a:pPr>
              <a:buFont typeface="Arial" panose="020B0604020202020204" pitchFamily="34" charset="0"/>
              <a:buChar char="•"/>
            </a:pPr>
            <a:r>
              <a:rPr lang="zh-CN" altLang="en-US" dirty="0" smtClean="0"/>
              <a:t>在</a:t>
            </a:r>
            <a:r>
              <a:rPr lang="zh-CN" altLang="en-US" dirty="0"/>
              <a:t>名称节点运行期间，</a:t>
            </a:r>
            <a:r>
              <a:rPr lang="en-US" altLang="zh-CN" dirty="0"/>
              <a:t>HDFS</a:t>
            </a:r>
            <a:r>
              <a:rPr lang="zh-CN" altLang="en-US" dirty="0"/>
              <a:t>的所有更新操作都是直接写到</a:t>
            </a:r>
            <a:r>
              <a:rPr lang="en-US" altLang="zh-CN" dirty="0" err="1"/>
              <a:t>EditLog</a:t>
            </a:r>
            <a:r>
              <a:rPr lang="zh-CN" altLang="en-US" dirty="0"/>
              <a:t>中，久而久之，</a:t>
            </a:r>
            <a:r>
              <a:rPr lang="en-US" altLang="zh-CN" dirty="0"/>
              <a:t> </a:t>
            </a:r>
            <a:r>
              <a:rPr lang="en-US" altLang="zh-CN" dirty="0" err="1"/>
              <a:t>EditLog</a:t>
            </a:r>
            <a:r>
              <a:rPr lang="zh-CN" altLang="en-US" dirty="0"/>
              <a:t>文件将会变得很大</a:t>
            </a:r>
            <a:endParaRPr lang="en-US" altLang="zh-CN" dirty="0"/>
          </a:p>
          <a:p>
            <a:pPr>
              <a:buFont typeface="Arial" panose="020B0604020202020204" pitchFamily="34" charset="0"/>
              <a:buChar char="•"/>
            </a:pPr>
            <a:r>
              <a:rPr lang="zh-CN" altLang="en-US" dirty="0" smtClean="0"/>
              <a:t>虽然</a:t>
            </a:r>
            <a:r>
              <a:rPr lang="zh-CN" altLang="en-US" dirty="0"/>
              <a:t>这对名称节点运行时候是没有什么明显影响的，但是，当名称节点重启的时候，名称节点需要先将</a:t>
            </a:r>
            <a:r>
              <a:rPr lang="en-US" altLang="zh-CN" dirty="0" err="1"/>
              <a:t>FsImage</a:t>
            </a:r>
            <a:r>
              <a:rPr lang="zh-CN" altLang="en-US" dirty="0"/>
              <a:t>里面的所有内容映像到内存中，然后再一条一条地执行</a:t>
            </a:r>
            <a:r>
              <a:rPr lang="en-US" altLang="zh-CN" dirty="0" err="1"/>
              <a:t>EditLog</a:t>
            </a:r>
            <a:r>
              <a:rPr lang="zh-CN" altLang="en-US" dirty="0"/>
              <a:t>中的记录，当</a:t>
            </a:r>
            <a:r>
              <a:rPr lang="en-US" altLang="zh-CN" dirty="0" err="1"/>
              <a:t>EditLog</a:t>
            </a:r>
            <a:r>
              <a:rPr lang="zh-CN" altLang="en-US" dirty="0"/>
              <a:t>文件非常大的时候，会导致名称节点启动操作非常慢，而在这段时间内</a:t>
            </a:r>
            <a:r>
              <a:rPr lang="en-US" altLang="zh-CN" dirty="0"/>
              <a:t>HDFS</a:t>
            </a:r>
            <a:r>
              <a:rPr lang="zh-CN" altLang="en-US" dirty="0"/>
              <a:t>系统处于</a:t>
            </a:r>
            <a:r>
              <a:rPr lang="zh-CN" altLang="en-US" dirty="0">
                <a:solidFill>
                  <a:srgbClr val="FF0000"/>
                </a:solidFill>
              </a:rPr>
              <a:t>安全模式</a:t>
            </a:r>
            <a:r>
              <a:rPr lang="zh-CN" altLang="en-US" dirty="0"/>
              <a:t>，一直无法对外提供写操作，影响了用户的使用</a:t>
            </a:r>
            <a:endParaRPr lang="en-US" altLang="zh-CN"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700" dirty="0" smtClean="0"/>
              <a:t>2.3.3 </a:t>
            </a:r>
            <a:r>
              <a:rPr lang="zh-CN" altLang="en-US" sz="3700" dirty="0"/>
              <a:t>数据</a:t>
            </a:r>
            <a:r>
              <a:rPr lang="zh-CN" altLang="en-US" sz="3700" dirty="0" smtClean="0"/>
              <a:t>节点（</a:t>
            </a:r>
            <a:r>
              <a:rPr lang="en-US" altLang="zh-CN" sz="3700" dirty="0" err="1" smtClean="0"/>
              <a:t>DataNode</a:t>
            </a:r>
            <a:r>
              <a:rPr lang="zh-CN" altLang="en-US" sz="3700" dirty="0" smtClean="0"/>
              <a:t>）</a:t>
            </a:r>
            <a:endParaRPr lang="en-US" sz="3700" dirty="0"/>
          </a:p>
        </p:txBody>
      </p:sp>
      <p:sp>
        <p:nvSpPr>
          <p:cNvPr id="3" name="内容占位符 2"/>
          <p:cNvSpPr>
            <a:spLocks noGrp="1"/>
          </p:cNvSpPr>
          <p:nvPr>
            <p:ph idx="1"/>
          </p:nvPr>
        </p:nvSpPr>
        <p:spPr/>
        <p:txBody>
          <a:bodyPr>
            <a:normAutofit/>
          </a:bodyPr>
          <a:lstStyle/>
          <a:p>
            <a:pPr>
              <a:lnSpc>
                <a:spcPct val="150000"/>
              </a:lnSpc>
              <a:buFont typeface="Arial" panose="020B0604020202020204" pitchFamily="34" charset="0"/>
              <a:buChar char="•"/>
            </a:pPr>
            <a:r>
              <a:rPr lang="zh-CN" altLang="en-US" sz="1800" dirty="0"/>
              <a:t>数据节点是分布式文件系统</a:t>
            </a:r>
            <a:r>
              <a:rPr lang="en-US" altLang="zh-CN" sz="1800" dirty="0"/>
              <a:t>HDFS</a:t>
            </a:r>
            <a:r>
              <a:rPr lang="zh-CN" altLang="en-US" sz="1800" dirty="0"/>
              <a:t>的工作节点，负责数据的</a:t>
            </a:r>
            <a:r>
              <a:rPr lang="zh-CN" altLang="en-US" sz="1800" dirty="0">
                <a:solidFill>
                  <a:srgbClr val="FF0000"/>
                </a:solidFill>
              </a:rPr>
              <a:t>存储和读取</a:t>
            </a:r>
            <a:r>
              <a:rPr lang="zh-CN" altLang="en-US" sz="1800" dirty="0"/>
              <a:t>，会根据客户端或者是名称节点的调度来进行数据的存储和检索，并且</a:t>
            </a:r>
            <a:r>
              <a:rPr lang="zh-CN" altLang="en-US" sz="1800" dirty="0">
                <a:solidFill>
                  <a:srgbClr val="FF0000"/>
                </a:solidFill>
              </a:rPr>
              <a:t>向名称节点定期发送自己所存储的块的列表</a:t>
            </a:r>
            <a:endParaRPr lang="en-US" altLang="zh-CN" sz="1800" dirty="0">
              <a:solidFill>
                <a:srgbClr val="FF0000"/>
              </a:solidFill>
            </a:endParaRPr>
          </a:p>
          <a:p>
            <a:pPr>
              <a:lnSpc>
                <a:spcPct val="150000"/>
              </a:lnSpc>
              <a:buFont typeface="Arial" panose="020B0604020202020204" pitchFamily="34" charset="0"/>
              <a:buChar char="•"/>
            </a:pPr>
            <a:r>
              <a:rPr lang="zh-CN" altLang="en-US" sz="1800" dirty="0" smtClean="0"/>
              <a:t>每个</a:t>
            </a:r>
            <a:r>
              <a:rPr lang="zh-CN" altLang="en-US" sz="1800" dirty="0"/>
              <a:t>数据节点中的数据会被保存在各自节点的本地</a:t>
            </a:r>
            <a:r>
              <a:rPr lang="en-US" altLang="zh-CN" sz="1800" dirty="0"/>
              <a:t>Linux</a:t>
            </a:r>
            <a:r>
              <a:rPr lang="zh-CN" altLang="en-US" sz="1800" dirty="0"/>
              <a:t>文件系统中</a:t>
            </a:r>
            <a:endParaRPr lang="zh-CN" alt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700" dirty="0" smtClean="0"/>
              <a:t>2.3.4</a:t>
            </a:r>
            <a:r>
              <a:rPr lang="zh-CN" altLang="en-US" sz="3700" dirty="0" smtClean="0"/>
              <a:t>第二名称节点</a:t>
            </a:r>
            <a:endParaRPr lang="en-US" sz="3700" dirty="0"/>
          </a:p>
        </p:txBody>
      </p:sp>
      <p:sp>
        <p:nvSpPr>
          <p:cNvPr id="3" name="内容占位符 2"/>
          <p:cNvSpPr>
            <a:spLocks noGrp="1"/>
          </p:cNvSpPr>
          <p:nvPr>
            <p:ph idx="1"/>
          </p:nvPr>
        </p:nvSpPr>
        <p:spPr/>
        <p:txBody>
          <a:bodyPr/>
          <a:lstStyle/>
          <a:p>
            <a:r>
              <a:rPr lang="zh-CN" altLang="en-US" b="1" dirty="0">
                <a:solidFill>
                  <a:srgbClr val="FF0000"/>
                </a:solidFill>
              </a:rPr>
              <a:t>第二名称</a:t>
            </a:r>
            <a:r>
              <a:rPr lang="zh-CN" altLang="en-US" b="1" dirty="0" smtClean="0">
                <a:solidFill>
                  <a:srgbClr val="FF0000"/>
                </a:solidFill>
              </a:rPr>
              <a:t>节点</a:t>
            </a:r>
            <a:r>
              <a:rPr lang="en-US" altLang="zh-CN" b="1" dirty="0" smtClean="0">
                <a:solidFill>
                  <a:srgbClr val="FF0000"/>
                </a:solidFill>
              </a:rPr>
              <a:t>(Secondary </a:t>
            </a:r>
            <a:r>
              <a:rPr lang="en-US" altLang="zh-CN" b="1" dirty="0" err="1" smtClean="0">
                <a:solidFill>
                  <a:srgbClr val="FF0000"/>
                </a:solidFill>
              </a:rPr>
              <a:t>NameNode</a:t>
            </a:r>
            <a:r>
              <a:rPr lang="zh-CN" altLang="en-US" b="1" dirty="0" smtClean="0">
                <a:solidFill>
                  <a:srgbClr val="FF0000"/>
                </a:solidFill>
              </a:rPr>
              <a:t>）</a:t>
            </a:r>
            <a:r>
              <a:rPr lang="zh-CN" altLang="en-US" dirty="0" smtClean="0"/>
              <a:t>是</a:t>
            </a:r>
            <a:r>
              <a:rPr lang="en-US" altLang="zh-CN" dirty="0"/>
              <a:t>HDFS</a:t>
            </a:r>
            <a:r>
              <a:rPr lang="zh-CN" altLang="en-US" dirty="0"/>
              <a:t>架构中的一个组成部分，它是用来保存名称节点中对</a:t>
            </a:r>
            <a:r>
              <a:rPr lang="en-US" altLang="zh-CN" dirty="0"/>
              <a:t>HDFS </a:t>
            </a:r>
            <a:r>
              <a:rPr lang="zh-CN" altLang="en-US" dirty="0"/>
              <a:t>元数据信息的备份，并减少名称节点重启的时间。</a:t>
            </a:r>
            <a:r>
              <a:rPr lang="en-US" altLang="zh-CN" dirty="0" err="1"/>
              <a:t>SecondaryNameNode</a:t>
            </a:r>
            <a:r>
              <a:rPr lang="zh-CN" altLang="en-US" dirty="0"/>
              <a:t>一般是单独运行在一台机器上</a:t>
            </a:r>
            <a:endParaRPr lang="en-US" altLang="zh-CN"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fsimage_edit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21657" y="894735"/>
            <a:ext cx="4876800" cy="529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3"/>
          <p:cNvSpPr>
            <a:spLocks noChangeArrowheads="1"/>
          </p:cNvSpPr>
          <p:nvPr/>
        </p:nvSpPr>
        <p:spPr bwMode="auto">
          <a:xfrm>
            <a:off x="6550741" y="946354"/>
            <a:ext cx="4235246"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500" dirty="0" err="1"/>
              <a:t>SecondaryNameNode</a:t>
            </a:r>
            <a:r>
              <a:rPr lang="zh-CN" altLang="en-US" sz="1500" dirty="0"/>
              <a:t>的工作情况：</a:t>
            </a:r>
            <a:endParaRPr lang="en-US" altLang="zh-CN" sz="1500" dirty="0"/>
          </a:p>
          <a:p>
            <a:r>
              <a:rPr lang="zh-CN" altLang="en-US" sz="1500" dirty="0"/>
              <a:t>（</a:t>
            </a:r>
            <a:r>
              <a:rPr lang="en-US" altLang="zh-CN" sz="1500" dirty="0"/>
              <a:t>1</a:t>
            </a:r>
            <a:r>
              <a:rPr lang="zh-CN" altLang="en-US" sz="1500" dirty="0"/>
              <a:t>）</a:t>
            </a:r>
            <a:r>
              <a:rPr lang="en-US" altLang="zh-CN" sz="1500" dirty="0" err="1"/>
              <a:t>SecondaryNameNode</a:t>
            </a:r>
            <a:r>
              <a:rPr lang="zh-CN" altLang="en-US" sz="1500" dirty="0"/>
              <a:t>会定期和</a:t>
            </a:r>
            <a:r>
              <a:rPr lang="en-US" altLang="zh-CN" sz="1500" dirty="0" err="1"/>
              <a:t>NameNode</a:t>
            </a:r>
            <a:r>
              <a:rPr lang="zh-CN" altLang="en-US" sz="1500" dirty="0"/>
              <a:t>通信，请求其停止使用</a:t>
            </a:r>
            <a:r>
              <a:rPr lang="en-US" altLang="zh-CN" sz="1500" dirty="0" err="1"/>
              <a:t>EditLog</a:t>
            </a:r>
            <a:r>
              <a:rPr lang="zh-CN" altLang="en-US" sz="1500" dirty="0"/>
              <a:t>文件，暂时将新的写操作写到一个新的文件</a:t>
            </a:r>
            <a:r>
              <a:rPr lang="en-US" altLang="zh-CN" sz="1500" dirty="0" err="1"/>
              <a:t>edit.new</a:t>
            </a:r>
            <a:r>
              <a:rPr lang="zh-CN" altLang="en-US" sz="1500" dirty="0"/>
              <a:t>上来，这个操作是瞬间完成，上层写日志的函数完全感觉不到差别；</a:t>
            </a:r>
            <a:endParaRPr lang="zh-CN" altLang="en-US" sz="1500" dirty="0"/>
          </a:p>
          <a:p>
            <a:r>
              <a:rPr lang="zh-CN" altLang="en-US" sz="1500" dirty="0"/>
              <a:t>　　（</a:t>
            </a:r>
            <a:r>
              <a:rPr lang="en-US" altLang="zh-CN" sz="1500" dirty="0"/>
              <a:t>2</a:t>
            </a:r>
            <a:r>
              <a:rPr lang="zh-CN" altLang="en-US" sz="1500" dirty="0"/>
              <a:t>）</a:t>
            </a:r>
            <a:r>
              <a:rPr lang="en-US" altLang="zh-CN" sz="1500" dirty="0" err="1"/>
              <a:t>SecondaryNameNode</a:t>
            </a:r>
            <a:r>
              <a:rPr lang="zh-CN" altLang="en-US" sz="1500" dirty="0"/>
              <a:t>通过</a:t>
            </a:r>
            <a:r>
              <a:rPr lang="en-US" altLang="zh-CN" sz="1500" dirty="0"/>
              <a:t>HTTP GET</a:t>
            </a:r>
            <a:r>
              <a:rPr lang="zh-CN" altLang="en-US" sz="1500" dirty="0"/>
              <a:t>方式从</a:t>
            </a:r>
            <a:r>
              <a:rPr lang="en-US" altLang="zh-CN" sz="1500" dirty="0" err="1"/>
              <a:t>NameNode</a:t>
            </a:r>
            <a:r>
              <a:rPr lang="zh-CN" altLang="en-US" sz="1500" dirty="0"/>
              <a:t>上获取到</a:t>
            </a:r>
            <a:r>
              <a:rPr lang="en-US" altLang="zh-CN" sz="1500" dirty="0" err="1"/>
              <a:t>FsImage</a:t>
            </a:r>
            <a:r>
              <a:rPr lang="zh-CN" altLang="en-US" sz="1500" dirty="0"/>
              <a:t>和</a:t>
            </a:r>
            <a:r>
              <a:rPr lang="en-US" altLang="zh-CN" sz="1500" dirty="0" err="1"/>
              <a:t>EditLog</a:t>
            </a:r>
            <a:r>
              <a:rPr lang="zh-CN" altLang="en-US" sz="1500" dirty="0"/>
              <a:t>文件，并下载到本地的相应目录下；</a:t>
            </a:r>
            <a:endParaRPr lang="zh-CN" altLang="en-US" sz="1500" dirty="0"/>
          </a:p>
          <a:p>
            <a:r>
              <a:rPr lang="zh-CN" altLang="en-US" sz="1500" dirty="0"/>
              <a:t>　　（</a:t>
            </a:r>
            <a:r>
              <a:rPr lang="en-US" altLang="zh-CN" sz="1500" dirty="0"/>
              <a:t>3</a:t>
            </a:r>
            <a:r>
              <a:rPr lang="zh-CN" altLang="en-US" sz="1500" dirty="0"/>
              <a:t>）</a:t>
            </a:r>
            <a:r>
              <a:rPr lang="en-US" altLang="zh-CN" sz="1500" dirty="0" err="1"/>
              <a:t>SecondaryNameNode</a:t>
            </a:r>
            <a:r>
              <a:rPr lang="zh-CN" altLang="en-US" sz="1500" dirty="0"/>
              <a:t>将下载下来的</a:t>
            </a:r>
            <a:r>
              <a:rPr lang="en-US" altLang="zh-CN" sz="1500" dirty="0" err="1"/>
              <a:t>FsImage</a:t>
            </a:r>
            <a:r>
              <a:rPr lang="zh-CN" altLang="en-US" sz="1500" dirty="0"/>
              <a:t>载入到内存，然后一条一条地执行</a:t>
            </a:r>
            <a:r>
              <a:rPr lang="en-US" altLang="zh-CN" sz="1500" dirty="0" err="1"/>
              <a:t>EditLog</a:t>
            </a:r>
            <a:r>
              <a:rPr lang="zh-CN" altLang="en-US" sz="1500" dirty="0"/>
              <a:t>文件中的各项更新操作，使得内存中的</a:t>
            </a:r>
            <a:r>
              <a:rPr lang="en-US" altLang="zh-CN" sz="1500" dirty="0" err="1"/>
              <a:t>FsImage</a:t>
            </a:r>
            <a:r>
              <a:rPr lang="zh-CN" altLang="en-US" sz="1500" dirty="0"/>
              <a:t>保持最新；这个过程就是</a:t>
            </a:r>
            <a:r>
              <a:rPr lang="en-US" altLang="zh-CN" sz="1500" dirty="0" err="1"/>
              <a:t>EditLog</a:t>
            </a:r>
            <a:r>
              <a:rPr lang="zh-CN" altLang="en-US" sz="1500" dirty="0"/>
              <a:t>和</a:t>
            </a:r>
            <a:r>
              <a:rPr lang="en-US" altLang="zh-CN" sz="1500" dirty="0" err="1"/>
              <a:t>FsImage</a:t>
            </a:r>
            <a:r>
              <a:rPr lang="zh-CN" altLang="en-US" sz="1500" dirty="0"/>
              <a:t>文件合并；</a:t>
            </a:r>
            <a:endParaRPr lang="zh-CN" altLang="en-US" sz="1500" dirty="0"/>
          </a:p>
          <a:p>
            <a:r>
              <a:rPr lang="zh-CN" altLang="en-US" sz="1500" dirty="0"/>
              <a:t>　　（</a:t>
            </a:r>
            <a:r>
              <a:rPr lang="en-US" altLang="zh-CN" sz="1500" dirty="0"/>
              <a:t>4</a:t>
            </a:r>
            <a:r>
              <a:rPr lang="zh-CN" altLang="en-US" sz="1500" dirty="0"/>
              <a:t>）</a:t>
            </a:r>
            <a:r>
              <a:rPr lang="en-US" altLang="zh-CN" sz="1500" dirty="0" err="1"/>
              <a:t>SecondaryNameNode</a:t>
            </a:r>
            <a:r>
              <a:rPr lang="zh-CN" altLang="en-US" sz="1500" dirty="0"/>
              <a:t>执行完（</a:t>
            </a:r>
            <a:r>
              <a:rPr lang="en-US" altLang="zh-CN" sz="1500" dirty="0"/>
              <a:t>3</a:t>
            </a:r>
            <a:r>
              <a:rPr lang="zh-CN" altLang="en-US" sz="1500" dirty="0"/>
              <a:t>）操作之后，会通过</a:t>
            </a:r>
            <a:r>
              <a:rPr lang="en-US" altLang="zh-CN" sz="1500" dirty="0"/>
              <a:t>post</a:t>
            </a:r>
            <a:r>
              <a:rPr lang="zh-CN" altLang="en-US" sz="1500" dirty="0"/>
              <a:t>方式将新的</a:t>
            </a:r>
            <a:r>
              <a:rPr lang="en-US" altLang="zh-CN" sz="1500" dirty="0" err="1"/>
              <a:t>FsImage</a:t>
            </a:r>
            <a:r>
              <a:rPr lang="zh-CN" altLang="en-US" sz="1500" dirty="0"/>
              <a:t>文件发送到</a:t>
            </a:r>
            <a:r>
              <a:rPr lang="en-US" altLang="zh-CN" sz="1500" dirty="0" err="1"/>
              <a:t>NameNode</a:t>
            </a:r>
            <a:r>
              <a:rPr lang="zh-CN" altLang="en-US" sz="1500" dirty="0"/>
              <a:t>节点上</a:t>
            </a:r>
            <a:endParaRPr lang="zh-CN" altLang="en-US" sz="1500" dirty="0"/>
          </a:p>
          <a:p>
            <a:r>
              <a:rPr lang="zh-CN" altLang="en-US" sz="1500" dirty="0"/>
              <a:t>　　（</a:t>
            </a:r>
            <a:r>
              <a:rPr lang="en-US" altLang="zh-CN" sz="1500" dirty="0"/>
              <a:t>5</a:t>
            </a:r>
            <a:r>
              <a:rPr lang="zh-CN" altLang="en-US" sz="1500" dirty="0"/>
              <a:t>）</a:t>
            </a:r>
            <a:r>
              <a:rPr lang="en-US" altLang="zh-CN" sz="1500" dirty="0" err="1"/>
              <a:t>NameNode</a:t>
            </a:r>
            <a:r>
              <a:rPr lang="zh-CN" altLang="en-US" sz="1500" dirty="0"/>
              <a:t>将从</a:t>
            </a:r>
            <a:r>
              <a:rPr lang="en-US" altLang="zh-CN" sz="1500" dirty="0" err="1"/>
              <a:t>SecondaryNameNode</a:t>
            </a:r>
            <a:r>
              <a:rPr lang="zh-CN" altLang="en-US" sz="1500" dirty="0"/>
              <a:t>接收到的新的</a:t>
            </a:r>
            <a:r>
              <a:rPr lang="en-US" altLang="zh-CN" sz="1500" dirty="0" err="1"/>
              <a:t>FsImage</a:t>
            </a:r>
            <a:r>
              <a:rPr lang="zh-CN" altLang="en-US" sz="1500" dirty="0"/>
              <a:t>替换旧的</a:t>
            </a:r>
            <a:r>
              <a:rPr lang="en-US" altLang="zh-CN" sz="1500" dirty="0" err="1"/>
              <a:t>FsImage</a:t>
            </a:r>
            <a:r>
              <a:rPr lang="zh-CN" altLang="en-US" sz="1500" dirty="0"/>
              <a:t>文件，同时将</a:t>
            </a:r>
            <a:r>
              <a:rPr lang="en-US" altLang="zh-CN" sz="1500" dirty="0" err="1"/>
              <a:t>edit.new</a:t>
            </a:r>
            <a:r>
              <a:rPr lang="zh-CN" altLang="en-US" sz="1500" dirty="0"/>
              <a:t>替换</a:t>
            </a:r>
            <a:r>
              <a:rPr lang="en-US" altLang="zh-CN" sz="1500" dirty="0" err="1"/>
              <a:t>EditLog</a:t>
            </a:r>
            <a:r>
              <a:rPr lang="zh-CN" altLang="en-US" sz="1500" dirty="0"/>
              <a:t>文件，通过这个过程</a:t>
            </a:r>
            <a:r>
              <a:rPr lang="en-US" altLang="zh-CN" sz="1500" dirty="0" err="1"/>
              <a:t>EditLog</a:t>
            </a:r>
            <a:r>
              <a:rPr lang="zh-CN" altLang="en-US" sz="1500" dirty="0"/>
              <a:t>就变小了</a:t>
            </a:r>
            <a:endParaRPr lang="zh-CN" altLang="en-US" sz="15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700" dirty="0" smtClean="0"/>
              <a:t>3.4 HDFS</a:t>
            </a:r>
            <a:r>
              <a:rPr lang="zh-CN" altLang="en-US" sz="3700" dirty="0" smtClean="0"/>
              <a:t>体系结构</a:t>
            </a:r>
            <a:endParaRPr lang="en-US" sz="3700" dirty="0"/>
          </a:p>
        </p:txBody>
      </p:sp>
      <p:sp>
        <p:nvSpPr>
          <p:cNvPr id="3" name="内容占位符 2"/>
          <p:cNvSpPr>
            <a:spLocks noGrp="1"/>
          </p:cNvSpPr>
          <p:nvPr>
            <p:ph idx="1"/>
          </p:nvPr>
        </p:nvSpPr>
        <p:spPr/>
        <p:txBody>
          <a:bodyPr/>
          <a:lstStyle/>
          <a:p>
            <a:r>
              <a:rPr lang="en-US" altLang="zh-CN" sz="2000" dirty="0"/>
              <a:t>3.4.1	HDFS</a:t>
            </a:r>
            <a:r>
              <a:rPr lang="zh-CN" altLang="en-US" sz="2000" dirty="0"/>
              <a:t>体系结构概述</a:t>
            </a:r>
            <a:endParaRPr lang="zh-CN" altLang="en-US" sz="2000" dirty="0"/>
          </a:p>
          <a:p>
            <a:r>
              <a:rPr lang="en-US" altLang="zh-CN" sz="2000" dirty="0"/>
              <a:t>3.4.2	HDFS</a:t>
            </a:r>
            <a:r>
              <a:rPr lang="zh-CN" altLang="en-US" sz="2000" dirty="0"/>
              <a:t>命名空间管理</a:t>
            </a:r>
            <a:endParaRPr lang="zh-CN" altLang="en-US" sz="2000" dirty="0"/>
          </a:p>
          <a:p>
            <a:r>
              <a:rPr lang="en-US" altLang="zh-CN" sz="2000" dirty="0"/>
              <a:t>3.4.3	</a:t>
            </a:r>
            <a:r>
              <a:rPr lang="zh-CN" altLang="en-US" sz="2000" dirty="0"/>
              <a:t>通信协议</a:t>
            </a:r>
            <a:endParaRPr lang="zh-CN" altLang="en-US" sz="2000" dirty="0"/>
          </a:p>
          <a:p>
            <a:r>
              <a:rPr lang="en-US" altLang="zh-CN" sz="2000" dirty="0"/>
              <a:t>3.4.4	</a:t>
            </a:r>
            <a:r>
              <a:rPr lang="zh-CN" altLang="en-US" sz="2000" dirty="0"/>
              <a:t>客户端</a:t>
            </a:r>
            <a:endParaRPr lang="zh-CN" altLang="en-US" sz="2000" dirty="0"/>
          </a:p>
          <a:p>
            <a:r>
              <a:rPr lang="en-US" altLang="zh-CN" sz="2000" dirty="0"/>
              <a:t>3.4.5	HDFS</a:t>
            </a:r>
            <a:r>
              <a:rPr lang="zh-CN" altLang="en-US" sz="2000" dirty="0"/>
              <a:t>体系结构的局限性</a:t>
            </a:r>
            <a:endParaRPr lang="zh-CN" altLang="en-US" sz="2000"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700" dirty="0" smtClean="0"/>
              <a:t>3.4.1 HDFS</a:t>
            </a:r>
            <a:r>
              <a:rPr lang="zh-CN" altLang="en-US" sz="3700" dirty="0" smtClean="0"/>
              <a:t>体系结构概述</a:t>
            </a:r>
            <a:endParaRPr lang="en-US" sz="3700" dirty="0"/>
          </a:p>
        </p:txBody>
      </p:sp>
      <p:sp>
        <p:nvSpPr>
          <p:cNvPr id="3" name="内容占位符 2"/>
          <p:cNvSpPr>
            <a:spLocks noGrp="1"/>
          </p:cNvSpPr>
          <p:nvPr>
            <p:ph idx="1"/>
          </p:nvPr>
        </p:nvSpPr>
        <p:spPr>
          <a:xfrm>
            <a:off x="1097280" y="2108201"/>
            <a:ext cx="4000746" cy="3760891"/>
          </a:xfrm>
        </p:spPr>
        <p:txBody>
          <a:bodyPr/>
          <a:lstStyle/>
          <a:p>
            <a:r>
              <a:rPr lang="en-US" altLang="zh-CN" sz="1800" dirty="0"/>
              <a:t> HDFS</a:t>
            </a:r>
            <a:r>
              <a:rPr lang="zh-CN" altLang="en-US" sz="1800" dirty="0"/>
              <a:t>采用了主从（</a:t>
            </a:r>
            <a:r>
              <a:rPr lang="en-US" altLang="zh-CN" sz="1800" dirty="0"/>
              <a:t>Master/Slave</a:t>
            </a:r>
            <a:r>
              <a:rPr lang="zh-CN" altLang="en-US" sz="1800" dirty="0"/>
              <a:t>）结构模型，一个</a:t>
            </a:r>
            <a:r>
              <a:rPr lang="en-US" altLang="zh-CN" sz="1800" dirty="0"/>
              <a:t>HDFS</a:t>
            </a:r>
            <a:r>
              <a:rPr lang="zh-CN" altLang="en-US" sz="1800" dirty="0"/>
              <a:t>集群包括一个名称节点（</a:t>
            </a:r>
            <a:r>
              <a:rPr lang="en-US" altLang="zh-CN" sz="1800" dirty="0" err="1"/>
              <a:t>NameNode</a:t>
            </a:r>
            <a:r>
              <a:rPr lang="zh-CN" altLang="en-US" sz="1800" dirty="0"/>
              <a:t>）和若干个数据节点（</a:t>
            </a:r>
            <a:r>
              <a:rPr lang="en-US" altLang="zh-CN" sz="1800" dirty="0" err="1"/>
              <a:t>DataNode</a:t>
            </a:r>
            <a:r>
              <a:rPr lang="zh-CN" altLang="en-US" sz="1800" dirty="0"/>
              <a:t>）（如图</a:t>
            </a:r>
            <a:r>
              <a:rPr lang="en-US" altLang="zh-CN" sz="1800" dirty="0"/>
              <a:t>3-4</a:t>
            </a:r>
            <a:r>
              <a:rPr lang="zh-CN" altLang="en-US" sz="1800" dirty="0"/>
              <a:t>所示）。名称节点作为中心服务器，负责管理文件系统的命名空间及客户端对文件的访问。集群中的数据节点一般是一个节点运行一个数据节点进程，负责处理文件系统客户端的读</a:t>
            </a:r>
            <a:r>
              <a:rPr lang="en-US" altLang="zh-CN" sz="1800" dirty="0"/>
              <a:t>/</a:t>
            </a:r>
            <a:r>
              <a:rPr lang="zh-CN" altLang="en-US" sz="1800" dirty="0"/>
              <a:t>写请求，在名称节点的统一调度下进行数据块的创建、删除和复制等操作。每个数据节点的数据实际上是保存在本地</a:t>
            </a:r>
            <a:r>
              <a:rPr lang="en-US" altLang="zh-CN" sz="1800" dirty="0"/>
              <a:t>Linux</a:t>
            </a:r>
            <a:r>
              <a:rPr lang="zh-CN" altLang="en-US" sz="1800" dirty="0"/>
              <a:t>文件系统中的</a:t>
            </a:r>
            <a:endParaRPr lang="en-US" dirty="0"/>
          </a:p>
        </p:txBody>
      </p:sp>
      <p:pic>
        <p:nvPicPr>
          <p:cNvPr id="6" name="Picture 5"/>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5211097" y="2459142"/>
            <a:ext cx="67056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第</a:t>
            </a:r>
            <a:r>
              <a:rPr lang="zh-CN" altLang="en-US" dirty="0"/>
              <a:t>二</a:t>
            </a:r>
            <a:r>
              <a:rPr lang="zh-CN" altLang="en-US" dirty="0" smtClean="0"/>
              <a:t>章 分布式文件系统</a:t>
            </a:r>
            <a:r>
              <a:rPr lang="en-US" altLang="zh-CN" dirty="0" smtClean="0"/>
              <a:t>HDFS</a:t>
            </a:r>
            <a:endParaRPr lang="en-US" dirty="0"/>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700" dirty="0" smtClean="0"/>
              <a:t>3.4.2 </a:t>
            </a:r>
            <a:r>
              <a:rPr lang="en-US" altLang="zh-CN" sz="3700" dirty="0" smtClean="0"/>
              <a:t>HDFS</a:t>
            </a:r>
            <a:r>
              <a:rPr lang="zh-CN" altLang="en-US" sz="3700" dirty="0" smtClean="0"/>
              <a:t>命名空间管理</a:t>
            </a:r>
            <a:endParaRPr lang="en-US" sz="3700" dirty="0"/>
          </a:p>
        </p:txBody>
      </p:sp>
      <p:sp>
        <p:nvSpPr>
          <p:cNvPr id="3" name="内容占位符 2"/>
          <p:cNvSpPr>
            <a:spLocks noGrp="1"/>
          </p:cNvSpPr>
          <p:nvPr>
            <p:ph idx="1"/>
          </p:nvPr>
        </p:nvSpPr>
        <p:spPr/>
        <p:txBody>
          <a:bodyPr/>
          <a:lstStyle/>
          <a:p>
            <a:pPr algn="just">
              <a:spcBef>
                <a:spcPts val="600"/>
              </a:spcBef>
              <a:spcAft>
                <a:spcPts val="800"/>
              </a:spcAft>
              <a:buFont typeface="Arial" panose="020B0604020202020204" pitchFamily="34" charset="0"/>
              <a:buChar char="•"/>
            </a:pPr>
            <a:r>
              <a:rPr lang="en-US" altLang="zh-CN" sz="1800" dirty="0">
                <a:latin typeface="宋体" panose="02010600030101010101" pitchFamily="2" charset="-122"/>
                <a:sym typeface="Arial" panose="020B0604020202020204" pitchFamily="34" charset="0"/>
              </a:rPr>
              <a:t>HDFS</a:t>
            </a:r>
            <a:r>
              <a:rPr lang="zh-CN" altLang="en-US" sz="1800" dirty="0">
                <a:latin typeface="宋体" panose="02010600030101010101" pitchFamily="2" charset="-122"/>
                <a:sym typeface="Arial" panose="020B0604020202020204" pitchFamily="34" charset="0"/>
              </a:rPr>
              <a:t>的命名空间包含目录、文件和块</a:t>
            </a:r>
            <a:endParaRPr lang="en-US" altLang="zh-CN" sz="1800" dirty="0">
              <a:latin typeface="宋体" panose="02010600030101010101" pitchFamily="2" charset="-122"/>
              <a:sym typeface="Arial" panose="020B0604020202020204" pitchFamily="34" charset="0"/>
            </a:endParaRPr>
          </a:p>
          <a:p>
            <a:pPr algn="just">
              <a:spcBef>
                <a:spcPts val="600"/>
              </a:spcBef>
              <a:spcAft>
                <a:spcPts val="800"/>
              </a:spcAft>
              <a:buFont typeface="Arial" panose="020B0604020202020204" pitchFamily="34" charset="0"/>
              <a:buChar char="•"/>
            </a:pPr>
            <a:r>
              <a:rPr lang="zh-CN" altLang="en-US" sz="1800" dirty="0">
                <a:latin typeface="宋体" panose="02010600030101010101" pitchFamily="2" charset="-122"/>
                <a:sym typeface="Arial" panose="020B0604020202020204" pitchFamily="34" charset="0"/>
              </a:rPr>
              <a:t>在</a:t>
            </a:r>
            <a:r>
              <a:rPr lang="en-US" altLang="zh-CN" sz="1800" dirty="0">
                <a:latin typeface="宋体" panose="02010600030101010101" pitchFamily="2" charset="-122"/>
                <a:sym typeface="Arial" panose="020B0604020202020204" pitchFamily="34" charset="0"/>
              </a:rPr>
              <a:t>HDFS1.0</a:t>
            </a:r>
            <a:r>
              <a:rPr lang="zh-CN" altLang="en-US" sz="1800" dirty="0">
                <a:latin typeface="宋体" panose="02010600030101010101" pitchFamily="2" charset="-122"/>
                <a:sym typeface="Arial" panose="020B0604020202020204" pitchFamily="34" charset="0"/>
              </a:rPr>
              <a:t>体系结构中，在整个</a:t>
            </a:r>
            <a:r>
              <a:rPr lang="en-US" altLang="zh-CN" sz="1800" dirty="0">
                <a:latin typeface="宋体" panose="02010600030101010101" pitchFamily="2" charset="-122"/>
                <a:sym typeface="Arial" panose="020B0604020202020204" pitchFamily="34" charset="0"/>
              </a:rPr>
              <a:t>HDFS</a:t>
            </a:r>
            <a:r>
              <a:rPr lang="zh-CN" altLang="en-US" sz="1800" dirty="0">
                <a:latin typeface="宋体" panose="02010600030101010101" pitchFamily="2" charset="-122"/>
                <a:sym typeface="Arial" panose="020B0604020202020204" pitchFamily="34" charset="0"/>
              </a:rPr>
              <a:t>集群中只有一个命名空间，并且只有唯一一个名称节点，该节点负责对这个命名空间进行管理</a:t>
            </a:r>
            <a:endParaRPr lang="zh-CN" altLang="en-US" sz="1800" dirty="0">
              <a:latin typeface="宋体" panose="02010600030101010101" pitchFamily="2" charset="-122"/>
              <a:sym typeface="Arial" panose="020B0604020202020204" pitchFamily="34" charset="0"/>
            </a:endParaRPr>
          </a:p>
          <a:p>
            <a:pPr algn="just">
              <a:spcBef>
                <a:spcPts val="600"/>
              </a:spcBef>
              <a:spcAft>
                <a:spcPts val="800"/>
              </a:spcAft>
              <a:buFont typeface="Arial" panose="020B0604020202020204" pitchFamily="34" charset="0"/>
              <a:buChar char="•"/>
            </a:pPr>
            <a:r>
              <a:rPr lang="en-US" altLang="zh-CN" sz="1800" dirty="0">
                <a:latin typeface="宋体" panose="02010600030101010101" pitchFamily="2" charset="-122"/>
                <a:sym typeface="Arial" panose="020B0604020202020204" pitchFamily="34" charset="0"/>
              </a:rPr>
              <a:t>HDFS</a:t>
            </a:r>
            <a:r>
              <a:rPr lang="zh-CN" altLang="en-US" sz="1800" dirty="0">
                <a:latin typeface="宋体" panose="02010600030101010101" pitchFamily="2" charset="-122"/>
                <a:sym typeface="Arial" panose="020B0604020202020204" pitchFamily="34" charset="0"/>
              </a:rPr>
              <a:t>使用的是传统的分级文件体系，因此，用户可以像使用普通文件系统一样，创建、删除目录和文件，在目录间转移文件，重命名文件等</a:t>
            </a:r>
            <a:endParaRPr lang="zh-CN" altLang="en-US" sz="1800" dirty="0">
              <a:latin typeface="宋体" panose="02010600030101010101" pitchFamily="2" charset="-122"/>
              <a:sym typeface="Arial" panose="020B0604020202020204" pitchFamily="34"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700" dirty="0" smtClean="0">
                <a:solidFill>
                  <a:schemeClr val="bg1">
                    <a:lumMod val="75000"/>
                  </a:schemeClr>
                </a:solidFill>
              </a:rPr>
              <a:t>3.4.3 </a:t>
            </a:r>
            <a:r>
              <a:rPr lang="zh-CN" altLang="en-US" sz="3700" dirty="0" smtClean="0">
                <a:solidFill>
                  <a:schemeClr val="bg1">
                    <a:lumMod val="75000"/>
                  </a:schemeClr>
                </a:solidFill>
              </a:rPr>
              <a:t>通信协议</a:t>
            </a:r>
            <a:endParaRPr lang="en-US" sz="3700" dirty="0">
              <a:solidFill>
                <a:schemeClr val="bg1">
                  <a:lumMod val="75000"/>
                </a:schemeClr>
              </a:solidFill>
            </a:endParaRPr>
          </a:p>
        </p:txBody>
      </p:sp>
      <p:sp>
        <p:nvSpPr>
          <p:cNvPr id="3" name="内容占位符 2"/>
          <p:cNvSpPr>
            <a:spLocks noGrp="1"/>
          </p:cNvSpPr>
          <p:nvPr>
            <p:ph idx="1"/>
          </p:nvPr>
        </p:nvSpPr>
        <p:spPr/>
        <p:txBody>
          <a:bodyPr/>
          <a:lstStyle/>
          <a:p>
            <a:pPr algn="just">
              <a:buFontTx/>
              <a:buChar char="•"/>
            </a:pPr>
            <a:r>
              <a:rPr lang="en-US" altLang="zh-CN" sz="1800" dirty="0">
                <a:latin typeface="宋体" panose="02010600030101010101" pitchFamily="2" charset="-122"/>
              </a:rPr>
              <a:t>HDFS</a:t>
            </a:r>
            <a:r>
              <a:rPr lang="zh-CN" altLang="en-US" sz="1800" dirty="0">
                <a:latin typeface="宋体" panose="02010600030101010101" pitchFamily="2" charset="-122"/>
              </a:rPr>
              <a:t>是一个部署在集群上的分布式文件系统，因此，很多数据需要通过网络进行传输</a:t>
            </a:r>
            <a:endParaRPr lang="en-US" altLang="zh-CN" sz="1800" dirty="0">
              <a:latin typeface="宋体" panose="02010600030101010101" pitchFamily="2" charset="-122"/>
            </a:endParaRPr>
          </a:p>
          <a:p>
            <a:pPr algn="just">
              <a:buFontTx/>
              <a:buChar char="•"/>
            </a:pPr>
            <a:r>
              <a:rPr lang="zh-CN" altLang="en-US" sz="1800" dirty="0">
                <a:latin typeface="宋体" panose="02010600030101010101" pitchFamily="2" charset="-122"/>
              </a:rPr>
              <a:t>所有的</a:t>
            </a:r>
            <a:r>
              <a:rPr lang="en-US" altLang="zh-CN" sz="1800" dirty="0">
                <a:latin typeface="宋体" panose="02010600030101010101" pitchFamily="2" charset="-122"/>
              </a:rPr>
              <a:t>HDFS</a:t>
            </a:r>
            <a:r>
              <a:rPr lang="zh-CN" altLang="en-US" sz="1800" dirty="0">
                <a:latin typeface="宋体" panose="02010600030101010101" pitchFamily="2" charset="-122"/>
              </a:rPr>
              <a:t>通信协议都是构建在</a:t>
            </a:r>
            <a:r>
              <a:rPr lang="en-US" altLang="zh-CN" sz="1800" dirty="0">
                <a:latin typeface="宋体" panose="02010600030101010101" pitchFamily="2" charset="-122"/>
              </a:rPr>
              <a:t>TCP/IP</a:t>
            </a:r>
            <a:r>
              <a:rPr lang="zh-CN" altLang="en-US" sz="1800" dirty="0">
                <a:latin typeface="宋体" panose="02010600030101010101" pitchFamily="2" charset="-122"/>
              </a:rPr>
              <a:t>协议基础之上的</a:t>
            </a:r>
            <a:endParaRPr lang="en-US" altLang="zh-CN" sz="1800" dirty="0">
              <a:latin typeface="宋体" panose="02010600030101010101" pitchFamily="2" charset="-122"/>
            </a:endParaRPr>
          </a:p>
          <a:p>
            <a:pPr algn="just">
              <a:buFontTx/>
              <a:buChar char="•"/>
            </a:pPr>
            <a:r>
              <a:rPr lang="zh-CN" altLang="en-US" sz="1800" dirty="0">
                <a:latin typeface="宋体" panose="02010600030101010101" pitchFamily="2" charset="-122"/>
              </a:rPr>
              <a:t>客户端通过一个可配置的端口向名称节点主动发起</a:t>
            </a:r>
            <a:r>
              <a:rPr lang="en-US" altLang="zh-CN" sz="1800" dirty="0">
                <a:latin typeface="宋体" panose="02010600030101010101" pitchFamily="2" charset="-122"/>
              </a:rPr>
              <a:t>TCP</a:t>
            </a:r>
            <a:r>
              <a:rPr lang="zh-CN" altLang="en-US" sz="1800" dirty="0">
                <a:latin typeface="宋体" panose="02010600030101010101" pitchFamily="2" charset="-122"/>
              </a:rPr>
              <a:t>连接，并使用客户端协议与名称节点进行交互</a:t>
            </a:r>
            <a:endParaRPr lang="en-US" altLang="zh-CN" sz="1800" dirty="0">
              <a:latin typeface="宋体" panose="02010600030101010101" pitchFamily="2" charset="-122"/>
            </a:endParaRPr>
          </a:p>
          <a:p>
            <a:pPr algn="just">
              <a:buFontTx/>
              <a:buChar char="•"/>
            </a:pPr>
            <a:r>
              <a:rPr lang="zh-CN" altLang="en-US" sz="1800" dirty="0">
                <a:latin typeface="宋体" panose="02010600030101010101" pitchFamily="2" charset="-122"/>
              </a:rPr>
              <a:t>名称节点和数据节点之间则使用数据节点协议进行交互</a:t>
            </a:r>
            <a:endParaRPr lang="en-US" altLang="zh-CN" sz="1800" dirty="0">
              <a:latin typeface="宋体" panose="02010600030101010101" pitchFamily="2" charset="-122"/>
            </a:endParaRPr>
          </a:p>
          <a:p>
            <a:pPr algn="just">
              <a:buFontTx/>
              <a:buChar char="•"/>
            </a:pPr>
            <a:r>
              <a:rPr lang="zh-CN" altLang="en-US" sz="1800" dirty="0">
                <a:latin typeface="宋体" panose="02010600030101010101" pitchFamily="2" charset="-122"/>
              </a:rPr>
              <a:t>客户端与数据节点的交互是通过</a:t>
            </a:r>
            <a:r>
              <a:rPr lang="en-US" altLang="zh-CN" sz="1800" dirty="0">
                <a:latin typeface="宋体" panose="02010600030101010101" pitchFamily="2" charset="-122"/>
              </a:rPr>
              <a:t>RPC</a:t>
            </a:r>
            <a:r>
              <a:rPr lang="zh-CN" altLang="en-US" sz="1800" dirty="0">
                <a:latin typeface="宋体" panose="02010600030101010101" pitchFamily="2" charset="-122"/>
              </a:rPr>
              <a:t>（</a:t>
            </a:r>
            <a:r>
              <a:rPr lang="en-US" altLang="zh-CN" sz="1800" dirty="0">
                <a:latin typeface="宋体" panose="02010600030101010101" pitchFamily="2" charset="-122"/>
              </a:rPr>
              <a:t>Remote Procedure Call</a:t>
            </a:r>
            <a:r>
              <a:rPr lang="zh-CN" altLang="en-US" sz="1800" dirty="0">
                <a:latin typeface="宋体" panose="02010600030101010101" pitchFamily="2" charset="-122"/>
              </a:rPr>
              <a:t>）来实现的。在设计上，名称节点不会主动发起</a:t>
            </a:r>
            <a:r>
              <a:rPr lang="en-US" altLang="zh-CN" sz="1800" dirty="0">
                <a:latin typeface="宋体" panose="02010600030101010101" pitchFamily="2" charset="-122"/>
              </a:rPr>
              <a:t>RPC</a:t>
            </a:r>
            <a:r>
              <a:rPr lang="zh-CN" altLang="en-US" sz="1800" dirty="0">
                <a:latin typeface="宋体" panose="02010600030101010101" pitchFamily="2" charset="-122"/>
              </a:rPr>
              <a:t>，而是响应来自客户端和数据节点的</a:t>
            </a:r>
            <a:r>
              <a:rPr lang="en-US" altLang="zh-CN" sz="1800" dirty="0">
                <a:latin typeface="宋体" panose="02010600030101010101" pitchFamily="2" charset="-122"/>
              </a:rPr>
              <a:t>RPC</a:t>
            </a:r>
            <a:r>
              <a:rPr lang="zh-CN" altLang="en-US" sz="1800" dirty="0">
                <a:latin typeface="宋体" panose="02010600030101010101" pitchFamily="2" charset="-122"/>
              </a:rPr>
              <a:t>请求</a:t>
            </a:r>
            <a:endParaRPr lang="zh-CN" altLang="en-US" sz="1800" dirty="0">
              <a:latin typeface="宋体" panose="02010600030101010101" pitchFamily="2" charset="-122"/>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3.4.4 </a:t>
            </a:r>
            <a:r>
              <a:rPr lang="zh-CN" altLang="en-US" dirty="0" smtClean="0"/>
              <a:t>客户端</a:t>
            </a:r>
            <a:endParaRPr lang="en-US" dirty="0"/>
          </a:p>
        </p:txBody>
      </p:sp>
      <p:sp>
        <p:nvSpPr>
          <p:cNvPr id="3" name="内容占位符 2"/>
          <p:cNvSpPr>
            <a:spLocks noGrp="1"/>
          </p:cNvSpPr>
          <p:nvPr>
            <p:ph idx="1"/>
          </p:nvPr>
        </p:nvSpPr>
        <p:spPr/>
        <p:txBody>
          <a:bodyPr/>
          <a:lstStyle/>
          <a:p>
            <a:pPr algn="just">
              <a:buFont typeface="Arial" panose="020B0604020202020204" pitchFamily="34" charset="0"/>
              <a:buChar char="•"/>
            </a:pPr>
            <a:r>
              <a:rPr lang="zh-CN" altLang="en-US" sz="1800" dirty="0">
                <a:latin typeface="宋体" panose="02010600030101010101" pitchFamily="2" charset="-122"/>
              </a:rPr>
              <a:t>客户端是用户操作</a:t>
            </a:r>
            <a:r>
              <a:rPr lang="en-US" altLang="zh-CN" sz="1800" dirty="0">
                <a:latin typeface="宋体" panose="02010600030101010101" pitchFamily="2" charset="-122"/>
              </a:rPr>
              <a:t>HDFS</a:t>
            </a:r>
            <a:r>
              <a:rPr lang="zh-CN" altLang="en-US" sz="1800" dirty="0">
                <a:latin typeface="宋体" panose="02010600030101010101" pitchFamily="2" charset="-122"/>
              </a:rPr>
              <a:t>最常用的方式，</a:t>
            </a:r>
            <a:r>
              <a:rPr lang="en-US" altLang="zh-CN" sz="1800" dirty="0">
                <a:latin typeface="宋体" panose="02010600030101010101" pitchFamily="2" charset="-122"/>
              </a:rPr>
              <a:t>HDFS</a:t>
            </a:r>
            <a:r>
              <a:rPr lang="zh-CN" altLang="en-US" sz="1800" dirty="0">
                <a:latin typeface="宋体" panose="02010600030101010101" pitchFamily="2" charset="-122"/>
              </a:rPr>
              <a:t>在部署时都提供了客户端</a:t>
            </a:r>
            <a:endParaRPr lang="en-US" altLang="zh-CN" sz="1800" dirty="0">
              <a:latin typeface="宋体" panose="02010600030101010101" pitchFamily="2" charset="-122"/>
            </a:endParaRPr>
          </a:p>
          <a:p>
            <a:pPr algn="just">
              <a:buFont typeface="Arial" panose="020B0604020202020204" pitchFamily="34" charset="0"/>
              <a:buChar char="•"/>
            </a:pPr>
            <a:r>
              <a:rPr lang="en-US" altLang="zh-CN" sz="1800" dirty="0">
                <a:latin typeface="宋体" panose="02010600030101010101" pitchFamily="2" charset="-122"/>
              </a:rPr>
              <a:t>HDFS</a:t>
            </a:r>
            <a:r>
              <a:rPr lang="zh-CN" altLang="en-US" sz="1800" dirty="0">
                <a:latin typeface="宋体" panose="02010600030101010101" pitchFamily="2" charset="-122"/>
              </a:rPr>
              <a:t>客户端是一个库，暴露了</a:t>
            </a:r>
            <a:r>
              <a:rPr lang="en-US" altLang="zh-CN" sz="1800" dirty="0">
                <a:latin typeface="宋体" panose="02010600030101010101" pitchFamily="2" charset="-122"/>
              </a:rPr>
              <a:t>HDFS</a:t>
            </a:r>
            <a:r>
              <a:rPr lang="zh-CN" altLang="en-US" sz="1800" dirty="0">
                <a:latin typeface="宋体" panose="02010600030101010101" pitchFamily="2" charset="-122"/>
              </a:rPr>
              <a:t>文件系统接口，这些接口隐藏了</a:t>
            </a:r>
            <a:r>
              <a:rPr lang="en-US" altLang="zh-CN" sz="1800" dirty="0">
                <a:latin typeface="宋体" panose="02010600030101010101" pitchFamily="2" charset="-122"/>
              </a:rPr>
              <a:t>HDFS</a:t>
            </a:r>
            <a:r>
              <a:rPr lang="zh-CN" altLang="en-US" sz="1800" dirty="0">
                <a:latin typeface="宋体" panose="02010600030101010101" pitchFamily="2" charset="-122"/>
              </a:rPr>
              <a:t>实现中的大部分复杂性</a:t>
            </a:r>
            <a:endParaRPr lang="en-US" altLang="zh-CN" sz="1800" dirty="0">
              <a:latin typeface="宋体" panose="02010600030101010101" pitchFamily="2" charset="-122"/>
            </a:endParaRPr>
          </a:p>
          <a:p>
            <a:pPr algn="just">
              <a:buFont typeface="Arial" panose="020B0604020202020204" pitchFamily="34" charset="0"/>
              <a:buChar char="•"/>
            </a:pPr>
            <a:r>
              <a:rPr lang="zh-CN" altLang="en-US" sz="1800" dirty="0">
                <a:latin typeface="宋体" panose="02010600030101010101" pitchFamily="2" charset="-122"/>
              </a:rPr>
              <a:t>严格来说，客户端并不算是</a:t>
            </a:r>
            <a:r>
              <a:rPr lang="en-US" altLang="zh-CN" sz="1800" dirty="0">
                <a:latin typeface="宋体" panose="02010600030101010101" pitchFamily="2" charset="-122"/>
              </a:rPr>
              <a:t>HDFS</a:t>
            </a:r>
            <a:r>
              <a:rPr lang="zh-CN" altLang="en-US" sz="1800" dirty="0">
                <a:latin typeface="宋体" panose="02010600030101010101" pitchFamily="2" charset="-122"/>
              </a:rPr>
              <a:t>的一部分</a:t>
            </a:r>
            <a:endParaRPr lang="en-US" altLang="zh-CN" sz="1800" dirty="0">
              <a:latin typeface="宋体" panose="02010600030101010101" pitchFamily="2" charset="-122"/>
            </a:endParaRPr>
          </a:p>
          <a:p>
            <a:pPr algn="just">
              <a:buFont typeface="Arial" panose="020B0604020202020204" pitchFamily="34" charset="0"/>
              <a:buChar char="•"/>
            </a:pPr>
            <a:r>
              <a:rPr lang="zh-CN" altLang="en-US" sz="1800" dirty="0">
                <a:latin typeface="宋体" panose="02010600030101010101" pitchFamily="2" charset="-122"/>
              </a:rPr>
              <a:t>客户端可以支持打开、读取、写入等常见的操作，并且提供了类似</a:t>
            </a:r>
            <a:r>
              <a:rPr lang="en-US" altLang="zh-CN" sz="1800" dirty="0">
                <a:latin typeface="宋体" panose="02010600030101010101" pitchFamily="2" charset="-122"/>
              </a:rPr>
              <a:t>Shell</a:t>
            </a:r>
            <a:r>
              <a:rPr lang="zh-CN" altLang="en-US" sz="1800" dirty="0">
                <a:latin typeface="宋体" panose="02010600030101010101" pitchFamily="2" charset="-122"/>
              </a:rPr>
              <a:t>的命令行方式来访问</a:t>
            </a:r>
            <a:r>
              <a:rPr lang="en-US" altLang="zh-CN" sz="1800" dirty="0">
                <a:latin typeface="宋体" panose="02010600030101010101" pitchFamily="2" charset="-122"/>
              </a:rPr>
              <a:t>HDFS</a:t>
            </a:r>
            <a:r>
              <a:rPr lang="zh-CN" altLang="en-US" sz="1800" dirty="0">
                <a:latin typeface="宋体" panose="02010600030101010101" pitchFamily="2" charset="-122"/>
              </a:rPr>
              <a:t>中的数据</a:t>
            </a:r>
            <a:endParaRPr lang="en-US" altLang="zh-CN" sz="1800" dirty="0">
              <a:latin typeface="宋体" panose="02010600030101010101" pitchFamily="2" charset="-122"/>
            </a:endParaRPr>
          </a:p>
          <a:p>
            <a:pPr algn="just">
              <a:buFont typeface="Arial" panose="020B0604020202020204" pitchFamily="34" charset="0"/>
              <a:buChar char="•"/>
            </a:pPr>
            <a:r>
              <a:rPr lang="zh-CN" altLang="en-US" sz="1800" dirty="0">
                <a:latin typeface="宋体" panose="02010600030101010101" pitchFamily="2" charset="-122"/>
              </a:rPr>
              <a:t>此外，</a:t>
            </a:r>
            <a:r>
              <a:rPr lang="en-US" altLang="zh-CN" sz="1800" dirty="0">
                <a:latin typeface="宋体" panose="02010600030101010101" pitchFamily="2" charset="-122"/>
              </a:rPr>
              <a:t>HDFS</a:t>
            </a:r>
            <a:r>
              <a:rPr lang="zh-CN" altLang="en-US" sz="1800" dirty="0">
                <a:latin typeface="宋体" panose="02010600030101010101" pitchFamily="2" charset="-122"/>
              </a:rPr>
              <a:t>也提供了</a:t>
            </a:r>
            <a:r>
              <a:rPr lang="en-US" altLang="zh-CN" sz="1800" dirty="0">
                <a:latin typeface="宋体" panose="02010600030101010101" pitchFamily="2" charset="-122"/>
              </a:rPr>
              <a:t>Java API</a:t>
            </a:r>
            <a:r>
              <a:rPr lang="zh-CN" altLang="en-US" sz="1800" dirty="0">
                <a:latin typeface="宋体" panose="02010600030101010101" pitchFamily="2" charset="-122"/>
              </a:rPr>
              <a:t>，作为应用程序访问文件系统的客户端编程接口</a:t>
            </a:r>
            <a:endParaRPr lang="zh-CN" altLang="en-US" sz="1800" dirty="0">
              <a:latin typeface="宋体" panose="02010600030101010101" pitchFamily="2" charset="-122"/>
            </a:endParaRP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700" dirty="0" smtClean="0"/>
              <a:t>3.4.5 </a:t>
            </a:r>
            <a:r>
              <a:rPr lang="en-US" altLang="zh-CN" sz="3700" dirty="0" smtClean="0"/>
              <a:t>HDFS</a:t>
            </a:r>
            <a:r>
              <a:rPr lang="zh-CN" altLang="en-US" sz="3700" dirty="0" smtClean="0"/>
              <a:t>体系结构的局限性</a:t>
            </a:r>
            <a:endParaRPr lang="en-US" sz="3700" dirty="0"/>
          </a:p>
        </p:txBody>
      </p:sp>
      <p:sp>
        <p:nvSpPr>
          <p:cNvPr id="3" name="内容占位符 2"/>
          <p:cNvSpPr>
            <a:spLocks noGrp="1"/>
          </p:cNvSpPr>
          <p:nvPr>
            <p:ph idx="1"/>
          </p:nvPr>
        </p:nvSpPr>
        <p:spPr/>
        <p:txBody>
          <a:bodyPr/>
          <a:lstStyle/>
          <a:p>
            <a:pPr>
              <a:spcAft>
                <a:spcPts val="600"/>
              </a:spcAft>
              <a:buNone/>
            </a:pPr>
            <a:r>
              <a:rPr lang="en-US" altLang="zh-CN" sz="1800" dirty="0"/>
              <a:t>HDFS</a:t>
            </a:r>
            <a:r>
              <a:rPr lang="zh-CN" altLang="en-US" sz="1800" dirty="0"/>
              <a:t>只设置唯一一个名称节点，这样做虽然大大简化了系统设计，但也带来了一些明显的局限性，具体如下：</a:t>
            </a:r>
            <a:endParaRPr lang="zh-CN" altLang="en-US" sz="1800" dirty="0"/>
          </a:p>
          <a:p>
            <a:pPr>
              <a:spcBef>
                <a:spcPts val="600"/>
              </a:spcBef>
              <a:spcAft>
                <a:spcPts val="600"/>
              </a:spcAft>
              <a:buNone/>
            </a:pPr>
            <a:r>
              <a:rPr lang="zh-CN" altLang="en-US" sz="1800" dirty="0"/>
              <a:t>    （</a:t>
            </a:r>
            <a:r>
              <a:rPr lang="en-US" altLang="zh-CN" sz="1800" dirty="0"/>
              <a:t>1</a:t>
            </a:r>
            <a:r>
              <a:rPr lang="zh-CN" altLang="en-US" sz="1800" dirty="0"/>
              <a:t>）</a:t>
            </a:r>
            <a:r>
              <a:rPr lang="zh-CN" altLang="en-US" sz="1800" b="1" dirty="0"/>
              <a:t>命名空间的限制</a:t>
            </a:r>
            <a:r>
              <a:rPr lang="zh-CN" altLang="en-US" sz="1800" dirty="0"/>
              <a:t>：名称节点是保存在内存中的，因此，名称节点能够容纳的对象（文件、块）的个数会受到内存空间大小的限制。</a:t>
            </a:r>
            <a:endParaRPr lang="zh-CN" altLang="en-US" sz="1800" dirty="0"/>
          </a:p>
          <a:p>
            <a:pPr>
              <a:spcBef>
                <a:spcPts val="600"/>
              </a:spcBef>
              <a:spcAft>
                <a:spcPts val="600"/>
              </a:spcAft>
              <a:buNone/>
            </a:pPr>
            <a:r>
              <a:rPr lang="zh-CN" altLang="en-US" sz="1800" dirty="0"/>
              <a:t>    （</a:t>
            </a:r>
            <a:r>
              <a:rPr lang="en-US" altLang="zh-CN" sz="1800" dirty="0"/>
              <a:t>2</a:t>
            </a:r>
            <a:r>
              <a:rPr lang="zh-CN" altLang="en-US" sz="1800" dirty="0"/>
              <a:t>）</a:t>
            </a:r>
            <a:r>
              <a:rPr lang="zh-CN" altLang="en-US" sz="1800" b="1" dirty="0"/>
              <a:t>性能的瓶颈</a:t>
            </a:r>
            <a:r>
              <a:rPr lang="zh-CN" altLang="en-US" sz="1800" dirty="0"/>
              <a:t>：整个分布式文件系统的吞吐量，受限于单个名称节点的吞吐量。</a:t>
            </a:r>
            <a:endParaRPr lang="zh-CN" altLang="en-US" sz="1800" dirty="0"/>
          </a:p>
          <a:p>
            <a:pPr>
              <a:spcBef>
                <a:spcPts val="600"/>
              </a:spcBef>
              <a:spcAft>
                <a:spcPts val="600"/>
              </a:spcAft>
              <a:buNone/>
            </a:pPr>
            <a:r>
              <a:rPr lang="zh-CN" altLang="en-US" sz="1800" dirty="0"/>
              <a:t>    （</a:t>
            </a:r>
            <a:r>
              <a:rPr lang="en-US" altLang="zh-CN" sz="1800" dirty="0"/>
              <a:t>3</a:t>
            </a:r>
            <a:r>
              <a:rPr lang="zh-CN" altLang="en-US" sz="1800" dirty="0"/>
              <a:t>）</a:t>
            </a:r>
            <a:r>
              <a:rPr lang="zh-CN" altLang="en-US" sz="1800" b="1" dirty="0"/>
              <a:t>隔离问题</a:t>
            </a:r>
            <a:r>
              <a:rPr lang="zh-CN" altLang="en-US" sz="1800" dirty="0"/>
              <a:t>：由于集群中只有一个名称节点，只有一个命名空间，因此，无法对不同应用程序进行隔离。</a:t>
            </a:r>
            <a:endParaRPr lang="zh-CN" altLang="en-US" sz="1800" dirty="0"/>
          </a:p>
          <a:p>
            <a:pPr>
              <a:spcBef>
                <a:spcPts val="600"/>
              </a:spcBef>
              <a:spcAft>
                <a:spcPts val="600"/>
              </a:spcAft>
              <a:buNone/>
            </a:pPr>
            <a:r>
              <a:rPr lang="zh-CN" altLang="en-US" sz="1800" dirty="0"/>
              <a:t>    （</a:t>
            </a:r>
            <a:r>
              <a:rPr lang="en-US" altLang="zh-CN" sz="1800" dirty="0"/>
              <a:t>4</a:t>
            </a:r>
            <a:r>
              <a:rPr lang="zh-CN" altLang="en-US" sz="1800" dirty="0"/>
              <a:t>）</a:t>
            </a:r>
            <a:r>
              <a:rPr lang="zh-CN" altLang="en-US" sz="1800" b="1" dirty="0"/>
              <a:t>集群的可用性</a:t>
            </a:r>
            <a:r>
              <a:rPr lang="zh-CN" altLang="en-US" sz="1800" dirty="0"/>
              <a:t>：一旦这个唯一的名称节点发生故障，会导致整个集群变得不可用。</a:t>
            </a:r>
            <a:endParaRPr lang="zh-CN" altLang="en-US" sz="1800"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700" dirty="0" smtClean="0"/>
              <a:t>3.5 </a:t>
            </a:r>
            <a:r>
              <a:rPr lang="en-US" altLang="zh-CN" sz="3700" dirty="0" smtClean="0"/>
              <a:t>HDFS</a:t>
            </a:r>
            <a:r>
              <a:rPr lang="zh-CN" altLang="en-US" sz="3700" dirty="0" smtClean="0"/>
              <a:t>存储原理</a:t>
            </a:r>
            <a:endParaRPr lang="en-US" sz="3700" dirty="0"/>
          </a:p>
        </p:txBody>
      </p:sp>
      <p:sp>
        <p:nvSpPr>
          <p:cNvPr id="3" name="内容占位符 2"/>
          <p:cNvSpPr>
            <a:spLocks noGrp="1"/>
          </p:cNvSpPr>
          <p:nvPr>
            <p:ph idx="1"/>
          </p:nvPr>
        </p:nvSpPr>
        <p:spPr/>
        <p:txBody>
          <a:bodyPr/>
          <a:lstStyle/>
          <a:p>
            <a:r>
              <a:rPr lang="en-US" altLang="zh-CN" sz="2000" dirty="0"/>
              <a:t>3.5.1	</a:t>
            </a:r>
            <a:r>
              <a:rPr lang="zh-CN" altLang="en-US" sz="2000" dirty="0"/>
              <a:t>冗余数据保存</a:t>
            </a:r>
            <a:endParaRPr lang="zh-CN" altLang="en-US" sz="2000" dirty="0"/>
          </a:p>
          <a:p>
            <a:r>
              <a:rPr lang="en-US" altLang="zh-CN" sz="2000" dirty="0"/>
              <a:t>3.5.2	</a:t>
            </a:r>
            <a:r>
              <a:rPr lang="zh-CN" altLang="en-US" sz="2000" dirty="0"/>
              <a:t>数据存取策略</a:t>
            </a:r>
            <a:endParaRPr lang="zh-CN" altLang="en-US" sz="2000" dirty="0"/>
          </a:p>
          <a:p>
            <a:r>
              <a:rPr lang="en-US" altLang="zh-CN" sz="2000" dirty="0"/>
              <a:t>3.5.3	</a:t>
            </a:r>
            <a:r>
              <a:rPr lang="zh-CN" altLang="en-US" sz="2000" dirty="0"/>
              <a:t>数据错误与恢复</a:t>
            </a:r>
            <a:endParaRPr lang="zh-CN" altLang="en-US" sz="2000"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3.5.1 </a:t>
            </a:r>
            <a:r>
              <a:rPr lang="zh-CN" altLang="en-US" dirty="0" smtClean="0"/>
              <a:t>冗余数据保存</a:t>
            </a:r>
            <a:endParaRPr lang="en-US" dirty="0"/>
          </a:p>
        </p:txBody>
      </p:sp>
      <p:sp>
        <p:nvSpPr>
          <p:cNvPr id="3" name="内容占位符 2"/>
          <p:cNvSpPr>
            <a:spLocks noGrp="1"/>
          </p:cNvSpPr>
          <p:nvPr>
            <p:ph idx="1"/>
          </p:nvPr>
        </p:nvSpPr>
        <p:spPr>
          <a:xfrm>
            <a:off x="1097280" y="2108201"/>
            <a:ext cx="4620178" cy="3760891"/>
          </a:xfrm>
        </p:spPr>
        <p:txBody>
          <a:bodyPr/>
          <a:lstStyle/>
          <a:p>
            <a:pPr>
              <a:spcAft>
                <a:spcPts val="600"/>
              </a:spcAft>
              <a:buNone/>
            </a:pPr>
            <a:r>
              <a:rPr lang="zh-CN" altLang="en-US" dirty="0"/>
              <a:t> </a:t>
            </a:r>
            <a:r>
              <a:rPr lang="zh-CN" altLang="en-US" sz="1800" dirty="0"/>
              <a:t>作为一个分布式文件系统，为了保证系统的容错性和可用性，</a:t>
            </a:r>
            <a:r>
              <a:rPr lang="en-US" altLang="zh-CN" sz="1800" dirty="0"/>
              <a:t>HDFS</a:t>
            </a:r>
            <a:r>
              <a:rPr lang="zh-CN" altLang="en-US" sz="1800" dirty="0"/>
              <a:t>采用了</a:t>
            </a:r>
            <a:r>
              <a:rPr lang="zh-CN" altLang="en-US" sz="1800" dirty="0">
                <a:solidFill>
                  <a:srgbClr val="FF0000"/>
                </a:solidFill>
              </a:rPr>
              <a:t>多副本方式</a:t>
            </a:r>
            <a:r>
              <a:rPr lang="zh-CN" altLang="en-US" sz="1800" dirty="0"/>
              <a:t>对数据进行冗余存储，通常一个数据块的多个副本会被分布到不同的数据节点上，如</a:t>
            </a:r>
            <a:r>
              <a:rPr lang="zh-CN" altLang="en-US" sz="1800" dirty="0" smtClean="0"/>
              <a:t>图所</a:t>
            </a:r>
            <a:r>
              <a:rPr lang="zh-CN" altLang="en-US" sz="1800" dirty="0"/>
              <a:t>示，数据块</a:t>
            </a:r>
            <a:r>
              <a:rPr lang="en-US" altLang="zh-CN" sz="1800" dirty="0"/>
              <a:t>1</a:t>
            </a:r>
            <a:r>
              <a:rPr lang="zh-CN" altLang="en-US" sz="1800" dirty="0"/>
              <a:t>被分别存放到数据节点</a:t>
            </a:r>
            <a:r>
              <a:rPr lang="en-US" altLang="zh-CN" sz="1800" dirty="0"/>
              <a:t>A</a:t>
            </a:r>
            <a:r>
              <a:rPr lang="zh-CN" altLang="en-US" sz="1800" dirty="0"/>
              <a:t>和</a:t>
            </a:r>
            <a:r>
              <a:rPr lang="en-US" altLang="zh-CN" sz="1800" dirty="0"/>
              <a:t>C</a:t>
            </a:r>
            <a:r>
              <a:rPr lang="zh-CN" altLang="en-US" sz="1800" dirty="0"/>
              <a:t>上，数据块</a:t>
            </a:r>
            <a:r>
              <a:rPr lang="en-US" altLang="zh-CN" sz="1800" dirty="0"/>
              <a:t>2</a:t>
            </a:r>
            <a:r>
              <a:rPr lang="zh-CN" altLang="en-US" sz="1800" dirty="0"/>
              <a:t>被存放在数据节点</a:t>
            </a:r>
            <a:r>
              <a:rPr lang="en-US" altLang="zh-CN" sz="1800" dirty="0"/>
              <a:t>A</a:t>
            </a:r>
            <a:r>
              <a:rPr lang="zh-CN" altLang="en-US" sz="1800" dirty="0"/>
              <a:t>和</a:t>
            </a:r>
            <a:r>
              <a:rPr lang="en-US" altLang="zh-CN" sz="1800" dirty="0"/>
              <a:t>B</a:t>
            </a:r>
            <a:r>
              <a:rPr lang="zh-CN" altLang="en-US" sz="1800" dirty="0"/>
              <a:t>上。这种多副本方式具有以下几个优点：</a:t>
            </a:r>
            <a:endParaRPr lang="zh-CN" altLang="en-US" sz="1800" dirty="0"/>
          </a:p>
          <a:p>
            <a:pPr>
              <a:spcBef>
                <a:spcPts val="600"/>
              </a:spcBef>
              <a:spcAft>
                <a:spcPts val="600"/>
              </a:spcAft>
              <a:buNone/>
            </a:pPr>
            <a:r>
              <a:rPr lang="zh-CN" altLang="en-US" sz="1800" dirty="0"/>
              <a:t>    （</a:t>
            </a:r>
            <a:r>
              <a:rPr lang="en-US" altLang="zh-CN" sz="1800" dirty="0"/>
              <a:t>1</a:t>
            </a:r>
            <a:r>
              <a:rPr lang="zh-CN" altLang="en-US" sz="1800" dirty="0"/>
              <a:t>）</a:t>
            </a:r>
            <a:r>
              <a:rPr lang="zh-CN" altLang="en-US" sz="1800" b="1" dirty="0"/>
              <a:t>加快数据传输速度</a:t>
            </a:r>
            <a:endParaRPr lang="zh-CN" altLang="en-US" sz="1800" dirty="0"/>
          </a:p>
          <a:p>
            <a:pPr>
              <a:spcBef>
                <a:spcPts val="600"/>
              </a:spcBef>
              <a:spcAft>
                <a:spcPts val="600"/>
              </a:spcAft>
              <a:buNone/>
            </a:pPr>
            <a:r>
              <a:rPr lang="zh-CN" altLang="en-US" sz="1800" dirty="0"/>
              <a:t>    （</a:t>
            </a:r>
            <a:r>
              <a:rPr lang="en-US" altLang="zh-CN" sz="1800" dirty="0"/>
              <a:t>2</a:t>
            </a:r>
            <a:r>
              <a:rPr lang="zh-CN" altLang="en-US" sz="1800" dirty="0"/>
              <a:t>）</a:t>
            </a:r>
            <a:r>
              <a:rPr lang="zh-CN" altLang="en-US" sz="1800" b="1" dirty="0"/>
              <a:t>容易检查数据错误</a:t>
            </a:r>
            <a:endParaRPr lang="zh-CN" altLang="en-US" sz="1800" dirty="0"/>
          </a:p>
          <a:p>
            <a:pPr>
              <a:spcBef>
                <a:spcPts val="600"/>
              </a:spcBef>
              <a:spcAft>
                <a:spcPts val="600"/>
              </a:spcAft>
              <a:buNone/>
            </a:pPr>
            <a:r>
              <a:rPr lang="zh-CN" altLang="en-US" sz="1800" dirty="0"/>
              <a:t>    （</a:t>
            </a:r>
            <a:r>
              <a:rPr lang="en-US" altLang="zh-CN" sz="1800" dirty="0"/>
              <a:t>3</a:t>
            </a:r>
            <a:r>
              <a:rPr lang="zh-CN" altLang="en-US" sz="1800" dirty="0"/>
              <a:t>）</a:t>
            </a:r>
            <a:r>
              <a:rPr lang="zh-CN" altLang="en-US" sz="1800" b="1" dirty="0"/>
              <a:t>保证数据可靠性</a:t>
            </a:r>
            <a:endParaRPr lang="en-US" dirty="0"/>
          </a:p>
        </p:txBody>
      </p:sp>
      <p:pic>
        <p:nvPicPr>
          <p:cNvPr id="4" name="Picture 5"/>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6068961" y="2496396"/>
            <a:ext cx="5181600"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700" dirty="0" smtClean="0"/>
              <a:t>3.5.2 </a:t>
            </a:r>
            <a:r>
              <a:rPr lang="zh-CN" altLang="en-US" sz="3700" dirty="0" smtClean="0"/>
              <a:t>数据存取策略</a:t>
            </a:r>
            <a:endParaRPr lang="en-US" sz="3700" dirty="0"/>
          </a:p>
        </p:txBody>
      </p:sp>
      <p:sp>
        <p:nvSpPr>
          <p:cNvPr id="3" name="内容占位符 2"/>
          <p:cNvSpPr>
            <a:spLocks noGrp="1"/>
          </p:cNvSpPr>
          <p:nvPr>
            <p:ph idx="1"/>
          </p:nvPr>
        </p:nvSpPr>
        <p:spPr>
          <a:xfrm>
            <a:off x="1097280" y="2108201"/>
            <a:ext cx="4634926" cy="3760891"/>
          </a:xfrm>
        </p:spPr>
        <p:txBody>
          <a:bodyPr/>
          <a:lstStyle/>
          <a:p>
            <a:pPr marL="0" indent="0">
              <a:buNone/>
            </a:pPr>
            <a:r>
              <a:rPr lang="zh-CN" altLang="en-US" dirty="0" smtClean="0">
                <a:solidFill>
                  <a:srgbClr val="FF0000"/>
                </a:solidFill>
              </a:rPr>
              <a:t>存储策略</a:t>
            </a:r>
            <a:endParaRPr lang="en-US" altLang="zh-CN" dirty="0" smtClean="0">
              <a:solidFill>
                <a:srgbClr val="FF0000"/>
              </a:solidFill>
            </a:endParaRPr>
          </a:p>
          <a:p>
            <a:pPr>
              <a:buFont typeface="Arial" panose="020B0604020202020204" pitchFamily="34" charset="0"/>
              <a:buChar char="•"/>
            </a:pPr>
            <a:r>
              <a:rPr lang="zh-CN" altLang="en-US" dirty="0" smtClean="0"/>
              <a:t>第一</a:t>
            </a:r>
            <a:r>
              <a:rPr lang="zh-CN" altLang="en-US" dirty="0"/>
              <a:t>个副本：放置在上传文件的数据节点；如果是集群外提交，则随机挑选一台磁盘不太满、</a:t>
            </a:r>
            <a:r>
              <a:rPr lang="en-US" altLang="zh-CN" dirty="0"/>
              <a:t>CPU</a:t>
            </a:r>
            <a:r>
              <a:rPr lang="zh-CN" altLang="en-US" dirty="0"/>
              <a:t>不太忙的节点</a:t>
            </a:r>
            <a:endParaRPr lang="en-US" altLang="zh-CN" dirty="0"/>
          </a:p>
          <a:p>
            <a:pPr>
              <a:buFont typeface="Arial" panose="020B0604020202020204" pitchFamily="34" charset="0"/>
              <a:buChar char="•"/>
            </a:pPr>
            <a:r>
              <a:rPr lang="zh-CN" altLang="en-US" dirty="0"/>
              <a:t>第二个副本：放置在与第一个副本不同的机架的节点上</a:t>
            </a:r>
            <a:endParaRPr lang="en-US" altLang="zh-CN" dirty="0"/>
          </a:p>
          <a:p>
            <a:pPr>
              <a:buFont typeface="Arial" panose="020B0604020202020204" pitchFamily="34" charset="0"/>
              <a:buChar char="•"/>
            </a:pPr>
            <a:r>
              <a:rPr lang="zh-CN" altLang="en-US" dirty="0"/>
              <a:t>第三个副本：与</a:t>
            </a:r>
            <a:r>
              <a:rPr lang="zh-CN" altLang="en-US" dirty="0">
                <a:solidFill>
                  <a:srgbClr val="FF0000"/>
                </a:solidFill>
              </a:rPr>
              <a:t>第二个</a:t>
            </a:r>
            <a:r>
              <a:rPr lang="zh-CN" altLang="en-US" dirty="0"/>
              <a:t>副本相同机架的其他节点上</a:t>
            </a:r>
            <a:endParaRPr lang="en-US" altLang="zh-CN" dirty="0"/>
          </a:p>
          <a:p>
            <a:pPr>
              <a:buFont typeface="Arial" panose="020B0604020202020204" pitchFamily="34" charset="0"/>
              <a:buChar char="•"/>
            </a:pPr>
            <a:r>
              <a:rPr lang="zh-CN" altLang="en-US" dirty="0"/>
              <a:t>更多副本：随机节点</a:t>
            </a:r>
            <a:endParaRPr lang="zh-CN" altLang="en-US" dirty="0"/>
          </a:p>
          <a:p>
            <a:endParaRPr lang="en-US" dirty="0"/>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2535" y="2517110"/>
            <a:ext cx="4771048" cy="296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箭头连接符 5"/>
          <p:cNvCxnSpPr/>
          <p:nvPr/>
        </p:nvCxnSpPr>
        <p:spPr>
          <a:xfrm>
            <a:off x="8998527" y="4856018"/>
            <a:ext cx="7897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乘号 6"/>
          <p:cNvSpPr/>
          <p:nvPr/>
        </p:nvSpPr>
        <p:spPr>
          <a:xfrm>
            <a:off x="7460673" y="4163291"/>
            <a:ext cx="249382" cy="277091"/>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hadoop.apache.org</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For the common case, when the replication factor is three, HDFS’s placement policy is to put one replica on the local machine if the writer is on a </a:t>
            </a:r>
            <a:r>
              <a:rPr lang="en-US" altLang="zh-CN" dirty="0" err="1"/>
              <a:t>datanode</a:t>
            </a:r>
            <a:r>
              <a:rPr lang="en-US" altLang="zh-CN" dirty="0"/>
              <a:t>, otherwise on a random </a:t>
            </a:r>
            <a:r>
              <a:rPr lang="en-US" altLang="zh-CN" dirty="0" err="1"/>
              <a:t>datanode</a:t>
            </a:r>
            <a:r>
              <a:rPr lang="en-US" altLang="zh-CN" dirty="0"/>
              <a:t> in the same rack as that of the writer, </a:t>
            </a:r>
            <a:r>
              <a:rPr lang="en-US" altLang="zh-CN" dirty="0">
                <a:solidFill>
                  <a:srgbClr val="FF0000"/>
                </a:solidFill>
              </a:rPr>
              <a:t>another replica on a node in a different (remote) rack, and the last on a different node in the same remote rack</a:t>
            </a:r>
            <a:r>
              <a:rPr lang="en-US" altLang="zh-CN" dirty="0"/>
              <a:t>. This policy cuts the inter-rack write traffic which generally improves write performance. The chance of rack failure is far less than that of node failure; this policy does not impact data reliability and availability guarantees. However, it does not reduce the aggregate network bandwidth used when reading data since a block is placed in only two unique racks rather than three. With this policy, the replicas of a block do not evenly distribute across the racks. Two replicas are on different nodes of one rack and the remaining replica is on a node of one of the other racks. This policy improves write performance without compromising data reliability or read performance.</a:t>
            </a:r>
            <a:endParaRPr lang="en-US" altLang="zh-CN" dirty="0"/>
          </a:p>
          <a:p>
            <a:r>
              <a:rPr lang="en-US" altLang="zh-CN" dirty="0" smtClean="0"/>
              <a:t>If </a:t>
            </a:r>
            <a:r>
              <a:rPr lang="en-US" altLang="zh-CN" dirty="0"/>
              <a:t>the replication factor is greater than 3, the placement of the 4th and following replicas are determined randomly while keeping the number of replicas per rack below the upper limit (which is basically (replicas - 1) / racks + 2).</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3700" dirty="0" smtClean="0"/>
              <a:t>3.5.2 </a:t>
            </a:r>
            <a:r>
              <a:rPr lang="zh-CN" altLang="en-US" sz="3700" dirty="0" smtClean="0"/>
              <a:t>数据存取策略</a:t>
            </a:r>
            <a:endParaRPr lang="en-US" sz="3700" dirty="0"/>
          </a:p>
        </p:txBody>
      </p:sp>
      <p:sp>
        <p:nvSpPr>
          <p:cNvPr id="3" name="内容占位符 2"/>
          <p:cNvSpPr>
            <a:spLocks noGrp="1"/>
          </p:cNvSpPr>
          <p:nvPr>
            <p:ph idx="1"/>
          </p:nvPr>
        </p:nvSpPr>
        <p:spPr>
          <a:xfrm>
            <a:off x="1097279" y="2108201"/>
            <a:ext cx="9831275" cy="3760891"/>
          </a:xfrm>
        </p:spPr>
        <p:txBody>
          <a:bodyPr>
            <a:normAutofit/>
          </a:bodyPr>
          <a:lstStyle/>
          <a:p>
            <a:pPr>
              <a:spcAft>
                <a:spcPts val="1200"/>
              </a:spcAft>
              <a:buNone/>
            </a:pPr>
            <a:r>
              <a:rPr lang="zh-CN" altLang="en-US" sz="1800" b="1" dirty="0">
                <a:solidFill>
                  <a:srgbClr val="FF0000"/>
                </a:solidFill>
              </a:rPr>
              <a:t>数据读取</a:t>
            </a:r>
            <a:endParaRPr lang="zh-CN" altLang="en-US" sz="1800" dirty="0">
              <a:solidFill>
                <a:srgbClr val="FF0000"/>
              </a:solidFill>
            </a:endParaRPr>
          </a:p>
          <a:p>
            <a:pPr>
              <a:buFontTx/>
              <a:buChar char="•"/>
            </a:pPr>
            <a:r>
              <a:rPr lang="en-US" altLang="zh-CN" sz="1800" dirty="0"/>
              <a:t>HDFS</a:t>
            </a:r>
            <a:r>
              <a:rPr lang="zh-CN" altLang="en-US" sz="1800" dirty="0"/>
              <a:t>提供了一个</a:t>
            </a:r>
            <a:r>
              <a:rPr lang="en-US" altLang="zh-CN" sz="1800" dirty="0"/>
              <a:t>API</a:t>
            </a:r>
            <a:r>
              <a:rPr lang="zh-CN" altLang="en-US" sz="1800" dirty="0"/>
              <a:t>可以确定一个数据节点所属的机架</a:t>
            </a:r>
            <a:r>
              <a:rPr lang="en-US" altLang="zh-CN" sz="1800" dirty="0"/>
              <a:t>ID</a:t>
            </a:r>
            <a:r>
              <a:rPr lang="zh-CN" altLang="en-US" sz="1800" dirty="0"/>
              <a:t>，客户端也可以调用</a:t>
            </a:r>
            <a:r>
              <a:rPr lang="en-US" altLang="zh-CN" sz="1800" dirty="0"/>
              <a:t>API</a:t>
            </a:r>
            <a:r>
              <a:rPr lang="zh-CN" altLang="en-US" sz="1800" dirty="0"/>
              <a:t>获取自己所属的机架</a:t>
            </a:r>
            <a:r>
              <a:rPr lang="en-US" altLang="zh-CN" sz="1800" dirty="0"/>
              <a:t>ID</a:t>
            </a:r>
            <a:endParaRPr lang="en-US" altLang="zh-CN" sz="1800" dirty="0"/>
          </a:p>
          <a:p>
            <a:pPr>
              <a:buFontTx/>
              <a:buChar char="•"/>
            </a:pPr>
            <a:r>
              <a:rPr lang="zh-CN" altLang="en-US" sz="1800" dirty="0"/>
              <a:t>当客户端读取数据时，从名称节点获得数据块不同副本的存放位置列表，列表中包含了副本所在的数据节点，可以调用</a:t>
            </a:r>
            <a:r>
              <a:rPr lang="en-US" altLang="zh-CN" sz="1800" dirty="0"/>
              <a:t>API</a:t>
            </a:r>
            <a:r>
              <a:rPr lang="zh-CN" altLang="en-US" sz="1800" dirty="0"/>
              <a:t>来确定客户端和这些数据节点所属的机架</a:t>
            </a:r>
            <a:r>
              <a:rPr lang="en-US" altLang="zh-CN" sz="1800" dirty="0"/>
              <a:t>ID</a:t>
            </a:r>
            <a:r>
              <a:rPr lang="zh-CN" altLang="en-US" sz="1800" dirty="0"/>
              <a:t>，当发现某个数据块副本对应的机架</a:t>
            </a:r>
            <a:r>
              <a:rPr lang="en-US" altLang="zh-CN" sz="1800" dirty="0"/>
              <a:t>ID</a:t>
            </a:r>
            <a:r>
              <a:rPr lang="zh-CN" altLang="en-US" sz="1800" dirty="0"/>
              <a:t>和客户端对应的机架</a:t>
            </a:r>
            <a:r>
              <a:rPr lang="en-US" altLang="zh-CN" sz="1800" dirty="0"/>
              <a:t>ID</a:t>
            </a:r>
            <a:r>
              <a:rPr lang="zh-CN" altLang="en-US" sz="1800" dirty="0"/>
              <a:t>相同时，就优先选择该副本读取数据，如果没有发现，就随机选择一个副本读取数据</a:t>
            </a:r>
            <a:endParaRPr lang="zh-CN" altLang="en-US" sz="1800"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3.5.3 </a:t>
            </a:r>
            <a:r>
              <a:rPr lang="zh-CN" altLang="en-US" dirty="0" smtClean="0"/>
              <a:t>数据错误与恢复</a:t>
            </a:r>
            <a:endParaRPr lang="en-US" dirty="0"/>
          </a:p>
        </p:txBody>
      </p:sp>
      <p:sp>
        <p:nvSpPr>
          <p:cNvPr id="3" name="内容占位符 2"/>
          <p:cNvSpPr>
            <a:spLocks noGrp="1"/>
          </p:cNvSpPr>
          <p:nvPr>
            <p:ph idx="1"/>
          </p:nvPr>
        </p:nvSpPr>
        <p:spPr/>
        <p:txBody>
          <a:bodyPr>
            <a:normAutofit/>
          </a:bodyPr>
          <a:lstStyle/>
          <a:p>
            <a:r>
              <a:rPr lang="en-US" altLang="zh-CN" sz="1800" dirty="0"/>
              <a:t> HDFS</a:t>
            </a:r>
            <a:r>
              <a:rPr lang="zh-CN" altLang="en-US" sz="1800" dirty="0"/>
              <a:t>具有较高的容错性，可以兼容廉价的硬件，它把硬件出错看作一种常态，而不是异常，并设计了相应的机制检测数据错误和进行自动恢复，主要包括以下几种情形：名称节点出错、数据节点出错和数据出错</a:t>
            </a:r>
            <a:r>
              <a:rPr lang="zh-CN" altLang="en-US" sz="1800" dirty="0" smtClean="0"/>
              <a:t>。</a:t>
            </a:r>
            <a:endParaRPr lang="en-US" altLang="zh-CN" sz="1800" b="1" dirty="0" smtClean="0"/>
          </a:p>
          <a:p>
            <a:pPr>
              <a:spcAft>
                <a:spcPts val="2400"/>
              </a:spcAft>
              <a:buNone/>
            </a:pPr>
            <a:r>
              <a:rPr lang="en-US" altLang="zh-CN" sz="1800" b="1" dirty="0" smtClean="0"/>
              <a:t>1</a:t>
            </a:r>
            <a:r>
              <a:rPr lang="en-US" altLang="zh-CN" sz="1800" b="1" dirty="0"/>
              <a:t>. </a:t>
            </a:r>
            <a:r>
              <a:rPr lang="zh-CN" altLang="en-US" sz="1800" b="1" dirty="0"/>
              <a:t>名称节点出错</a:t>
            </a:r>
            <a:endParaRPr lang="zh-CN" altLang="en-US" sz="1800" b="1" dirty="0"/>
          </a:p>
          <a:p>
            <a:pPr>
              <a:buNone/>
            </a:pPr>
            <a:r>
              <a:rPr lang="zh-CN" altLang="en-US" sz="1800" dirty="0"/>
              <a:t>        名称节点保存了所有的元数据信息，其中，最核心的两大数据结构是</a:t>
            </a:r>
            <a:r>
              <a:rPr lang="en-US" altLang="zh-CN" sz="1800" dirty="0" err="1"/>
              <a:t>FsImage</a:t>
            </a:r>
            <a:r>
              <a:rPr lang="zh-CN" altLang="en-US" sz="1800" dirty="0"/>
              <a:t>和</a:t>
            </a:r>
            <a:r>
              <a:rPr lang="en-US" altLang="zh-CN" sz="1800" dirty="0" err="1"/>
              <a:t>Editlog</a:t>
            </a:r>
            <a:r>
              <a:rPr lang="zh-CN" altLang="en-US" sz="1800" dirty="0"/>
              <a:t>，如果这两个文件发生损坏，那么整个</a:t>
            </a:r>
            <a:r>
              <a:rPr lang="en-US" altLang="zh-CN" sz="1800" dirty="0"/>
              <a:t>HDFS</a:t>
            </a:r>
            <a:r>
              <a:rPr lang="zh-CN" altLang="en-US" sz="1800" dirty="0"/>
              <a:t>实例将失效。因此，</a:t>
            </a:r>
            <a:r>
              <a:rPr lang="en-US" altLang="zh-CN" sz="1800" dirty="0"/>
              <a:t>HDFS</a:t>
            </a:r>
            <a:r>
              <a:rPr lang="zh-CN" altLang="en-US" sz="1800" dirty="0"/>
              <a:t>设置了备份机制，把这些核心文件同步复制到备份服务器</a:t>
            </a:r>
            <a:r>
              <a:rPr lang="en-US" altLang="zh-CN" sz="1800" dirty="0" err="1"/>
              <a:t>SecondaryNameNode</a:t>
            </a:r>
            <a:r>
              <a:rPr lang="zh-CN" altLang="en-US" sz="1800" dirty="0"/>
              <a:t>上。当名称节点出错时，就可以根据备份服务器</a:t>
            </a:r>
            <a:r>
              <a:rPr lang="en-US" altLang="zh-CN" sz="1800" dirty="0" err="1"/>
              <a:t>SecondaryNameNode</a:t>
            </a:r>
            <a:r>
              <a:rPr lang="zh-CN" altLang="en-US" sz="1800" dirty="0"/>
              <a:t>中的</a:t>
            </a:r>
            <a:r>
              <a:rPr lang="en-US" altLang="zh-CN" sz="1800" dirty="0" err="1"/>
              <a:t>FsImage</a:t>
            </a:r>
            <a:r>
              <a:rPr lang="zh-CN" altLang="en-US" sz="1800" dirty="0"/>
              <a:t>和</a:t>
            </a:r>
            <a:r>
              <a:rPr lang="en-US" altLang="zh-CN" sz="1800" dirty="0" err="1"/>
              <a:t>Editlog</a:t>
            </a:r>
            <a:r>
              <a:rPr lang="zh-CN" altLang="en-US" sz="1800" dirty="0"/>
              <a:t>数据进行恢复。</a:t>
            </a:r>
            <a:endParaRPr lang="zh-CN" altLang="en-US" sz="1800" dirty="0"/>
          </a:p>
          <a:p>
            <a:endParaRPr lang="en-US" sz="1800"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分布式文件系统</a:t>
            </a:r>
            <a:r>
              <a:rPr lang="en-US" altLang="zh-CN" dirty="0" smtClean="0"/>
              <a:t>HDFS</a:t>
            </a:r>
            <a:endParaRPr lang="en-US" dirty="0"/>
          </a:p>
        </p:txBody>
      </p:sp>
      <p:sp>
        <p:nvSpPr>
          <p:cNvPr id="3" name="Content Placeholder 2"/>
          <p:cNvSpPr>
            <a:spLocks noGrp="1"/>
          </p:cNvSpPr>
          <p:nvPr>
            <p:ph idx="1"/>
          </p:nvPr>
        </p:nvSpPr>
        <p:spPr/>
        <p:txBody>
          <a:bodyPr>
            <a:normAutofit fontScale="85000" lnSpcReduction="20000"/>
          </a:bodyPr>
          <a:lstStyle/>
          <a:p>
            <a:pPr marL="742950" indent="-742950">
              <a:buAutoNum type="arabicPeriod"/>
            </a:pPr>
            <a:r>
              <a:rPr lang="zh-CN" altLang="en-US" sz="3700" b="1" dirty="0" smtClean="0">
                <a:solidFill>
                  <a:schemeClr val="tx1"/>
                </a:solidFill>
              </a:rPr>
              <a:t>分布式文件系统</a:t>
            </a:r>
            <a:endParaRPr lang="en-US" altLang="zh-CN" sz="3700" b="1" dirty="0" smtClean="0">
              <a:solidFill>
                <a:schemeClr val="tx1"/>
              </a:solidFill>
            </a:endParaRPr>
          </a:p>
          <a:p>
            <a:pPr marL="742950" indent="-742950">
              <a:buAutoNum type="arabicPeriod"/>
            </a:pPr>
            <a:r>
              <a:rPr lang="en-US" altLang="zh-CN" sz="3700" dirty="0" smtClean="0">
                <a:solidFill>
                  <a:schemeClr val="tx1"/>
                </a:solidFill>
              </a:rPr>
              <a:t>HDFS</a:t>
            </a:r>
            <a:r>
              <a:rPr lang="zh-CN" altLang="en-US" sz="3700" dirty="0" smtClean="0">
                <a:solidFill>
                  <a:schemeClr val="tx1"/>
                </a:solidFill>
              </a:rPr>
              <a:t>简介</a:t>
            </a:r>
            <a:endParaRPr lang="en-US" altLang="zh-CN" sz="3700" dirty="0" smtClean="0">
              <a:solidFill>
                <a:schemeClr val="tx1"/>
              </a:solidFill>
            </a:endParaRPr>
          </a:p>
          <a:p>
            <a:pPr marL="742950" indent="-742950">
              <a:buAutoNum type="arabicPeriod"/>
            </a:pPr>
            <a:r>
              <a:rPr lang="en-US" altLang="zh-CN" sz="3700" dirty="0" smtClean="0"/>
              <a:t>HDFS</a:t>
            </a:r>
            <a:r>
              <a:rPr lang="zh-CN" altLang="en-US" sz="3700" dirty="0" smtClean="0"/>
              <a:t>相关概念</a:t>
            </a:r>
            <a:endParaRPr lang="en-US" altLang="zh-CN" sz="3700" dirty="0" smtClean="0"/>
          </a:p>
          <a:p>
            <a:pPr marL="742950" indent="-742950">
              <a:buAutoNum type="arabicPeriod"/>
            </a:pPr>
            <a:r>
              <a:rPr lang="en-US" altLang="zh-CN" sz="3700" dirty="0" smtClean="0"/>
              <a:t>HDFS</a:t>
            </a:r>
            <a:r>
              <a:rPr lang="zh-CN" altLang="en-US" sz="3700" dirty="0" smtClean="0"/>
              <a:t>体系结构</a:t>
            </a:r>
            <a:endParaRPr lang="en-US" altLang="zh-CN" sz="3700" dirty="0" smtClean="0"/>
          </a:p>
          <a:p>
            <a:pPr marL="742950" indent="-742950">
              <a:buAutoNum type="arabicPeriod"/>
            </a:pPr>
            <a:r>
              <a:rPr lang="en-US" altLang="zh-CN" sz="3700" dirty="0" smtClean="0"/>
              <a:t>HDFS</a:t>
            </a:r>
            <a:r>
              <a:rPr lang="zh-CN" altLang="en-US" sz="3700" dirty="0" smtClean="0"/>
              <a:t>存储原理</a:t>
            </a:r>
            <a:endParaRPr lang="en-US" altLang="zh-CN" sz="3700" dirty="0" smtClean="0"/>
          </a:p>
          <a:p>
            <a:pPr marL="742950" indent="-742950">
              <a:buAutoNum type="arabicPeriod"/>
            </a:pPr>
            <a:r>
              <a:rPr lang="en-US" altLang="zh-CN" sz="3700" dirty="0" smtClean="0"/>
              <a:t>HDFS</a:t>
            </a:r>
            <a:r>
              <a:rPr lang="zh-CN" altLang="en-US" sz="3700" dirty="0" smtClean="0"/>
              <a:t>数据读写过程</a:t>
            </a:r>
            <a:endParaRPr lang="en-US" altLang="zh-CN" sz="3700" dirty="0" smtClean="0"/>
          </a:p>
          <a:p>
            <a:pPr marL="0" indent="0">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700" dirty="0" smtClean="0"/>
              <a:t>3.5.3 </a:t>
            </a:r>
            <a:r>
              <a:rPr lang="zh-CN" altLang="en-US" sz="3700" dirty="0" smtClean="0"/>
              <a:t>数据错误与恢复</a:t>
            </a:r>
            <a:endParaRPr lang="en-US" sz="3700" dirty="0"/>
          </a:p>
        </p:txBody>
      </p:sp>
      <p:sp>
        <p:nvSpPr>
          <p:cNvPr id="3" name="内容占位符 2"/>
          <p:cNvSpPr>
            <a:spLocks noGrp="1"/>
          </p:cNvSpPr>
          <p:nvPr>
            <p:ph idx="1"/>
          </p:nvPr>
        </p:nvSpPr>
        <p:spPr/>
        <p:txBody>
          <a:bodyPr>
            <a:normAutofit fontScale="92500" lnSpcReduction="20000"/>
          </a:bodyPr>
          <a:lstStyle/>
          <a:p>
            <a:pPr>
              <a:spcAft>
                <a:spcPts val="2400"/>
              </a:spcAft>
              <a:buNone/>
            </a:pPr>
            <a:r>
              <a:rPr lang="en-US" altLang="zh-CN" sz="1800" b="1" dirty="0"/>
              <a:t>2. </a:t>
            </a:r>
            <a:r>
              <a:rPr lang="zh-CN" altLang="en-US" sz="1800" b="1" dirty="0"/>
              <a:t>数据节点出错</a:t>
            </a:r>
            <a:endParaRPr lang="zh-CN" altLang="en-US" sz="1800" b="1" dirty="0"/>
          </a:p>
          <a:p>
            <a:pPr>
              <a:buFontTx/>
              <a:buChar char="•"/>
            </a:pPr>
            <a:r>
              <a:rPr lang="zh-CN" altLang="en-US" sz="1800" dirty="0"/>
              <a:t>每个数据节点会定期向名称节点发送“心跳”信息，向名称节点报告自己的状态</a:t>
            </a:r>
            <a:endParaRPr lang="en-US" altLang="zh-CN" sz="1800" dirty="0"/>
          </a:p>
          <a:p>
            <a:pPr>
              <a:buFontTx/>
              <a:buChar char="•"/>
            </a:pPr>
            <a:r>
              <a:rPr lang="zh-CN" altLang="en-US" sz="1800" dirty="0"/>
              <a:t>当数据节点发生故障，或者网络发生断网时，名称节点就无法收到来自一些数据节点的心跳信息，这时，这些数据节点就会被标记为“宕机”，节点上面的所有数据都会被标记为“不可读”，名称节点不会再给它们发送任何</a:t>
            </a:r>
            <a:r>
              <a:rPr lang="en-US" altLang="zh-CN" sz="1800" dirty="0"/>
              <a:t>I/O</a:t>
            </a:r>
            <a:r>
              <a:rPr lang="zh-CN" altLang="en-US" sz="1800" dirty="0"/>
              <a:t>请求</a:t>
            </a:r>
            <a:endParaRPr lang="en-US" altLang="zh-CN" sz="1800" dirty="0"/>
          </a:p>
          <a:p>
            <a:pPr>
              <a:buFontTx/>
              <a:buChar char="•"/>
            </a:pPr>
            <a:r>
              <a:rPr lang="zh-CN" altLang="en-US" sz="1800" dirty="0"/>
              <a:t>这时，有可能出现一种情形，即由于一些数据节点的不可用，会导致一些数据块的副本数量小于冗余因子</a:t>
            </a:r>
            <a:endParaRPr lang="en-US" altLang="zh-CN" sz="1800" dirty="0"/>
          </a:p>
          <a:p>
            <a:pPr>
              <a:buFontTx/>
              <a:buChar char="•"/>
            </a:pPr>
            <a:r>
              <a:rPr lang="zh-CN" altLang="en-US" sz="1800" dirty="0"/>
              <a:t>名称节点会定期检查这种情况，一旦发现某个数据块的副本数量小于冗余因子，就会启动数据冗余复制，为它生成新的副本</a:t>
            </a:r>
            <a:endParaRPr lang="en-US" altLang="zh-CN" sz="1800" dirty="0"/>
          </a:p>
          <a:p>
            <a:pPr>
              <a:buFontTx/>
              <a:buChar char="•"/>
            </a:pPr>
            <a:r>
              <a:rPr lang="en-US" altLang="zh-CN" sz="1800" dirty="0">
                <a:solidFill>
                  <a:srgbClr val="FF0000"/>
                </a:solidFill>
              </a:rPr>
              <a:t>HDFS</a:t>
            </a:r>
            <a:r>
              <a:rPr lang="zh-CN" altLang="en-US" sz="1800" dirty="0">
                <a:solidFill>
                  <a:srgbClr val="FF0000"/>
                </a:solidFill>
              </a:rPr>
              <a:t>和其它分布式文件系统的最大区别就是可以调整冗余数据的位置</a:t>
            </a:r>
            <a:endParaRPr lang="zh-CN" altLang="en-US" sz="1800" dirty="0">
              <a:solidFill>
                <a:srgbClr val="FF0000"/>
              </a:solidFill>
            </a:endParaRPr>
          </a:p>
          <a:p>
            <a:endParaRPr lang="en-US" sz="1800"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700" dirty="0" smtClean="0"/>
              <a:t>3.5.3 </a:t>
            </a:r>
            <a:r>
              <a:rPr lang="zh-CN" altLang="en-US" sz="3700" dirty="0" smtClean="0"/>
              <a:t>数据错误与恢复</a:t>
            </a:r>
            <a:endParaRPr lang="en-US" sz="3700" dirty="0"/>
          </a:p>
        </p:txBody>
      </p:sp>
      <p:sp>
        <p:nvSpPr>
          <p:cNvPr id="3" name="内容占位符 2"/>
          <p:cNvSpPr>
            <a:spLocks noGrp="1"/>
          </p:cNvSpPr>
          <p:nvPr>
            <p:ph idx="1"/>
          </p:nvPr>
        </p:nvSpPr>
        <p:spPr/>
        <p:txBody>
          <a:bodyPr>
            <a:normAutofit/>
          </a:bodyPr>
          <a:lstStyle/>
          <a:p>
            <a:pPr marL="0" indent="0">
              <a:buNone/>
            </a:pPr>
            <a:r>
              <a:rPr lang="en-US" altLang="zh-CN" sz="1800" b="1" dirty="0"/>
              <a:t>3. </a:t>
            </a:r>
            <a:r>
              <a:rPr lang="zh-CN" altLang="en-US" sz="1800" b="1" dirty="0"/>
              <a:t>数据出错</a:t>
            </a:r>
            <a:endParaRPr lang="zh-CN" altLang="en-US" sz="1800" dirty="0"/>
          </a:p>
          <a:p>
            <a:pPr>
              <a:buFont typeface="Arial" panose="020B0604020202020204" pitchFamily="34" charset="0"/>
              <a:buChar char="•"/>
            </a:pPr>
            <a:r>
              <a:rPr lang="zh-CN" altLang="en-US" sz="1800" dirty="0" smtClean="0"/>
              <a:t>网络</a:t>
            </a:r>
            <a:r>
              <a:rPr lang="zh-CN" altLang="en-US" sz="1800" dirty="0"/>
              <a:t>传输和磁盘错误等因素，都会造成数据错误</a:t>
            </a:r>
            <a:endParaRPr lang="zh-CN" altLang="en-US" sz="1800" dirty="0"/>
          </a:p>
          <a:p>
            <a:pPr>
              <a:buFont typeface="Arial" panose="020B0604020202020204" pitchFamily="34" charset="0"/>
              <a:buChar char="•"/>
            </a:pPr>
            <a:r>
              <a:rPr lang="zh-CN" altLang="en-US" sz="1800" dirty="0"/>
              <a:t>客户端在读取到数据后，会采用</a:t>
            </a:r>
            <a:r>
              <a:rPr lang="en-US" altLang="zh-CN" sz="1800" dirty="0"/>
              <a:t>md5</a:t>
            </a:r>
            <a:r>
              <a:rPr lang="zh-CN" altLang="en-US" sz="1800" dirty="0"/>
              <a:t>和</a:t>
            </a:r>
            <a:r>
              <a:rPr lang="en-US" altLang="zh-CN" sz="1800" dirty="0"/>
              <a:t>sha1</a:t>
            </a:r>
            <a:r>
              <a:rPr lang="zh-CN" altLang="en-US" sz="1800" dirty="0"/>
              <a:t>对数据块进行校验，以确定读取到正确的数据</a:t>
            </a:r>
            <a:endParaRPr lang="zh-CN" altLang="en-US" sz="1800" dirty="0"/>
          </a:p>
          <a:p>
            <a:pPr>
              <a:buFont typeface="Arial" panose="020B0604020202020204" pitchFamily="34" charset="0"/>
              <a:buChar char="•"/>
            </a:pPr>
            <a:r>
              <a:rPr lang="zh-CN" altLang="en-US" sz="1800" dirty="0"/>
              <a:t>在文件被创建时，客户端就会对每一个文件块进行信息摘录，并把这些信息写入到同一个路径的隐藏文件里面</a:t>
            </a:r>
            <a:endParaRPr lang="zh-CN" altLang="en-US" sz="1800" dirty="0"/>
          </a:p>
          <a:p>
            <a:pPr>
              <a:buFont typeface="Arial" panose="020B0604020202020204" pitchFamily="34" charset="0"/>
              <a:buChar char="•"/>
            </a:pPr>
            <a:r>
              <a:rPr lang="zh-CN" altLang="en-US" sz="1800" dirty="0"/>
              <a:t>当客户端读取文件的时候，会先读取该信息文件，然后，利用该信息文件对每个读取的数据块进行校验，如果校验出错，客户端就会请求到另外一个数据节点读取该文件块，并且向名称节点报告这个文件块有错误，名称节点会定期检查并且重新复制这个块</a:t>
            </a:r>
            <a:endParaRPr lang="zh-CN" altLang="en-US" sz="1800" dirty="0"/>
          </a:p>
          <a:p>
            <a:endParaRPr lang="en-US" sz="1800"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700" dirty="0" smtClean="0"/>
              <a:t>3.6 HDFS</a:t>
            </a:r>
            <a:r>
              <a:rPr lang="zh-CN" altLang="en-US" sz="3700" dirty="0" smtClean="0"/>
              <a:t>的数据读写过程</a:t>
            </a:r>
            <a:endParaRPr lang="en-US" sz="3700" dirty="0"/>
          </a:p>
        </p:txBody>
      </p:sp>
      <p:sp>
        <p:nvSpPr>
          <p:cNvPr id="3" name="内容占位符 2"/>
          <p:cNvSpPr>
            <a:spLocks noGrp="1"/>
          </p:cNvSpPr>
          <p:nvPr>
            <p:ph idx="1"/>
          </p:nvPr>
        </p:nvSpPr>
        <p:spPr/>
        <p:txBody>
          <a:bodyPr/>
          <a:lstStyle/>
          <a:p>
            <a:r>
              <a:rPr lang="zh-CN" altLang="en-US" dirty="0" smtClean="0"/>
              <a:t>读取文件：</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a:spLocks noChangeArrowheads="1"/>
          </p:cNvSpPr>
          <p:nvPr/>
        </p:nvSpPr>
        <p:spPr bwMode="auto">
          <a:xfrm>
            <a:off x="1349477" y="68826"/>
            <a:ext cx="9579077" cy="634019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hr-HR" altLang="zh-CN" sz="1400" dirty="0">
                <a:solidFill>
                  <a:schemeClr val="bg1"/>
                </a:solidFill>
                <a:latin typeface="Courier" pitchFamily="49" charset="0"/>
              </a:rPr>
              <a:t>import java.io.BufferedReader;</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import java.io.InputStreamReader; </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import org.apache.hadoop.conf.Configuration;</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import org.apache.hadoop.fs.FileSystem;</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import org.apache.hadoop.fs.Path;</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import org.apache.hadoop.fs.FSDataInputStream;</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 </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public class Chapter3 {</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        public static void main(String[] args) {</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                try {</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                        Configuration conf = new Configuration();</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                        conf.set("fs.defaultFS","hdfs://localhost:9000"); </a:t>
            </a:r>
            <a:endParaRPr lang="en-US" altLang="zh-CN" sz="1400" dirty="0">
              <a:solidFill>
                <a:schemeClr val="bg1"/>
              </a:solidFill>
              <a:latin typeface="Courier" pitchFamily="49" charset="0"/>
            </a:endParaRPr>
          </a:p>
          <a:p>
            <a:r>
              <a:rPr lang="en-US" altLang="zh-CN" sz="1400" dirty="0">
                <a:solidFill>
                  <a:schemeClr val="bg1"/>
                </a:solidFill>
                <a:latin typeface="Courier" pitchFamily="49" charset="0"/>
              </a:rPr>
              <a:t>                        </a:t>
            </a:r>
            <a:r>
              <a:rPr lang="hr-HR" altLang="zh-CN" sz="1400" dirty="0">
                <a:solidFill>
                  <a:schemeClr val="bg1"/>
                </a:solidFill>
                <a:latin typeface="Courier" pitchFamily="49" charset="0"/>
              </a:rPr>
              <a:t>conf.set("fs.hdfs.impl","org.apache.hadoop.hdfs.DistributedFileSystem");</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                        FileSystem fs = FileSystem.get(conf);</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                        Path file = new Path("test"); </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                        FSDataInputStream getIt = fs.open(file);</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                        BufferedReader d = new BufferedReader(new InputStreamReader(getIt));</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                        String content = d.readLine(); //</a:t>
            </a:r>
            <a:r>
              <a:rPr lang="zh-CN" altLang="en-US" sz="1400" dirty="0">
                <a:solidFill>
                  <a:schemeClr val="bg1"/>
                </a:solidFill>
                <a:latin typeface="Courier" pitchFamily="49" charset="0"/>
              </a:rPr>
              <a:t>读取文件一行</a:t>
            </a:r>
            <a:endParaRPr lang="zh-CN" altLang="en-US" sz="1400" dirty="0">
              <a:solidFill>
                <a:schemeClr val="bg1"/>
              </a:solidFill>
              <a:latin typeface="Courier" pitchFamily="49" charset="0"/>
            </a:endParaRPr>
          </a:p>
          <a:p>
            <a:r>
              <a:rPr lang="zh-CN" altLang="en-US" sz="1400" dirty="0">
                <a:solidFill>
                  <a:schemeClr val="bg1"/>
                </a:solidFill>
                <a:latin typeface="Courier" pitchFamily="49" charset="0"/>
              </a:rPr>
              <a:t>                        </a:t>
            </a:r>
            <a:r>
              <a:rPr lang="hr-HR" altLang="zh-CN" sz="1400" dirty="0">
                <a:solidFill>
                  <a:schemeClr val="bg1"/>
                </a:solidFill>
                <a:latin typeface="Courier" pitchFamily="49" charset="0"/>
              </a:rPr>
              <a:t>System.out.println(content);</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                        d.close(); //</a:t>
            </a:r>
            <a:r>
              <a:rPr lang="zh-CN" altLang="en-US" sz="1400" dirty="0">
                <a:solidFill>
                  <a:schemeClr val="bg1"/>
                </a:solidFill>
                <a:latin typeface="Courier" pitchFamily="49" charset="0"/>
              </a:rPr>
              <a:t>关闭文件</a:t>
            </a:r>
            <a:endParaRPr lang="zh-CN" altLang="en-US" sz="1400" dirty="0">
              <a:solidFill>
                <a:schemeClr val="bg1"/>
              </a:solidFill>
              <a:latin typeface="Courier" pitchFamily="49" charset="0"/>
            </a:endParaRPr>
          </a:p>
          <a:p>
            <a:r>
              <a:rPr lang="zh-CN" altLang="en-US" sz="1400" dirty="0">
                <a:solidFill>
                  <a:schemeClr val="bg1"/>
                </a:solidFill>
                <a:latin typeface="Courier" pitchFamily="49" charset="0"/>
              </a:rPr>
              <a:t>                        </a:t>
            </a:r>
            <a:r>
              <a:rPr lang="hr-HR" altLang="zh-CN" sz="1400" dirty="0">
                <a:solidFill>
                  <a:schemeClr val="bg1"/>
                </a:solidFill>
                <a:latin typeface="Courier" pitchFamily="49" charset="0"/>
              </a:rPr>
              <a:t>fs.close(); //</a:t>
            </a:r>
            <a:r>
              <a:rPr lang="zh-CN" altLang="en-US" sz="1400" dirty="0">
                <a:solidFill>
                  <a:schemeClr val="bg1"/>
                </a:solidFill>
                <a:latin typeface="Courier" pitchFamily="49" charset="0"/>
              </a:rPr>
              <a:t>关闭</a:t>
            </a:r>
            <a:r>
              <a:rPr lang="hr-HR" altLang="zh-CN" sz="1400" dirty="0">
                <a:solidFill>
                  <a:schemeClr val="bg1"/>
                </a:solidFill>
                <a:latin typeface="Courier" pitchFamily="49" charset="0"/>
              </a:rPr>
              <a:t>hdfs</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                } catch (Exception e) {</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                        e.printStackTrace();</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                }</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        }</a:t>
            </a:r>
            <a:endParaRPr lang="hr-HR" altLang="zh-CN" sz="1400" dirty="0">
              <a:solidFill>
                <a:schemeClr val="bg1"/>
              </a:solidFill>
              <a:latin typeface="Courier" pitchFamily="49" charset="0"/>
            </a:endParaRPr>
          </a:p>
          <a:p>
            <a:r>
              <a:rPr lang="hr-HR" altLang="zh-CN" sz="1400" dirty="0">
                <a:solidFill>
                  <a:schemeClr val="bg1"/>
                </a:solidFill>
                <a:latin typeface="Courier" pitchFamily="49" charset="0"/>
              </a:rPr>
              <a:t>}</a:t>
            </a:r>
            <a:r>
              <a:rPr lang="is-IS" altLang="zh-CN" sz="1400" dirty="0">
                <a:solidFill>
                  <a:schemeClr val="bg1"/>
                </a:solidFill>
                <a:latin typeface="Courier" pitchFamily="49" charset="0"/>
              </a:rPr>
              <a:t> </a:t>
            </a:r>
            <a:endParaRPr lang="is-IS" altLang="zh-CN" sz="1400" dirty="0">
              <a:solidFill>
                <a:schemeClr val="bg1"/>
              </a:solidFill>
              <a:latin typeface="Courier" pitchFamily="49" charset="0"/>
            </a:endParaRPr>
          </a:p>
          <a:p>
            <a:r>
              <a:rPr lang="is-IS" altLang="zh-CN" sz="1400" dirty="0">
                <a:solidFill>
                  <a:schemeClr val="bg1"/>
                </a:solidFill>
                <a:latin typeface="Courier" pitchFamily="49" charset="0"/>
              </a:rPr>
              <a:t>}</a:t>
            </a:r>
            <a:endParaRPr lang="zh-CN" altLang="en-US" sz="1400" dirty="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700" dirty="0" smtClean="0"/>
              <a:t>3.6 HDFS</a:t>
            </a:r>
            <a:r>
              <a:rPr lang="zh-CN" altLang="en-US" sz="3700" dirty="0" smtClean="0"/>
              <a:t>的数据读写过程</a:t>
            </a:r>
            <a:endParaRPr lang="en-US" sz="3700" dirty="0"/>
          </a:p>
        </p:txBody>
      </p:sp>
      <p:sp>
        <p:nvSpPr>
          <p:cNvPr id="3" name="内容占位符 2"/>
          <p:cNvSpPr>
            <a:spLocks noGrp="1"/>
          </p:cNvSpPr>
          <p:nvPr>
            <p:ph idx="1"/>
          </p:nvPr>
        </p:nvSpPr>
        <p:spPr/>
        <p:txBody>
          <a:bodyPr/>
          <a:lstStyle/>
          <a:p>
            <a:r>
              <a:rPr lang="zh-CN" altLang="en-US" dirty="0"/>
              <a:t>写入</a:t>
            </a:r>
            <a:r>
              <a:rPr lang="zh-CN" altLang="en-US" dirty="0" smtClean="0"/>
              <a:t>文件：</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7"/>
          <p:cNvSpPr>
            <a:spLocks noChangeArrowheads="1"/>
          </p:cNvSpPr>
          <p:nvPr/>
        </p:nvSpPr>
        <p:spPr bwMode="auto">
          <a:xfrm>
            <a:off x="1966450" y="1167580"/>
            <a:ext cx="8042787" cy="50482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pl-PL" altLang="zh-CN" sz="1400" dirty="0">
                <a:solidFill>
                  <a:schemeClr val="bg1"/>
                </a:solidFill>
              </a:rPr>
              <a:t>import org.apache.hadoop.conf.Configuration;  </a:t>
            </a:r>
            <a:endParaRPr lang="pl-PL" altLang="zh-CN" sz="1400" dirty="0">
              <a:solidFill>
                <a:schemeClr val="bg1"/>
              </a:solidFill>
            </a:endParaRPr>
          </a:p>
          <a:p>
            <a:r>
              <a:rPr lang="pl-PL" altLang="zh-CN" sz="1400" dirty="0">
                <a:solidFill>
                  <a:schemeClr val="bg1"/>
                </a:solidFill>
              </a:rPr>
              <a:t>import org.apache.hadoop.fs.FileSystem;</a:t>
            </a:r>
            <a:endParaRPr lang="pl-PL" altLang="zh-CN" sz="1400" dirty="0">
              <a:solidFill>
                <a:schemeClr val="bg1"/>
              </a:solidFill>
            </a:endParaRPr>
          </a:p>
          <a:p>
            <a:r>
              <a:rPr lang="pl-PL" altLang="zh-CN" sz="1400" dirty="0">
                <a:solidFill>
                  <a:schemeClr val="bg1"/>
                </a:solidFill>
              </a:rPr>
              <a:t>import org.apache.hadoop.fs.FSDataOutputStream;</a:t>
            </a:r>
            <a:endParaRPr lang="pl-PL" altLang="zh-CN" sz="1400" dirty="0">
              <a:solidFill>
                <a:schemeClr val="bg1"/>
              </a:solidFill>
            </a:endParaRPr>
          </a:p>
          <a:p>
            <a:r>
              <a:rPr lang="pl-PL" altLang="zh-CN" sz="1400" dirty="0">
                <a:solidFill>
                  <a:schemeClr val="bg1"/>
                </a:solidFill>
              </a:rPr>
              <a:t>import org.apache.hadoop.fs.Path; </a:t>
            </a:r>
            <a:endParaRPr lang="pl-PL" altLang="zh-CN" sz="1400" dirty="0">
              <a:solidFill>
                <a:schemeClr val="bg1"/>
              </a:solidFill>
            </a:endParaRPr>
          </a:p>
          <a:p>
            <a:r>
              <a:rPr lang="pl-PL" altLang="zh-CN" sz="1400" dirty="0">
                <a:solidFill>
                  <a:schemeClr val="bg1"/>
                </a:solidFill>
              </a:rPr>
              <a:t>public class Chapter3 {    </a:t>
            </a:r>
            <a:endParaRPr lang="pl-PL" altLang="zh-CN" sz="1400" dirty="0">
              <a:solidFill>
                <a:schemeClr val="bg1"/>
              </a:solidFill>
            </a:endParaRPr>
          </a:p>
          <a:p>
            <a:r>
              <a:rPr lang="pl-PL" altLang="zh-CN" sz="1400" dirty="0">
                <a:solidFill>
                  <a:schemeClr val="bg1"/>
                </a:solidFill>
              </a:rPr>
              <a:t>        public static void main(String[] args) { </a:t>
            </a:r>
            <a:endParaRPr lang="pl-PL" altLang="zh-CN" sz="1400" dirty="0">
              <a:solidFill>
                <a:schemeClr val="bg1"/>
              </a:solidFill>
            </a:endParaRPr>
          </a:p>
          <a:p>
            <a:r>
              <a:rPr lang="pl-PL" altLang="zh-CN" sz="1400" dirty="0">
                <a:solidFill>
                  <a:schemeClr val="bg1"/>
                </a:solidFill>
              </a:rPr>
              <a:t>                try {</a:t>
            </a:r>
            <a:endParaRPr lang="pl-PL" altLang="zh-CN" sz="1400" dirty="0">
              <a:solidFill>
                <a:schemeClr val="bg1"/>
              </a:solidFill>
            </a:endParaRPr>
          </a:p>
          <a:p>
            <a:r>
              <a:rPr lang="pl-PL" altLang="zh-CN" sz="1400" dirty="0">
                <a:solidFill>
                  <a:schemeClr val="bg1"/>
                </a:solidFill>
              </a:rPr>
              <a:t>                        Configuration conf = new Configuration();  </a:t>
            </a:r>
            <a:endParaRPr lang="pl-PL" altLang="zh-CN" sz="1400" dirty="0">
              <a:solidFill>
                <a:schemeClr val="bg1"/>
              </a:solidFill>
            </a:endParaRPr>
          </a:p>
          <a:p>
            <a:r>
              <a:rPr lang="pl-PL" altLang="zh-CN" sz="1400" dirty="0">
                <a:solidFill>
                  <a:schemeClr val="bg1"/>
                </a:solidFill>
              </a:rPr>
              <a:t>                        conf.set("fs.defaultFS","hdfs://localhost:9000");</a:t>
            </a:r>
            <a:endParaRPr lang="pl-PL" altLang="zh-CN" sz="1400" dirty="0">
              <a:solidFill>
                <a:schemeClr val="bg1"/>
              </a:solidFill>
            </a:endParaRPr>
          </a:p>
          <a:p>
            <a:r>
              <a:rPr lang="pl-PL" altLang="zh-CN" sz="1400" dirty="0">
                <a:solidFill>
                  <a:schemeClr val="bg1"/>
                </a:solidFill>
              </a:rPr>
              <a:t>                        conf.set("fs.hdfs.impl","org.apache.hadoop.hdfs.DistributedFileSystem");</a:t>
            </a:r>
            <a:endParaRPr lang="pl-PL" altLang="zh-CN" sz="1400" dirty="0">
              <a:solidFill>
                <a:schemeClr val="bg1"/>
              </a:solidFill>
            </a:endParaRPr>
          </a:p>
          <a:p>
            <a:r>
              <a:rPr lang="pl-PL" altLang="zh-CN" sz="1400" dirty="0">
                <a:solidFill>
                  <a:schemeClr val="bg1"/>
                </a:solidFill>
              </a:rPr>
              <a:t>                        FileSystem fs = FileSystem.get(conf);</a:t>
            </a:r>
            <a:endParaRPr lang="pl-PL" altLang="zh-CN" sz="1400" dirty="0">
              <a:solidFill>
                <a:schemeClr val="bg1"/>
              </a:solidFill>
            </a:endParaRPr>
          </a:p>
          <a:p>
            <a:r>
              <a:rPr lang="pl-PL" altLang="zh-CN" sz="1400" dirty="0">
                <a:solidFill>
                  <a:schemeClr val="bg1"/>
                </a:solidFill>
              </a:rPr>
              <a:t>                        byte[] buff = "Hello world".getBytes(); // </a:t>
            </a:r>
            <a:r>
              <a:rPr lang="zh-CN" altLang="en-US" sz="1400" dirty="0">
                <a:solidFill>
                  <a:schemeClr val="bg1"/>
                </a:solidFill>
                <a:latin typeface="Courier"/>
              </a:rPr>
              <a:t>要写入的内容</a:t>
            </a:r>
            <a:endParaRPr lang="zh-CN" altLang="en-US" sz="1400" dirty="0">
              <a:solidFill>
                <a:schemeClr val="bg1"/>
              </a:solidFill>
              <a:latin typeface="Courier"/>
            </a:endParaRPr>
          </a:p>
          <a:p>
            <a:r>
              <a:rPr lang="zh-CN" altLang="en-US" sz="1400" dirty="0">
                <a:solidFill>
                  <a:schemeClr val="bg1"/>
                </a:solidFill>
                <a:latin typeface="Courier"/>
              </a:rPr>
              <a:t>                        </a:t>
            </a:r>
            <a:r>
              <a:rPr lang="pl-PL" altLang="zh-CN" sz="1400" dirty="0">
                <a:solidFill>
                  <a:schemeClr val="bg1"/>
                </a:solidFill>
              </a:rPr>
              <a:t>String filename = "test"; //</a:t>
            </a:r>
            <a:r>
              <a:rPr lang="zh-CN" altLang="en-US" sz="1400" dirty="0">
                <a:solidFill>
                  <a:schemeClr val="bg1"/>
                </a:solidFill>
                <a:latin typeface="Courier"/>
              </a:rPr>
              <a:t>要写入的文件名</a:t>
            </a:r>
            <a:endParaRPr lang="zh-CN" altLang="en-US" sz="1400" dirty="0">
              <a:solidFill>
                <a:schemeClr val="bg1"/>
              </a:solidFill>
              <a:latin typeface="Courier"/>
            </a:endParaRPr>
          </a:p>
          <a:p>
            <a:r>
              <a:rPr lang="zh-CN" altLang="en-US" sz="1400" dirty="0">
                <a:solidFill>
                  <a:schemeClr val="bg1"/>
                </a:solidFill>
                <a:latin typeface="Courier"/>
              </a:rPr>
              <a:t>                        </a:t>
            </a:r>
            <a:r>
              <a:rPr lang="pl-PL" altLang="zh-CN" sz="1400" dirty="0">
                <a:solidFill>
                  <a:schemeClr val="bg1"/>
                </a:solidFill>
              </a:rPr>
              <a:t>FSDataOutputStream os = fs.create(new Path(filename));</a:t>
            </a:r>
            <a:endParaRPr lang="pl-PL" altLang="zh-CN" sz="1400" dirty="0">
              <a:solidFill>
                <a:schemeClr val="bg1"/>
              </a:solidFill>
            </a:endParaRPr>
          </a:p>
          <a:p>
            <a:r>
              <a:rPr lang="pl-PL" altLang="zh-CN" sz="1400" dirty="0">
                <a:solidFill>
                  <a:schemeClr val="bg1"/>
                </a:solidFill>
              </a:rPr>
              <a:t>                        os.write(buff,0,buff.length);</a:t>
            </a:r>
            <a:endParaRPr lang="pl-PL" altLang="zh-CN" sz="1400" dirty="0">
              <a:solidFill>
                <a:schemeClr val="bg1"/>
              </a:solidFill>
            </a:endParaRPr>
          </a:p>
          <a:p>
            <a:r>
              <a:rPr lang="pl-PL" altLang="zh-CN" sz="1400" dirty="0">
                <a:solidFill>
                  <a:schemeClr val="bg1"/>
                </a:solidFill>
              </a:rPr>
              <a:t>                        System.out.println("Create:"+ filename);</a:t>
            </a:r>
            <a:endParaRPr lang="pl-PL" altLang="zh-CN" sz="1400" dirty="0">
              <a:solidFill>
                <a:schemeClr val="bg1"/>
              </a:solidFill>
            </a:endParaRPr>
          </a:p>
          <a:p>
            <a:r>
              <a:rPr lang="pl-PL" altLang="zh-CN" sz="1400" dirty="0">
                <a:solidFill>
                  <a:schemeClr val="bg1"/>
                </a:solidFill>
              </a:rPr>
              <a:t>                        os.close();</a:t>
            </a:r>
            <a:endParaRPr lang="pl-PL" altLang="zh-CN" sz="1400" dirty="0">
              <a:solidFill>
                <a:schemeClr val="bg1"/>
              </a:solidFill>
            </a:endParaRPr>
          </a:p>
          <a:p>
            <a:r>
              <a:rPr lang="pl-PL" altLang="zh-CN" sz="1400" dirty="0">
                <a:solidFill>
                  <a:schemeClr val="bg1"/>
                </a:solidFill>
              </a:rPr>
              <a:t>                        fs.close();</a:t>
            </a:r>
            <a:endParaRPr lang="pl-PL" altLang="zh-CN" sz="1400" dirty="0">
              <a:solidFill>
                <a:schemeClr val="bg1"/>
              </a:solidFill>
            </a:endParaRPr>
          </a:p>
          <a:p>
            <a:r>
              <a:rPr lang="pl-PL" altLang="zh-CN" sz="1400" dirty="0">
                <a:solidFill>
                  <a:schemeClr val="bg1"/>
                </a:solidFill>
              </a:rPr>
              <a:t>                } catch (Exception e) {  </a:t>
            </a:r>
            <a:endParaRPr lang="pl-PL" altLang="zh-CN" sz="1400" dirty="0">
              <a:solidFill>
                <a:schemeClr val="bg1"/>
              </a:solidFill>
            </a:endParaRPr>
          </a:p>
          <a:p>
            <a:r>
              <a:rPr lang="pl-PL" altLang="zh-CN" sz="1400" dirty="0">
                <a:solidFill>
                  <a:schemeClr val="bg1"/>
                </a:solidFill>
              </a:rPr>
              <a:t>                        e.printStackTrace();  </a:t>
            </a:r>
            <a:endParaRPr lang="pl-PL" altLang="zh-CN" sz="1400" dirty="0">
              <a:solidFill>
                <a:schemeClr val="bg1"/>
              </a:solidFill>
            </a:endParaRPr>
          </a:p>
          <a:p>
            <a:r>
              <a:rPr lang="pl-PL" altLang="zh-CN" sz="1400" dirty="0">
                <a:solidFill>
                  <a:schemeClr val="bg1"/>
                </a:solidFill>
              </a:rPr>
              <a:t>                }  </a:t>
            </a:r>
            <a:endParaRPr lang="pl-PL" altLang="zh-CN" sz="1400" dirty="0">
              <a:solidFill>
                <a:schemeClr val="bg1"/>
              </a:solidFill>
            </a:endParaRPr>
          </a:p>
          <a:p>
            <a:r>
              <a:rPr lang="pl-PL" altLang="zh-CN" sz="1400" dirty="0">
                <a:solidFill>
                  <a:schemeClr val="bg1"/>
                </a:solidFill>
              </a:rPr>
              <a:t>        }  </a:t>
            </a:r>
            <a:endParaRPr lang="pl-PL" altLang="zh-CN" sz="1400" dirty="0">
              <a:solidFill>
                <a:schemeClr val="bg1"/>
              </a:solidFill>
            </a:endParaRPr>
          </a:p>
          <a:p>
            <a:r>
              <a:rPr lang="pl-PL" altLang="zh-CN" sz="1400" dirty="0">
                <a:solidFill>
                  <a:schemeClr val="bg1"/>
                </a:solidFill>
              </a:rPr>
              <a:t>}</a:t>
            </a:r>
            <a:endParaRPr lang="pl-PL" altLang="zh-CN" sz="1400" dirty="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700" dirty="0"/>
              <a:t>3.6 HDFS</a:t>
            </a:r>
            <a:r>
              <a:rPr lang="zh-CN" altLang="en-US" sz="3700" dirty="0"/>
              <a:t>的数据读写过程</a:t>
            </a:r>
            <a:endParaRPr lang="en-US" sz="3700" dirty="0"/>
          </a:p>
        </p:txBody>
      </p:sp>
      <p:sp>
        <p:nvSpPr>
          <p:cNvPr id="3" name="内容占位符 2"/>
          <p:cNvSpPr>
            <a:spLocks noGrp="1"/>
          </p:cNvSpPr>
          <p:nvPr>
            <p:ph idx="1"/>
          </p:nvPr>
        </p:nvSpPr>
        <p:spPr/>
        <p:txBody>
          <a:bodyPr/>
          <a:lstStyle/>
          <a:p>
            <a:endParaRPr lang="en-US" dirty="0"/>
          </a:p>
        </p:txBody>
      </p:sp>
      <p:sp>
        <p:nvSpPr>
          <p:cNvPr id="4" name="TextBox 2"/>
          <p:cNvSpPr txBox="1">
            <a:spLocks noChangeArrowheads="1"/>
          </p:cNvSpPr>
          <p:nvPr/>
        </p:nvSpPr>
        <p:spPr bwMode="auto">
          <a:xfrm>
            <a:off x="1218617" y="2111273"/>
            <a:ext cx="9937063"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zh-CN" dirty="0" err="1"/>
              <a:t>FileSystem</a:t>
            </a:r>
            <a:r>
              <a:rPr lang="zh-CN" altLang="en-US" dirty="0"/>
              <a:t>是一个通用文件系统的抽象基类，可以被分布式文件系统继承，所有可能使用</a:t>
            </a:r>
            <a:r>
              <a:rPr lang="en-US" altLang="zh-CN" dirty="0"/>
              <a:t>Hadoop</a:t>
            </a:r>
            <a:r>
              <a:rPr lang="zh-CN" altLang="en-US" dirty="0"/>
              <a:t>文件系统的代码，都要使用这个类</a:t>
            </a:r>
            <a:endParaRPr lang="en-US" altLang="zh-CN" dirty="0"/>
          </a:p>
          <a:p>
            <a:pPr>
              <a:buFont typeface="Arial" panose="020B0604020202020204" pitchFamily="34" charset="0"/>
              <a:buChar char="•"/>
            </a:pPr>
            <a:r>
              <a:rPr lang="en-US" altLang="zh-CN" dirty="0"/>
              <a:t>Hadoop</a:t>
            </a:r>
            <a:r>
              <a:rPr lang="zh-CN" altLang="en-US" dirty="0"/>
              <a:t>为</a:t>
            </a:r>
            <a:r>
              <a:rPr lang="en-US" altLang="zh-CN" dirty="0" err="1"/>
              <a:t>FileSystem</a:t>
            </a:r>
            <a:r>
              <a:rPr lang="zh-CN" altLang="en-US" dirty="0"/>
              <a:t>这个抽象类提供了多种具体实现</a:t>
            </a:r>
            <a:endParaRPr lang="en-US" altLang="zh-CN" dirty="0"/>
          </a:p>
          <a:p>
            <a:pPr>
              <a:buFont typeface="Arial" panose="020B0604020202020204" pitchFamily="34" charset="0"/>
              <a:buChar char="•"/>
            </a:pPr>
            <a:r>
              <a:rPr lang="en-US" altLang="zh-CN" dirty="0" err="1"/>
              <a:t>DistributedFileSystem</a:t>
            </a:r>
            <a:r>
              <a:rPr lang="zh-CN" altLang="en-US" dirty="0"/>
              <a:t>就是</a:t>
            </a:r>
            <a:r>
              <a:rPr lang="en-US" altLang="zh-CN" dirty="0" err="1"/>
              <a:t>FileSystem</a:t>
            </a:r>
            <a:r>
              <a:rPr lang="zh-CN" altLang="en-US" dirty="0"/>
              <a:t>在</a:t>
            </a:r>
            <a:r>
              <a:rPr lang="en-US" altLang="zh-CN" dirty="0"/>
              <a:t>HDFS</a:t>
            </a:r>
            <a:r>
              <a:rPr lang="zh-CN" altLang="en-US" dirty="0"/>
              <a:t>文件系统中的具体实现</a:t>
            </a:r>
            <a:endParaRPr lang="en-US" altLang="zh-CN" dirty="0"/>
          </a:p>
          <a:p>
            <a:pPr>
              <a:buFont typeface="Arial" panose="020B0604020202020204" pitchFamily="34" charset="0"/>
              <a:buChar char="•"/>
            </a:pPr>
            <a:r>
              <a:rPr lang="en-US" altLang="zh-CN" dirty="0" err="1"/>
              <a:t>FileSystem</a:t>
            </a:r>
            <a:r>
              <a:rPr lang="zh-CN" altLang="en-US" dirty="0"/>
              <a:t>的</a:t>
            </a:r>
            <a:r>
              <a:rPr lang="en-US" altLang="zh-CN" dirty="0"/>
              <a:t>open()</a:t>
            </a:r>
            <a:r>
              <a:rPr lang="zh-CN" altLang="en-US" dirty="0"/>
              <a:t>方法返回的是一个输入流</a:t>
            </a:r>
            <a:r>
              <a:rPr lang="en-US" altLang="zh-CN" dirty="0" err="1"/>
              <a:t>FSDataInputStream</a:t>
            </a:r>
            <a:r>
              <a:rPr lang="zh-CN" altLang="en-US" dirty="0"/>
              <a:t>对象，在</a:t>
            </a:r>
            <a:r>
              <a:rPr lang="en-US" altLang="zh-CN" dirty="0"/>
              <a:t>HDFS</a:t>
            </a:r>
            <a:r>
              <a:rPr lang="zh-CN" altLang="en-US" dirty="0"/>
              <a:t>文件系统中，具体的输入流就是</a:t>
            </a:r>
            <a:r>
              <a:rPr lang="en-US" altLang="zh-CN" dirty="0" err="1"/>
              <a:t>DFSInputStream</a:t>
            </a:r>
            <a:r>
              <a:rPr lang="zh-CN" altLang="en-US" dirty="0"/>
              <a:t>；</a:t>
            </a:r>
            <a:r>
              <a:rPr lang="en-US" altLang="zh-CN" dirty="0" err="1"/>
              <a:t>FileSystem</a:t>
            </a:r>
            <a:r>
              <a:rPr lang="zh-CN" altLang="en-US" dirty="0"/>
              <a:t>中的</a:t>
            </a:r>
            <a:r>
              <a:rPr lang="en-US" altLang="zh-CN" dirty="0"/>
              <a:t>create()</a:t>
            </a:r>
            <a:r>
              <a:rPr lang="zh-CN" altLang="en-US" dirty="0"/>
              <a:t>方法返回的是一个输出流</a:t>
            </a:r>
            <a:r>
              <a:rPr lang="en-US" altLang="zh-CN" dirty="0" err="1"/>
              <a:t>FSDataOutputStream</a:t>
            </a:r>
            <a:r>
              <a:rPr lang="zh-CN" altLang="en-US" dirty="0"/>
              <a:t>对象，在</a:t>
            </a:r>
            <a:r>
              <a:rPr lang="en-US" altLang="zh-CN" dirty="0"/>
              <a:t>HDFS</a:t>
            </a:r>
            <a:r>
              <a:rPr lang="zh-CN" altLang="en-US" dirty="0"/>
              <a:t>文件系统中，具体的输出流就是</a:t>
            </a:r>
            <a:r>
              <a:rPr lang="en-US" altLang="zh-CN" dirty="0" err="1"/>
              <a:t>DFSOutputStream</a:t>
            </a:r>
            <a:r>
              <a:rPr lang="zh-CN" altLang="en-US" dirty="0"/>
              <a:t>。</a:t>
            </a:r>
            <a:endParaRPr lang="en-US" altLang="zh-CN" dirty="0"/>
          </a:p>
        </p:txBody>
      </p:sp>
      <p:sp>
        <p:nvSpPr>
          <p:cNvPr id="5" name="矩形 4"/>
          <p:cNvSpPr/>
          <p:nvPr/>
        </p:nvSpPr>
        <p:spPr>
          <a:xfrm>
            <a:off x="1145459" y="4321584"/>
            <a:ext cx="10130016" cy="1754188"/>
          </a:xfrm>
          <a:prstGeom prst="rect">
            <a:avLst/>
          </a:prstGeom>
          <a:solidFill>
            <a:schemeClr val="bg1">
              <a:lumMod val="85000"/>
            </a:schemeClr>
          </a:solidFill>
        </p:spPr>
        <p:txBody>
          <a:bodyPr wrap="square">
            <a:spAutoFit/>
          </a:bodyPr>
          <a:lstStyle/>
          <a:p>
            <a:pPr eaLnBrk="0" hangingPunct="0">
              <a:defRPr/>
            </a:pPr>
            <a:r>
              <a:rPr lang="en-US" altLang="zh-CN" dirty="0"/>
              <a:t>Configuration conf = new Configuration();                          </a:t>
            </a:r>
            <a:r>
              <a:rPr lang="en-US" altLang="zh-CN" dirty="0" err="1"/>
              <a:t>conf.set</a:t>
            </a:r>
            <a:r>
              <a:rPr lang="en-US" altLang="zh-CN" dirty="0"/>
              <a:t>("</a:t>
            </a:r>
            <a:r>
              <a:rPr lang="en-US" altLang="zh-CN" dirty="0" err="1"/>
              <a:t>fs.defaultFS","hdfs</a:t>
            </a:r>
            <a:r>
              <a:rPr lang="en-US" altLang="zh-CN" dirty="0"/>
              <a:t>://localhost:9000");                        </a:t>
            </a:r>
            <a:r>
              <a:rPr lang="en-US" altLang="zh-CN" dirty="0" err="1"/>
              <a:t>conf.set</a:t>
            </a:r>
            <a:r>
              <a:rPr lang="en-US" altLang="zh-CN" dirty="0"/>
              <a:t>("</a:t>
            </a:r>
            <a:r>
              <a:rPr lang="en-US" altLang="zh-CN" dirty="0" err="1"/>
              <a:t>fs.hdfs.impl","org.apache.hadoop.hdfs.DistributedFileSystem</a:t>
            </a:r>
            <a:r>
              <a:rPr lang="en-US" altLang="zh-CN" dirty="0"/>
              <a:t>");</a:t>
            </a:r>
            <a:endParaRPr lang="en-US" altLang="zh-CN" dirty="0"/>
          </a:p>
          <a:p>
            <a:pPr eaLnBrk="0" hangingPunct="0">
              <a:defRPr/>
            </a:pPr>
            <a:r>
              <a:rPr lang="en-US" altLang="zh-CN" dirty="0" err="1"/>
              <a:t>FileSystem</a:t>
            </a:r>
            <a:r>
              <a:rPr lang="en-US" altLang="zh-CN" dirty="0"/>
              <a:t> </a:t>
            </a:r>
            <a:r>
              <a:rPr lang="en-US" altLang="zh-CN" dirty="0" err="1"/>
              <a:t>fs</a:t>
            </a:r>
            <a:r>
              <a:rPr lang="en-US" altLang="zh-CN" dirty="0"/>
              <a:t> = </a:t>
            </a:r>
            <a:r>
              <a:rPr lang="en-US" altLang="zh-CN" dirty="0" err="1"/>
              <a:t>FileSystem.get</a:t>
            </a:r>
            <a:r>
              <a:rPr lang="en-US" altLang="zh-CN" dirty="0"/>
              <a:t>(conf);</a:t>
            </a:r>
            <a:endParaRPr lang="en-US" altLang="zh-CN" dirty="0"/>
          </a:p>
          <a:p>
            <a:pPr eaLnBrk="0" hangingPunct="0">
              <a:defRPr/>
            </a:pPr>
            <a:r>
              <a:rPr lang="en-US" altLang="zh-CN" dirty="0" err="1"/>
              <a:t>FSDataInputStream</a:t>
            </a:r>
            <a:r>
              <a:rPr lang="en-US" altLang="zh-CN" dirty="0"/>
              <a:t> in = </a:t>
            </a:r>
            <a:r>
              <a:rPr lang="en-US" altLang="zh-CN" dirty="0" err="1"/>
              <a:t>fs.open</a:t>
            </a:r>
            <a:r>
              <a:rPr lang="en-US" altLang="zh-CN" dirty="0"/>
              <a:t>(new Path(</a:t>
            </a:r>
            <a:r>
              <a:rPr lang="en-US" altLang="zh-CN" dirty="0" err="1"/>
              <a:t>uri</a:t>
            </a:r>
            <a:r>
              <a:rPr lang="en-US" altLang="zh-CN" dirty="0"/>
              <a:t>));</a:t>
            </a:r>
            <a:endParaRPr lang="en-US" altLang="zh-CN" dirty="0"/>
          </a:p>
          <a:p>
            <a:pPr eaLnBrk="0" hangingPunct="0">
              <a:defRPr/>
            </a:pPr>
            <a:r>
              <a:rPr lang="en-US" altLang="zh-CN" dirty="0" err="1"/>
              <a:t>FSDataOutputStream</a:t>
            </a:r>
            <a:r>
              <a:rPr lang="en-US" altLang="zh-CN" dirty="0"/>
              <a:t> out = </a:t>
            </a:r>
            <a:r>
              <a:rPr lang="en-US" altLang="zh-CN" dirty="0" err="1"/>
              <a:t>fs.create</a:t>
            </a:r>
            <a:r>
              <a:rPr lang="en-US" altLang="zh-CN" dirty="0"/>
              <a:t>(new Path(</a:t>
            </a:r>
            <a:r>
              <a:rPr lang="en-US" altLang="zh-CN" dirty="0" err="1"/>
              <a:t>uri</a:t>
            </a:r>
            <a:r>
              <a:rPr lang="en-US" altLang="zh-CN" dirty="0"/>
              <a:t>));</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1433047" y="1661030"/>
            <a:ext cx="79248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4"/>
          <p:cNvSpPr txBox="1">
            <a:spLocks noChangeArrowheads="1"/>
          </p:cNvSpPr>
          <p:nvPr/>
        </p:nvSpPr>
        <p:spPr bwMode="auto">
          <a:xfrm>
            <a:off x="5776447" y="3406161"/>
            <a:ext cx="3638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400"/>
              <a:t>FSDataInputStream</a:t>
            </a:r>
            <a:r>
              <a:rPr lang="zh-CN" altLang="en-US" sz="1400"/>
              <a:t>封装了</a:t>
            </a:r>
            <a:r>
              <a:rPr lang="en-US" altLang="zh-CN" sz="1400"/>
              <a:t>DFSInputStream</a:t>
            </a:r>
            <a:endParaRPr lang="zh-CN" altLang="en-US" sz="1400"/>
          </a:p>
        </p:txBody>
      </p:sp>
      <p:sp>
        <p:nvSpPr>
          <p:cNvPr id="5" name="矩形 5"/>
          <p:cNvSpPr>
            <a:spLocks noChangeArrowheads="1"/>
          </p:cNvSpPr>
          <p:nvPr/>
        </p:nvSpPr>
        <p:spPr bwMode="auto">
          <a:xfrm>
            <a:off x="1293347" y="1047136"/>
            <a:ext cx="4267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t>FileSystem fs = FileSystem.get(conf);</a:t>
            </a:r>
            <a:endParaRPr lang="en-US" altLang="zh-CN" sz="1200"/>
          </a:p>
          <a:p>
            <a:r>
              <a:rPr lang="en-US" altLang="zh-CN" sz="1200"/>
              <a:t>FSDataInputStream in = fs.open(new Path(uri));</a:t>
            </a:r>
            <a:endParaRPr lang="en-US" altLang="zh-CN" sz="1200"/>
          </a:p>
          <a:p>
            <a:endParaRPr lang="en-US" altLang="zh-CN" sz="1200"/>
          </a:p>
        </p:txBody>
      </p:sp>
      <p:cxnSp>
        <p:nvCxnSpPr>
          <p:cNvPr id="6" name="直接箭头连接符 9"/>
          <p:cNvCxnSpPr>
            <a:cxnSpLocks noChangeShapeType="1"/>
          </p:cNvCxnSpPr>
          <p:nvPr/>
        </p:nvCxnSpPr>
        <p:spPr bwMode="auto">
          <a:xfrm>
            <a:off x="2728447" y="1504336"/>
            <a:ext cx="762000" cy="60960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7" name="矩形 10"/>
          <p:cNvSpPr>
            <a:spLocks noChangeArrowheads="1"/>
          </p:cNvSpPr>
          <p:nvPr/>
        </p:nvSpPr>
        <p:spPr bwMode="auto">
          <a:xfrm>
            <a:off x="1280647" y="894736"/>
            <a:ext cx="2984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t>Configuration conf = new Configuration();</a:t>
            </a:r>
            <a:endParaRPr lang="en-US" altLang="zh-CN" sz="1200"/>
          </a:p>
        </p:txBody>
      </p:sp>
      <p:sp>
        <p:nvSpPr>
          <p:cNvPr id="8" name="TextBox 11"/>
          <p:cNvSpPr txBox="1">
            <a:spLocks noChangeArrowheads="1"/>
          </p:cNvSpPr>
          <p:nvPr/>
        </p:nvSpPr>
        <p:spPr bwMode="auto">
          <a:xfrm>
            <a:off x="1298110" y="694711"/>
            <a:ext cx="2940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t>import org.apache.hadoop.fs.FileSystem</a:t>
            </a:r>
            <a:endParaRPr lang="zh-CN" altLang="en-US" sz="1200"/>
          </a:p>
        </p:txBody>
      </p:sp>
      <p:sp>
        <p:nvSpPr>
          <p:cNvPr id="9" name="TextBox 12"/>
          <p:cNvSpPr txBox="1">
            <a:spLocks noChangeArrowheads="1"/>
          </p:cNvSpPr>
          <p:nvPr/>
        </p:nvSpPr>
        <p:spPr bwMode="auto">
          <a:xfrm>
            <a:off x="5573247" y="493116"/>
            <a:ext cx="43148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400" dirty="0"/>
              <a:t>通过</a:t>
            </a:r>
            <a:r>
              <a:rPr lang="en-US" altLang="zh-CN" sz="1400" dirty="0" err="1"/>
              <a:t>ClientProtocal.getBlockLocations</a:t>
            </a:r>
            <a:r>
              <a:rPr lang="en-US" altLang="zh-CN" sz="1400" dirty="0"/>
              <a:t>()</a:t>
            </a:r>
            <a:endParaRPr lang="en-US" altLang="zh-CN" sz="1400" dirty="0"/>
          </a:p>
          <a:p>
            <a:r>
              <a:rPr lang="zh-CN" altLang="en-US" sz="1400" dirty="0"/>
              <a:t>远程调用名称节点，获得文件开始部分数据块的位置</a:t>
            </a:r>
            <a:endParaRPr lang="en-US" altLang="zh-CN" sz="1400" dirty="0"/>
          </a:p>
          <a:p>
            <a:r>
              <a:rPr lang="zh-CN" altLang="en-US" sz="1400" dirty="0"/>
              <a:t>对于该数据块，名称节点返回保存该数据块</a:t>
            </a:r>
            <a:endParaRPr lang="en-US" altLang="zh-CN" sz="1400" dirty="0"/>
          </a:p>
          <a:p>
            <a:r>
              <a:rPr lang="zh-CN" altLang="en-US" sz="1400" dirty="0"/>
              <a:t>的所有数据节点的地址</a:t>
            </a:r>
            <a:endParaRPr lang="en-US" altLang="zh-CN" sz="1400" dirty="0"/>
          </a:p>
          <a:p>
            <a:r>
              <a:rPr lang="zh-CN" altLang="en-US" sz="1400" dirty="0"/>
              <a:t>并根据距离客户端远近进行排序</a:t>
            </a:r>
            <a:endParaRPr lang="zh-CN" altLang="en-US" sz="1400" dirty="0"/>
          </a:p>
        </p:txBody>
      </p:sp>
      <p:cxnSp>
        <p:nvCxnSpPr>
          <p:cNvPr id="10" name="直接箭头连接符 14"/>
          <p:cNvCxnSpPr>
            <a:cxnSpLocks noChangeShapeType="1"/>
          </p:cNvCxnSpPr>
          <p:nvPr/>
        </p:nvCxnSpPr>
        <p:spPr bwMode="auto">
          <a:xfrm>
            <a:off x="6542760" y="1685563"/>
            <a:ext cx="0" cy="38100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cxnSp>
        <p:nvCxnSpPr>
          <p:cNvPr id="11" name="直接箭头连接符 11"/>
          <p:cNvCxnSpPr>
            <a:cxnSpLocks noChangeShapeType="1"/>
            <a:stCxn id="4" idx="1"/>
          </p:cNvCxnSpPr>
          <p:nvPr/>
        </p:nvCxnSpPr>
        <p:spPr bwMode="auto">
          <a:xfrm flipH="1" flipV="1">
            <a:off x="5090647" y="3256936"/>
            <a:ext cx="685800" cy="303213"/>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12" name="TextBox 12"/>
          <p:cNvSpPr txBox="1">
            <a:spLocks noChangeArrowheads="1"/>
          </p:cNvSpPr>
          <p:nvPr/>
        </p:nvSpPr>
        <p:spPr bwMode="auto">
          <a:xfrm>
            <a:off x="1509247" y="4552336"/>
            <a:ext cx="30813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200"/>
              <a:t>客户端获得输入流</a:t>
            </a:r>
            <a:r>
              <a:rPr lang="en-US" altLang="zh-CN" sz="1200"/>
              <a:t>FSDataInputStream</a:t>
            </a:r>
            <a:r>
              <a:rPr lang="zh-CN" altLang="en-US" sz="1200"/>
              <a:t>以后</a:t>
            </a:r>
            <a:endParaRPr lang="en-US" altLang="zh-CN" sz="1200"/>
          </a:p>
          <a:p>
            <a:r>
              <a:rPr lang="zh-CN" altLang="en-US" sz="1200"/>
              <a:t>调用</a:t>
            </a:r>
            <a:r>
              <a:rPr lang="en-US" altLang="zh-CN" sz="1200"/>
              <a:t>read()</a:t>
            </a:r>
            <a:r>
              <a:rPr lang="zh-CN" altLang="en-US" sz="1200"/>
              <a:t>函数开始读取数据</a:t>
            </a:r>
            <a:endParaRPr lang="en-US" altLang="zh-CN" sz="1200"/>
          </a:p>
          <a:p>
            <a:r>
              <a:rPr lang="zh-CN" altLang="en-US" sz="1200"/>
              <a:t>输入流根据前面的排序结果</a:t>
            </a:r>
            <a:endParaRPr lang="en-US" altLang="zh-CN" sz="1200"/>
          </a:p>
          <a:p>
            <a:r>
              <a:rPr lang="zh-CN" altLang="en-US" sz="1200"/>
              <a:t>选择距离客户端最近的数据节点</a:t>
            </a:r>
            <a:endParaRPr lang="en-US" altLang="zh-CN" sz="1200"/>
          </a:p>
          <a:p>
            <a:r>
              <a:rPr lang="zh-CN" altLang="en-US" sz="1200"/>
              <a:t>建立连接并读取数据</a:t>
            </a:r>
            <a:endParaRPr lang="zh-CN" altLang="en-US" sz="1200"/>
          </a:p>
        </p:txBody>
      </p:sp>
      <p:cxnSp>
        <p:nvCxnSpPr>
          <p:cNvPr id="13" name="直接箭头连接符 14"/>
          <p:cNvCxnSpPr>
            <a:cxnSpLocks noChangeShapeType="1"/>
            <a:stCxn id="12" idx="0"/>
          </p:cNvCxnSpPr>
          <p:nvPr/>
        </p:nvCxnSpPr>
        <p:spPr bwMode="auto">
          <a:xfrm flipV="1">
            <a:off x="3050710" y="2875936"/>
            <a:ext cx="515937" cy="167640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14" name="TextBox 17"/>
          <p:cNvSpPr txBox="1">
            <a:spLocks noChangeArrowheads="1"/>
          </p:cNvSpPr>
          <p:nvPr/>
        </p:nvSpPr>
        <p:spPr bwMode="auto">
          <a:xfrm>
            <a:off x="4795372" y="5847268"/>
            <a:ext cx="3724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200"/>
              <a:t>数据从数据节点读到客户端，当该数据块读取完毕时</a:t>
            </a:r>
            <a:endParaRPr lang="en-US" altLang="zh-CN" sz="1200"/>
          </a:p>
          <a:p>
            <a:r>
              <a:rPr lang="en-US" altLang="zh-CN" sz="1200"/>
              <a:t> FSDataInputStream</a:t>
            </a:r>
            <a:r>
              <a:rPr lang="zh-CN" altLang="en-US" sz="1200"/>
              <a:t>关闭和该数据节点的连接</a:t>
            </a:r>
            <a:endParaRPr lang="zh-CN" altLang="en-US" sz="1200"/>
          </a:p>
        </p:txBody>
      </p:sp>
      <p:cxnSp>
        <p:nvCxnSpPr>
          <p:cNvPr id="15" name="直接箭头连接符 19"/>
          <p:cNvCxnSpPr>
            <a:cxnSpLocks noChangeShapeType="1"/>
          </p:cNvCxnSpPr>
          <p:nvPr/>
        </p:nvCxnSpPr>
        <p:spPr bwMode="auto">
          <a:xfrm flipH="1" flipV="1">
            <a:off x="5090647" y="4404230"/>
            <a:ext cx="609600" cy="144780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16" name="矩形 22"/>
          <p:cNvSpPr>
            <a:spLocks noChangeArrowheads="1"/>
          </p:cNvSpPr>
          <p:nvPr/>
        </p:nvSpPr>
        <p:spPr bwMode="auto">
          <a:xfrm>
            <a:off x="7300447" y="2875936"/>
            <a:ext cx="2835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200"/>
              <a:t>通过</a:t>
            </a:r>
            <a:r>
              <a:rPr lang="en-US" altLang="zh-CN" sz="1200"/>
              <a:t>ClientProtocal.getBlockLocations()</a:t>
            </a:r>
            <a:endParaRPr lang="en-US" altLang="zh-CN" sz="1200"/>
          </a:p>
          <a:p>
            <a:r>
              <a:rPr lang="zh-CN" altLang="en-US" sz="1200"/>
              <a:t>查找下一个数据块</a:t>
            </a:r>
            <a:endParaRPr lang="en-US" altLang="zh-CN" sz="1200"/>
          </a:p>
        </p:txBody>
      </p:sp>
      <p:cxnSp>
        <p:nvCxnSpPr>
          <p:cNvPr id="17" name="直接箭头连接符 16"/>
          <p:cNvCxnSpPr/>
          <p:nvPr/>
        </p:nvCxnSpPr>
        <p:spPr>
          <a:xfrm>
            <a:off x="5347855" y="2113936"/>
            <a:ext cx="264621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乘号 18"/>
          <p:cNvSpPr/>
          <p:nvPr/>
        </p:nvSpPr>
        <p:spPr>
          <a:xfrm>
            <a:off x="6428011" y="2467948"/>
            <a:ext cx="229498" cy="214745"/>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1787006" y="1779650"/>
            <a:ext cx="8077200"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5"/>
          <p:cNvSpPr>
            <a:spLocks noChangeArrowheads="1"/>
          </p:cNvSpPr>
          <p:nvPr/>
        </p:nvSpPr>
        <p:spPr bwMode="auto">
          <a:xfrm>
            <a:off x="3920606" y="1017650"/>
            <a:ext cx="4267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dirty="0" err="1"/>
              <a:t>FileSystem</a:t>
            </a:r>
            <a:r>
              <a:rPr lang="en-US" altLang="zh-CN" sz="1200" dirty="0"/>
              <a:t> fs = </a:t>
            </a:r>
            <a:r>
              <a:rPr lang="en-US" altLang="zh-CN" sz="1200" dirty="0" err="1"/>
              <a:t>FileSystem.get</a:t>
            </a:r>
            <a:r>
              <a:rPr lang="en-US" altLang="zh-CN" sz="1200" dirty="0"/>
              <a:t>(</a:t>
            </a:r>
            <a:r>
              <a:rPr lang="en-US" altLang="zh-CN" sz="1200" dirty="0" err="1"/>
              <a:t>conf</a:t>
            </a:r>
            <a:r>
              <a:rPr lang="en-US" altLang="zh-CN" sz="1200" dirty="0"/>
              <a:t>);</a:t>
            </a:r>
            <a:endParaRPr lang="en-US" altLang="zh-CN" sz="1200" dirty="0"/>
          </a:p>
          <a:p>
            <a:r>
              <a:rPr lang="en-US" altLang="zh-CN" sz="1200" dirty="0" err="1"/>
              <a:t>FSDataOutputStream</a:t>
            </a:r>
            <a:r>
              <a:rPr lang="en-US" altLang="zh-CN" sz="1200" dirty="0"/>
              <a:t> out = </a:t>
            </a:r>
            <a:r>
              <a:rPr lang="en-US" altLang="zh-CN" sz="1200" dirty="0" err="1"/>
              <a:t>fs.create</a:t>
            </a:r>
            <a:r>
              <a:rPr lang="en-US" altLang="zh-CN" sz="1200" dirty="0"/>
              <a:t>(new Path(</a:t>
            </a:r>
            <a:r>
              <a:rPr lang="en-US" altLang="zh-CN" sz="1200" dirty="0" err="1"/>
              <a:t>uri</a:t>
            </a:r>
            <a:r>
              <a:rPr lang="en-US" altLang="zh-CN" sz="1200" dirty="0"/>
              <a:t>));</a:t>
            </a:r>
            <a:endParaRPr lang="en-US" altLang="zh-CN" sz="1200" dirty="0"/>
          </a:p>
          <a:p>
            <a:endParaRPr lang="en-US" altLang="zh-CN" sz="1200" dirty="0"/>
          </a:p>
        </p:txBody>
      </p:sp>
      <p:sp>
        <p:nvSpPr>
          <p:cNvPr id="5" name="矩形 10"/>
          <p:cNvSpPr>
            <a:spLocks noChangeArrowheads="1"/>
          </p:cNvSpPr>
          <p:nvPr/>
        </p:nvSpPr>
        <p:spPr bwMode="auto">
          <a:xfrm>
            <a:off x="3907906" y="865250"/>
            <a:ext cx="2984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t>Configuration conf = new Configuration();</a:t>
            </a:r>
            <a:endParaRPr lang="en-US" altLang="zh-CN" sz="1200"/>
          </a:p>
        </p:txBody>
      </p:sp>
      <p:sp>
        <p:nvSpPr>
          <p:cNvPr id="6" name="TextBox 11"/>
          <p:cNvSpPr txBox="1">
            <a:spLocks noChangeArrowheads="1"/>
          </p:cNvSpPr>
          <p:nvPr/>
        </p:nvSpPr>
        <p:spPr bwMode="auto">
          <a:xfrm>
            <a:off x="3925369" y="665225"/>
            <a:ext cx="29400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t>import org.apache.hadoop.fs.FileSystem</a:t>
            </a:r>
            <a:endParaRPr lang="zh-CN" altLang="en-US" sz="1200"/>
          </a:p>
        </p:txBody>
      </p:sp>
      <p:cxnSp>
        <p:nvCxnSpPr>
          <p:cNvPr id="7" name="直接箭头连接符 8"/>
          <p:cNvCxnSpPr>
            <a:cxnSpLocks noChangeShapeType="1"/>
          </p:cNvCxnSpPr>
          <p:nvPr/>
        </p:nvCxnSpPr>
        <p:spPr bwMode="auto">
          <a:xfrm flipH="1">
            <a:off x="3844406" y="1474850"/>
            <a:ext cx="1066800" cy="60960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8" name="TextBox 9"/>
          <p:cNvSpPr txBox="1">
            <a:spLocks noChangeArrowheads="1"/>
          </p:cNvSpPr>
          <p:nvPr/>
        </p:nvSpPr>
        <p:spPr bwMode="auto">
          <a:xfrm>
            <a:off x="7702667" y="798276"/>
            <a:ext cx="40322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dirty="0"/>
              <a:t>RPC</a:t>
            </a:r>
            <a:r>
              <a:rPr lang="zh-CN" altLang="en-US" sz="1200" dirty="0"/>
              <a:t>远程调用名称节点</a:t>
            </a:r>
            <a:endParaRPr lang="en-US" altLang="zh-CN" sz="1200" dirty="0"/>
          </a:p>
          <a:p>
            <a:r>
              <a:rPr lang="zh-CN" altLang="en-US" sz="1200" dirty="0"/>
              <a:t>在文件系统的命名空间中新建一个文件</a:t>
            </a:r>
            <a:endParaRPr lang="en-US" altLang="zh-CN" sz="1200" dirty="0"/>
          </a:p>
          <a:p>
            <a:r>
              <a:rPr lang="zh-CN" altLang="en-US" sz="1200" dirty="0"/>
              <a:t>名称节点会执行一些检查（文件是否存在，客户端权限）</a:t>
            </a:r>
            <a:endParaRPr lang="zh-CN" altLang="en-US" sz="1200" dirty="0"/>
          </a:p>
        </p:txBody>
      </p:sp>
      <p:cxnSp>
        <p:nvCxnSpPr>
          <p:cNvPr id="9" name="直接箭头连接符 11"/>
          <p:cNvCxnSpPr>
            <a:cxnSpLocks noChangeShapeType="1"/>
          </p:cNvCxnSpPr>
          <p:nvPr/>
        </p:nvCxnSpPr>
        <p:spPr bwMode="auto">
          <a:xfrm flipH="1">
            <a:off x="7844906" y="1403113"/>
            <a:ext cx="723900" cy="832794"/>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10" name="TextBox 4"/>
          <p:cNvSpPr txBox="1">
            <a:spLocks noChangeArrowheads="1"/>
          </p:cNvSpPr>
          <p:nvPr/>
        </p:nvSpPr>
        <p:spPr bwMode="auto">
          <a:xfrm>
            <a:off x="5978006" y="3532250"/>
            <a:ext cx="3917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400"/>
              <a:t>FSDataOutputStream</a:t>
            </a:r>
            <a:r>
              <a:rPr lang="zh-CN" altLang="en-US" sz="1400"/>
              <a:t>封装了</a:t>
            </a:r>
            <a:r>
              <a:rPr lang="en-US" altLang="zh-CN" sz="1400"/>
              <a:t>DFSOutputStream</a:t>
            </a:r>
            <a:endParaRPr lang="zh-CN" altLang="en-US" sz="1400"/>
          </a:p>
        </p:txBody>
      </p:sp>
      <p:cxnSp>
        <p:nvCxnSpPr>
          <p:cNvPr id="11" name="直接箭头连接符 14"/>
          <p:cNvCxnSpPr>
            <a:cxnSpLocks noChangeShapeType="1"/>
          </p:cNvCxnSpPr>
          <p:nvPr/>
        </p:nvCxnSpPr>
        <p:spPr bwMode="auto">
          <a:xfrm flipH="1" flipV="1">
            <a:off x="5368406" y="3532250"/>
            <a:ext cx="762000" cy="15240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12" name="矩形 17"/>
          <p:cNvSpPr>
            <a:spLocks noChangeArrowheads="1"/>
          </p:cNvSpPr>
          <p:nvPr/>
        </p:nvSpPr>
        <p:spPr bwMode="auto">
          <a:xfrm>
            <a:off x="1569519" y="4370450"/>
            <a:ext cx="3036887"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zh-CN" altLang="en-US" sz="1100"/>
              <a:t>数据被分成一个个分包</a:t>
            </a:r>
            <a:endParaRPr lang="en-US" altLang="zh-CN" sz="1100"/>
          </a:p>
          <a:p>
            <a:pPr algn="r"/>
            <a:r>
              <a:rPr lang="zh-CN" altLang="en-US" sz="1100"/>
              <a:t>分包被放入</a:t>
            </a:r>
            <a:r>
              <a:rPr lang="en-US" altLang="zh-CN" sz="1100"/>
              <a:t>DFSOutputStream</a:t>
            </a:r>
            <a:r>
              <a:rPr lang="zh-CN" altLang="en-US" sz="1100"/>
              <a:t>对象的内部队列</a:t>
            </a:r>
            <a:endParaRPr lang="en-US" altLang="zh-CN" sz="1100"/>
          </a:p>
          <a:p>
            <a:pPr algn="r"/>
            <a:r>
              <a:rPr lang="en-US" altLang="zh-CN" sz="1100"/>
              <a:t>DFSOutputStream</a:t>
            </a:r>
            <a:r>
              <a:rPr lang="zh-CN" altLang="en-US" sz="1100"/>
              <a:t>向名称节点申请</a:t>
            </a:r>
            <a:endParaRPr lang="en-US" altLang="zh-CN" sz="1100"/>
          </a:p>
          <a:p>
            <a:pPr algn="r"/>
            <a:r>
              <a:rPr lang="zh-CN" altLang="en-US" sz="1100"/>
              <a:t>保存数据块的若干数据节点</a:t>
            </a:r>
            <a:endParaRPr lang="zh-CN" altLang="en-US" sz="1100"/>
          </a:p>
        </p:txBody>
      </p:sp>
      <p:sp>
        <p:nvSpPr>
          <p:cNvPr id="13" name="TextBox 18"/>
          <p:cNvSpPr txBox="1">
            <a:spLocks noChangeArrowheads="1"/>
          </p:cNvSpPr>
          <p:nvPr/>
        </p:nvSpPr>
        <p:spPr bwMode="auto">
          <a:xfrm>
            <a:off x="6435206" y="3913250"/>
            <a:ext cx="31083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200"/>
              <a:t>这些数据节点形成一个数据流管道</a:t>
            </a:r>
            <a:endParaRPr lang="en-US" altLang="zh-CN" sz="1200"/>
          </a:p>
          <a:p>
            <a:r>
              <a:rPr lang="zh-CN" altLang="en-US" sz="1200"/>
              <a:t>队列中的分包最后被打包成数据包</a:t>
            </a:r>
            <a:endParaRPr lang="en-US" altLang="zh-CN" sz="1200"/>
          </a:p>
          <a:p>
            <a:r>
              <a:rPr lang="zh-CN" altLang="en-US" sz="1200"/>
              <a:t>发往数据流管道中的第一个数据节点</a:t>
            </a:r>
            <a:endParaRPr lang="en-US" altLang="zh-CN" sz="1200"/>
          </a:p>
          <a:p>
            <a:r>
              <a:rPr lang="zh-CN" altLang="en-US" sz="1200"/>
              <a:t>第一个数据节点将数据包发送到第二个节点</a:t>
            </a:r>
            <a:endParaRPr lang="en-US" altLang="zh-CN" sz="1200"/>
          </a:p>
          <a:p>
            <a:r>
              <a:rPr lang="zh-CN" altLang="en-US" sz="1200"/>
              <a:t>依此类推，形成“流水线复制”</a:t>
            </a:r>
            <a:endParaRPr lang="zh-CN" altLang="en-US" sz="1200"/>
          </a:p>
        </p:txBody>
      </p:sp>
      <p:cxnSp>
        <p:nvCxnSpPr>
          <p:cNvPr id="14" name="直接箭头连接符 21"/>
          <p:cNvCxnSpPr>
            <a:cxnSpLocks noChangeShapeType="1"/>
          </p:cNvCxnSpPr>
          <p:nvPr/>
        </p:nvCxnSpPr>
        <p:spPr bwMode="auto">
          <a:xfrm flipH="1">
            <a:off x="6130406" y="4903850"/>
            <a:ext cx="990600" cy="22860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cxnSp>
        <p:nvCxnSpPr>
          <p:cNvPr id="15" name="直接箭头连接符 23"/>
          <p:cNvCxnSpPr>
            <a:cxnSpLocks noChangeShapeType="1"/>
          </p:cNvCxnSpPr>
          <p:nvPr/>
        </p:nvCxnSpPr>
        <p:spPr bwMode="auto">
          <a:xfrm>
            <a:off x="7654406" y="4903850"/>
            <a:ext cx="381000" cy="15240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16" name="TextBox 24"/>
          <p:cNvSpPr txBox="1">
            <a:spLocks noChangeArrowheads="1"/>
          </p:cNvSpPr>
          <p:nvPr/>
        </p:nvSpPr>
        <p:spPr bwMode="auto">
          <a:xfrm>
            <a:off x="4377806" y="5665850"/>
            <a:ext cx="52625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200"/>
              <a:t>为了保证节点数据准确，接收到数据的数据节点要向发送者发送“确认包”</a:t>
            </a:r>
            <a:endParaRPr lang="en-US" altLang="zh-CN" sz="1200"/>
          </a:p>
          <a:p>
            <a:r>
              <a:rPr lang="zh-CN" altLang="en-US" sz="1200"/>
              <a:t>确认包沿着数据流管道逆流而上，经过各个节点最终到达客户端</a:t>
            </a:r>
            <a:endParaRPr lang="en-US" altLang="zh-CN" sz="1200"/>
          </a:p>
          <a:p>
            <a:r>
              <a:rPr lang="zh-CN" altLang="en-US" sz="1200"/>
              <a:t>客户端收到应答时，它将对应的分包从内部队列移除</a:t>
            </a:r>
            <a:endParaRPr lang="zh-CN" altLang="en-US" sz="1200"/>
          </a:p>
        </p:txBody>
      </p:sp>
      <p:cxnSp>
        <p:nvCxnSpPr>
          <p:cNvPr id="17" name="直接箭头连接符 26"/>
          <p:cNvCxnSpPr>
            <a:cxnSpLocks noChangeShapeType="1"/>
          </p:cNvCxnSpPr>
          <p:nvPr/>
        </p:nvCxnSpPr>
        <p:spPr bwMode="auto">
          <a:xfrm flipV="1">
            <a:off x="8187806" y="5589650"/>
            <a:ext cx="76200" cy="15240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cxnSp>
        <p:nvCxnSpPr>
          <p:cNvPr id="18" name="直接箭头连接符 28"/>
          <p:cNvCxnSpPr>
            <a:cxnSpLocks noChangeShapeType="1"/>
          </p:cNvCxnSpPr>
          <p:nvPr/>
        </p:nvCxnSpPr>
        <p:spPr bwMode="auto">
          <a:xfrm flipH="1" flipV="1">
            <a:off x="6130406" y="5589650"/>
            <a:ext cx="76200" cy="15240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19" name="TextBox 29"/>
          <p:cNvSpPr txBox="1">
            <a:spLocks noChangeArrowheads="1"/>
          </p:cNvSpPr>
          <p:nvPr/>
        </p:nvSpPr>
        <p:spPr bwMode="auto">
          <a:xfrm>
            <a:off x="7573444" y="2886138"/>
            <a:ext cx="22145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200"/>
              <a:t>DFSOutputStream</a:t>
            </a:r>
            <a:r>
              <a:rPr lang="zh-CN" altLang="en-US" sz="1200"/>
              <a:t>调用</a:t>
            </a:r>
            <a:endParaRPr lang="en-US" altLang="zh-CN" sz="1200"/>
          </a:p>
          <a:p>
            <a:r>
              <a:rPr lang="en-US" altLang="zh-CN" sz="1200"/>
              <a:t>ClientProtocal.complete()</a:t>
            </a:r>
            <a:r>
              <a:rPr lang="zh-CN" altLang="en-US" sz="1200"/>
              <a:t>方法</a:t>
            </a:r>
            <a:endParaRPr lang="en-US" altLang="zh-CN" sz="1200"/>
          </a:p>
          <a:p>
            <a:r>
              <a:rPr lang="zh-CN" altLang="en-US" sz="1200"/>
              <a:t>通知名称节点关闭文件</a:t>
            </a:r>
            <a:endParaRPr lang="zh-CN" altLang="en-US" sz="1200"/>
          </a:p>
        </p:txBody>
      </p:sp>
      <p:cxnSp>
        <p:nvCxnSpPr>
          <p:cNvPr id="20" name="直接箭头连接符 31"/>
          <p:cNvCxnSpPr>
            <a:cxnSpLocks noChangeShapeType="1"/>
            <a:stCxn id="19" idx="1"/>
          </p:cNvCxnSpPr>
          <p:nvPr/>
        </p:nvCxnSpPr>
        <p:spPr bwMode="auto">
          <a:xfrm flipH="1" flipV="1">
            <a:off x="7273406" y="2998850"/>
            <a:ext cx="300038" cy="209550"/>
          </a:xfrm>
          <a:prstGeom prst="straightConnector1">
            <a:avLst/>
          </a:prstGeom>
          <a:noFill/>
          <a:ln w="9525">
            <a:solidFill>
              <a:schemeClr val="tx1"/>
            </a:solidFill>
            <a:round/>
            <a:tailEnd type="arrow" w="med" len="med"/>
          </a:ln>
          <a:extLst>
            <a:ext uri="{909E8E84-426E-40DD-AFC4-6F175D3DCCD1}">
              <a14:hiddenFill xmlns:a14="http://schemas.microsoft.com/office/drawing/2010/main">
                <a:noFill/>
              </a14:hiddenFill>
            </a:ext>
          </a:extLst>
        </p:spPr>
      </p:cxnSp>
      <p:sp>
        <p:nvSpPr>
          <p:cNvPr id="21" name="乘号 20"/>
          <p:cNvSpPr/>
          <p:nvPr/>
        </p:nvSpPr>
        <p:spPr>
          <a:xfrm>
            <a:off x="6599145" y="2335645"/>
            <a:ext cx="390473" cy="391743"/>
          </a:xfrm>
          <a:prstGeom prst="mathMultiply">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p:nvPr/>
        </p:nvCxnSpPr>
        <p:spPr>
          <a:xfrm flipV="1">
            <a:off x="5659582" y="2268600"/>
            <a:ext cx="2431473" cy="670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2108201"/>
            <a:ext cx="4119613" cy="3760891"/>
          </a:xfrm>
        </p:spPr>
        <p:txBody>
          <a:bodyPr/>
          <a:lstStyle/>
          <a:p>
            <a:r>
              <a:rPr lang="en-US" dirty="0"/>
              <a:t>1</a:t>
            </a:r>
            <a:r>
              <a:rPr lang="en-US" dirty="0" smtClean="0"/>
              <a:t>.</a:t>
            </a:r>
            <a:r>
              <a:rPr lang="zh-CN" altLang="en-US" sz="2000" dirty="0"/>
              <a:t>计算机集群</a:t>
            </a:r>
            <a:r>
              <a:rPr lang="zh-CN" altLang="en-US" sz="2000" dirty="0" smtClean="0"/>
              <a:t>结构</a:t>
            </a:r>
            <a:endParaRPr lang="en-US" altLang="zh-CN" sz="2000" dirty="0" smtClean="0"/>
          </a:p>
          <a:p>
            <a:pPr>
              <a:buFontTx/>
              <a:buChar char="•"/>
            </a:pPr>
            <a:r>
              <a:rPr lang="zh-CN" altLang="en-US" sz="2000" dirty="0"/>
              <a:t>分布式文件系统把文件分布存储到多个计算机节点上，成千上万的计算机节点构成</a:t>
            </a:r>
            <a:r>
              <a:rPr lang="zh-CN" altLang="en-US" sz="2000" dirty="0">
                <a:solidFill>
                  <a:srgbClr val="FF0000"/>
                </a:solidFill>
              </a:rPr>
              <a:t>计算机集群</a:t>
            </a:r>
            <a:endParaRPr lang="zh-CN" altLang="en-US" sz="2000" dirty="0">
              <a:solidFill>
                <a:srgbClr val="FF0000"/>
              </a:solidFill>
            </a:endParaRPr>
          </a:p>
          <a:p>
            <a:pPr>
              <a:buFontTx/>
              <a:buChar char="•"/>
            </a:pPr>
            <a:r>
              <a:rPr lang="zh-CN" altLang="en-US" sz="2000" dirty="0"/>
              <a:t>与之前使用多个处理器和专用高级硬件的并行化处理装置不同的是，目前的分布式文件系统所采用的计算机集群，都是由</a:t>
            </a:r>
            <a:r>
              <a:rPr lang="zh-CN" altLang="en-US" sz="2000" dirty="0">
                <a:solidFill>
                  <a:srgbClr val="FF0000"/>
                </a:solidFill>
              </a:rPr>
              <a:t>普通硬件</a:t>
            </a:r>
            <a:r>
              <a:rPr lang="zh-CN" altLang="en-US" sz="2000" dirty="0"/>
              <a:t>构成的，这就大大降低了硬件上的开销</a:t>
            </a:r>
            <a:endParaRPr lang="zh-CN" altLang="en-US" sz="2000" dirty="0"/>
          </a:p>
          <a:p>
            <a:endParaRPr lang="zh-CN" altLang="en-US" sz="2000" dirty="0"/>
          </a:p>
          <a:p>
            <a:endParaRPr lang="en-US" dirty="0"/>
          </a:p>
        </p:txBody>
      </p:sp>
      <p:sp>
        <p:nvSpPr>
          <p:cNvPr id="2" name="Title 1"/>
          <p:cNvSpPr>
            <a:spLocks noGrp="1"/>
          </p:cNvSpPr>
          <p:nvPr>
            <p:ph type="title"/>
          </p:nvPr>
        </p:nvSpPr>
        <p:spPr/>
        <p:txBody>
          <a:bodyPr>
            <a:normAutofit/>
          </a:bodyPr>
          <a:lstStyle/>
          <a:p>
            <a:r>
              <a:rPr lang="en-US" altLang="zh-CN" sz="3700" dirty="0" smtClean="0"/>
              <a:t>2.1</a:t>
            </a:r>
            <a:r>
              <a:rPr lang="zh-CN" altLang="en-US" sz="3700" dirty="0" smtClean="0"/>
              <a:t>分布式文件系统</a:t>
            </a:r>
            <a:endParaRPr lang="en-US" sz="3700" dirty="0"/>
          </a:p>
        </p:txBody>
      </p:sp>
      <p:pic>
        <p:nvPicPr>
          <p:cNvPr id="5" name="Picture 5"/>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5653548" y="2293989"/>
            <a:ext cx="5029200" cy="338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2.1</a:t>
            </a:r>
            <a:r>
              <a:rPr lang="zh-CN" altLang="en-US" dirty="0" smtClean="0"/>
              <a:t>分布式文件系统</a:t>
            </a:r>
            <a:endParaRPr lang="en-US" dirty="0"/>
          </a:p>
        </p:txBody>
      </p:sp>
      <p:sp>
        <p:nvSpPr>
          <p:cNvPr id="3" name="内容占位符 2"/>
          <p:cNvSpPr>
            <a:spLocks noGrp="1"/>
          </p:cNvSpPr>
          <p:nvPr>
            <p:ph idx="1"/>
          </p:nvPr>
        </p:nvSpPr>
        <p:spPr>
          <a:xfrm>
            <a:off x="1097280" y="2108201"/>
            <a:ext cx="3951585" cy="3648586"/>
          </a:xfrm>
        </p:spPr>
        <p:txBody>
          <a:bodyPr>
            <a:normAutofit/>
          </a:bodyPr>
          <a:lstStyle/>
          <a:p>
            <a:pPr>
              <a:buFont typeface="Arial" panose="020B0604020202020204" pitchFamily="34" charset="0"/>
              <a:buChar char="•"/>
            </a:pPr>
            <a:r>
              <a:rPr lang="zh-CN" altLang="en-US" dirty="0" smtClean="0"/>
              <a:t>分布式文件系统的结构</a:t>
            </a:r>
            <a:endParaRPr lang="en-US" altLang="zh-CN" dirty="0" smtClean="0"/>
          </a:p>
          <a:p>
            <a:r>
              <a:rPr lang="zh-CN" altLang="en-US" dirty="0" smtClean="0"/>
              <a:t>分布式</a:t>
            </a:r>
            <a:r>
              <a:rPr lang="zh-CN" altLang="en-US" dirty="0"/>
              <a:t>文件系统在物理结构上是由计算机集群中的多个节点构成的，这些节点分为两类，一类叫“主节点”</a:t>
            </a:r>
            <a:r>
              <a:rPr lang="en-US" altLang="zh-CN" dirty="0"/>
              <a:t>(Master Node)</a:t>
            </a:r>
            <a:r>
              <a:rPr lang="zh-CN" altLang="en-US" dirty="0"/>
              <a:t>或者也被称为“名称结点”</a:t>
            </a:r>
            <a:r>
              <a:rPr lang="en-US" altLang="zh-CN" dirty="0"/>
              <a:t>(</a:t>
            </a:r>
            <a:r>
              <a:rPr lang="en-US" altLang="zh-CN" dirty="0" err="1">
                <a:solidFill>
                  <a:srgbClr val="FF0000"/>
                </a:solidFill>
              </a:rPr>
              <a:t>NameNode</a:t>
            </a:r>
            <a:r>
              <a:rPr lang="en-US" altLang="zh-CN" dirty="0"/>
              <a:t>)</a:t>
            </a:r>
            <a:r>
              <a:rPr lang="zh-CN" altLang="en-US" dirty="0"/>
              <a:t>，另一类叫“从节点”（</a:t>
            </a:r>
            <a:r>
              <a:rPr lang="en-US" altLang="zh-CN" dirty="0"/>
              <a:t>Slave Node</a:t>
            </a:r>
            <a:r>
              <a:rPr lang="zh-CN" altLang="en-US" dirty="0"/>
              <a:t>）或者也被称为“数据节点”</a:t>
            </a:r>
            <a:r>
              <a:rPr lang="en-US" altLang="zh-CN" dirty="0"/>
              <a:t>(</a:t>
            </a:r>
            <a:r>
              <a:rPr lang="en-US" altLang="zh-CN" dirty="0" err="1">
                <a:solidFill>
                  <a:srgbClr val="FF0000"/>
                </a:solidFill>
              </a:rPr>
              <a:t>DataNode</a:t>
            </a:r>
            <a:r>
              <a:rPr lang="en-US" altLang="zh-CN" dirty="0"/>
              <a:t>)</a:t>
            </a:r>
            <a:endParaRPr lang="zh-CN" altLang="en-US" dirty="0"/>
          </a:p>
          <a:p>
            <a:endParaRPr lang="en-US" dirty="0"/>
          </a:p>
        </p:txBody>
      </p:sp>
      <p:pic>
        <p:nvPicPr>
          <p:cNvPr id="1028" name="Picture 4" descr="HDFS Architec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01085" y="2050025"/>
            <a:ext cx="5573959" cy="38520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700" dirty="0" smtClean="0"/>
              <a:t>2.2 HDFS</a:t>
            </a:r>
            <a:r>
              <a:rPr lang="zh-CN" altLang="en-US" sz="3700" dirty="0" smtClean="0"/>
              <a:t>简介</a:t>
            </a:r>
            <a:endParaRPr lang="en-US" sz="3700" dirty="0"/>
          </a:p>
        </p:txBody>
      </p:sp>
      <p:sp>
        <p:nvSpPr>
          <p:cNvPr id="6" name="文本框 1"/>
          <p:cNvSpPr txBox="1">
            <a:spLocks noChangeArrowheads="1"/>
          </p:cNvSpPr>
          <p:nvPr/>
        </p:nvSpPr>
        <p:spPr bwMode="auto">
          <a:xfrm>
            <a:off x="1211827" y="1978738"/>
            <a:ext cx="4533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a:t>总体而言，</a:t>
            </a:r>
            <a:r>
              <a:rPr lang="en-US" altLang="zh-CN"/>
              <a:t>HDFS</a:t>
            </a:r>
            <a:r>
              <a:rPr lang="zh-CN" altLang="en-US"/>
              <a:t>要实现以下目标：</a:t>
            </a:r>
            <a:endParaRPr lang="zh-CN" altLang="en-US"/>
          </a:p>
        </p:txBody>
      </p:sp>
      <p:sp>
        <p:nvSpPr>
          <p:cNvPr id="7" name="文本框 2"/>
          <p:cNvSpPr txBox="1">
            <a:spLocks noChangeArrowheads="1"/>
          </p:cNvSpPr>
          <p:nvPr/>
        </p:nvSpPr>
        <p:spPr bwMode="auto">
          <a:xfrm>
            <a:off x="1669027" y="2588338"/>
            <a:ext cx="55626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dirty="0"/>
              <a:t>●</a:t>
            </a:r>
            <a:r>
              <a:rPr lang="zh-CN" altLang="en-US" b="1" dirty="0"/>
              <a:t>兼容廉价的硬件设备</a:t>
            </a:r>
            <a:endParaRPr lang="en-US" altLang="zh-CN" dirty="0"/>
          </a:p>
          <a:p>
            <a:pPr eaLnBrk="1" hangingPunct="1">
              <a:buFontTx/>
              <a:buNone/>
            </a:pPr>
            <a:r>
              <a:rPr lang="en-US" altLang="zh-CN" dirty="0"/>
              <a:t>●</a:t>
            </a:r>
            <a:r>
              <a:rPr lang="zh-CN" altLang="en-US" b="1" dirty="0"/>
              <a:t>流数据</a:t>
            </a:r>
            <a:r>
              <a:rPr lang="zh-CN" altLang="en-US" b="1" dirty="0" smtClean="0"/>
              <a:t>读写 </a:t>
            </a:r>
            <a:endParaRPr lang="zh-CN" altLang="en-US" dirty="0"/>
          </a:p>
          <a:p>
            <a:pPr eaLnBrk="1" hangingPunct="1">
              <a:buFontTx/>
              <a:buNone/>
            </a:pPr>
            <a:r>
              <a:rPr lang="en-US" altLang="zh-CN" dirty="0"/>
              <a:t>●</a:t>
            </a:r>
            <a:r>
              <a:rPr lang="zh-CN" altLang="en-US" b="1" dirty="0"/>
              <a:t>大数据</a:t>
            </a:r>
            <a:r>
              <a:rPr lang="zh-CN" altLang="en-US" b="1" dirty="0" smtClean="0"/>
              <a:t>集 </a:t>
            </a:r>
            <a:r>
              <a:rPr lang="zh-CN" altLang="en-US" b="1" dirty="0" smtClean="0">
                <a:solidFill>
                  <a:srgbClr val="FF0000"/>
                </a:solidFill>
              </a:rPr>
              <a:t>达到</a:t>
            </a:r>
            <a:r>
              <a:rPr lang="en-US" altLang="zh-CN" b="1" dirty="0">
                <a:solidFill>
                  <a:srgbClr val="FF0000"/>
                </a:solidFill>
              </a:rPr>
              <a:t>T</a:t>
            </a:r>
            <a:r>
              <a:rPr lang="en-US" altLang="zh-CN" b="1" dirty="0" smtClean="0">
                <a:solidFill>
                  <a:srgbClr val="FF0000"/>
                </a:solidFill>
              </a:rPr>
              <a:t>B</a:t>
            </a:r>
            <a:r>
              <a:rPr lang="zh-CN" altLang="en-US" b="1" dirty="0" smtClean="0">
                <a:solidFill>
                  <a:srgbClr val="FF0000"/>
                </a:solidFill>
              </a:rPr>
              <a:t>甚至</a:t>
            </a:r>
            <a:r>
              <a:rPr lang="en-US" altLang="zh-CN" b="1" dirty="0" smtClean="0">
                <a:solidFill>
                  <a:srgbClr val="FF0000"/>
                </a:solidFill>
              </a:rPr>
              <a:t>PB</a:t>
            </a:r>
            <a:r>
              <a:rPr lang="zh-CN" altLang="en-US" b="1" dirty="0" smtClean="0">
                <a:solidFill>
                  <a:srgbClr val="FF0000"/>
                </a:solidFill>
              </a:rPr>
              <a:t>级别</a:t>
            </a:r>
            <a:endParaRPr lang="zh-CN" altLang="en-US" dirty="0">
              <a:solidFill>
                <a:srgbClr val="FF0000"/>
              </a:solidFill>
            </a:endParaRPr>
          </a:p>
          <a:p>
            <a:pPr eaLnBrk="1" hangingPunct="1">
              <a:buFontTx/>
              <a:buNone/>
            </a:pPr>
            <a:r>
              <a:rPr lang="en-US" altLang="zh-CN" dirty="0"/>
              <a:t>●</a:t>
            </a:r>
            <a:r>
              <a:rPr lang="zh-CN" altLang="en-US" b="1" dirty="0"/>
              <a:t>简单的文件</a:t>
            </a:r>
            <a:r>
              <a:rPr lang="zh-CN" altLang="en-US" b="1" dirty="0" smtClean="0"/>
              <a:t>模型</a:t>
            </a:r>
            <a:r>
              <a:rPr lang="zh-CN" altLang="en-US" b="1" dirty="0" smtClean="0">
                <a:solidFill>
                  <a:srgbClr val="FF0000"/>
                </a:solidFill>
              </a:rPr>
              <a:t>“一次写入，多次读取”</a:t>
            </a:r>
            <a:endParaRPr lang="zh-CN" altLang="en-US" dirty="0">
              <a:solidFill>
                <a:srgbClr val="FF0000"/>
              </a:solidFill>
            </a:endParaRPr>
          </a:p>
          <a:p>
            <a:pPr eaLnBrk="1" hangingPunct="1">
              <a:buFontTx/>
              <a:buNone/>
            </a:pPr>
            <a:r>
              <a:rPr lang="en-US" altLang="zh-CN" dirty="0"/>
              <a:t>●</a:t>
            </a:r>
            <a:r>
              <a:rPr lang="zh-CN" altLang="en-US" b="1" dirty="0"/>
              <a:t>强大的跨平台</a:t>
            </a:r>
            <a:r>
              <a:rPr lang="zh-CN" altLang="en-US" b="1" dirty="0" smtClean="0"/>
              <a:t>兼容性 </a:t>
            </a:r>
            <a:r>
              <a:rPr lang="zh-CN" altLang="en-US" b="1" dirty="0" smtClean="0">
                <a:solidFill>
                  <a:srgbClr val="FF0000"/>
                </a:solidFill>
              </a:rPr>
              <a:t>采用</a:t>
            </a:r>
            <a:r>
              <a:rPr lang="en-US" altLang="zh-CN" b="1" dirty="0" smtClean="0">
                <a:solidFill>
                  <a:srgbClr val="FF0000"/>
                </a:solidFill>
              </a:rPr>
              <a:t>JAVA</a:t>
            </a:r>
            <a:r>
              <a:rPr lang="zh-CN" altLang="en-US" b="1" dirty="0" smtClean="0">
                <a:solidFill>
                  <a:srgbClr val="FF0000"/>
                </a:solidFill>
              </a:rPr>
              <a:t>语言实现</a:t>
            </a:r>
            <a:endParaRPr lang="zh-CN" altLang="en-US" dirty="0">
              <a:solidFill>
                <a:srgbClr val="FF0000"/>
              </a:solidFill>
            </a:endParaRPr>
          </a:p>
        </p:txBody>
      </p:sp>
      <p:sp>
        <p:nvSpPr>
          <p:cNvPr id="8" name="文本框 3"/>
          <p:cNvSpPr txBox="1">
            <a:spLocks noChangeArrowheads="1"/>
          </p:cNvSpPr>
          <p:nvPr/>
        </p:nvSpPr>
        <p:spPr bwMode="auto">
          <a:xfrm>
            <a:off x="1173727" y="4294901"/>
            <a:ext cx="7886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dirty="0"/>
              <a:t>HDFS</a:t>
            </a:r>
            <a:r>
              <a:rPr lang="zh-CN" altLang="en-US" dirty="0"/>
              <a:t>特殊的设计，在实现上述优良特性的同时，也使得自身具有一些应用局限性，主要包括以下几个方面：</a:t>
            </a:r>
            <a:endParaRPr lang="zh-CN" altLang="en-US" dirty="0"/>
          </a:p>
        </p:txBody>
      </p:sp>
      <p:sp>
        <p:nvSpPr>
          <p:cNvPr id="9" name="文本框 4"/>
          <p:cNvSpPr txBox="1">
            <a:spLocks noChangeArrowheads="1"/>
          </p:cNvSpPr>
          <p:nvPr/>
        </p:nvSpPr>
        <p:spPr bwMode="auto">
          <a:xfrm>
            <a:off x="1516626" y="5093413"/>
            <a:ext cx="86056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Tx/>
              <a:buNone/>
            </a:pPr>
            <a:r>
              <a:rPr lang="en-US" altLang="zh-CN" dirty="0"/>
              <a:t>●</a:t>
            </a:r>
            <a:r>
              <a:rPr lang="zh-CN" altLang="en-US" b="1" dirty="0"/>
              <a:t>不适合低延迟数据访问</a:t>
            </a:r>
            <a:endParaRPr lang="zh-CN" altLang="en-US" dirty="0"/>
          </a:p>
          <a:p>
            <a:pPr eaLnBrk="1" hangingPunct="1">
              <a:buFontTx/>
              <a:buNone/>
            </a:pPr>
            <a:r>
              <a:rPr lang="en-US" altLang="zh-CN" dirty="0"/>
              <a:t>●</a:t>
            </a:r>
            <a:r>
              <a:rPr lang="zh-CN" altLang="en-US" b="1" dirty="0"/>
              <a:t>无法高效存储大量小文件</a:t>
            </a:r>
            <a:endParaRPr lang="zh-CN" altLang="en-US" dirty="0"/>
          </a:p>
          <a:p>
            <a:pPr eaLnBrk="1" hangingPunct="1">
              <a:buFontTx/>
              <a:buNone/>
            </a:pPr>
            <a:r>
              <a:rPr lang="en-US" altLang="zh-CN" dirty="0"/>
              <a:t>●</a:t>
            </a:r>
            <a:r>
              <a:rPr lang="zh-CN" altLang="en-US" b="1" dirty="0"/>
              <a:t>不支持多用户写入及任意修改</a:t>
            </a:r>
            <a:r>
              <a:rPr lang="zh-CN" altLang="en-US" b="1" dirty="0" smtClean="0"/>
              <a:t>文件（</a:t>
            </a:r>
            <a:r>
              <a:rPr lang="zh-CN" altLang="en-US" b="1" dirty="0" smtClean="0">
                <a:solidFill>
                  <a:srgbClr val="FF0000"/>
                </a:solidFill>
              </a:rPr>
              <a:t>只允许对文件执行追加操作，不能执行随机写操作）</a:t>
            </a:r>
            <a:endParaRPr lang="zh-CN" alt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700" dirty="0" smtClean="0"/>
              <a:t>2.3HDFS</a:t>
            </a:r>
            <a:r>
              <a:rPr lang="zh-CN" altLang="en-US" sz="3700" dirty="0" smtClean="0"/>
              <a:t>的相关概念</a:t>
            </a:r>
            <a:endParaRPr lang="en-US" sz="3700" dirty="0"/>
          </a:p>
        </p:txBody>
      </p:sp>
      <p:sp>
        <p:nvSpPr>
          <p:cNvPr id="3" name="内容占位符 2"/>
          <p:cNvSpPr>
            <a:spLocks noGrp="1"/>
          </p:cNvSpPr>
          <p:nvPr>
            <p:ph idx="1"/>
          </p:nvPr>
        </p:nvSpPr>
        <p:spPr>
          <a:xfrm>
            <a:off x="1097279" y="2108201"/>
            <a:ext cx="9098773" cy="3760891"/>
          </a:xfrm>
        </p:spPr>
        <p:txBody>
          <a:bodyPr>
            <a:normAutofit/>
          </a:bodyPr>
          <a:lstStyle/>
          <a:p>
            <a:r>
              <a:rPr lang="en-US" altLang="zh-CN" sz="2200" b="1" dirty="0" smtClean="0"/>
              <a:t>2.3.1 </a:t>
            </a:r>
            <a:r>
              <a:rPr lang="zh-CN" altLang="en-US" sz="2200" b="1" dirty="0" smtClean="0"/>
              <a:t>块</a:t>
            </a:r>
            <a:endParaRPr lang="en-US" altLang="zh-CN" sz="2200" b="1" dirty="0" smtClean="0"/>
          </a:p>
          <a:p>
            <a:r>
              <a:rPr lang="en-US" sz="2200" b="1" dirty="0" smtClean="0"/>
              <a:t>2.3.2 </a:t>
            </a:r>
            <a:r>
              <a:rPr lang="zh-CN" altLang="en-US" sz="2200" b="1" dirty="0" smtClean="0"/>
              <a:t>名称节点</a:t>
            </a:r>
            <a:endParaRPr lang="en-US" altLang="zh-CN" sz="2200" b="1" dirty="0" smtClean="0"/>
          </a:p>
          <a:p>
            <a:r>
              <a:rPr lang="en-US" altLang="zh-CN" sz="2200" b="1" dirty="0" smtClean="0"/>
              <a:t>2.3.3 </a:t>
            </a:r>
            <a:r>
              <a:rPr lang="zh-CN" altLang="en-US" sz="2200" b="1" dirty="0" smtClean="0"/>
              <a:t>数据节点</a:t>
            </a:r>
            <a:endParaRPr lang="en-US" altLang="zh-CN" sz="2200" b="1" dirty="0" smtClean="0"/>
          </a:p>
          <a:p>
            <a:r>
              <a:rPr lang="en-US" sz="2200" b="1" dirty="0" smtClean="0"/>
              <a:t>2.3.4 </a:t>
            </a:r>
            <a:r>
              <a:rPr lang="zh-CN" altLang="en-US" sz="2200" b="1" dirty="0" smtClean="0"/>
              <a:t>第二名称节点</a:t>
            </a:r>
            <a:r>
              <a:rPr lang="en-US" altLang="zh-CN" sz="2200" b="1" dirty="0" smtClean="0"/>
              <a:t>(Secondary </a:t>
            </a:r>
            <a:r>
              <a:rPr lang="en-US" altLang="zh-CN" sz="2200" b="1" dirty="0" err="1" smtClean="0"/>
              <a:t>NameNode</a:t>
            </a:r>
            <a:r>
              <a:rPr lang="en-US" altLang="zh-CN" sz="2200" b="1" dirty="0" smtClean="0"/>
              <a:t>)</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sz="3700" dirty="0" smtClean="0"/>
              <a:t>2.3.1 </a:t>
            </a:r>
            <a:r>
              <a:rPr lang="zh-CN" altLang="en-US" sz="3700" dirty="0" smtClean="0"/>
              <a:t>块（</a:t>
            </a:r>
            <a:r>
              <a:rPr lang="en-US" altLang="zh-CN" sz="3700" dirty="0" smtClean="0"/>
              <a:t>Block</a:t>
            </a:r>
            <a:r>
              <a:rPr lang="zh-CN" altLang="en-US" sz="3700" dirty="0" smtClean="0"/>
              <a:t>）</a:t>
            </a:r>
            <a:endParaRPr lang="en-US" sz="3700" dirty="0"/>
          </a:p>
        </p:txBody>
      </p:sp>
      <p:sp>
        <p:nvSpPr>
          <p:cNvPr id="3" name="内容占位符 2"/>
          <p:cNvSpPr>
            <a:spLocks noGrp="1"/>
          </p:cNvSpPr>
          <p:nvPr>
            <p:ph idx="1"/>
          </p:nvPr>
        </p:nvSpPr>
        <p:spPr/>
        <p:txBody>
          <a:bodyPr>
            <a:normAutofit fontScale="92500" lnSpcReduction="20000"/>
          </a:bodyPr>
          <a:lstStyle/>
          <a:p>
            <a:pPr marL="0" indent="0">
              <a:spcAft>
                <a:spcPts val="600"/>
              </a:spcAft>
              <a:buFontTx/>
              <a:buNone/>
            </a:pPr>
            <a:r>
              <a:rPr lang="en-US" altLang="zh-CN" sz="1800" dirty="0"/>
              <a:t>HDFS</a:t>
            </a:r>
            <a:r>
              <a:rPr lang="zh-CN" altLang="en-US" sz="1800" dirty="0"/>
              <a:t>默认一个块</a:t>
            </a:r>
            <a:r>
              <a:rPr lang="en-US" altLang="zh-CN" sz="1800" dirty="0" smtClean="0">
                <a:solidFill>
                  <a:srgbClr val="FF0000"/>
                </a:solidFill>
              </a:rPr>
              <a:t>128MB</a:t>
            </a:r>
            <a:r>
              <a:rPr lang="zh-CN" altLang="en-US" sz="1800" dirty="0" smtClean="0"/>
              <a:t>（</a:t>
            </a:r>
            <a:r>
              <a:rPr lang="en-US" altLang="zh-CN" sz="1800" dirty="0" smtClean="0"/>
              <a:t>Hadoop 1.0 </a:t>
            </a:r>
            <a:r>
              <a:rPr lang="zh-CN" altLang="en-US" sz="1800" dirty="0" smtClean="0"/>
              <a:t>默认为</a:t>
            </a:r>
            <a:r>
              <a:rPr lang="en-US" altLang="zh-CN" sz="1800" dirty="0" smtClean="0"/>
              <a:t>64MB</a:t>
            </a:r>
            <a:r>
              <a:rPr lang="zh-CN" altLang="en-US" sz="1800" dirty="0" smtClean="0"/>
              <a:t>），</a:t>
            </a:r>
            <a:r>
              <a:rPr lang="zh-CN" altLang="en-US" sz="1800" dirty="0"/>
              <a:t>一个文件被分成多个块，以块作为存储单位</a:t>
            </a:r>
            <a:endParaRPr lang="en-US" altLang="zh-CN" sz="1800" dirty="0"/>
          </a:p>
          <a:p>
            <a:pPr marL="0" indent="0">
              <a:spcAft>
                <a:spcPts val="600"/>
              </a:spcAft>
              <a:buFontTx/>
              <a:buNone/>
            </a:pPr>
            <a:r>
              <a:rPr lang="zh-CN" altLang="en-US" sz="1800" dirty="0"/>
              <a:t>块的大小</a:t>
            </a:r>
            <a:r>
              <a:rPr lang="zh-CN" altLang="en-US" sz="1800" dirty="0">
                <a:solidFill>
                  <a:srgbClr val="FF0000"/>
                </a:solidFill>
              </a:rPr>
              <a:t>远远大于普通文件系统</a:t>
            </a:r>
            <a:r>
              <a:rPr lang="zh-CN" altLang="en-US" sz="1800" dirty="0"/>
              <a:t>，可以</a:t>
            </a:r>
            <a:r>
              <a:rPr lang="zh-CN" altLang="en-US" sz="1800" dirty="0">
                <a:solidFill>
                  <a:srgbClr val="FF0000"/>
                </a:solidFill>
              </a:rPr>
              <a:t>最小化寻址</a:t>
            </a:r>
            <a:r>
              <a:rPr lang="zh-CN" altLang="en-US" sz="1800" dirty="0"/>
              <a:t>开销</a:t>
            </a:r>
            <a:endParaRPr lang="en-US" altLang="zh-CN" sz="1800" dirty="0"/>
          </a:p>
          <a:p>
            <a:pPr marL="0" indent="0">
              <a:spcAft>
                <a:spcPts val="600"/>
              </a:spcAft>
              <a:buFontTx/>
              <a:buNone/>
            </a:pPr>
            <a:r>
              <a:rPr lang="en-US" altLang="zh-CN" sz="1800" dirty="0"/>
              <a:t>HDFS</a:t>
            </a:r>
            <a:r>
              <a:rPr lang="zh-CN" altLang="en-US" sz="1800" dirty="0"/>
              <a:t>采用抽象的块概念可以带来以下几个明显的好处：</a:t>
            </a:r>
            <a:endParaRPr lang="zh-CN" altLang="en-US" sz="1800" dirty="0"/>
          </a:p>
          <a:p>
            <a:pPr marL="0" indent="0">
              <a:spcAft>
                <a:spcPts val="600"/>
              </a:spcAft>
              <a:buFontTx/>
              <a:buNone/>
            </a:pPr>
            <a:r>
              <a:rPr lang="zh-CN" altLang="en-US" sz="1200" b="1" dirty="0"/>
              <a:t>        ●  </a:t>
            </a:r>
            <a:r>
              <a:rPr lang="zh-CN" altLang="en-US" sz="1800" b="1" dirty="0"/>
              <a:t>支持大规模文件存储</a:t>
            </a:r>
            <a:r>
              <a:rPr lang="zh-CN" altLang="en-US" sz="1800" dirty="0"/>
              <a:t>：文件以块为单位进行存储，一个大规模文件可以被分拆成若干个文件块，不同的文件块可以被分发到不同的节点上，因此，一个文件的大小不会受到单个节点的存储容量的限制，可以远远大于网络中任意节点的存储容量</a:t>
            </a:r>
            <a:endParaRPr lang="zh-CN" altLang="en-US" sz="1800" dirty="0"/>
          </a:p>
          <a:p>
            <a:pPr marL="0" indent="0">
              <a:spcAft>
                <a:spcPts val="600"/>
              </a:spcAft>
              <a:buFontTx/>
              <a:buNone/>
            </a:pPr>
            <a:r>
              <a:rPr lang="zh-CN" altLang="en-US" sz="1200" b="1" dirty="0"/>
              <a:t>        ●    </a:t>
            </a:r>
            <a:r>
              <a:rPr lang="zh-CN" altLang="en-US" sz="1800" b="1" dirty="0"/>
              <a:t>简化系统设计</a:t>
            </a:r>
            <a:r>
              <a:rPr lang="zh-CN" altLang="en-US" sz="1800" dirty="0"/>
              <a:t>：首先，大大简化了存储管理，因为文件块大小是固定的，这样就可以很容易计算出一个节点可以存储多少文件块；其次，方便了元数据的管理，元数据不需要和文件块一起存储，可以由其他系统负责管理元数据</a:t>
            </a:r>
            <a:endParaRPr lang="zh-CN" altLang="en-US" sz="1800" dirty="0"/>
          </a:p>
          <a:p>
            <a:pPr marL="0" indent="0">
              <a:spcAft>
                <a:spcPts val="600"/>
              </a:spcAft>
              <a:buFontTx/>
              <a:buNone/>
            </a:pPr>
            <a:r>
              <a:rPr lang="zh-CN" altLang="en-US" sz="1200" b="1" dirty="0"/>
              <a:t>        ●    </a:t>
            </a:r>
            <a:r>
              <a:rPr lang="zh-CN" altLang="en-US" sz="1800" b="1" dirty="0"/>
              <a:t>适合数据备份</a:t>
            </a:r>
            <a:r>
              <a:rPr lang="zh-CN" altLang="en-US" sz="1800" dirty="0"/>
              <a:t>：每个文件块都可以冗余存储到多个节点上，大大提高了系统的容错性和可用性</a:t>
            </a:r>
            <a:endParaRPr lang="zh-CN" altLang="en-US" sz="18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700" dirty="0" smtClean="0"/>
              <a:t>2.3.2 </a:t>
            </a:r>
            <a:r>
              <a:rPr lang="zh-CN" altLang="en-US" sz="3700" dirty="0"/>
              <a:t>名称节点</a:t>
            </a:r>
            <a:r>
              <a:rPr lang="en-US" altLang="zh-CN" sz="3700" dirty="0" smtClean="0"/>
              <a:t>(</a:t>
            </a:r>
            <a:r>
              <a:rPr lang="en-US" altLang="zh-CN" sz="3700" dirty="0" err="1" smtClean="0"/>
              <a:t>NameNode</a:t>
            </a:r>
            <a:r>
              <a:rPr lang="en-US" altLang="zh-CN" sz="3700" dirty="0" smtClean="0"/>
              <a:t>)</a:t>
            </a:r>
            <a:endParaRPr lang="en-US" sz="3700" dirty="0"/>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78941" y="2035342"/>
            <a:ext cx="5776452" cy="4311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226" y="4627223"/>
            <a:ext cx="1263599" cy="171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datastoreItem>
</file>

<file path=customXml/itemProps2.xml><?xml version="1.0" encoding="utf-8"?>
<ds:datastoreItem xmlns:ds="http://schemas.openxmlformats.org/officeDocument/2006/customXml" ds:itemID="{6F4F4D41-822D-40F2-A7AC-E4E6CB36CA7A}">
  <ds:schemaRefs/>
</ds:datastoreItem>
</file>

<file path=customXml/itemProps3.xml><?xml version="1.0" encoding="utf-8"?>
<ds:datastoreItem xmlns:ds="http://schemas.openxmlformats.org/officeDocument/2006/customXml" ds:itemID="{19DAD249-BF80-48EF-9AFB-36A11BCDC2CE}">
  <ds:schemaRefs/>
</ds:datastoreItem>
</file>

<file path=docProps/app.xml><?xml version="1.0" encoding="utf-8"?>
<Properties xmlns="http://schemas.openxmlformats.org/officeDocument/2006/extended-properties" xmlns:vt="http://schemas.openxmlformats.org/officeDocument/2006/docPropsVTypes">
  <Template>{322CAFD7-CF9D-4C64-9A32-15835AA4A68B}tf56160789_win32</Template>
  <TotalTime>0</TotalTime>
  <Words>10668</Words>
  <Application>WPS Presentation</Application>
  <PresentationFormat>宽屏</PresentationFormat>
  <Paragraphs>360</Paragraphs>
  <Slides>38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38</vt:i4>
      </vt:variant>
    </vt:vector>
  </HeadingPairs>
  <TitlesOfParts>
    <vt:vector size="50" baseType="lpstr">
      <vt:lpstr>Arial</vt:lpstr>
      <vt:lpstr>宋体</vt:lpstr>
      <vt:lpstr>Wingdings</vt:lpstr>
      <vt:lpstr>Calibri</vt:lpstr>
      <vt:lpstr>Franklin Gothic Book</vt:lpstr>
      <vt:lpstr>Bookman Old Style</vt:lpstr>
      <vt:lpstr>微软雅黑</vt:lpstr>
      <vt:lpstr>Arial Unicode MS</vt:lpstr>
      <vt:lpstr>Courier</vt:lpstr>
      <vt:lpstr>Courier New</vt:lpstr>
      <vt:lpstr>Courier</vt:lpstr>
      <vt:lpstr>Custom</vt:lpstr>
      <vt:lpstr>分布式存储与计算</vt:lpstr>
      <vt:lpstr>第二章 分布式文件系统HDFS</vt:lpstr>
      <vt:lpstr>分布式文件系统HDFS</vt:lpstr>
      <vt:lpstr>2.1分布式文件系统</vt:lpstr>
      <vt:lpstr>2.1分布式文件系统</vt:lpstr>
      <vt:lpstr>2.2 HDFS简介</vt:lpstr>
      <vt:lpstr>2.3HDFS的相关概念</vt:lpstr>
      <vt:lpstr>2.3.1 块（Block）</vt:lpstr>
      <vt:lpstr>2.3.2 名称节点(NameNode)</vt:lpstr>
      <vt:lpstr>2.3.2名称节点</vt:lpstr>
      <vt:lpstr>2.3.2名称节点</vt:lpstr>
      <vt:lpstr>2.3.2 名称节点</vt:lpstr>
      <vt:lpstr>2.3.2 名称节点</vt:lpstr>
      <vt:lpstr>2.3.2 名称节点</vt:lpstr>
      <vt:lpstr>2.3.3 数据节点（DataNode）</vt:lpstr>
      <vt:lpstr>2.3.4第二名称节点</vt:lpstr>
      <vt:lpstr>PowerPoint 演示文稿</vt:lpstr>
      <vt:lpstr>3.4 HDFS体系结构</vt:lpstr>
      <vt:lpstr>3.4.1 HDFS体系结构概述</vt:lpstr>
      <vt:lpstr>3.4.2 HDFS命名空间管理</vt:lpstr>
      <vt:lpstr>3.4.3 通信协议</vt:lpstr>
      <vt:lpstr>3.4.4 客户端</vt:lpstr>
      <vt:lpstr>3.4.5 HDFS体系结构的局限性</vt:lpstr>
      <vt:lpstr>3.5 HDFS存储原理</vt:lpstr>
      <vt:lpstr>3.5.1 冗余数据保存</vt:lpstr>
      <vt:lpstr>3.5.2 数据存取策略</vt:lpstr>
      <vt:lpstr>hadoop.apache.org</vt:lpstr>
      <vt:lpstr>3.5.2 数据存取策略</vt:lpstr>
      <vt:lpstr>3.5.3 数据错误与恢复</vt:lpstr>
      <vt:lpstr>3.5.3 数据错误与恢复</vt:lpstr>
      <vt:lpstr>3.5.3 数据错误与恢复</vt:lpstr>
      <vt:lpstr>3.6 HDFS的数据读写过程</vt:lpstr>
      <vt:lpstr>PowerPoint 演示文稿</vt:lpstr>
      <vt:lpstr>3.6 HDFS的数据读写过程</vt:lpstr>
      <vt:lpstr>PowerPoint 演示文稿</vt:lpstr>
      <vt:lpstr>3.6 HDFS的数据读写过程</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分布式存储与计算</dc:title>
  <dc:creator>Kui Wang</dc:creator>
  <cp:lastModifiedBy>Kui</cp:lastModifiedBy>
  <cp:revision>52</cp:revision>
  <dcterms:created xsi:type="dcterms:W3CDTF">2024-02-18T08:39:00Z</dcterms:created>
  <dcterms:modified xsi:type="dcterms:W3CDTF">2025-09-19T04:53:58Z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5FB246B6519E47E0B716C8B55AB6CDEB_12</vt:lpwstr>
  </property>
  <property fmtid="{D5CDD505-2E9C-101B-9397-08002B2CF9AE}" pid="4" name="KSOProductBuildVer">
    <vt:lpwstr>1033-12.2.0.22549</vt:lpwstr>
  </property>
</Properties>
</file>