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337" r:id="rId9"/>
    <p:sldId id="264" r:id="rId10"/>
    <p:sldId id="265" r:id="rId11"/>
    <p:sldId id="367" r:id="rId12"/>
    <p:sldId id="338" r:id="rId13"/>
    <p:sldId id="266" r:id="rId14"/>
    <p:sldId id="267" r:id="rId15"/>
    <p:sldId id="368" r:id="rId16"/>
    <p:sldId id="339" r:id="rId17"/>
    <p:sldId id="340" r:id="rId18"/>
    <p:sldId id="342" r:id="rId19"/>
    <p:sldId id="343" r:id="rId20"/>
    <p:sldId id="344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8" r:id="rId31"/>
    <p:sldId id="379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56.100:8088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分布式存储与计算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30454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2024-2025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  <a:r>
              <a:rPr lang="zh-CN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学期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王奎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南开大学统计与数据科学学院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700" dirty="0" smtClean="0"/>
              <a:t>3.3 YARN</a:t>
            </a:r>
            <a:r>
              <a:rPr lang="zh-CN" altLang="en-US" sz="3700" dirty="0" smtClean="0"/>
              <a:t>的体系结构</a:t>
            </a:r>
            <a:endParaRPr lang="en-US" sz="3700" dirty="0"/>
          </a:p>
        </p:txBody>
      </p:sp>
      <p:sp>
        <p:nvSpPr>
          <p:cNvPr id="3" name="文本框 2"/>
          <p:cNvSpPr txBox="1"/>
          <p:nvPr/>
        </p:nvSpPr>
        <p:spPr>
          <a:xfrm>
            <a:off x="1097279" y="2040746"/>
            <a:ext cx="102146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NodeManager</a:t>
            </a:r>
            <a:endParaRPr lang="en-US" altLang="zh-CN" b="1" dirty="0" smtClean="0"/>
          </a:p>
          <a:p>
            <a:r>
              <a:rPr lang="en-US" altLang="zh-CN" dirty="0" err="1" smtClean="0"/>
              <a:t>NodeManager</a:t>
            </a:r>
            <a:r>
              <a:rPr lang="zh-CN" altLang="zh-CN" dirty="0"/>
              <a:t>是驻留在一个</a:t>
            </a:r>
            <a:r>
              <a:rPr lang="en-US" altLang="zh-CN" dirty="0"/>
              <a:t>YARN</a:t>
            </a:r>
            <a:r>
              <a:rPr lang="zh-CN" altLang="zh-CN" dirty="0"/>
              <a:t>集群中的每个节点上的代理，主要负责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zh-CN" altLang="zh-CN" dirty="0"/>
              <a:t>容器生命周期管理</a:t>
            </a:r>
            <a:endParaRPr lang="en-US" altLang="zh-CN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zh-CN" altLang="zh-CN" dirty="0"/>
              <a:t>监控每个容器的资源（</a:t>
            </a:r>
            <a:r>
              <a:rPr lang="en-US" altLang="zh-CN" dirty="0"/>
              <a:t>CPU</a:t>
            </a:r>
            <a:r>
              <a:rPr lang="zh-CN" altLang="zh-CN" dirty="0"/>
              <a:t>、内存等）使用情况</a:t>
            </a:r>
            <a:endParaRPr lang="en-US" altLang="zh-CN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zh-CN" altLang="zh-CN" dirty="0"/>
              <a:t>跟踪节点健康状况</a:t>
            </a:r>
            <a:endParaRPr lang="en-US" altLang="zh-CN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zh-CN" altLang="zh-CN" dirty="0"/>
              <a:t>以“心跳”的方式与</a:t>
            </a:r>
            <a:r>
              <a:rPr lang="en-US" altLang="zh-CN" dirty="0" err="1"/>
              <a:t>ResourceManager</a:t>
            </a:r>
            <a:r>
              <a:rPr lang="zh-CN" altLang="zh-CN" dirty="0"/>
              <a:t>保持通信</a:t>
            </a:r>
            <a:endParaRPr lang="en-US" altLang="zh-CN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zh-CN" altLang="zh-CN" dirty="0"/>
              <a:t>向</a:t>
            </a:r>
            <a:r>
              <a:rPr lang="en-US" altLang="zh-CN" dirty="0" err="1"/>
              <a:t>ResourceManager</a:t>
            </a:r>
            <a:r>
              <a:rPr lang="zh-CN" altLang="zh-CN" dirty="0"/>
              <a:t>汇报作业的资源使用情况和每个容器的运行状态</a:t>
            </a:r>
            <a:endParaRPr lang="en-US" altLang="zh-CN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zh-CN" altLang="zh-CN" dirty="0"/>
              <a:t>接收来自</a:t>
            </a:r>
            <a:r>
              <a:rPr lang="en-US" altLang="zh-CN" dirty="0" err="1"/>
              <a:t>ApplicationMaster</a:t>
            </a:r>
            <a:r>
              <a:rPr lang="zh-CN" altLang="zh-CN" dirty="0"/>
              <a:t>的启动</a:t>
            </a:r>
            <a:r>
              <a:rPr lang="en-US" altLang="zh-CN" dirty="0"/>
              <a:t>/</a:t>
            </a:r>
            <a:r>
              <a:rPr lang="zh-CN" altLang="zh-CN" dirty="0"/>
              <a:t>停止容器的各种请求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zh-CN" dirty="0"/>
              <a:t>需要说明的是，</a:t>
            </a:r>
            <a:r>
              <a:rPr lang="en-US" altLang="zh-CN" dirty="0" err="1"/>
              <a:t>NodeManager</a:t>
            </a:r>
            <a:r>
              <a:rPr lang="zh-CN" altLang="zh-CN" dirty="0"/>
              <a:t>主要负责管理抽象的容器，只处理与容器相关的事情，而不具体负责每个任务（</a:t>
            </a:r>
            <a:r>
              <a:rPr lang="en-US" altLang="zh-CN" dirty="0"/>
              <a:t>Map</a:t>
            </a:r>
            <a:r>
              <a:rPr lang="zh-CN" altLang="zh-CN" dirty="0"/>
              <a:t>任务或</a:t>
            </a:r>
            <a:r>
              <a:rPr lang="en-US" altLang="zh-CN" dirty="0"/>
              <a:t>Reduce</a:t>
            </a:r>
            <a:r>
              <a:rPr lang="zh-CN" altLang="zh-CN" dirty="0"/>
              <a:t>任务）自身状态的管理，因为这些管理工作是由</a:t>
            </a:r>
            <a:r>
              <a:rPr lang="en-US" altLang="zh-CN" dirty="0" err="1"/>
              <a:t>ApplicationMaster</a:t>
            </a:r>
            <a:r>
              <a:rPr lang="zh-CN" altLang="zh-CN" dirty="0"/>
              <a:t>完成的，</a:t>
            </a:r>
            <a:r>
              <a:rPr lang="en-US" altLang="zh-CN" dirty="0" err="1"/>
              <a:t>ApplicationMaster</a:t>
            </a:r>
            <a:r>
              <a:rPr lang="zh-CN" altLang="zh-CN" dirty="0"/>
              <a:t>会通过不断与</a:t>
            </a:r>
            <a:r>
              <a:rPr lang="en-US" altLang="zh-CN" dirty="0" err="1"/>
              <a:t>NodeManager</a:t>
            </a:r>
            <a:r>
              <a:rPr lang="zh-CN" altLang="zh-CN" dirty="0"/>
              <a:t>通信来掌握各个任务的执行状态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1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/>
              <a:t>3.3 YARN</a:t>
            </a:r>
            <a:r>
              <a:rPr lang="zh-CN" altLang="en-US" sz="3700" dirty="0" smtClean="0"/>
              <a:t>的体系结构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83608"/>
          </a:xfrm>
        </p:spPr>
        <p:txBody>
          <a:bodyPr/>
          <a:lstStyle/>
          <a:p>
            <a:r>
              <a:rPr lang="zh-CN" altLang="zh-CN" dirty="0"/>
              <a:t>在集群部署方面，</a:t>
            </a:r>
            <a:r>
              <a:rPr lang="en-US" altLang="zh-CN" dirty="0"/>
              <a:t>YARN</a:t>
            </a:r>
            <a:r>
              <a:rPr lang="zh-CN" altLang="zh-CN" dirty="0"/>
              <a:t>的各个组件是和</a:t>
            </a:r>
            <a:r>
              <a:rPr lang="en-US" altLang="zh-CN" dirty="0"/>
              <a:t>Hadoop</a:t>
            </a:r>
            <a:r>
              <a:rPr lang="zh-CN" altLang="zh-CN" dirty="0"/>
              <a:t>集群中的其他组件进行统一部署的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021" y="2659260"/>
            <a:ext cx="7315705" cy="3611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79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3.4 </a:t>
            </a:r>
            <a:r>
              <a:rPr lang="en-US" altLang="zh-CN" sz="3700" dirty="0" smtClean="0"/>
              <a:t>YARN</a:t>
            </a:r>
            <a:r>
              <a:rPr lang="zh-CN" altLang="en-US" sz="3700" dirty="0" smtClean="0"/>
              <a:t>的工作流程</a:t>
            </a:r>
            <a:endParaRPr lang="en-US" sz="3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图片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031" y="1939798"/>
            <a:ext cx="6067741" cy="4378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3.4 </a:t>
            </a:r>
            <a:r>
              <a:rPr lang="en-US" altLang="zh-CN" sz="3700" dirty="0" smtClean="0"/>
              <a:t>YARN</a:t>
            </a:r>
            <a:r>
              <a:rPr lang="zh-CN" altLang="en-US" sz="3700" dirty="0" smtClean="0"/>
              <a:t>的工作流程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880816"/>
          </a:xfrm>
        </p:spPr>
        <p:txBody>
          <a:bodyPr>
            <a:normAutofit fontScale="85000" lnSpcReduction="10000"/>
          </a:bodyPr>
          <a:lstStyle/>
          <a:p>
            <a:r>
              <a:rPr lang="zh-CN" altLang="zh-CN" dirty="0"/>
              <a:t>步骤</a:t>
            </a:r>
            <a:r>
              <a:rPr lang="en-US" altLang="zh-CN" dirty="0"/>
              <a:t>1</a:t>
            </a:r>
            <a:r>
              <a:rPr lang="zh-CN" altLang="zh-CN" dirty="0"/>
              <a:t>：用户编写客户端应用程序，向</a:t>
            </a:r>
            <a:r>
              <a:rPr lang="en-US" altLang="zh-CN" dirty="0"/>
              <a:t>YARN</a:t>
            </a:r>
            <a:r>
              <a:rPr lang="zh-CN" altLang="zh-CN" dirty="0"/>
              <a:t>提交应用程序</a:t>
            </a:r>
            <a:r>
              <a:rPr lang="zh-CN" altLang="en-US" dirty="0"/>
              <a:t>，</a:t>
            </a:r>
            <a:r>
              <a:rPr lang="zh-CN" altLang="zh-CN" dirty="0"/>
              <a:t>提交的内容包括</a:t>
            </a:r>
            <a:r>
              <a:rPr lang="en-US" altLang="zh-CN" dirty="0" err="1"/>
              <a:t>ApplicationMaster</a:t>
            </a:r>
            <a:r>
              <a:rPr lang="zh-CN" altLang="zh-CN" dirty="0"/>
              <a:t>程序、启动</a:t>
            </a:r>
            <a:r>
              <a:rPr lang="en-US" altLang="zh-CN" dirty="0" err="1"/>
              <a:t>ApplicationMaster</a:t>
            </a:r>
            <a:r>
              <a:rPr lang="zh-CN" altLang="zh-CN" dirty="0"/>
              <a:t>的命令、用户程序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r>
              <a:rPr lang="zh-CN" altLang="zh-CN" dirty="0"/>
              <a:t>步骤</a:t>
            </a:r>
            <a:r>
              <a:rPr lang="en-US" altLang="zh-CN" dirty="0"/>
              <a:t>2</a:t>
            </a:r>
            <a:r>
              <a:rPr lang="zh-CN" altLang="zh-CN" dirty="0"/>
              <a:t>：</a:t>
            </a:r>
            <a:r>
              <a:rPr lang="en-US" altLang="zh-CN" dirty="0"/>
              <a:t>YARN</a:t>
            </a:r>
            <a:r>
              <a:rPr lang="zh-CN" altLang="zh-CN" dirty="0"/>
              <a:t>中的</a:t>
            </a:r>
            <a:r>
              <a:rPr lang="en-US" altLang="zh-CN" dirty="0" err="1"/>
              <a:t>ResourceManager</a:t>
            </a:r>
            <a:r>
              <a:rPr lang="zh-CN" altLang="zh-CN" dirty="0"/>
              <a:t>负责接收和处理来自客户端的请求</a:t>
            </a:r>
            <a:r>
              <a:rPr lang="zh-CN" altLang="en-US" dirty="0"/>
              <a:t>，</a:t>
            </a:r>
            <a:r>
              <a:rPr lang="zh-CN" altLang="zh-CN" dirty="0"/>
              <a:t>为应用程序分配一个容器</a:t>
            </a:r>
            <a:r>
              <a:rPr lang="zh-CN" altLang="en-US" dirty="0"/>
              <a:t>，</a:t>
            </a:r>
            <a:r>
              <a:rPr lang="zh-CN" altLang="zh-CN" dirty="0"/>
              <a:t>在该容器中启动一个</a:t>
            </a:r>
            <a:r>
              <a:rPr lang="en-US" altLang="zh-CN" dirty="0" err="1"/>
              <a:t>ApplicationMaster</a:t>
            </a:r>
            <a:endParaRPr lang="en-US" altLang="zh-CN" dirty="0"/>
          </a:p>
          <a:p>
            <a:r>
              <a:rPr lang="zh-CN" altLang="zh-CN" dirty="0"/>
              <a:t>步骤</a:t>
            </a:r>
            <a:r>
              <a:rPr lang="en-US" altLang="zh-CN" dirty="0"/>
              <a:t>3</a:t>
            </a:r>
            <a:r>
              <a:rPr lang="zh-CN" altLang="zh-CN" dirty="0"/>
              <a:t>：</a:t>
            </a:r>
            <a:r>
              <a:rPr lang="en-US" altLang="zh-CN" dirty="0" err="1"/>
              <a:t>ApplicationMaster</a:t>
            </a:r>
            <a:r>
              <a:rPr lang="zh-CN" altLang="zh-CN" dirty="0"/>
              <a:t>被创建后会首先向</a:t>
            </a:r>
            <a:r>
              <a:rPr lang="en-US" altLang="zh-CN" dirty="0" err="1"/>
              <a:t>ResourceManager</a:t>
            </a:r>
            <a:r>
              <a:rPr lang="zh-CN" altLang="zh-CN" dirty="0"/>
              <a:t>注册</a:t>
            </a:r>
            <a:endParaRPr lang="en-US" altLang="zh-CN" dirty="0"/>
          </a:p>
          <a:p>
            <a:r>
              <a:rPr lang="zh-CN" altLang="zh-CN" dirty="0"/>
              <a:t>步骤</a:t>
            </a:r>
            <a:r>
              <a:rPr lang="en-US" altLang="zh-CN" dirty="0"/>
              <a:t>4</a:t>
            </a:r>
            <a:r>
              <a:rPr lang="zh-CN" altLang="zh-CN" dirty="0"/>
              <a:t>：</a:t>
            </a:r>
            <a:r>
              <a:rPr lang="en-US" altLang="zh-CN" dirty="0" err="1"/>
              <a:t>ApplicationMaster</a:t>
            </a:r>
            <a:r>
              <a:rPr lang="zh-CN" altLang="zh-CN" dirty="0"/>
              <a:t>采用轮询的方式向</a:t>
            </a:r>
            <a:r>
              <a:rPr lang="en-US" altLang="zh-CN" dirty="0" err="1"/>
              <a:t>ResourceManager</a:t>
            </a:r>
            <a:r>
              <a:rPr lang="zh-CN" altLang="zh-CN" dirty="0"/>
              <a:t>申请资源</a:t>
            </a:r>
            <a:endParaRPr lang="en-US" altLang="zh-CN" dirty="0"/>
          </a:p>
          <a:p>
            <a:r>
              <a:rPr lang="zh-CN" altLang="zh-CN" dirty="0"/>
              <a:t>步骤</a:t>
            </a:r>
            <a:r>
              <a:rPr lang="en-US" altLang="zh-CN" dirty="0"/>
              <a:t>5</a:t>
            </a:r>
            <a:r>
              <a:rPr lang="zh-CN" altLang="zh-CN" dirty="0"/>
              <a:t>：</a:t>
            </a:r>
            <a:r>
              <a:rPr lang="en-US" altLang="zh-CN" dirty="0" err="1"/>
              <a:t>ResourceManager</a:t>
            </a:r>
            <a:r>
              <a:rPr lang="zh-CN" altLang="zh-CN" dirty="0"/>
              <a:t>以“容器”的形式向提出申请的</a:t>
            </a:r>
            <a:r>
              <a:rPr lang="en-US" altLang="zh-CN" dirty="0" err="1"/>
              <a:t>ApplicationMaster</a:t>
            </a:r>
            <a:r>
              <a:rPr lang="zh-CN" altLang="zh-CN" dirty="0"/>
              <a:t>分配资源</a:t>
            </a:r>
            <a:endParaRPr lang="en-US" altLang="zh-CN" dirty="0"/>
          </a:p>
          <a:p>
            <a:r>
              <a:rPr lang="zh-CN" altLang="zh-CN" dirty="0"/>
              <a:t>步骤</a:t>
            </a:r>
            <a:r>
              <a:rPr lang="en-US" altLang="zh-CN" dirty="0"/>
              <a:t>6</a:t>
            </a:r>
            <a:r>
              <a:rPr lang="zh-CN" altLang="zh-CN" dirty="0"/>
              <a:t>：</a:t>
            </a:r>
            <a:r>
              <a:rPr lang="zh-CN" altLang="en-US" dirty="0"/>
              <a:t>在容器中启动任务（运行环境、脚本）</a:t>
            </a:r>
            <a:endParaRPr lang="en-US" altLang="zh-CN" dirty="0"/>
          </a:p>
          <a:p>
            <a:r>
              <a:rPr lang="zh-CN" altLang="zh-CN" dirty="0"/>
              <a:t>步骤</a:t>
            </a:r>
            <a:r>
              <a:rPr lang="en-US" altLang="zh-CN" dirty="0"/>
              <a:t>7</a:t>
            </a:r>
            <a:r>
              <a:rPr lang="zh-CN" altLang="zh-CN" dirty="0"/>
              <a:t>：各个任务向</a:t>
            </a:r>
            <a:r>
              <a:rPr lang="en-US" altLang="zh-CN" dirty="0" err="1"/>
              <a:t>ApplicationMaster</a:t>
            </a:r>
            <a:r>
              <a:rPr lang="zh-CN" altLang="zh-CN" dirty="0"/>
              <a:t>汇报自己的状态和进度</a:t>
            </a:r>
            <a:endParaRPr lang="en-US" altLang="zh-CN" dirty="0"/>
          </a:p>
          <a:p>
            <a:r>
              <a:rPr lang="zh-CN" altLang="zh-CN" dirty="0"/>
              <a:t>步骤</a:t>
            </a:r>
            <a:r>
              <a:rPr lang="en-US" altLang="zh-CN" dirty="0"/>
              <a:t>8</a:t>
            </a:r>
            <a:r>
              <a:rPr lang="zh-CN" altLang="zh-CN" dirty="0"/>
              <a:t>：应用程序运行完成后，</a:t>
            </a:r>
            <a:r>
              <a:rPr lang="en-US" altLang="zh-CN" dirty="0" err="1"/>
              <a:t>ApplicationMaster</a:t>
            </a:r>
            <a:r>
              <a:rPr lang="zh-CN" altLang="zh-CN" dirty="0"/>
              <a:t>向</a:t>
            </a:r>
            <a:r>
              <a:rPr lang="en-US" altLang="zh-CN" dirty="0" err="1"/>
              <a:t>ResourceManager</a:t>
            </a:r>
            <a:r>
              <a:rPr lang="zh-CN" altLang="zh-CN" dirty="0"/>
              <a:t>的应用程序管理器注销并关闭自己</a:t>
            </a:r>
            <a:endParaRPr lang="zh-CN" altLang="en-US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9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3.5 </a:t>
            </a:r>
            <a:r>
              <a:rPr lang="zh-CN" altLang="zh-CN" sz="3700" dirty="0"/>
              <a:t>YARN</a:t>
            </a:r>
            <a:r>
              <a:rPr lang="zh-CN" altLang="en-US" sz="3700" dirty="0"/>
              <a:t>框架与</a:t>
            </a:r>
            <a:r>
              <a:rPr lang="zh-CN" altLang="zh-CN" sz="3700" dirty="0"/>
              <a:t>MapReduce1.0</a:t>
            </a:r>
            <a:r>
              <a:rPr lang="zh-CN" altLang="en-US" sz="3700" dirty="0"/>
              <a:t>框架的对比分析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1800" dirty="0"/>
              <a:t>从</a:t>
            </a:r>
            <a:r>
              <a:rPr lang="en-US" altLang="zh-CN" sz="1800" dirty="0"/>
              <a:t>MapReduce1.0</a:t>
            </a:r>
            <a:r>
              <a:rPr lang="zh-CN" altLang="zh-CN" sz="1800" dirty="0"/>
              <a:t>框架发展到</a:t>
            </a:r>
            <a:r>
              <a:rPr lang="en-US" altLang="zh-CN" sz="1800" dirty="0"/>
              <a:t>YARN</a:t>
            </a:r>
            <a:r>
              <a:rPr lang="zh-CN" altLang="zh-CN" sz="1800" dirty="0"/>
              <a:t>框架，客户端并没有发生变化，其大部分调用</a:t>
            </a:r>
            <a:r>
              <a:rPr lang="en-US" altLang="zh-CN" sz="1800" dirty="0"/>
              <a:t>API</a:t>
            </a:r>
            <a:r>
              <a:rPr lang="zh-CN" altLang="zh-CN" sz="1800" dirty="0"/>
              <a:t>及接口都保持兼容，因此，原来针对</a:t>
            </a:r>
            <a:r>
              <a:rPr lang="en-US" altLang="zh-CN" sz="1800" dirty="0"/>
              <a:t>Hadoop1.0</a:t>
            </a:r>
            <a:r>
              <a:rPr lang="zh-CN" altLang="zh-CN" sz="1800" dirty="0"/>
              <a:t>开发的代码不用做大的改动，就可以直接放到</a:t>
            </a:r>
            <a:r>
              <a:rPr lang="en-US" altLang="zh-CN" sz="1800" dirty="0"/>
              <a:t>Hadoop2.0</a:t>
            </a:r>
            <a:r>
              <a:rPr lang="zh-CN" altLang="zh-CN" sz="1800" dirty="0"/>
              <a:t>平台上运行</a:t>
            </a:r>
            <a:endParaRPr lang="zh-CN" altLang="en-US" sz="1800" dirty="0"/>
          </a:p>
          <a:p>
            <a:r>
              <a:rPr lang="zh-CN" altLang="zh-CN" sz="2000" dirty="0"/>
              <a:t>总体而言，</a:t>
            </a:r>
            <a:r>
              <a:rPr lang="en-US" altLang="zh-CN" sz="2000" dirty="0"/>
              <a:t>YARN</a:t>
            </a:r>
            <a:r>
              <a:rPr lang="zh-CN" altLang="zh-CN" sz="2000" dirty="0"/>
              <a:t>相对于</a:t>
            </a:r>
            <a:r>
              <a:rPr lang="en-US" altLang="zh-CN" sz="2000" dirty="0"/>
              <a:t>MapReduce1.0</a:t>
            </a:r>
            <a:r>
              <a:rPr lang="zh-CN" altLang="zh-CN" sz="2000" dirty="0"/>
              <a:t>来说具有以下优势：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000" dirty="0"/>
              <a:t>大大减少了承担中心服务功能的</a:t>
            </a:r>
            <a:r>
              <a:rPr lang="en-US" altLang="zh-CN" sz="2000" dirty="0" err="1"/>
              <a:t>ResourceManager</a:t>
            </a:r>
            <a:r>
              <a:rPr lang="zh-CN" altLang="zh-CN" sz="2000" dirty="0"/>
              <a:t>的资源消耗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ApplicationMaster</a:t>
            </a:r>
            <a:r>
              <a:rPr lang="zh-CN" altLang="en-US" sz="2000" dirty="0"/>
              <a:t>来完成需要大量资源消耗的任务调度和监控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多个作业对应多个</a:t>
            </a:r>
            <a:r>
              <a:rPr lang="en-US" altLang="zh-CN" sz="2000" dirty="0" err="1"/>
              <a:t>ApplicationMaster</a:t>
            </a:r>
            <a:r>
              <a:rPr lang="zh-CN" altLang="en-US" sz="2000" dirty="0"/>
              <a:t>，实现了监控</a:t>
            </a:r>
            <a:r>
              <a:rPr lang="zh-CN" altLang="en-US" sz="2000" dirty="0" smtClean="0"/>
              <a:t>分布化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MapReduce1.0</a:t>
            </a:r>
            <a:r>
              <a:rPr lang="zh-CN" altLang="zh-CN" sz="2000" dirty="0"/>
              <a:t>既是一个计算框架，又是一个资源管理调度框架，但是，只能支持</a:t>
            </a:r>
            <a:r>
              <a:rPr lang="en-US" altLang="zh-CN" sz="2000" dirty="0" err="1"/>
              <a:t>MapReduce</a:t>
            </a:r>
            <a:r>
              <a:rPr lang="zh-CN" altLang="zh-CN" sz="2000" dirty="0"/>
              <a:t>编程模型。而</a:t>
            </a:r>
            <a:r>
              <a:rPr lang="en-US" altLang="zh-CN" sz="2000" dirty="0"/>
              <a:t>YARN</a:t>
            </a:r>
            <a:r>
              <a:rPr lang="zh-CN" altLang="zh-CN" sz="2000" dirty="0"/>
              <a:t>则是一个纯粹的资源调度管理框架，在它上面可以运行包括</a:t>
            </a:r>
            <a:r>
              <a:rPr lang="en-US" altLang="zh-CN" sz="2000" dirty="0" err="1"/>
              <a:t>MapReduce</a:t>
            </a:r>
            <a:r>
              <a:rPr lang="zh-CN" altLang="zh-CN" sz="2000" dirty="0"/>
              <a:t>在内的不同类型的计算框架</a:t>
            </a:r>
            <a:r>
              <a:rPr lang="zh-CN" altLang="en-US" sz="2000" dirty="0"/>
              <a:t>，只要编程实现相应的</a:t>
            </a:r>
            <a:r>
              <a:rPr lang="en-US" altLang="zh-CN" sz="2000" dirty="0" err="1"/>
              <a:t>ApplicationMaster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YARN</a:t>
            </a:r>
            <a:r>
              <a:rPr lang="zh-CN" altLang="zh-CN" sz="2000" dirty="0"/>
              <a:t>中的资源管理比</a:t>
            </a:r>
            <a:r>
              <a:rPr lang="en-US" altLang="zh-CN" sz="2000" dirty="0"/>
              <a:t>MapReduce1.0</a:t>
            </a:r>
            <a:r>
              <a:rPr lang="zh-CN" altLang="zh-CN" sz="2000" dirty="0"/>
              <a:t>更加高效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以容器为单位，而不是以</a:t>
            </a:r>
            <a:r>
              <a:rPr lang="en-US" altLang="zh-CN" sz="2000" dirty="0"/>
              <a:t>slot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单位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369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dirty="0" smtClean="0"/>
              <a:t>3.6 </a:t>
            </a:r>
            <a:r>
              <a:rPr lang="zh-CN" altLang="zh-CN" sz="3700" dirty="0"/>
              <a:t>YARN的发展</a:t>
            </a:r>
            <a:r>
              <a:rPr lang="zh-CN" altLang="zh-CN" sz="3700" dirty="0" smtClean="0"/>
              <a:t>目标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一个企业当中同时存在各种不同的业务应用场景，需要采用不同的计算框架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dirty="0" err="1"/>
              <a:t>MapReduce</a:t>
            </a:r>
            <a:r>
              <a:rPr lang="zh-CN" altLang="zh-CN" dirty="0"/>
              <a:t>实现离线批处理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使用</a:t>
            </a:r>
            <a:r>
              <a:rPr lang="en-US" altLang="zh-CN" dirty="0"/>
              <a:t>Impala</a:t>
            </a:r>
            <a:r>
              <a:rPr lang="zh-CN" altLang="zh-CN" dirty="0"/>
              <a:t>实现实时交互式查询分析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使用</a:t>
            </a:r>
            <a:r>
              <a:rPr lang="en-US" altLang="zh-CN" dirty="0"/>
              <a:t>Storm</a:t>
            </a:r>
            <a:r>
              <a:rPr lang="zh-CN" altLang="zh-CN" dirty="0"/>
              <a:t>实现流式数据实时分析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使用</a:t>
            </a:r>
            <a:r>
              <a:rPr lang="en-US" altLang="zh-CN" dirty="0"/>
              <a:t>Spark</a:t>
            </a:r>
            <a:r>
              <a:rPr lang="zh-CN" altLang="zh-CN" dirty="0"/>
              <a:t>实现迭代计算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 smtClean="0"/>
              <a:t>这些</a:t>
            </a:r>
            <a:r>
              <a:rPr lang="zh-CN" altLang="zh-CN" dirty="0"/>
              <a:t>产品通常来自不同的开发团队，具有各自的资源调度管理机制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为了避免不同类型应用之间互相干扰，企业就需要把内部的服务器拆分成多个集群，分别安装运行不同的计算框架，即“一个框架一个集群”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 smtClean="0"/>
              <a:t>导致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zh-CN" dirty="0"/>
              <a:t>集群资源利用率低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数据无法共享</a:t>
            </a:r>
            <a:endParaRPr lang="en-US" altLang="zh-C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dirty="0"/>
              <a:t>维护代价高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sz="3700" dirty="0"/>
              <a:t>3.6 YARN</a:t>
            </a:r>
            <a:r>
              <a:rPr lang="zh-CN" altLang="en-US" sz="3700" dirty="0"/>
              <a:t>的发展目标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2108201"/>
            <a:ext cx="10214635" cy="269391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YARN</a:t>
            </a:r>
            <a:r>
              <a:rPr lang="zh-CN" altLang="zh-CN" dirty="0"/>
              <a:t>的目标就是实现“一个集群多个框架”，即在一个集群上部署一个统一的资源调度管理框架</a:t>
            </a:r>
            <a:r>
              <a:rPr lang="en-US" altLang="zh-CN" dirty="0"/>
              <a:t>YARN</a:t>
            </a:r>
            <a:r>
              <a:rPr lang="zh-CN" altLang="zh-CN" dirty="0"/>
              <a:t>，在</a:t>
            </a:r>
            <a:r>
              <a:rPr lang="en-US" altLang="zh-CN" dirty="0"/>
              <a:t>YARN</a:t>
            </a:r>
            <a:r>
              <a:rPr lang="zh-CN" altLang="zh-CN" dirty="0"/>
              <a:t>之上可以部署其他各种计算框架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由</a:t>
            </a:r>
            <a:r>
              <a:rPr lang="en-US" altLang="zh-CN" dirty="0"/>
              <a:t>YARN</a:t>
            </a:r>
            <a:r>
              <a:rPr lang="zh-CN" altLang="zh-CN" dirty="0"/>
              <a:t>为这些计算框架提供统一的资源调度管理服务，并且能够根据各种计算框架的负载需求，调整各自占用的资源，实现集群资源共享和资源弹性收缩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可以实现一个集群上的不同应用负载混搭，有效提高了集群的利用率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不同计算框架可以共享底层存储</a:t>
            </a:r>
            <a:r>
              <a:rPr lang="zh-CN" altLang="en-US" dirty="0"/>
              <a:t>，</a:t>
            </a:r>
            <a:r>
              <a:rPr lang="zh-CN" altLang="zh-CN" dirty="0"/>
              <a:t>避免了数据集跨集群移动</a:t>
            </a:r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700" dirty="0"/>
              <a:t>3.6 YARN</a:t>
            </a:r>
            <a:r>
              <a:rPr lang="zh-CN" altLang="en-US" sz="3700" dirty="0"/>
              <a:t>的发展目标</a:t>
            </a:r>
            <a:endParaRPr lang="en-US" sz="3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2161861"/>
            <a:ext cx="10475775" cy="385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1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D487-8E16-FD3F-2424-2BC7E2C8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YARN</a:t>
            </a:r>
            <a:r>
              <a:rPr lang="zh-CN" altLang="en-US" dirty="0" smtClean="0"/>
              <a:t>配置和使用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8F8D-61F1-8751-2BFC-B65883538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9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的配置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1.1 mapred-site.xml</a:t>
            </a:r>
          </a:p>
          <a:p>
            <a:r>
              <a:rPr lang="en-US" dirty="0" smtClean="0"/>
              <a:t>&lt;property&gt;</a:t>
            </a:r>
          </a:p>
          <a:p>
            <a:r>
              <a:rPr lang="en-US" dirty="0" smtClean="0"/>
              <a:t>      &lt;name&gt;mapreduce.framework.name&lt;/name&gt;</a:t>
            </a:r>
          </a:p>
          <a:p>
            <a:r>
              <a:rPr lang="en-US" dirty="0"/>
              <a:t> </a:t>
            </a:r>
            <a:r>
              <a:rPr lang="en-US" dirty="0" smtClean="0"/>
              <a:t>     &lt;value&gt;yarn&lt;/value&gt;</a:t>
            </a:r>
          </a:p>
          <a:p>
            <a:r>
              <a:rPr lang="en-US" dirty="0" smtClean="0"/>
              <a:t>&lt;/property&gt;</a:t>
            </a:r>
          </a:p>
          <a:p>
            <a:r>
              <a:rPr lang="en-US" dirty="0"/>
              <a:t>&lt;property&gt;</a:t>
            </a:r>
          </a:p>
          <a:p>
            <a:r>
              <a:rPr lang="en-US" dirty="0"/>
              <a:t>      &lt;</a:t>
            </a:r>
            <a:r>
              <a:rPr lang="en-US" dirty="0" smtClean="0"/>
              <a:t>name&gt;</a:t>
            </a:r>
            <a:r>
              <a:rPr lang="en-US" dirty="0" err="1" smtClean="0"/>
              <a:t>yarn.app.mapreduce.am.env</a:t>
            </a:r>
            <a:r>
              <a:rPr lang="en-US" dirty="0" smtClean="0"/>
              <a:t>&lt;/</a:t>
            </a:r>
            <a:r>
              <a:rPr lang="en-US" dirty="0"/>
              <a:t>name&gt;</a:t>
            </a:r>
          </a:p>
          <a:p>
            <a:r>
              <a:rPr lang="en-US" dirty="0"/>
              <a:t>      &lt;</a:t>
            </a:r>
            <a:r>
              <a:rPr lang="en-US" dirty="0" smtClean="0"/>
              <a:t>value&gt;HADOOP_MAPRED_HOME=</a:t>
            </a:r>
            <a:r>
              <a:rPr lang="en-US" dirty="0" smtClean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home/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r>
              <a:rPr lang="en-US" dirty="0" smtClean="0">
                <a:solidFill>
                  <a:srgbClr val="FF0000"/>
                </a:solidFill>
              </a:rPr>
              <a:t>/module/hadoop-3.3.6</a:t>
            </a:r>
            <a:r>
              <a:rPr lang="en-US" dirty="0" smtClean="0"/>
              <a:t>&lt;/</a:t>
            </a:r>
            <a:r>
              <a:rPr lang="en-US" dirty="0"/>
              <a:t>value&gt;</a:t>
            </a:r>
          </a:p>
          <a:p>
            <a:r>
              <a:rPr lang="en-US" dirty="0"/>
              <a:t>&lt;/property&gt;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39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D487-8E16-FD3F-2424-2BC7E2C8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三</a:t>
            </a:r>
            <a:r>
              <a:rPr lang="zh-CN" altLang="en-US" dirty="0" smtClean="0"/>
              <a:t>章 资源管理调度框架</a:t>
            </a:r>
            <a:r>
              <a:rPr lang="en-US" altLang="zh-CN" dirty="0" smtClean="0"/>
              <a:t>YARN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8F8D-61F1-8751-2BFC-B65883538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的配置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&lt;property&gt;</a:t>
            </a:r>
          </a:p>
          <a:p>
            <a:r>
              <a:rPr lang="en-US" dirty="0"/>
              <a:t> </a:t>
            </a:r>
            <a:r>
              <a:rPr lang="en-US" dirty="0" smtClean="0"/>
              <a:t>     &lt;name&gt;</a:t>
            </a:r>
            <a:r>
              <a:rPr lang="en-US" dirty="0" err="1" smtClean="0"/>
              <a:t>mapreduce.</a:t>
            </a:r>
            <a:r>
              <a:rPr lang="en-US" altLang="zh-CN" dirty="0" err="1" smtClean="0"/>
              <a:t>map</a:t>
            </a:r>
            <a:r>
              <a:rPr lang="en-US" dirty="0" err="1" smtClean="0"/>
              <a:t>.env</a:t>
            </a:r>
            <a:r>
              <a:rPr lang="en-US" dirty="0"/>
              <a:t>&lt;/name&gt;</a:t>
            </a:r>
          </a:p>
          <a:p>
            <a:r>
              <a:rPr lang="en-US" dirty="0"/>
              <a:t>      &lt;value&gt;HADOOP_MAPRED_HOME=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home/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r>
              <a:rPr lang="en-US" dirty="0" smtClean="0">
                <a:solidFill>
                  <a:srgbClr val="FF0000"/>
                </a:solidFill>
              </a:rPr>
              <a:t>/module/hadoop-3.3.6</a:t>
            </a:r>
            <a:r>
              <a:rPr lang="en-US" dirty="0"/>
              <a:t>&lt;/value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&lt;/property&gt;</a:t>
            </a:r>
            <a:endParaRPr lang="en-US" dirty="0"/>
          </a:p>
          <a:p>
            <a:r>
              <a:rPr lang="en-US" dirty="0"/>
              <a:t>&lt;property&gt;</a:t>
            </a:r>
          </a:p>
          <a:p>
            <a:r>
              <a:rPr lang="en-US" dirty="0"/>
              <a:t> </a:t>
            </a:r>
            <a:r>
              <a:rPr lang="en-US" dirty="0" smtClean="0"/>
              <a:t>     &lt;name&gt;</a:t>
            </a:r>
            <a:r>
              <a:rPr lang="en-US" dirty="0" err="1" smtClean="0"/>
              <a:t>mapreduce.reduce.env</a:t>
            </a:r>
            <a:r>
              <a:rPr lang="en-US" dirty="0"/>
              <a:t>&lt;/name&gt;</a:t>
            </a:r>
          </a:p>
          <a:p>
            <a:r>
              <a:rPr lang="en-US" dirty="0"/>
              <a:t>      &lt;value&gt;HADOOP_MAPRED_HOME=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smtClean="0">
                <a:solidFill>
                  <a:srgbClr val="FF0000"/>
                </a:solidFill>
              </a:rPr>
              <a:t>home/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r>
              <a:rPr lang="en-US" dirty="0" smtClean="0">
                <a:solidFill>
                  <a:srgbClr val="FF0000"/>
                </a:solidFill>
              </a:rPr>
              <a:t>/module/hadoop-3.3.6</a:t>
            </a:r>
            <a:r>
              <a:rPr lang="en-US" dirty="0"/>
              <a:t>&lt;/value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property&gt;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6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的配置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1.2 yarn-site.xml</a:t>
            </a:r>
          </a:p>
          <a:p>
            <a:r>
              <a:rPr lang="en-US" dirty="0" smtClean="0"/>
              <a:t>&lt;</a:t>
            </a:r>
            <a:r>
              <a:rPr lang="en-US" dirty="0"/>
              <a:t>property&gt;</a:t>
            </a:r>
          </a:p>
          <a:p>
            <a:r>
              <a:rPr lang="en-US" dirty="0"/>
              <a:t> </a:t>
            </a:r>
            <a:r>
              <a:rPr lang="en-US" dirty="0" smtClean="0"/>
              <a:t>     &lt;name&gt;</a:t>
            </a:r>
            <a:r>
              <a:rPr lang="en-US" dirty="0" err="1" smtClean="0"/>
              <a:t>yarn.resourcemanager.hostname</a:t>
            </a:r>
            <a:r>
              <a:rPr lang="en-US" dirty="0" smtClean="0"/>
              <a:t>&lt;/</a:t>
            </a:r>
            <a:r>
              <a:rPr lang="en-US" dirty="0"/>
              <a:t>name&gt;</a:t>
            </a:r>
          </a:p>
          <a:p>
            <a:r>
              <a:rPr lang="en-US" dirty="0"/>
              <a:t>      &lt;</a:t>
            </a:r>
            <a:r>
              <a:rPr lang="en-US" dirty="0" smtClean="0"/>
              <a:t>value&gt;</a:t>
            </a:r>
            <a:r>
              <a:rPr lang="en-US" dirty="0" smtClean="0">
                <a:solidFill>
                  <a:srgbClr val="FF0000"/>
                </a:solidFill>
              </a:rPr>
              <a:t>hd100</a:t>
            </a:r>
            <a:r>
              <a:rPr lang="en-US" dirty="0" smtClean="0"/>
              <a:t>&lt;/</a:t>
            </a:r>
            <a:r>
              <a:rPr lang="en-US" dirty="0"/>
              <a:t>value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&lt;/property&gt;</a:t>
            </a:r>
            <a:endParaRPr lang="en-US" dirty="0"/>
          </a:p>
          <a:p>
            <a:r>
              <a:rPr lang="en-US" dirty="0"/>
              <a:t>&lt;property&gt;</a:t>
            </a:r>
          </a:p>
          <a:p>
            <a:r>
              <a:rPr lang="en-US" dirty="0"/>
              <a:t> </a:t>
            </a:r>
            <a:r>
              <a:rPr lang="en-US" dirty="0" smtClean="0"/>
              <a:t>     &lt;name&gt;</a:t>
            </a:r>
            <a:r>
              <a:rPr lang="en-US" dirty="0" err="1" smtClean="0"/>
              <a:t>yarn.nodemanager.aux</a:t>
            </a:r>
            <a:r>
              <a:rPr lang="en-US" dirty="0" smtClean="0"/>
              <a:t>-services&lt;/</a:t>
            </a:r>
            <a:r>
              <a:rPr lang="en-US" dirty="0"/>
              <a:t>name&gt;</a:t>
            </a:r>
          </a:p>
          <a:p>
            <a:r>
              <a:rPr lang="en-US" dirty="0"/>
              <a:t>      &lt;</a:t>
            </a:r>
            <a:r>
              <a:rPr lang="en-US" dirty="0" smtClean="0"/>
              <a:t>value&gt;</a:t>
            </a:r>
            <a:r>
              <a:rPr lang="en-US" dirty="0" err="1" smtClean="0"/>
              <a:t>mappreduce_shuffle</a:t>
            </a:r>
            <a:r>
              <a:rPr lang="en-US" dirty="0" smtClean="0"/>
              <a:t>&lt;/</a:t>
            </a:r>
            <a:r>
              <a:rPr lang="en-US" dirty="0"/>
              <a:t>value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&lt;/</a:t>
            </a:r>
            <a:r>
              <a:rPr lang="en-US" dirty="0"/>
              <a:t>property&gt;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25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的配置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1.3 hadoop-env.sh</a:t>
            </a:r>
          </a:p>
          <a:p>
            <a:r>
              <a:rPr lang="zh-CN" altLang="en-US" dirty="0"/>
              <a:t>添加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xport </a:t>
            </a:r>
            <a:r>
              <a:rPr lang="en-US" dirty="0" smtClean="0"/>
              <a:t>YARN_RESOURCEMANAGER_USER=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export </a:t>
            </a:r>
            <a:r>
              <a:rPr lang="en-US" dirty="0" smtClean="0"/>
              <a:t>YARN_NODEMANAGER_USER=</a:t>
            </a:r>
            <a:r>
              <a:rPr lang="en-US" dirty="0" err="1" smtClean="0">
                <a:solidFill>
                  <a:srgbClr val="FF0000"/>
                </a:solidFill>
              </a:rPr>
              <a:t>hadoop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2736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的配置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分发配置：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cd $HADOOP_HOME/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hadoop</a:t>
            </a:r>
            <a:r>
              <a:rPr lang="en-US" altLang="zh-CN" dirty="0" smtClean="0"/>
              <a:t>/ </a:t>
            </a:r>
          </a:p>
          <a:p>
            <a:pPr marL="0" indent="0">
              <a:buNone/>
            </a:pPr>
            <a:r>
              <a:rPr lang="en-US" dirty="0" err="1" smtClean="0"/>
              <a:t>scp</a:t>
            </a:r>
            <a:r>
              <a:rPr lang="en-US" dirty="0" smtClean="0"/>
              <a:t> mapreduce-site.xml yarn-site.xml hadoop-env.sh hd101:$PWD</a:t>
            </a:r>
          </a:p>
          <a:p>
            <a:pPr marL="0" indent="0">
              <a:buNone/>
            </a:pPr>
            <a:r>
              <a:rPr lang="en-US" dirty="0" err="1"/>
              <a:t>scp</a:t>
            </a:r>
            <a:r>
              <a:rPr lang="en-US" dirty="0"/>
              <a:t> mapreduce-site.xml yarn-site.xml hadoop-env.sh </a:t>
            </a:r>
            <a:r>
              <a:rPr lang="en-US" dirty="0" smtClean="0"/>
              <a:t>hd102:$</a:t>
            </a:r>
            <a:r>
              <a:rPr lang="en-US" dirty="0"/>
              <a:t>PWD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194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的启动</a:t>
            </a:r>
            <a:r>
              <a:rPr lang="en-US" altLang="zh-CN" dirty="0" smtClean="0"/>
              <a:t>/</a:t>
            </a:r>
            <a:r>
              <a:rPr lang="zh-CN" altLang="en-US" dirty="0" smtClean="0"/>
              <a:t>停止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开启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全部服务 </a:t>
            </a:r>
            <a:r>
              <a:rPr lang="en-US" altLang="zh-CN" dirty="0" smtClean="0"/>
              <a:t>start-yarn.sh</a:t>
            </a:r>
          </a:p>
          <a:p>
            <a:pPr marL="0" indent="0">
              <a:buNone/>
            </a:pPr>
            <a:r>
              <a:rPr lang="zh-CN" altLang="en-US" dirty="0" smtClean="0"/>
              <a:t>停止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全部服务 </a:t>
            </a:r>
            <a:r>
              <a:rPr lang="en-US" altLang="zh-CN" dirty="0" smtClean="0"/>
              <a:t>stop-yarn.sh</a:t>
            </a:r>
          </a:p>
          <a:p>
            <a:pPr marL="0" indent="0">
              <a:buNone/>
            </a:pPr>
            <a:r>
              <a:rPr lang="zh-CN" altLang="en-US" dirty="0" smtClean="0"/>
              <a:t>单点开启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相关进程 </a:t>
            </a:r>
            <a:r>
              <a:rPr lang="en-US" altLang="zh-CN" dirty="0" smtClean="0"/>
              <a:t>yarn --daemon start </a:t>
            </a:r>
            <a:r>
              <a:rPr lang="en-US" altLang="zh-CN" dirty="0" err="1" smtClean="0"/>
              <a:t>resourcemanager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nodemanager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单点停止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相关进程 </a:t>
            </a:r>
            <a:r>
              <a:rPr lang="en-US" altLang="zh-CN" dirty="0" smtClean="0"/>
              <a:t>yarn –daemon stop </a:t>
            </a:r>
            <a:r>
              <a:rPr lang="en-US" altLang="zh-CN" dirty="0" err="1" smtClean="0"/>
              <a:t>resourcemanager</a:t>
            </a:r>
            <a:r>
              <a:rPr lang="en-US" dirty="0" smtClean="0"/>
              <a:t> /</a:t>
            </a:r>
            <a:r>
              <a:rPr lang="en-US" dirty="0" err="1" smtClean="0"/>
              <a:t>nodemanager</a:t>
            </a:r>
            <a:endParaRPr lang="en-US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4057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</a:t>
            </a:r>
            <a:r>
              <a:rPr lang="zh-CN" altLang="en-US" dirty="0" smtClean="0"/>
              <a:t>任务监测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/>
              <a:t>webUI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查看任务的运行状态：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hlinkClick r:id="rId2"/>
              </a:rPr>
              <a:t>http://192.168.56.100:</a:t>
            </a:r>
            <a:r>
              <a:rPr lang="en-US" altLang="zh-CN" dirty="0" smtClean="0">
                <a:solidFill>
                  <a:srgbClr val="FF0000"/>
                </a:solidFill>
                <a:hlinkClick r:id="rId2"/>
              </a:rPr>
              <a:t>8088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测试：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hadoop</a:t>
            </a:r>
            <a:r>
              <a:rPr lang="en-US" altLang="zh-CN" dirty="0" smtClean="0">
                <a:solidFill>
                  <a:schemeClr val="tx1"/>
                </a:solidFill>
              </a:rPr>
              <a:t> jar  $HADOOP_HOME/share/</a:t>
            </a:r>
            <a:r>
              <a:rPr lang="en-US" altLang="zh-CN" dirty="0" err="1" smtClean="0">
                <a:solidFill>
                  <a:schemeClr val="tx1"/>
                </a:solidFill>
              </a:rPr>
              <a:t>hadoop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mapreduce</a:t>
            </a:r>
            <a:r>
              <a:rPr lang="en-US" altLang="zh-CN" dirty="0" smtClean="0">
                <a:solidFill>
                  <a:schemeClr val="tx1"/>
                </a:solidFill>
              </a:rPr>
              <a:t>/hadoop-mapreduce-examples-3.3.6.jar </a:t>
            </a:r>
            <a:r>
              <a:rPr lang="en-US" altLang="zh-CN" dirty="0" err="1" smtClean="0">
                <a:solidFill>
                  <a:schemeClr val="tx1"/>
                </a:solidFill>
              </a:rPr>
              <a:t>wordcount</a:t>
            </a:r>
            <a:r>
              <a:rPr lang="en-US" altLang="zh-CN" dirty="0" smtClean="0">
                <a:solidFill>
                  <a:schemeClr val="tx1"/>
                </a:solidFill>
              </a:rPr>
              <a:t> /input /output</a:t>
            </a:r>
          </a:p>
        </p:txBody>
      </p:sp>
    </p:spTree>
    <p:extLst>
      <p:ext uri="{BB962C8B-B14F-4D97-AF65-F5344CB8AC3E}">
        <p14:creationId xmlns:p14="http://schemas.microsoft.com/office/powerpoint/2010/main" val="232616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YARN</a:t>
            </a:r>
            <a:r>
              <a:rPr lang="zh-CN" altLang="en-US" dirty="0" smtClean="0"/>
              <a:t>的历史日志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YARN</a:t>
            </a:r>
            <a:r>
              <a:rPr lang="zh-CN" altLang="en-US" dirty="0" smtClean="0">
                <a:solidFill>
                  <a:schemeClr val="tx1"/>
                </a:solidFill>
              </a:rPr>
              <a:t>会将任务的日志写在本地</a:t>
            </a:r>
            <a:r>
              <a:rPr lang="en-US" altLang="zh-CN" dirty="0" smtClean="0">
                <a:solidFill>
                  <a:schemeClr val="tx1"/>
                </a:solidFill>
              </a:rPr>
              <a:t>$HADOOP_HOME/logs/</a:t>
            </a:r>
            <a:r>
              <a:rPr lang="en-US" altLang="zh-CN" dirty="0" err="1" smtClean="0">
                <a:solidFill>
                  <a:schemeClr val="tx1"/>
                </a:solidFill>
              </a:rPr>
              <a:t>userlogs</a:t>
            </a:r>
            <a:r>
              <a:rPr lang="zh-CN" altLang="en-US" dirty="0" smtClean="0">
                <a:solidFill>
                  <a:schemeClr val="tx1"/>
                </a:solidFill>
              </a:rPr>
              <a:t>文件夹内。但是该文件夹的内容会随着</a:t>
            </a:r>
            <a:r>
              <a:rPr lang="en-US" altLang="zh-CN" dirty="0" smtClean="0">
                <a:solidFill>
                  <a:schemeClr val="tx1"/>
                </a:solidFill>
              </a:rPr>
              <a:t>YARN</a:t>
            </a:r>
            <a:r>
              <a:rPr lang="zh-CN" altLang="en-US" dirty="0" smtClean="0">
                <a:solidFill>
                  <a:schemeClr val="tx1"/>
                </a:solidFill>
              </a:rPr>
              <a:t>的重启而被删除。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需要开启</a:t>
            </a:r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历史日志服务</a:t>
            </a:r>
            <a:r>
              <a:rPr lang="zh-CN" altLang="en-US" dirty="0" smtClean="0">
                <a:solidFill>
                  <a:schemeClr val="tx1"/>
                </a:solidFill>
              </a:rPr>
              <a:t>。</a:t>
            </a:r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会将</a:t>
            </a:r>
            <a:r>
              <a:rPr lang="en-US" altLang="zh-CN" dirty="0" err="1" smtClean="0">
                <a:solidFill>
                  <a:schemeClr val="tx1"/>
                </a:solidFill>
              </a:rPr>
              <a:t>MapReduce</a:t>
            </a:r>
            <a:r>
              <a:rPr lang="zh-CN" altLang="en-US" dirty="0" smtClean="0">
                <a:solidFill>
                  <a:schemeClr val="tx1"/>
                </a:solidFill>
              </a:rPr>
              <a:t>的任务日志在</a:t>
            </a:r>
            <a:r>
              <a:rPr lang="en-US" altLang="zh-CN" dirty="0" smtClean="0">
                <a:solidFill>
                  <a:schemeClr val="tx1"/>
                </a:solidFill>
              </a:rPr>
              <a:t>HDFS</a:t>
            </a:r>
            <a:r>
              <a:rPr lang="zh-CN" altLang="en-US" dirty="0" smtClean="0">
                <a:solidFill>
                  <a:schemeClr val="tx1"/>
                </a:solidFill>
              </a:rPr>
              <a:t>中保留一份，可以通过</a:t>
            </a:r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的历史任务服务来查看之前的历史日志。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但是每个应用程序会分布在不同的节点运行，我们进行任务查看需要去指定节点查看</a:t>
            </a:r>
            <a:r>
              <a:rPr lang="en-US" altLang="zh-CN" dirty="0" err="1" smtClean="0">
                <a:solidFill>
                  <a:schemeClr val="tx1"/>
                </a:solidFill>
              </a:rPr>
              <a:t>MapTask</a:t>
            </a:r>
            <a:r>
              <a:rPr lang="zh-CN" altLang="en-US" dirty="0" smtClean="0">
                <a:solidFill>
                  <a:schemeClr val="tx1"/>
                </a:solidFill>
              </a:rPr>
              <a:t>或者</a:t>
            </a:r>
            <a:r>
              <a:rPr lang="en-US" altLang="zh-CN" dirty="0" err="1" smtClean="0">
                <a:solidFill>
                  <a:schemeClr val="tx1"/>
                </a:solidFill>
              </a:rPr>
              <a:t>ReduceTask</a:t>
            </a:r>
            <a:r>
              <a:rPr lang="zh-CN" altLang="en-US" dirty="0" smtClean="0">
                <a:solidFill>
                  <a:schemeClr val="tx1"/>
                </a:solidFill>
              </a:rPr>
              <a:t>的日志。</a:t>
            </a:r>
            <a:r>
              <a:rPr lang="en-US" altLang="zh-CN" dirty="0" smtClean="0">
                <a:solidFill>
                  <a:schemeClr val="tx1"/>
                </a:solidFill>
              </a:rPr>
              <a:t>YARN</a:t>
            </a:r>
            <a:r>
              <a:rPr lang="zh-CN" altLang="en-US" dirty="0" smtClean="0">
                <a:solidFill>
                  <a:schemeClr val="tx1"/>
                </a:solidFill>
              </a:rPr>
              <a:t>提供了</a:t>
            </a:r>
            <a:r>
              <a:rPr lang="zh-CN" altLang="en-US" dirty="0" smtClean="0">
                <a:solidFill>
                  <a:srgbClr val="FF0000"/>
                </a:solidFill>
              </a:rPr>
              <a:t>历史日志的聚合服务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3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YARN</a:t>
            </a:r>
            <a:r>
              <a:rPr lang="zh-CN" altLang="en-US" dirty="0" smtClean="0"/>
              <a:t>的历史日志服务配置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1. mapred-site.xml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MapReduce.jobhistory.address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&lt;value&gt;</a:t>
            </a:r>
            <a:r>
              <a:rPr lang="en-US" altLang="zh-CN" dirty="0" smtClean="0">
                <a:solidFill>
                  <a:srgbClr val="FF0000"/>
                </a:solidFill>
              </a:rPr>
              <a:t>hd100</a:t>
            </a:r>
            <a:r>
              <a:rPr lang="en-US" altLang="zh-CN" dirty="0" smtClean="0">
                <a:solidFill>
                  <a:schemeClr val="tx1"/>
                </a:solidFill>
              </a:rPr>
              <a:t>:10020&lt;/value&gt;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&lt;/property&gt;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&lt;</a:t>
            </a:r>
            <a:r>
              <a:rPr lang="en-US" altLang="zh-CN" dirty="0" smtClean="0">
                <a:solidFill>
                  <a:schemeClr val="tx1"/>
                </a:solidFill>
              </a:rPr>
              <a:t>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MapReduce.jobhistory.webapp.address</a:t>
            </a:r>
            <a:r>
              <a:rPr lang="en-US" altLang="zh-CN" dirty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&lt;</a:t>
            </a:r>
            <a:r>
              <a:rPr lang="en-US" altLang="zh-CN" dirty="0" smtClean="0">
                <a:solidFill>
                  <a:schemeClr val="tx1"/>
                </a:solidFill>
              </a:rPr>
              <a:t>value&gt;</a:t>
            </a:r>
            <a:r>
              <a:rPr lang="en-US" altLang="zh-CN" dirty="0" smtClean="0">
                <a:solidFill>
                  <a:srgbClr val="FF0000"/>
                </a:solidFill>
              </a:rPr>
              <a:t>hd100</a:t>
            </a:r>
            <a:r>
              <a:rPr lang="en-US" altLang="zh-CN" dirty="0" smtClean="0">
                <a:solidFill>
                  <a:schemeClr val="tx1"/>
                </a:solidFill>
              </a:rPr>
              <a:t>:19888&lt;/</a:t>
            </a:r>
            <a:r>
              <a:rPr lang="en-US" altLang="zh-CN" dirty="0">
                <a:solidFill>
                  <a:schemeClr val="tx1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5975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YARN</a:t>
            </a:r>
            <a:r>
              <a:rPr lang="zh-CN" altLang="en-US" dirty="0" smtClean="0"/>
              <a:t>的历史日志服务配置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2. yarn-site.xml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&lt;name&gt;yarn.log-aggregation-enable&lt;/name&gt;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&lt;value&gt;true&lt;/value&gt;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793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YARN</a:t>
            </a:r>
            <a:r>
              <a:rPr lang="zh-CN" altLang="en-US" dirty="0" smtClean="0"/>
              <a:t>的历史日志服务配置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 &lt;name&gt;yarn.log-</a:t>
            </a:r>
            <a:r>
              <a:rPr lang="en-US" altLang="zh-CN" dirty="0" err="1" smtClean="0">
                <a:solidFill>
                  <a:schemeClr val="tx1"/>
                </a:solidFill>
              </a:rPr>
              <a:t>aggregation.retain</a:t>
            </a:r>
            <a:r>
              <a:rPr lang="en-US" altLang="zh-CN" dirty="0" smtClean="0">
                <a:solidFill>
                  <a:schemeClr val="tx1"/>
                </a:solidFill>
              </a:rPr>
              <a:t>-seconds&lt;/name&gt;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&lt;value&gt;604800&lt;/value&gt;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&lt;/property&gt;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&lt;</a:t>
            </a:r>
            <a:r>
              <a:rPr lang="en-US" altLang="zh-CN" dirty="0" smtClean="0">
                <a:solidFill>
                  <a:schemeClr val="tx1"/>
                </a:solidFill>
              </a:rPr>
              <a:t>name&gt;yarn.log.server.url&lt;/</a:t>
            </a:r>
            <a:r>
              <a:rPr lang="en-US" altLang="zh-CN" dirty="0">
                <a:solidFill>
                  <a:schemeClr val="tx1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     &lt;</a:t>
            </a:r>
            <a:r>
              <a:rPr lang="en-US" altLang="zh-CN" dirty="0" smtClean="0">
                <a:solidFill>
                  <a:schemeClr val="tx1"/>
                </a:solidFill>
              </a:rPr>
              <a:t>value&gt;http://</a:t>
            </a:r>
            <a:r>
              <a:rPr lang="en-US" altLang="zh-CN" dirty="0" smtClean="0">
                <a:solidFill>
                  <a:srgbClr val="FF0000"/>
                </a:solidFill>
              </a:rPr>
              <a:t>hd100</a:t>
            </a:r>
            <a:r>
              <a:rPr lang="en-US" altLang="zh-CN" dirty="0" smtClean="0">
                <a:solidFill>
                  <a:schemeClr val="tx1"/>
                </a:solidFill>
              </a:rPr>
              <a:t>:19888/jobhistory/logs&lt;/</a:t>
            </a:r>
            <a:r>
              <a:rPr lang="en-US" altLang="zh-CN" dirty="0">
                <a:solidFill>
                  <a:schemeClr val="tx1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4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2035-5069-A826-0DE9-A18DB2E6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资源管理调度框架</a:t>
            </a:r>
            <a:r>
              <a:rPr lang="en-US" altLang="zh-CN" dirty="0" smtClean="0"/>
              <a:t>YARN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CF3-2DCD-959D-7790-E5E11C46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AutoNum type="arabicPeriod"/>
            </a:pPr>
            <a:r>
              <a:rPr lang="en-US" altLang="zh-CN" sz="3700" b="1" dirty="0" smtClean="0">
                <a:solidFill>
                  <a:schemeClr val="tx1"/>
                </a:solidFill>
              </a:rPr>
              <a:t>MapReduce1.0</a:t>
            </a:r>
            <a:r>
              <a:rPr lang="zh-CN" altLang="en-US" sz="3700" b="1" dirty="0" smtClean="0">
                <a:solidFill>
                  <a:schemeClr val="tx1"/>
                </a:solidFill>
              </a:rPr>
              <a:t>的缺陷</a:t>
            </a:r>
            <a:endParaRPr lang="en-US" altLang="zh-CN" sz="3700" b="1" dirty="0" smtClean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en-US" altLang="zh-CN" sz="3700" dirty="0" smtClean="0">
                <a:solidFill>
                  <a:schemeClr val="tx1"/>
                </a:solidFill>
              </a:rPr>
              <a:t>YARN</a:t>
            </a:r>
            <a:r>
              <a:rPr lang="zh-CN" altLang="en-US" sz="3700" dirty="0" smtClean="0">
                <a:solidFill>
                  <a:schemeClr val="tx1"/>
                </a:solidFill>
              </a:rPr>
              <a:t>的设计思路</a:t>
            </a:r>
            <a:endParaRPr lang="en-US" altLang="zh-CN" sz="3700" dirty="0" smtClean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en-US" altLang="zh-CN" sz="3700" dirty="0" smtClean="0"/>
              <a:t>YARN</a:t>
            </a:r>
            <a:r>
              <a:rPr lang="zh-CN" altLang="en-US" sz="3700" dirty="0" smtClean="0"/>
              <a:t>的体系结构</a:t>
            </a:r>
            <a:endParaRPr lang="en-US" altLang="zh-CN" sz="3700" dirty="0" smtClean="0"/>
          </a:p>
          <a:p>
            <a:pPr marL="742950" indent="-742950">
              <a:buAutoNum type="arabicPeriod"/>
            </a:pPr>
            <a:r>
              <a:rPr lang="en-US" altLang="zh-CN" sz="3700" dirty="0" smtClean="0"/>
              <a:t>YARN</a:t>
            </a:r>
            <a:r>
              <a:rPr lang="zh-CN" altLang="en-US" sz="3700" dirty="0" smtClean="0"/>
              <a:t>的工作流程</a:t>
            </a:r>
            <a:endParaRPr lang="en-US" altLang="zh-CN" sz="3700" dirty="0"/>
          </a:p>
          <a:p>
            <a:pPr marL="742950" indent="-742950">
              <a:buAutoNum type="arabicPeriod"/>
            </a:pPr>
            <a:r>
              <a:rPr lang="zh-CN" altLang="zh-CN" sz="3600" dirty="0"/>
              <a:t>YARN</a:t>
            </a:r>
            <a:r>
              <a:rPr lang="zh-CN" altLang="en-US" sz="3600" dirty="0"/>
              <a:t>框架与</a:t>
            </a:r>
            <a:r>
              <a:rPr lang="zh-CN" altLang="zh-CN" sz="3600" dirty="0"/>
              <a:t>MapReduce1.0</a:t>
            </a:r>
            <a:r>
              <a:rPr lang="zh-CN" altLang="en-US" sz="3600" dirty="0"/>
              <a:t>框架的对比分析</a:t>
            </a:r>
            <a:endParaRPr lang="zh-CN" altLang="zh-CN" sz="3600" dirty="0"/>
          </a:p>
          <a:p>
            <a:pPr marL="742950" indent="-742950">
              <a:buAutoNum type="arabicPeriod"/>
            </a:pPr>
            <a:r>
              <a:rPr lang="en-US" altLang="zh-CN" sz="3700" dirty="0" smtClean="0"/>
              <a:t>YARN</a:t>
            </a:r>
            <a:r>
              <a:rPr lang="zh-CN" altLang="en-US" sz="3700" dirty="0" smtClean="0"/>
              <a:t>的发展目标</a:t>
            </a:r>
            <a:endParaRPr lang="en-US" altLang="zh-CN" sz="37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4.2 </a:t>
            </a:r>
            <a:r>
              <a:rPr lang="zh-CN" altLang="en-US" dirty="0" smtClean="0"/>
              <a:t>打开历史日志服务 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分发配置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重</a:t>
            </a:r>
            <a:r>
              <a:rPr lang="zh-CN" altLang="en-US" dirty="0" smtClean="0">
                <a:solidFill>
                  <a:schemeClr val="tx1"/>
                </a:solidFill>
              </a:rPr>
              <a:t>启</a:t>
            </a:r>
            <a:r>
              <a:rPr lang="en-US" altLang="zh-CN" dirty="0" smtClean="0">
                <a:solidFill>
                  <a:schemeClr val="tx1"/>
                </a:solidFill>
              </a:rPr>
              <a:t>yarn</a:t>
            </a:r>
          </a:p>
          <a:p>
            <a:pPr marL="457200" indent="-457200">
              <a:buAutoNum type="arabicPeriod"/>
            </a:pPr>
            <a:r>
              <a:rPr lang="zh-CN" altLang="en-US" dirty="0" smtClean="0">
                <a:solidFill>
                  <a:schemeClr val="tx1"/>
                </a:solidFill>
              </a:rPr>
              <a:t>启动历史服务器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err="1" smtClean="0">
                <a:solidFill>
                  <a:schemeClr val="tx1"/>
                </a:solidFill>
              </a:rPr>
              <a:t>mapred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--daemon </a:t>
            </a:r>
            <a:r>
              <a:rPr lang="en-US" altLang="zh-CN" dirty="0" smtClean="0">
                <a:solidFill>
                  <a:schemeClr val="tx1"/>
                </a:solidFill>
              </a:rPr>
              <a:t>start </a:t>
            </a:r>
            <a:r>
              <a:rPr lang="en-US" altLang="zh-CN" dirty="0" err="1" smtClean="0">
                <a:solidFill>
                  <a:schemeClr val="tx1"/>
                </a:solidFill>
              </a:rPr>
              <a:t>historyserver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68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YARN</a:t>
            </a:r>
            <a:r>
              <a:rPr lang="zh-CN" altLang="en-US" dirty="0" smtClean="0"/>
              <a:t>的命令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1. yarn top </a:t>
            </a:r>
            <a:r>
              <a:rPr lang="zh-CN" altLang="en-US" dirty="0" smtClean="0">
                <a:solidFill>
                  <a:schemeClr val="tx1"/>
                </a:solidFill>
              </a:rPr>
              <a:t>查看正在运行的进程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2. yarn application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–list –</a:t>
            </a:r>
            <a:r>
              <a:rPr lang="en-US" altLang="zh-CN" dirty="0" err="1" smtClean="0">
                <a:solidFill>
                  <a:schemeClr val="tx1"/>
                </a:solidFill>
              </a:rPr>
              <a:t>appStates</a:t>
            </a:r>
            <a:r>
              <a:rPr lang="en-US" altLang="zh-CN" dirty="0" smtClean="0">
                <a:solidFill>
                  <a:schemeClr val="tx1"/>
                </a:solidFill>
              </a:rPr>
              <a:t> [ALL/NEW/NEW_SAVING/SUBMITTED/ACCEPTED/RUNNING/FINISHED/FAILED/KILLED] </a:t>
            </a:r>
            <a:r>
              <a:rPr lang="zh-CN" altLang="en-US" dirty="0" smtClean="0">
                <a:solidFill>
                  <a:schemeClr val="tx1"/>
                </a:solidFill>
              </a:rPr>
              <a:t>列出指定状态的应用程序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-</a:t>
            </a:r>
            <a:r>
              <a:rPr lang="en-US" altLang="zh-CN" dirty="0" err="1" smtClean="0">
                <a:solidFill>
                  <a:schemeClr val="tx1"/>
                </a:solidFill>
              </a:rPr>
              <a:t>movetoqueue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</a:rPr>
              <a:t>移动队列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- kill  [</a:t>
            </a:r>
            <a:r>
              <a:rPr lang="en-US" altLang="zh-CN" dirty="0" err="1" smtClean="0">
                <a:solidFill>
                  <a:schemeClr val="tx1"/>
                </a:solidFill>
              </a:rPr>
              <a:t>application_id</a:t>
            </a:r>
            <a:r>
              <a:rPr lang="en-US" altLang="zh-CN" dirty="0" smtClean="0">
                <a:solidFill>
                  <a:schemeClr val="tx1"/>
                </a:solidFill>
              </a:rPr>
              <a:t>] </a:t>
            </a:r>
            <a:r>
              <a:rPr lang="zh-CN" altLang="en-US" dirty="0" smtClean="0">
                <a:solidFill>
                  <a:schemeClr val="tx1"/>
                </a:solidFill>
              </a:rPr>
              <a:t>杀死指定任务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13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 YARN</a:t>
            </a:r>
            <a:r>
              <a:rPr lang="zh-CN" altLang="en-US" dirty="0" smtClean="0"/>
              <a:t>的命令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3. yarn container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-list </a:t>
            </a:r>
            <a:r>
              <a:rPr lang="zh-CN" altLang="en-US" dirty="0" smtClean="0">
                <a:solidFill>
                  <a:schemeClr val="tx1"/>
                </a:solidFill>
              </a:rPr>
              <a:t>查看正在运行的容器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         -status [</a:t>
            </a:r>
            <a:r>
              <a:rPr lang="en-US" altLang="zh-CN" dirty="0" err="1" smtClean="0">
                <a:solidFill>
                  <a:schemeClr val="tx1"/>
                </a:solidFill>
              </a:rPr>
              <a:t>container_id</a:t>
            </a:r>
            <a:r>
              <a:rPr lang="en-US" altLang="zh-CN" dirty="0" smtClean="0">
                <a:solidFill>
                  <a:schemeClr val="tx1"/>
                </a:solidFill>
              </a:rPr>
              <a:t>]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4. yarn node –all –list </a:t>
            </a:r>
            <a:r>
              <a:rPr lang="zh-CN" altLang="en-US" dirty="0" smtClean="0">
                <a:solidFill>
                  <a:schemeClr val="tx1"/>
                </a:solidFill>
              </a:rPr>
              <a:t>查看集群中所有节点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877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YARN</a:t>
            </a:r>
            <a:r>
              <a:rPr lang="zh-CN" altLang="en-US" dirty="0" smtClean="0"/>
              <a:t>的调度器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Scheduler </a:t>
            </a:r>
            <a:r>
              <a:rPr lang="zh-CN" altLang="en-US" dirty="0" smtClean="0">
                <a:solidFill>
                  <a:schemeClr val="tx1"/>
                </a:solidFill>
              </a:rPr>
              <a:t>调度器，根据容量、队列等限制条件，将系统中的资源分配给各个正在运行的应用程序。</a:t>
            </a:r>
            <a:r>
              <a:rPr lang="en-US" altLang="zh-CN" dirty="0" smtClean="0">
                <a:solidFill>
                  <a:schemeClr val="tx1"/>
                </a:solidFill>
              </a:rPr>
              <a:t>YARN</a:t>
            </a:r>
            <a:r>
              <a:rPr lang="zh-CN" altLang="en-US" dirty="0" smtClean="0">
                <a:solidFill>
                  <a:schemeClr val="tx1"/>
                </a:solidFill>
              </a:rPr>
              <a:t>提供三种内置调度器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6.1 FIFO</a:t>
            </a:r>
            <a:r>
              <a:rPr lang="zh-CN" altLang="en-US" b="1" dirty="0" smtClean="0">
                <a:solidFill>
                  <a:schemeClr val="tx1"/>
                </a:solidFill>
              </a:rPr>
              <a:t>调度器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FIFO </a:t>
            </a:r>
            <a:r>
              <a:rPr lang="zh-CN" altLang="en-US" dirty="0" smtClean="0">
                <a:solidFill>
                  <a:schemeClr val="tx1"/>
                </a:solidFill>
              </a:rPr>
              <a:t>为</a:t>
            </a:r>
            <a:r>
              <a:rPr lang="en-US" altLang="zh-CN" dirty="0" smtClean="0">
                <a:solidFill>
                  <a:schemeClr val="tx1"/>
                </a:solidFill>
              </a:rPr>
              <a:t>First Input First Output,</a:t>
            </a:r>
            <a:r>
              <a:rPr lang="zh-CN" altLang="en-US" dirty="0" smtClean="0">
                <a:solidFill>
                  <a:schemeClr val="tx1"/>
                </a:solidFill>
              </a:rPr>
              <a:t>即先进先出。</a:t>
            </a:r>
            <a:r>
              <a:rPr lang="en-US" altLang="zh-CN" dirty="0" smtClean="0">
                <a:solidFill>
                  <a:schemeClr val="tx1"/>
                </a:solidFill>
              </a:rPr>
              <a:t>FIFO</a:t>
            </a:r>
            <a:r>
              <a:rPr lang="zh-CN" altLang="en-US" dirty="0" smtClean="0">
                <a:solidFill>
                  <a:schemeClr val="tx1"/>
                </a:solidFill>
              </a:rPr>
              <a:t>调度器将应用放在一个</a:t>
            </a:r>
            <a:r>
              <a:rPr lang="zh-CN" altLang="en-US" b="1" dirty="0" smtClean="0">
                <a:solidFill>
                  <a:schemeClr val="tx1"/>
                </a:solidFill>
              </a:rPr>
              <a:t>队列</a:t>
            </a:r>
            <a:r>
              <a:rPr lang="zh-CN" altLang="en-US" dirty="0" smtClean="0">
                <a:solidFill>
                  <a:schemeClr val="tx1"/>
                </a:solidFill>
              </a:rPr>
              <a:t>中，按照先后顺序进行应用，策略简单，但不适合共享集群，因为大的应用会占用集群的所有资源。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优点：简单易懂，不需要任何配置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缺点：不适合共享集群，因为大的应用会占据集群中的所有资源，每个应用都必须等待直到轮到自己执行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86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YARN</a:t>
            </a:r>
            <a:r>
              <a:rPr lang="zh-CN" altLang="en-US" dirty="0" smtClean="0"/>
              <a:t>的调度器</a:t>
            </a:r>
            <a:endParaRPr lang="en-US" dirty="0"/>
          </a:p>
        </p:txBody>
      </p:sp>
      <p:pic>
        <p:nvPicPr>
          <p:cNvPr id="5122" name="Picture 2" descr="https://img-blog.csdnimg.cn/a3b0103286d84c6da1864cf0603280d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208" y="2038678"/>
            <a:ext cx="4620071" cy="388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37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YARN</a:t>
            </a:r>
            <a:r>
              <a:rPr lang="zh-CN" altLang="en-US" dirty="0" smtClean="0"/>
              <a:t>的调度器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6.2  </a:t>
            </a:r>
            <a:r>
              <a:rPr lang="zh-CN" altLang="en-US" b="1" dirty="0" smtClean="0">
                <a:solidFill>
                  <a:schemeClr val="tx1"/>
                </a:solidFill>
              </a:rPr>
              <a:t>容量调度器</a:t>
            </a:r>
            <a:r>
              <a:rPr lang="en-US" altLang="zh-CN" b="1" dirty="0" smtClean="0">
                <a:solidFill>
                  <a:schemeClr val="tx1"/>
                </a:solidFill>
              </a:rPr>
              <a:t>(Capacity Scheduler)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容量调度器允许多个组织共享一个</a:t>
            </a:r>
            <a:r>
              <a:rPr lang="en-US" altLang="zh-CN" dirty="0" smtClean="0">
                <a:solidFill>
                  <a:schemeClr val="tx1"/>
                </a:solidFill>
              </a:rPr>
              <a:t>Hadoop</a:t>
            </a:r>
            <a:r>
              <a:rPr lang="zh-CN" altLang="en-US" dirty="0" smtClean="0">
                <a:solidFill>
                  <a:schemeClr val="tx1"/>
                </a:solidFill>
              </a:rPr>
              <a:t>集群，使用容量调度器时，一个独立的专门队列保证小作业一提交就可以启动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优点：小任务不会因为前面有大任务，而只能一直等下去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缺点：牺牲整个集群的利用率，相比</a:t>
            </a:r>
            <a:r>
              <a:rPr lang="en-US" altLang="zh-CN" dirty="0" smtClean="0">
                <a:solidFill>
                  <a:schemeClr val="tx1"/>
                </a:solidFill>
              </a:rPr>
              <a:t>FIFO</a:t>
            </a:r>
            <a:r>
              <a:rPr lang="zh-CN" altLang="en-US" dirty="0" smtClean="0">
                <a:solidFill>
                  <a:schemeClr val="tx1"/>
                </a:solidFill>
              </a:rPr>
              <a:t>调度器，大任务的执行时间要长一些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4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YARN</a:t>
            </a:r>
            <a:r>
              <a:rPr lang="zh-CN" altLang="en-US" dirty="0" smtClean="0"/>
              <a:t>的调度器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 descr="https://img-blog.csdnimg.cn/9021265d42bd4e798cb7027a2c923f9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175" y="2019658"/>
            <a:ext cx="4440648" cy="421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15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YARN</a:t>
            </a:r>
            <a:r>
              <a:rPr lang="zh-CN" altLang="en-US" dirty="0" smtClean="0"/>
              <a:t>的调度器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6.3  </a:t>
            </a:r>
            <a:r>
              <a:rPr lang="zh-CN" altLang="en-US" b="1" dirty="0" smtClean="0">
                <a:solidFill>
                  <a:schemeClr val="tx1"/>
                </a:solidFill>
              </a:rPr>
              <a:t>公平调度器</a:t>
            </a:r>
            <a:r>
              <a:rPr lang="en-US" altLang="zh-CN" b="1" dirty="0" smtClean="0">
                <a:solidFill>
                  <a:schemeClr val="tx1"/>
                </a:solidFill>
              </a:rPr>
              <a:t>(Fair Scheduler)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公平</a:t>
            </a:r>
            <a:r>
              <a:rPr lang="zh-CN" altLang="en-US" dirty="0" smtClean="0">
                <a:solidFill>
                  <a:schemeClr val="tx1"/>
                </a:solidFill>
              </a:rPr>
              <a:t>调度器的目的是为所有运行的应用程序公平分配资源，使用公平调度器时，不需要预留一定量的资源，因为调度器会为所有运行的作业之间动态平衡资源，第一个（大）作业启动时，它是唯一运行的作业，可以获得集群中所有资源，当第二个（小）作业启动时，它被分配到集群一半的资源，这样每个作业都能公平共享资源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448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 YARN</a:t>
            </a:r>
            <a:r>
              <a:rPr lang="zh-CN" altLang="en-US" dirty="0" smtClean="0"/>
              <a:t>的调度器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2" name="Picture 4" descr="https://img-blog.csdnimg.cn/55e316888fa14030a9f2fd5f5781b2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615" y="2040403"/>
            <a:ext cx="4555704" cy="42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82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YARN</a:t>
            </a:r>
            <a:r>
              <a:rPr lang="zh-CN" altLang="en-US" dirty="0" smtClean="0"/>
              <a:t>的队列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 smtClean="0">
                <a:solidFill>
                  <a:schemeClr val="tx1"/>
                </a:solidFill>
              </a:rPr>
              <a:t>7.1 </a:t>
            </a:r>
            <a:r>
              <a:rPr lang="zh-CN" altLang="en-US" b="1" dirty="0" smtClean="0">
                <a:solidFill>
                  <a:schemeClr val="tx1"/>
                </a:solidFill>
              </a:rPr>
              <a:t>添加队列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修改</a:t>
            </a:r>
            <a:r>
              <a:rPr lang="en-US" altLang="zh-CN" dirty="0" smtClean="0">
                <a:solidFill>
                  <a:schemeClr val="tx1"/>
                </a:solidFill>
              </a:rPr>
              <a:t>capacity-scheduler.xml</a:t>
            </a:r>
            <a:r>
              <a:rPr lang="zh-CN" altLang="en-US" dirty="0" smtClean="0">
                <a:solidFill>
                  <a:schemeClr val="tx1"/>
                </a:solidFill>
              </a:rPr>
              <a:t>文件（先备份）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修改以下属性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yarn.scheduler.capacity.root.queues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&lt;value&gt;</a:t>
            </a:r>
            <a:r>
              <a:rPr lang="en-US" altLang="zh-CN" dirty="0" err="1" smtClean="0">
                <a:solidFill>
                  <a:schemeClr val="tx1"/>
                </a:solidFill>
              </a:rPr>
              <a:t>default</a:t>
            </a:r>
            <a:r>
              <a:rPr lang="en-US" altLang="zh-CN" dirty="0" err="1" smtClean="0">
                <a:solidFill>
                  <a:srgbClr val="FF0000"/>
                </a:solidFill>
              </a:rPr>
              <a:t>,small</a:t>
            </a:r>
            <a:r>
              <a:rPr lang="en-US" altLang="zh-CN" dirty="0" smtClean="0">
                <a:solidFill>
                  <a:schemeClr val="tx1"/>
                </a:solidFill>
              </a:rPr>
              <a:t>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169330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4511-4F94-423C-8972-9BFAEA36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119613" cy="3760891"/>
          </a:xfrm>
        </p:spPr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）存在单点故障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 err="1"/>
              <a:t>JobTracker</a:t>
            </a:r>
            <a:r>
              <a:rPr lang="zh-CN" altLang="zh-CN" dirty="0"/>
              <a:t>“大包大揽”导致任务过重</a:t>
            </a:r>
            <a:r>
              <a:rPr lang="zh-CN" altLang="en-US" dirty="0"/>
              <a:t>（任务多时内存开销大，上限</a:t>
            </a:r>
            <a:r>
              <a:rPr lang="en-US" altLang="zh-CN" dirty="0"/>
              <a:t>4000</a:t>
            </a:r>
            <a:r>
              <a:rPr lang="zh-CN" altLang="en-US" dirty="0"/>
              <a:t>节点）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）容易出现内存溢出</a:t>
            </a:r>
            <a:r>
              <a:rPr lang="zh-CN" altLang="en-US" dirty="0"/>
              <a:t>（分配资源只考虑</a:t>
            </a:r>
            <a:r>
              <a:rPr lang="en-US" altLang="zh-CN" dirty="0" err="1"/>
              <a:t>MapReduce</a:t>
            </a:r>
            <a:r>
              <a:rPr lang="zh-CN" altLang="en-US" dirty="0"/>
              <a:t>任务数，不考虑</a:t>
            </a:r>
            <a:r>
              <a:rPr lang="en-US" altLang="zh-CN" dirty="0"/>
              <a:t>CPU</a:t>
            </a:r>
            <a:r>
              <a:rPr lang="zh-CN" altLang="en-US" dirty="0"/>
              <a:t>、内存）</a:t>
            </a:r>
            <a:endParaRPr lang="en-US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）资源划分不合理</a:t>
            </a:r>
            <a:r>
              <a:rPr lang="zh-CN" altLang="en-US" dirty="0"/>
              <a:t>（强制划分为</a:t>
            </a:r>
            <a:r>
              <a:rPr lang="en-US" altLang="zh-CN" dirty="0"/>
              <a:t>slot </a:t>
            </a:r>
            <a:r>
              <a:rPr lang="zh-CN" altLang="en-US" dirty="0"/>
              <a:t>，包括</a:t>
            </a:r>
            <a:r>
              <a:rPr lang="en-US" altLang="zh-CN" dirty="0"/>
              <a:t>Map slot</a:t>
            </a:r>
            <a:r>
              <a:rPr lang="zh-CN" altLang="en-US" dirty="0"/>
              <a:t>和</a:t>
            </a:r>
            <a:r>
              <a:rPr lang="en-US" altLang="zh-CN" dirty="0"/>
              <a:t>Reduce slot</a:t>
            </a:r>
            <a:r>
              <a:rPr lang="zh-CN" altLang="en-US" dirty="0"/>
              <a:t>）</a:t>
            </a:r>
          </a:p>
          <a:p>
            <a:endParaRPr lang="zh-CN" alt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27297-72E8-4B75-1BCE-6DE2349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/>
              <a:t>3.1 MapReduce1.0</a:t>
            </a:r>
            <a:r>
              <a:rPr lang="zh-CN" altLang="en-US" sz="3700" dirty="0" smtClean="0"/>
              <a:t>的缺陷</a:t>
            </a:r>
            <a:endParaRPr lang="en-US" sz="37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12" y="2274799"/>
            <a:ext cx="5600163" cy="323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7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YARN</a:t>
            </a:r>
            <a:r>
              <a:rPr lang="zh-CN" altLang="en-US" dirty="0" smtClean="0"/>
              <a:t>的队列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yarn.scheduler.capacity.root.default.capacity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 &lt;value&gt;</a:t>
            </a:r>
            <a:r>
              <a:rPr lang="en-US" altLang="zh-CN" dirty="0" smtClean="0">
                <a:solidFill>
                  <a:srgbClr val="FF0000"/>
                </a:solidFill>
              </a:rPr>
              <a:t>70</a:t>
            </a:r>
            <a:r>
              <a:rPr lang="en-US" altLang="zh-CN" dirty="0" smtClean="0">
                <a:solidFill>
                  <a:schemeClr val="tx1"/>
                </a:solidFill>
              </a:rPr>
              <a:t>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&lt;/property&gt;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name&gt;</a:t>
            </a:r>
            <a:r>
              <a:rPr lang="en-US" altLang="zh-CN" dirty="0" err="1" smtClean="0">
                <a:solidFill>
                  <a:srgbClr val="FF0000"/>
                </a:solidFill>
              </a:rPr>
              <a:t>yarn.scheduler.capacity.root.small.capacity</a:t>
            </a:r>
            <a:r>
              <a:rPr lang="en-US" altLang="zh-CN" dirty="0">
                <a:solidFill>
                  <a:srgbClr val="FF0000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value&gt;30</a:t>
            </a:r>
            <a:r>
              <a:rPr lang="en-US" altLang="zh-CN" dirty="0">
                <a:solidFill>
                  <a:srgbClr val="FF0000"/>
                </a:solidFill>
              </a:rPr>
              <a:t>&lt;/value&gt;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&lt;/property&gt;</a:t>
            </a: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3066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YARN</a:t>
            </a:r>
            <a:r>
              <a:rPr lang="zh-CN" altLang="en-US" dirty="0" smtClean="0"/>
              <a:t>的队列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>
                <a:solidFill>
                  <a:srgbClr val="FF0000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name&gt;</a:t>
            </a:r>
            <a:r>
              <a:rPr lang="en-US" altLang="zh-CN" dirty="0" err="1" smtClean="0">
                <a:solidFill>
                  <a:srgbClr val="FF0000"/>
                </a:solidFill>
              </a:rPr>
              <a:t>yarn.scheduler.capacity.root.small.user</a:t>
            </a:r>
            <a:r>
              <a:rPr lang="en-US" altLang="zh-CN" dirty="0" smtClean="0">
                <a:solidFill>
                  <a:srgbClr val="FF0000"/>
                </a:solidFill>
              </a:rPr>
              <a:t>-limit-factor&lt;/</a:t>
            </a:r>
            <a:r>
              <a:rPr lang="en-US" altLang="zh-CN" dirty="0">
                <a:solidFill>
                  <a:srgbClr val="FF0000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value&gt;1&lt;/</a:t>
            </a:r>
            <a:r>
              <a:rPr lang="en-US" altLang="zh-CN" dirty="0">
                <a:solidFill>
                  <a:srgbClr val="FF0000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&lt;/property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name&gt;</a:t>
            </a:r>
            <a:r>
              <a:rPr lang="en-US" altLang="zh-CN" dirty="0" err="1" smtClean="0">
                <a:solidFill>
                  <a:srgbClr val="FF0000"/>
                </a:solidFill>
              </a:rPr>
              <a:t>yarn.scheduler.capacity.root.small.maximum</a:t>
            </a:r>
            <a:r>
              <a:rPr lang="en-US" altLang="zh-CN" dirty="0" smtClean="0">
                <a:solidFill>
                  <a:srgbClr val="FF0000"/>
                </a:solidFill>
              </a:rPr>
              <a:t>-capacity&lt;/</a:t>
            </a:r>
            <a:r>
              <a:rPr lang="en-US" altLang="zh-CN" dirty="0">
                <a:solidFill>
                  <a:srgbClr val="FF0000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value&gt;100&lt;/</a:t>
            </a:r>
            <a:r>
              <a:rPr lang="en-US" altLang="zh-CN" dirty="0">
                <a:solidFill>
                  <a:srgbClr val="FF0000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&lt;/property&gt;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9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YARN</a:t>
            </a:r>
            <a:r>
              <a:rPr lang="zh-CN" altLang="en-US" dirty="0" smtClean="0"/>
              <a:t>的队列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>
                <a:solidFill>
                  <a:srgbClr val="FF0000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name&gt;</a:t>
            </a:r>
            <a:r>
              <a:rPr lang="en-US" altLang="zh-CN" dirty="0" err="1" smtClean="0">
                <a:solidFill>
                  <a:srgbClr val="FF0000"/>
                </a:solidFill>
              </a:rPr>
              <a:t>yarn.scheduler.capacity.root.small.user</a:t>
            </a:r>
            <a:r>
              <a:rPr lang="en-US" altLang="zh-CN" dirty="0" smtClean="0">
                <a:solidFill>
                  <a:srgbClr val="FF0000"/>
                </a:solidFill>
              </a:rPr>
              <a:t>-limit-factor&lt;/</a:t>
            </a:r>
            <a:r>
              <a:rPr lang="en-US" altLang="zh-CN" dirty="0">
                <a:solidFill>
                  <a:srgbClr val="FF0000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value&gt;1&lt;/</a:t>
            </a:r>
            <a:r>
              <a:rPr lang="en-US" altLang="zh-CN" dirty="0">
                <a:solidFill>
                  <a:srgbClr val="FF0000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&lt;/property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name&gt;</a:t>
            </a:r>
            <a:r>
              <a:rPr lang="en-US" altLang="zh-CN" dirty="0" err="1" smtClean="0">
                <a:solidFill>
                  <a:srgbClr val="FF0000"/>
                </a:solidFill>
              </a:rPr>
              <a:t>yarn.scheduler.capacity.root.small.maximum</a:t>
            </a:r>
            <a:r>
              <a:rPr lang="en-US" altLang="zh-CN" dirty="0" smtClean="0">
                <a:solidFill>
                  <a:srgbClr val="FF0000"/>
                </a:solidFill>
              </a:rPr>
              <a:t>-capacity&lt;/</a:t>
            </a:r>
            <a:r>
              <a:rPr lang="en-US" altLang="zh-CN" dirty="0">
                <a:solidFill>
                  <a:srgbClr val="FF0000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value&gt;100&lt;/</a:t>
            </a:r>
            <a:r>
              <a:rPr lang="en-US" altLang="zh-CN" dirty="0">
                <a:solidFill>
                  <a:srgbClr val="FF0000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&lt;/property&gt;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334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YARN</a:t>
            </a:r>
            <a:r>
              <a:rPr lang="zh-CN" altLang="en-US" dirty="0" smtClean="0"/>
              <a:t>的队列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>
                <a:solidFill>
                  <a:srgbClr val="FF0000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name&gt;</a:t>
            </a:r>
            <a:r>
              <a:rPr lang="en-US" altLang="zh-CN" dirty="0" err="1" smtClean="0">
                <a:solidFill>
                  <a:srgbClr val="FF0000"/>
                </a:solidFill>
              </a:rPr>
              <a:t>yarn.scheduler.capacity.root.small.state</a:t>
            </a:r>
            <a:r>
              <a:rPr lang="en-US" altLang="zh-CN" dirty="0" smtClean="0">
                <a:solidFill>
                  <a:srgbClr val="FF0000"/>
                </a:solidFill>
              </a:rPr>
              <a:t>&lt;/</a:t>
            </a:r>
            <a:r>
              <a:rPr lang="en-US" altLang="zh-CN" dirty="0">
                <a:solidFill>
                  <a:srgbClr val="FF0000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value&gt;RUNNING&lt;/</a:t>
            </a:r>
            <a:r>
              <a:rPr lang="en-US" altLang="zh-CN" dirty="0">
                <a:solidFill>
                  <a:srgbClr val="FF0000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&lt;/property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571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YARN</a:t>
            </a:r>
            <a:r>
              <a:rPr lang="zh-CN" altLang="en-US" dirty="0" smtClean="0"/>
              <a:t>的队列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>
                <a:solidFill>
                  <a:srgbClr val="FF0000"/>
                </a:solidFill>
              </a:rPr>
              <a:t>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name&gt;</a:t>
            </a:r>
            <a:r>
              <a:rPr lang="en-US" altLang="zh-CN" dirty="0" err="1" smtClean="0">
                <a:solidFill>
                  <a:srgbClr val="FF0000"/>
                </a:solidFill>
              </a:rPr>
              <a:t>yarn.scheduler.capacity.root.small.acl_submit_applications</a:t>
            </a:r>
            <a:r>
              <a:rPr lang="en-US" altLang="zh-CN" dirty="0" smtClean="0">
                <a:solidFill>
                  <a:srgbClr val="FF0000"/>
                </a:solidFill>
              </a:rPr>
              <a:t>&lt;/</a:t>
            </a:r>
            <a:r>
              <a:rPr lang="en-US" altLang="zh-CN" dirty="0">
                <a:solidFill>
                  <a:srgbClr val="FF0000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value&gt;*&lt;/</a:t>
            </a:r>
            <a:r>
              <a:rPr lang="en-US" altLang="zh-CN" dirty="0">
                <a:solidFill>
                  <a:srgbClr val="FF0000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&lt;/property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name&gt;</a:t>
            </a:r>
            <a:r>
              <a:rPr lang="en-US" altLang="zh-CN" dirty="0" err="1" smtClean="0">
                <a:solidFill>
                  <a:srgbClr val="FF0000"/>
                </a:solidFill>
              </a:rPr>
              <a:t>yarn.scheduler.capacity.root.small.acl_administer_queue</a:t>
            </a:r>
            <a:r>
              <a:rPr lang="en-US" altLang="zh-CN" dirty="0" smtClean="0">
                <a:solidFill>
                  <a:srgbClr val="FF0000"/>
                </a:solidFill>
              </a:rPr>
              <a:t>&lt;/</a:t>
            </a:r>
            <a:r>
              <a:rPr lang="en-US" altLang="zh-CN" dirty="0">
                <a:solidFill>
                  <a:srgbClr val="FF0000"/>
                </a:solidFill>
              </a:rPr>
              <a:t>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&lt;</a:t>
            </a:r>
            <a:r>
              <a:rPr lang="en-US" altLang="zh-CN" dirty="0" smtClean="0">
                <a:solidFill>
                  <a:srgbClr val="FF0000"/>
                </a:solidFill>
              </a:rPr>
              <a:t>value&gt;*&lt;/</a:t>
            </a:r>
            <a:r>
              <a:rPr lang="en-US" altLang="zh-CN" dirty="0">
                <a:solidFill>
                  <a:srgbClr val="FF0000"/>
                </a:solidFill>
              </a:rPr>
              <a:t>value&gt;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&lt;/property&gt;</a:t>
            </a: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551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YARN</a:t>
            </a:r>
            <a:r>
              <a:rPr lang="zh-CN" altLang="en-US" dirty="0" smtClean="0"/>
              <a:t>的队列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7.2 </a:t>
            </a:r>
            <a:r>
              <a:rPr lang="zh-CN" altLang="en-US" dirty="0" smtClean="0">
                <a:solidFill>
                  <a:schemeClr val="tx1"/>
                </a:solidFill>
              </a:rPr>
              <a:t>向指定队列提交任务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Hadoop jar $HADOOP_HOME/share/</a:t>
            </a:r>
            <a:r>
              <a:rPr lang="en-US" altLang="zh-CN" dirty="0" err="1" smtClean="0">
                <a:solidFill>
                  <a:schemeClr val="tx1"/>
                </a:solidFill>
              </a:rPr>
              <a:t>hadoop</a:t>
            </a:r>
            <a:r>
              <a:rPr lang="en-US" altLang="zh-CN" dirty="0" smtClean="0">
                <a:solidFill>
                  <a:schemeClr val="tx1"/>
                </a:solidFill>
              </a:rPr>
              <a:t>/</a:t>
            </a:r>
            <a:r>
              <a:rPr lang="en-US" altLang="zh-CN" dirty="0" err="1" smtClean="0">
                <a:solidFill>
                  <a:schemeClr val="tx1"/>
                </a:solidFill>
              </a:rPr>
              <a:t>mapreduce</a:t>
            </a:r>
            <a:r>
              <a:rPr lang="en-US" altLang="zh-CN" dirty="0" smtClean="0">
                <a:solidFill>
                  <a:schemeClr val="tx1"/>
                </a:solidFill>
              </a:rPr>
              <a:t>/hadoop-mapreduce-examples-3.3.6.jar </a:t>
            </a:r>
            <a:r>
              <a:rPr lang="en-US" altLang="zh-CN" dirty="0" err="1" smtClean="0">
                <a:solidFill>
                  <a:schemeClr val="tx1"/>
                </a:solidFill>
              </a:rPr>
              <a:t>wordcount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–</a:t>
            </a:r>
            <a:r>
              <a:rPr lang="en-US" altLang="zh-CN" dirty="0" err="1" smtClean="0">
                <a:solidFill>
                  <a:srgbClr val="FF0000"/>
                </a:solidFill>
              </a:rPr>
              <a:t>Dmapreduce.job.queuename</a:t>
            </a:r>
            <a:r>
              <a:rPr lang="en-US" altLang="zh-CN" dirty="0" smtClean="0">
                <a:solidFill>
                  <a:srgbClr val="FF0000"/>
                </a:solidFill>
              </a:rPr>
              <a:t>=small</a:t>
            </a:r>
            <a:r>
              <a:rPr lang="en-US" altLang="zh-CN" dirty="0" smtClean="0">
                <a:solidFill>
                  <a:schemeClr val="tx1"/>
                </a:solidFill>
              </a:rPr>
              <a:t> /input /output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798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YARN</a:t>
            </a:r>
            <a:r>
              <a:rPr lang="zh-CN" altLang="en-US" dirty="0" smtClean="0"/>
              <a:t>的队列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7.3 </a:t>
            </a:r>
            <a:r>
              <a:rPr lang="zh-CN" altLang="en-US" dirty="0" smtClean="0">
                <a:solidFill>
                  <a:schemeClr val="tx1"/>
                </a:solidFill>
              </a:rPr>
              <a:t>修改默认队列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 smtClean="0">
                <a:solidFill>
                  <a:schemeClr val="tx1"/>
                </a:solidFill>
              </a:rPr>
              <a:t>apred-site.xml 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&lt;property&gt;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     &lt;name&gt;</a:t>
            </a:r>
            <a:r>
              <a:rPr lang="en-US" altLang="zh-CN" dirty="0" err="1" smtClean="0">
                <a:solidFill>
                  <a:schemeClr val="tx1"/>
                </a:solidFill>
              </a:rPr>
              <a:t>mapreduce.job.queuename</a:t>
            </a:r>
            <a:r>
              <a:rPr lang="en-US" altLang="zh-CN" dirty="0" smtClean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    &lt;value&gt;small&lt;/value&gt;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</a:rPr>
              <a:t>&lt;/property&gt;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92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3.2 </a:t>
            </a:r>
            <a:r>
              <a:rPr lang="en-US" altLang="zh-CN" dirty="0" smtClean="0"/>
              <a:t>YARN</a:t>
            </a:r>
            <a:r>
              <a:rPr lang="zh-CN" altLang="en-US" dirty="0" smtClean="0"/>
              <a:t>的设计思路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0"/>
            <a:ext cx="3951585" cy="385014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MapReduce1.0</a:t>
            </a:r>
            <a:r>
              <a:rPr lang="zh-CN" altLang="zh-CN" dirty="0"/>
              <a:t>既是一个计算框架，也是一个资源管理调度框架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到了</a:t>
            </a:r>
            <a:r>
              <a:rPr lang="en-US" altLang="zh-CN" dirty="0"/>
              <a:t>Hadoop2.0</a:t>
            </a:r>
            <a:r>
              <a:rPr lang="zh-CN" altLang="zh-CN" dirty="0"/>
              <a:t>以后，</a:t>
            </a:r>
            <a:r>
              <a:rPr lang="en-US" altLang="zh-CN" dirty="0"/>
              <a:t>MapReduce1.0</a:t>
            </a:r>
            <a:r>
              <a:rPr lang="zh-CN" altLang="zh-CN" dirty="0"/>
              <a:t>中的资源管理调度功能，被单独分离出来形成了</a:t>
            </a:r>
            <a:r>
              <a:rPr lang="en-US" altLang="zh-CN" dirty="0" smtClean="0"/>
              <a:t>YARN(Yet Another Resource Negotiator)</a:t>
            </a:r>
            <a:r>
              <a:rPr lang="zh-CN" altLang="zh-CN" dirty="0" smtClean="0"/>
              <a:t>，</a:t>
            </a:r>
            <a:r>
              <a:rPr lang="zh-CN" altLang="zh-CN" dirty="0"/>
              <a:t>它是一个纯粹的资源管理调度框架，而不是一个计算框架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dirty="0"/>
              <a:t>被剥离了资源管理调度功能的</a:t>
            </a:r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zh-CN" dirty="0"/>
              <a:t>框架就变成了</a:t>
            </a:r>
            <a:r>
              <a:rPr lang="en-US" altLang="zh-CN" dirty="0"/>
              <a:t>MapReduce2.0</a:t>
            </a:r>
            <a:r>
              <a:rPr lang="zh-CN" altLang="zh-CN" dirty="0"/>
              <a:t>，它是运行在</a:t>
            </a:r>
            <a:r>
              <a:rPr lang="en-US" altLang="zh-CN" dirty="0"/>
              <a:t>YARN</a:t>
            </a:r>
            <a:r>
              <a:rPr lang="zh-CN" altLang="zh-CN" dirty="0"/>
              <a:t>之上的一个纯粹的计算框架，不再自己负责资源调度管理服务，而是由</a:t>
            </a:r>
            <a:r>
              <a:rPr lang="en-US" altLang="zh-CN" dirty="0"/>
              <a:t>YARN</a:t>
            </a:r>
            <a:r>
              <a:rPr lang="zh-CN" altLang="zh-CN" dirty="0"/>
              <a:t>为其提供资源管理调度</a:t>
            </a:r>
            <a:r>
              <a:rPr lang="zh-CN" altLang="zh-CN" dirty="0" smtClean="0"/>
              <a:t>服务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2086" y="1966450"/>
            <a:ext cx="5378127" cy="434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5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/>
              <a:t>3.3 YARN</a:t>
            </a:r>
            <a:r>
              <a:rPr lang="zh-CN" altLang="en-US" sz="3700" dirty="0" smtClean="0"/>
              <a:t>的体系结构</a:t>
            </a:r>
            <a:endParaRPr lang="en-US" sz="3700" dirty="0"/>
          </a:p>
        </p:txBody>
      </p:sp>
      <p:sp>
        <p:nvSpPr>
          <p:cNvPr id="6" name="文本框 1"/>
          <p:cNvSpPr txBox="1">
            <a:spLocks noChangeArrowheads="1"/>
          </p:cNvSpPr>
          <p:nvPr/>
        </p:nvSpPr>
        <p:spPr bwMode="auto">
          <a:xfrm>
            <a:off x="4702280" y="2024810"/>
            <a:ext cx="45339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NodeManager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单个节点上的资源管理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处理来自</a:t>
            </a:r>
            <a:r>
              <a:rPr lang="en-US" altLang="zh-CN" dirty="0" err="1"/>
              <a:t>ResourceManger</a:t>
            </a:r>
            <a:r>
              <a:rPr lang="zh-CN" altLang="en-US" dirty="0"/>
              <a:t>的命令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处理来自</a:t>
            </a:r>
            <a:r>
              <a:rPr lang="en-US" altLang="zh-CN" dirty="0" err="1"/>
              <a:t>ApplicationMaster</a:t>
            </a:r>
            <a:r>
              <a:rPr lang="zh-CN" altLang="en-US" dirty="0"/>
              <a:t>的命令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zh-CN" altLang="en-US" dirty="0"/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241324" y="2024810"/>
            <a:ext cx="5562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ResourceManager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处理客户端请求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启动</a:t>
            </a:r>
            <a:r>
              <a:rPr lang="en-US" altLang="zh-CN" dirty="0"/>
              <a:t>/</a:t>
            </a:r>
            <a:r>
              <a:rPr lang="zh-CN" altLang="en-US" dirty="0"/>
              <a:t>监控</a:t>
            </a:r>
            <a:r>
              <a:rPr lang="en-US" altLang="zh-CN" dirty="0" err="1"/>
              <a:t>ApplicationMaster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监控</a:t>
            </a:r>
            <a:r>
              <a:rPr lang="en-US" altLang="zh-CN" dirty="0" err="1"/>
              <a:t>NodeManager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资源分配与调度</a:t>
            </a:r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241324" y="3881920"/>
            <a:ext cx="316844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 err="1"/>
              <a:t>ApplicationMaster</a:t>
            </a:r>
            <a:endParaRPr lang="en-US" altLang="zh-CN" sz="2400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为应用程序申请资源，并分配给内部任务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zh-CN" altLang="en-US" dirty="0"/>
              <a:t>任务调度、监控与容错</a:t>
            </a:r>
            <a:endParaRPr lang="en-US" altLang="zh-CN" dirty="0"/>
          </a:p>
        </p:txBody>
      </p:sp>
      <p:pic>
        <p:nvPicPr>
          <p:cNvPr id="1028" name="Picture 4" descr="MapReduce NextGen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221" y="2662398"/>
            <a:ext cx="6116459" cy="378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/>
              <a:t>3.3 YARN</a:t>
            </a:r>
            <a:r>
              <a:rPr lang="zh-CN" altLang="en-US" sz="3700" dirty="0" smtClean="0"/>
              <a:t>的体系结构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2108201"/>
            <a:ext cx="9098773" cy="376089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sz="2400" b="1" dirty="0" err="1" smtClean="0"/>
              <a:t>ResourceManager</a:t>
            </a:r>
            <a:endParaRPr lang="en-US" altLang="zh-CN" sz="2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 err="1" smtClean="0"/>
              <a:t>ResourceManager</a:t>
            </a:r>
            <a:r>
              <a:rPr lang="zh-CN" altLang="zh-CN" sz="2400" dirty="0"/>
              <a:t>（</a:t>
            </a:r>
            <a:r>
              <a:rPr lang="en-US" altLang="zh-CN" sz="2400" dirty="0"/>
              <a:t>RM</a:t>
            </a:r>
            <a:r>
              <a:rPr lang="zh-CN" altLang="zh-CN" sz="2400" dirty="0"/>
              <a:t>）是一个全局的资源管理器，负责整个系统的资源管理和分配，主要包括两个组件，即调度器（</a:t>
            </a:r>
            <a:r>
              <a:rPr lang="en-US" altLang="zh-CN" sz="2400" dirty="0"/>
              <a:t>Scheduler</a:t>
            </a:r>
            <a:r>
              <a:rPr lang="zh-CN" altLang="zh-CN" sz="2400" dirty="0"/>
              <a:t>）和应用程序管理器（</a:t>
            </a:r>
            <a:r>
              <a:rPr lang="en-US" altLang="zh-CN" sz="2400" dirty="0"/>
              <a:t>Applications Manager</a:t>
            </a:r>
            <a:r>
              <a:rPr lang="zh-CN" altLang="zh-CN" sz="2400" dirty="0"/>
              <a:t>）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调度</a:t>
            </a:r>
            <a:r>
              <a:rPr lang="zh-CN" altLang="zh-CN" sz="2400" dirty="0"/>
              <a:t>器接收来自</a:t>
            </a:r>
            <a:r>
              <a:rPr lang="en-US" altLang="zh-CN" sz="2400" dirty="0" err="1"/>
              <a:t>ApplicationMaster</a:t>
            </a:r>
            <a:r>
              <a:rPr lang="zh-CN" altLang="zh-CN" sz="2400" dirty="0"/>
              <a:t>的应用程序资源请求，把集群中的资源以“容器”的形式分配给提出申请的应用程序，容器的选择通常会考虑应用程序所要处理的数据的位置，进行就近选择，从而实现“计算向数据靠拢”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容器</a:t>
            </a:r>
            <a:r>
              <a:rPr lang="zh-CN" altLang="zh-CN" sz="2400" dirty="0"/>
              <a:t>（</a:t>
            </a:r>
            <a:r>
              <a:rPr lang="en-US" altLang="zh-CN" sz="2400" dirty="0"/>
              <a:t>Container</a:t>
            </a:r>
            <a:r>
              <a:rPr lang="zh-CN" altLang="zh-CN" sz="2400" dirty="0"/>
              <a:t>）作为动态资源分配单位，每个容器中都封装了一定数量的</a:t>
            </a:r>
            <a:r>
              <a:rPr lang="en-US" altLang="zh-CN" sz="2400" dirty="0"/>
              <a:t>CPU</a:t>
            </a:r>
            <a:r>
              <a:rPr lang="zh-CN" altLang="zh-CN" sz="2400" dirty="0"/>
              <a:t>、内存、磁盘等资源，从而限定每个应用程序可以使用的资源量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调度</a:t>
            </a:r>
            <a:r>
              <a:rPr lang="zh-CN" altLang="zh-CN" sz="2400" dirty="0"/>
              <a:t>器被设计成是一个可插拔的组件，</a:t>
            </a:r>
            <a:r>
              <a:rPr lang="en-US" altLang="zh-CN" sz="2400" dirty="0"/>
              <a:t>YARN</a:t>
            </a:r>
            <a:r>
              <a:rPr lang="zh-CN" altLang="zh-CN" sz="2400" dirty="0"/>
              <a:t>不仅自身提供了许多种直接可用的调度器，也允许用户根据自己的需求重新设计调度器</a:t>
            </a:r>
            <a:endParaRPr lang="en-US" altLang="zh-C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2400" dirty="0" smtClean="0"/>
              <a:t>应用程序</a:t>
            </a:r>
            <a:r>
              <a:rPr lang="zh-CN" altLang="zh-CN" sz="2400" dirty="0"/>
              <a:t>管理器（</a:t>
            </a:r>
            <a:r>
              <a:rPr lang="en-US" altLang="zh-CN" sz="2400" dirty="0"/>
              <a:t>Applications Manager</a:t>
            </a:r>
            <a:r>
              <a:rPr lang="zh-CN" altLang="zh-CN" sz="2400" dirty="0"/>
              <a:t>）负责系统中所有应用程序的管理工作，主要包括应用程序提交、与调度器协商资源以启动</a:t>
            </a:r>
            <a:r>
              <a:rPr lang="en-US" altLang="zh-CN" sz="2400" dirty="0" err="1"/>
              <a:t>ApplicationMaster</a:t>
            </a:r>
            <a:r>
              <a:rPr lang="zh-CN" altLang="zh-CN" sz="2400" dirty="0"/>
              <a:t>、监控</a:t>
            </a:r>
            <a:r>
              <a:rPr lang="en-US" altLang="zh-CN" sz="2400" dirty="0" err="1"/>
              <a:t>ApplicationMaster</a:t>
            </a:r>
            <a:r>
              <a:rPr lang="zh-CN" altLang="zh-CN" sz="2400" dirty="0"/>
              <a:t>运行状态并在失败时重新启动等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94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/>
              <a:t>3.3 YARN</a:t>
            </a:r>
            <a:r>
              <a:rPr lang="zh-CN" altLang="en-US" sz="3700" dirty="0" smtClean="0"/>
              <a:t>的体系结构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2108201"/>
            <a:ext cx="9098773" cy="3760891"/>
          </a:xfrm>
        </p:spPr>
        <p:txBody>
          <a:bodyPr>
            <a:normAutofit/>
          </a:bodyPr>
          <a:lstStyle/>
          <a:p>
            <a:r>
              <a:rPr lang="en-US" altLang="zh-CN" sz="2400" b="1" dirty="0" err="1" smtClean="0"/>
              <a:t>ApplicationMaster</a:t>
            </a:r>
            <a:endParaRPr lang="en-US" altLang="zh-CN" sz="2400" b="1" dirty="0" smtClean="0"/>
          </a:p>
          <a:p>
            <a:r>
              <a:rPr lang="en-US" altLang="zh-CN" sz="2400" dirty="0" err="1" smtClean="0"/>
              <a:t>ResourceManager</a:t>
            </a:r>
            <a:r>
              <a:rPr lang="zh-CN" altLang="zh-CN" sz="2400" dirty="0"/>
              <a:t>接收用户提交的作业，按照作业的上下文信息以及从</a:t>
            </a:r>
            <a:r>
              <a:rPr lang="en-US" altLang="zh-CN" sz="2400" dirty="0" err="1"/>
              <a:t>NodeManager</a:t>
            </a:r>
            <a:r>
              <a:rPr lang="zh-CN" altLang="zh-CN" sz="2400" dirty="0"/>
              <a:t>收集来的容器状态信息，启动调度过程，为用户作业启动一个</a:t>
            </a:r>
            <a:r>
              <a:rPr lang="en-US" altLang="zh-CN" sz="2400" dirty="0" err="1"/>
              <a:t>ApplicationMaster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949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3.3 YARN</a:t>
            </a:r>
            <a:r>
              <a:rPr lang="zh-CN" altLang="en-US" sz="3700" dirty="0" smtClean="0"/>
              <a:t>的体系结构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 err="1" smtClean="0"/>
              <a:t>ApplicationMaster</a:t>
            </a:r>
            <a:r>
              <a:rPr lang="zh-CN" altLang="en-US" sz="1800" dirty="0" smtClean="0"/>
              <a:t>的主要功能</a:t>
            </a:r>
            <a:endParaRPr lang="en-US" altLang="zh-CN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1800" dirty="0" smtClean="0"/>
              <a:t>当</a:t>
            </a:r>
            <a:r>
              <a:rPr lang="zh-CN" altLang="zh-CN" sz="1800" dirty="0"/>
              <a:t>用户作业提交时，</a:t>
            </a:r>
            <a:r>
              <a:rPr lang="en-US" altLang="zh-CN" sz="1800" dirty="0" err="1"/>
              <a:t>ApplicationMaster</a:t>
            </a:r>
            <a:r>
              <a:rPr lang="zh-CN" altLang="zh-CN" sz="1800" dirty="0"/>
              <a:t>与</a:t>
            </a:r>
            <a:r>
              <a:rPr lang="en-US" altLang="zh-CN" sz="1800" dirty="0" err="1"/>
              <a:t>ResourceManager</a:t>
            </a:r>
            <a:r>
              <a:rPr lang="zh-CN" altLang="zh-CN" sz="1800" dirty="0"/>
              <a:t>协商获取资源，</a:t>
            </a:r>
            <a:r>
              <a:rPr lang="en-US" altLang="zh-CN" sz="1800" dirty="0" err="1"/>
              <a:t>ResourceManager</a:t>
            </a:r>
            <a:r>
              <a:rPr lang="zh-CN" altLang="zh-CN" sz="1800" dirty="0"/>
              <a:t>会以容器的形式为</a:t>
            </a:r>
            <a:r>
              <a:rPr lang="en-US" altLang="zh-CN" sz="1800" dirty="0" err="1"/>
              <a:t>ApplicationMaster</a:t>
            </a:r>
            <a:r>
              <a:rPr lang="zh-CN" altLang="zh-CN" sz="1800" dirty="0"/>
              <a:t>分配</a:t>
            </a:r>
            <a:r>
              <a:rPr lang="zh-CN" altLang="zh-CN" sz="1800" dirty="0" smtClean="0"/>
              <a:t>资源</a:t>
            </a:r>
            <a:endParaRPr lang="en-US" altLang="zh-C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1800" dirty="0" smtClean="0"/>
              <a:t>把</a:t>
            </a:r>
            <a:r>
              <a:rPr lang="zh-CN" altLang="zh-CN" sz="1800" dirty="0"/>
              <a:t>获得的资源进一步分配给内部的各个任务（</a:t>
            </a:r>
            <a:r>
              <a:rPr lang="en-US" altLang="zh-CN" sz="1800" dirty="0"/>
              <a:t>Map</a:t>
            </a:r>
            <a:r>
              <a:rPr lang="zh-CN" altLang="zh-CN" sz="1800" dirty="0"/>
              <a:t>任务或</a:t>
            </a:r>
            <a:r>
              <a:rPr lang="en-US" altLang="zh-CN" sz="1800" dirty="0"/>
              <a:t>Reduce</a:t>
            </a:r>
            <a:r>
              <a:rPr lang="zh-CN" altLang="zh-CN" sz="1800" dirty="0"/>
              <a:t>任务），实现资源的</a:t>
            </a:r>
            <a:r>
              <a:rPr lang="zh-CN" altLang="zh-CN" sz="1800" dirty="0" smtClean="0"/>
              <a:t>“二次分配”</a:t>
            </a:r>
            <a:endParaRPr lang="en-US" altLang="zh-C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1800" dirty="0" smtClean="0"/>
              <a:t>与</a:t>
            </a:r>
            <a:r>
              <a:rPr lang="en-US" altLang="zh-CN" sz="1800" dirty="0" err="1"/>
              <a:t>NodeManager</a:t>
            </a:r>
            <a:r>
              <a:rPr lang="zh-CN" altLang="zh-CN" sz="1800" dirty="0"/>
              <a:t>保持交互通信进行应用程序的启动、运行、监控和停止，监控申请到的资源的使用情况，对所有任务的执行进度和状态进行监控，并在任务发生失败时执行失败恢复（即重新申请资源重启任务</a:t>
            </a:r>
            <a:r>
              <a:rPr lang="zh-CN" altLang="zh-CN" sz="1800" dirty="0" smtClean="0"/>
              <a:t>）</a:t>
            </a:r>
            <a:endParaRPr lang="en-US" altLang="zh-C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1800" dirty="0" smtClean="0"/>
              <a:t>定时</a:t>
            </a:r>
            <a:r>
              <a:rPr lang="zh-CN" altLang="zh-CN" sz="1800" dirty="0"/>
              <a:t>向</a:t>
            </a:r>
            <a:r>
              <a:rPr lang="en-US" altLang="zh-CN" sz="1800" dirty="0" err="1"/>
              <a:t>ResourceManager</a:t>
            </a:r>
            <a:r>
              <a:rPr lang="zh-CN" altLang="zh-CN" sz="1800" dirty="0"/>
              <a:t>发送“心跳”消息，报告资源的使用情况和应用的进度</a:t>
            </a:r>
            <a:r>
              <a:rPr lang="zh-CN" altLang="zh-CN" sz="1800" dirty="0" smtClean="0"/>
              <a:t>信息</a:t>
            </a:r>
            <a:endParaRPr lang="en-US" altLang="zh-C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1800" dirty="0" smtClean="0"/>
              <a:t>当</a:t>
            </a:r>
            <a:r>
              <a:rPr lang="zh-CN" altLang="zh-CN" sz="1800" dirty="0"/>
              <a:t>作业完成时，</a:t>
            </a:r>
            <a:r>
              <a:rPr lang="en-US" altLang="zh-CN" sz="1800" dirty="0" err="1"/>
              <a:t>ApplicationMaster</a:t>
            </a:r>
            <a:r>
              <a:rPr lang="zh-CN" altLang="zh-CN" sz="1800" dirty="0"/>
              <a:t>向</a:t>
            </a:r>
            <a:r>
              <a:rPr lang="en-US" altLang="zh-CN" sz="1800" dirty="0" err="1"/>
              <a:t>ResourceManager</a:t>
            </a:r>
            <a:r>
              <a:rPr lang="zh-CN" altLang="zh-CN" sz="1800" dirty="0"/>
              <a:t>注销容器，执行周期</a:t>
            </a:r>
            <a:r>
              <a:rPr lang="zh-CN" altLang="zh-CN" sz="1800" dirty="0" smtClean="0"/>
              <a:t>完成</a:t>
            </a:r>
            <a:endParaRPr lang="zh-CN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30e9df3-be65-4c73-a93b-d1236ebd677e"/>
    <ds:schemaRef ds:uri="http://schemas.microsoft.com/office/2006/metadata/properties"/>
    <ds:schemaRef ds:uri="http://www.w3.org/XML/1998/namespace"/>
    <ds:schemaRef ds:uri="http://purl.org/dc/elements/1.1/"/>
    <ds:schemaRef ds:uri="16c05727-aa75-4e4a-9b5f-8a80a1165891"/>
    <ds:schemaRef ds:uri="71af3243-3dd4-4a8d-8c0d-dd76da1f02a5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{322CAFD7-CF9D-4C64-9A32-15835AA4A68B}tf56160789_win32</Template>
  <TotalTime>11155</TotalTime>
  <Words>2501</Words>
  <Application>Microsoft Office PowerPoint</Application>
  <PresentationFormat>宽屏</PresentationFormat>
  <Paragraphs>275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宋体</vt:lpstr>
      <vt:lpstr>Arial</vt:lpstr>
      <vt:lpstr>Bookman Old Style</vt:lpstr>
      <vt:lpstr>Calibri</vt:lpstr>
      <vt:lpstr>Franklin Gothic Book</vt:lpstr>
      <vt:lpstr>Custom</vt:lpstr>
      <vt:lpstr>分布式存储与计算</vt:lpstr>
      <vt:lpstr>第三章 资源管理调度框架YARN</vt:lpstr>
      <vt:lpstr>资源管理调度框架YARN</vt:lpstr>
      <vt:lpstr>3.1 MapReduce1.0的缺陷</vt:lpstr>
      <vt:lpstr>3.2 YARN的设计思路</vt:lpstr>
      <vt:lpstr>3.3 YARN的体系结构</vt:lpstr>
      <vt:lpstr>3.3 YARN的体系结构</vt:lpstr>
      <vt:lpstr>3.3 YARN的体系结构</vt:lpstr>
      <vt:lpstr>3.3 YARN的体系结构</vt:lpstr>
      <vt:lpstr>3.3 YARN的体系结构</vt:lpstr>
      <vt:lpstr>3.3 YARN的体系结构</vt:lpstr>
      <vt:lpstr>3.4 YARN的工作流程</vt:lpstr>
      <vt:lpstr>3.4 YARN的工作流程</vt:lpstr>
      <vt:lpstr>3.5 YARN框架与MapReduce1.0框架的对比分析</vt:lpstr>
      <vt:lpstr>3.6 YARN的发展目标</vt:lpstr>
      <vt:lpstr>3.6 YARN的发展目标</vt:lpstr>
      <vt:lpstr>3.6 YARN的发展目标</vt:lpstr>
      <vt:lpstr>YARN配置和使用</vt:lpstr>
      <vt:lpstr>1.YARN的配置</vt:lpstr>
      <vt:lpstr>1.YARN的配置</vt:lpstr>
      <vt:lpstr>1.YARN的配置</vt:lpstr>
      <vt:lpstr>1.YARN的配置</vt:lpstr>
      <vt:lpstr>1.YARN的配置</vt:lpstr>
      <vt:lpstr>2.YARN的启动/停止 </vt:lpstr>
      <vt:lpstr>3.任务监测 </vt:lpstr>
      <vt:lpstr>4. YARN的历史日志 </vt:lpstr>
      <vt:lpstr>4.1 YARN的历史日志服务配置 </vt:lpstr>
      <vt:lpstr>4.1 YARN的历史日志服务配置 </vt:lpstr>
      <vt:lpstr>4.1 YARN的历史日志服务配置 </vt:lpstr>
      <vt:lpstr>4.2 打开历史日志服务 </vt:lpstr>
      <vt:lpstr>5. YARN的命令</vt:lpstr>
      <vt:lpstr>5. YARN的命令</vt:lpstr>
      <vt:lpstr>6. YARN的调度器</vt:lpstr>
      <vt:lpstr>6. YARN的调度器</vt:lpstr>
      <vt:lpstr>6. YARN的调度器</vt:lpstr>
      <vt:lpstr>6. YARN的调度器</vt:lpstr>
      <vt:lpstr>6. YARN的调度器</vt:lpstr>
      <vt:lpstr>6. YARN的调度器</vt:lpstr>
      <vt:lpstr>7. YARN的队列</vt:lpstr>
      <vt:lpstr>7. YARN的队列</vt:lpstr>
      <vt:lpstr>7. YARN的队列</vt:lpstr>
      <vt:lpstr>7. YARN的队列</vt:lpstr>
      <vt:lpstr>7. YARN的队列</vt:lpstr>
      <vt:lpstr>7. YARN的队列</vt:lpstr>
      <vt:lpstr>7. YARN的队列</vt:lpstr>
      <vt:lpstr>7. YARN的队列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分布式存储与计算</dc:title>
  <dc:creator>Kui Wang</dc:creator>
  <cp:lastModifiedBy>Kui</cp:lastModifiedBy>
  <cp:revision>76</cp:revision>
  <dcterms:created xsi:type="dcterms:W3CDTF">2024-02-18T08:39:21Z</dcterms:created>
  <dcterms:modified xsi:type="dcterms:W3CDTF">2024-09-29T05:34:37Z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