
<file path=[Content_Types].xml><?xml version="1.0" encoding="utf-8"?>
<Types xmlns="http://schemas.openxmlformats.org/package/2006/content-types">
  <Default Extension="bin" ContentType="application/vnd.openxmlformats-officedocument.oleObject"/>
  <Default Extension="tmp" ContentType="image/png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337" r:id="rId9"/>
    <p:sldId id="398" r:id="rId10"/>
    <p:sldId id="399" r:id="rId11"/>
    <p:sldId id="264" r:id="rId12"/>
    <p:sldId id="265" r:id="rId13"/>
    <p:sldId id="400" r:id="rId14"/>
    <p:sldId id="403" r:id="rId15"/>
    <p:sldId id="402" r:id="rId16"/>
    <p:sldId id="367" r:id="rId17"/>
    <p:sldId id="338" r:id="rId18"/>
    <p:sldId id="404" r:id="rId19"/>
    <p:sldId id="267" r:id="rId20"/>
    <p:sldId id="368" r:id="rId21"/>
    <p:sldId id="340" r:id="rId22"/>
    <p:sldId id="405" r:id="rId23"/>
    <p:sldId id="342" r:id="rId24"/>
    <p:sldId id="407" r:id="rId25"/>
    <p:sldId id="343" r:id="rId26"/>
    <p:sldId id="344" r:id="rId27"/>
    <p:sldId id="408" r:id="rId28"/>
    <p:sldId id="409" r:id="rId29"/>
    <p:sldId id="410" r:id="rId30"/>
    <p:sldId id="411" r:id="rId31"/>
    <p:sldId id="414" r:id="rId32"/>
    <p:sldId id="415" r:id="rId33"/>
    <p:sldId id="416" r:id="rId34"/>
    <p:sldId id="417" r:id="rId35"/>
    <p:sldId id="418" r:id="rId36"/>
    <p:sldId id="419" r:id="rId37"/>
    <p:sldId id="412" r:id="rId38"/>
    <p:sldId id="420" r:id="rId39"/>
    <p:sldId id="421" r:id="rId40"/>
    <p:sldId id="422" r:id="rId41"/>
    <p:sldId id="423" r:id="rId42"/>
    <p:sldId id="413" r:id="rId43"/>
    <p:sldId id="424" r:id="rId44"/>
    <p:sldId id="425" r:id="rId45"/>
    <p:sldId id="426" r:id="rId46"/>
    <p:sldId id="427" r:id="rId47"/>
    <p:sldId id="428" r:id="rId48"/>
    <p:sldId id="4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3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tags" Target="../tags/tag35.xml"/><Relationship Id="rId3" Type="http://schemas.openxmlformats.org/officeDocument/2006/relationships/tags" Target="../tags/tag20.xml"/><Relationship Id="rId21" Type="http://schemas.openxmlformats.org/officeDocument/2006/relationships/tags" Target="../tags/tag38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20" Type="http://schemas.openxmlformats.org/officeDocument/2006/relationships/tags" Target="../tags/tag37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24" Type="http://schemas.openxmlformats.org/officeDocument/2006/relationships/image" Target="../media/image3.tmp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23" Type="http://schemas.openxmlformats.org/officeDocument/2006/relationships/slideLayout" Target="../slideLayouts/slideLayout7.xml"/><Relationship Id="rId10" Type="http://schemas.openxmlformats.org/officeDocument/2006/relationships/tags" Target="../tags/tag27.xml"/><Relationship Id="rId19" Type="http://schemas.openxmlformats.org/officeDocument/2006/relationships/tags" Target="../tags/tag36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Relationship Id="rId22" Type="http://schemas.openxmlformats.org/officeDocument/2006/relationships/tags" Target="../tags/tag3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zh-CN" altLang="en-US" sz="8000" dirty="0"/>
              <a:t>分布式存储与计算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304547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2024-2025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第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一</a:t>
            </a:r>
            <a:r>
              <a:rPr lang="zh-CN" altLang="en-US" sz="24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学期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王奎</a:t>
            </a:r>
            <a:endParaRPr lang="en-US" altLang="zh-C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南开大学统计与数据科学学院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>
                <a:solidFill>
                  <a:schemeClr val="accent1"/>
                </a:solidFill>
              </a:rPr>
              <a:t>4.2 MapReduce1.0</a:t>
            </a:r>
            <a:r>
              <a:rPr lang="zh-CN" altLang="en-US" sz="3700" dirty="0" smtClean="0">
                <a:solidFill>
                  <a:schemeClr val="accent1"/>
                </a:solidFill>
              </a:rPr>
              <a:t>的</a:t>
            </a:r>
            <a:r>
              <a:rPr lang="zh-CN" altLang="en-US" sz="3700" dirty="0">
                <a:solidFill>
                  <a:schemeClr val="accent1"/>
                </a:solidFill>
              </a:rPr>
              <a:t>体系结构</a:t>
            </a:r>
            <a:endParaRPr lang="en-US" altLang="zh-CN" sz="3700" dirty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 smtClean="0">
                <a:solidFill>
                  <a:schemeClr val="accent1"/>
                </a:solidFill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</a:rPr>
              <a:t>）</a:t>
            </a:r>
            <a:r>
              <a:rPr lang="en-US" altLang="zh-CN" sz="1800" b="1" dirty="0">
                <a:solidFill>
                  <a:schemeClr val="accent1"/>
                </a:solidFill>
              </a:rPr>
              <a:t>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1"/>
                </a:solidFill>
              </a:rPr>
              <a:t>用户编写的</a:t>
            </a:r>
            <a:r>
              <a:rPr lang="en-US" altLang="zh-CN" sz="1800" dirty="0" err="1">
                <a:solidFill>
                  <a:schemeClr val="accent1"/>
                </a:solidFill>
              </a:rPr>
              <a:t>MapReduce</a:t>
            </a:r>
            <a:r>
              <a:rPr lang="zh-CN" altLang="en-US" sz="1800" dirty="0">
                <a:solidFill>
                  <a:schemeClr val="accent1"/>
                </a:solidFill>
              </a:rPr>
              <a:t>程序通过</a:t>
            </a:r>
            <a:r>
              <a:rPr lang="en-US" altLang="zh-CN" sz="1800" dirty="0">
                <a:solidFill>
                  <a:schemeClr val="accent1"/>
                </a:solidFill>
              </a:rPr>
              <a:t>Client</a:t>
            </a:r>
            <a:r>
              <a:rPr lang="zh-CN" altLang="en-US" sz="1800" dirty="0">
                <a:solidFill>
                  <a:schemeClr val="accent1"/>
                </a:solidFill>
              </a:rPr>
              <a:t>提交到</a:t>
            </a:r>
            <a:r>
              <a:rPr lang="en-US" altLang="zh-CN" sz="1800" dirty="0" err="1">
                <a:solidFill>
                  <a:schemeClr val="accent1"/>
                </a:solidFill>
              </a:rPr>
              <a:t>JobTracker</a:t>
            </a:r>
            <a:r>
              <a:rPr lang="zh-CN" altLang="en-US" sz="1800" dirty="0">
                <a:solidFill>
                  <a:schemeClr val="accent1"/>
                </a:solidFill>
              </a:rPr>
              <a:t>端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chemeClr val="accent1"/>
                </a:solidFill>
              </a:rPr>
              <a:t>用户可通过</a:t>
            </a:r>
            <a:r>
              <a:rPr lang="en-US" altLang="zh-CN" sz="1800" dirty="0">
                <a:solidFill>
                  <a:schemeClr val="accent1"/>
                </a:solidFill>
              </a:rPr>
              <a:t>Client</a:t>
            </a:r>
            <a:r>
              <a:rPr lang="zh-CN" altLang="en-US" sz="1800" dirty="0">
                <a:solidFill>
                  <a:schemeClr val="accent1"/>
                </a:solidFill>
              </a:rPr>
              <a:t>提供的一些接口查看作业运行状态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</a:rPr>
              <a:t>）</a:t>
            </a:r>
            <a:r>
              <a:rPr lang="en-US" altLang="zh-CN" sz="1800" b="1" dirty="0" err="1">
                <a:solidFill>
                  <a:schemeClr val="accent1"/>
                </a:solidFill>
              </a:rPr>
              <a:t>JobTracker</a:t>
            </a:r>
            <a:endParaRPr lang="zh-CN" altLang="en-US" sz="1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accent1"/>
                </a:solidFill>
              </a:rPr>
              <a:t>JobTracker</a:t>
            </a:r>
            <a:r>
              <a:rPr lang="zh-CN" altLang="en-US" sz="1800" dirty="0">
                <a:solidFill>
                  <a:schemeClr val="accent1"/>
                </a:solidFill>
              </a:rPr>
              <a:t>负责资源监控和作业调度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accent1"/>
                </a:solidFill>
              </a:rPr>
              <a:t>JobTracker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</a:rPr>
              <a:t>监控所有</a:t>
            </a:r>
            <a:r>
              <a:rPr lang="en-US" altLang="zh-CN" sz="1800" dirty="0" err="1">
                <a:solidFill>
                  <a:schemeClr val="accent1"/>
                </a:solidFill>
              </a:rPr>
              <a:t>TaskTracker</a:t>
            </a:r>
            <a:r>
              <a:rPr lang="zh-CN" altLang="en-US" sz="1800" dirty="0">
                <a:solidFill>
                  <a:schemeClr val="accent1"/>
                </a:solidFill>
              </a:rPr>
              <a:t>与</a:t>
            </a:r>
            <a:r>
              <a:rPr lang="en-US" altLang="zh-CN" sz="1800" dirty="0">
                <a:solidFill>
                  <a:schemeClr val="accent1"/>
                </a:solidFill>
              </a:rPr>
              <a:t>Job</a:t>
            </a:r>
            <a:r>
              <a:rPr lang="zh-CN" altLang="en-US" sz="1800" dirty="0">
                <a:solidFill>
                  <a:schemeClr val="accent1"/>
                </a:solidFill>
              </a:rPr>
              <a:t>的健康状况，一旦发现失败，就将相应的任务转移到其他节点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accent1"/>
                </a:solidFill>
              </a:rPr>
              <a:t>JobTracker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</a:rPr>
              <a:t>会跟踪任务的执行进度、资源使用量等信息，并将这些信息告诉任务调度器（</a:t>
            </a:r>
            <a:r>
              <a:rPr lang="en-US" altLang="zh-CN" sz="1800" dirty="0" err="1">
                <a:solidFill>
                  <a:schemeClr val="accent1"/>
                </a:solidFill>
              </a:rPr>
              <a:t>TaskScheduler</a:t>
            </a:r>
            <a:r>
              <a:rPr lang="zh-CN" altLang="en-US" sz="1800" dirty="0">
                <a:solidFill>
                  <a:schemeClr val="accent1"/>
                </a:solidFill>
              </a:rPr>
              <a:t>），而调度器会在资源出现空闲时，选择合适的任务去使用这些资源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4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基于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YARN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MapReduce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中，取代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MapReduce1.0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中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JobTracker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功能的是：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NodeManager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ApplicationMaster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err="1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ResourceManager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2438400" y="53578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Applications Manager</a:t>
            </a:r>
            <a:endParaRPr 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矩形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285035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5716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571625" y="5422106"/>
            <a:ext cx="514350" cy="514350"/>
          </a:xfrm>
          <a:prstGeom prst="rect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11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19" name="组合 1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多选题</a:t>
              </a:r>
              <a:endParaRPr 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50288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>
                <a:solidFill>
                  <a:schemeClr val="accent1"/>
                </a:solidFill>
              </a:rPr>
              <a:t>4.2 MapReduce1.0</a:t>
            </a:r>
            <a:r>
              <a:rPr lang="zh-CN" altLang="en-US" sz="3700" dirty="0" smtClean="0">
                <a:solidFill>
                  <a:schemeClr val="accent1"/>
                </a:solidFill>
              </a:rPr>
              <a:t>的</a:t>
            </a:r>
            <a:r>
              <a:rPr lang="zh-CN" altLang="en-US" sz="3700" dirty="0">
                <a:solidFill>
                  <a:schemeClr val="accent1"/>
                </a:solidFill>
              </a:rPr>
              <a:t>体系结构</a:t>
            </a:r>
            <a:endParaRPr lang="en-US" altLang="zh-CN" sz="3700" dirty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dirty="0">
                <a:solidFill>
                  <a:schemeClr val="accent1"/>
                </a:solidFill>
              </a:rPr>
              <a:t>3</a:t>
            </a:r>
            <a:r>
              <a:rPr lang="zh-CN" altLang="en-US" sz="1800" b="1" dirty="0">
                <a:solidFill>
                  <a:schemeClr val="accent1"/>
                </a:solidFill>
              </a:rPr>
              <a:t>）</a:t>
            </a:r>
            <a:r>
              <a:rPr lang="en-US" altLang="zh-CN" sz="1800" b="1" dirty="0" err="1">
                <a:solidFill>
                  <a:schemeClr val="accent1"/>
                </a:solidFill>
              </a:rPr>
              <a:t>TaskTracker</a:t>
            </a:r>
            <a:endParaRPr lang="zh-CN" altLang="en-US" sz="1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accent1"/>
                </a:solidFill>
              </a:rPr>
              <a:t>TaskTracker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</a:rPr>
              <a:t>会周期性地通过“心跳”将本节点上资源的使用情况和任务的运行进度汇报给</a:t>
            </a:r>
            <a:r>
              <a:rPr lang="en-US" altLang="zh-CN" sz="1800" dirty="0" err="1">
                <a:solidFill>
                  <a:schemeClr val="accent1"/>
                </a:solidFill>
              </a:rPr>
              <a:t>JobTracker</a:t>
            </a:r>
            <a:r>
              <a:rPr lang="zh-CN" altLang="en-US" sz="1800" dirty="0">
                <a:solidFill>
                  <a:schemeClr val="accent1"/>
                </a:solidFill>
              </a:rPr>
              <a:t>，同时接收</a:t>
            </a:r>
            <a:r>
              <a:rPr lang="en-US" altLang="zh-CN" sz="1800" dirty="0" err="1">
                <a:solidFill>
                  <a:schemeClr val="accent1"/>
                </a:solidFill>
              </a:rPr>
              <a:t>JobTracker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</a:rPr>
              <a:t>发送过来的命令并执行相应的操作（如启动新任务、杀死任务等）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 err="1">
                <a:solidFill>
                  <a:schemeClr val="accent1"/>
                </a:solidFill>
              </a:rPr>
              <a:t>TaskTracker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</a:rPr>
              <a:t>使用“</a:t>
            </a:r>
            <a:r>
              <a:rPr lang="en-US" altLang="zh-CN" sz="1800" dirty="0">
                <a:solidFill>
                  <a:schemeClr val="accent1"/>
                </a:solidFill>
              </a:rPr>
              <a:t>slot”</a:t>
            </a:r>
            <a:r>
              <a:rPr lang="zh-CN" altLang="en-US" sz="1800" dirty="0">
                <a:solidFill>
                  <a:schemeClr val="accent1"/>
                </a:solidFill>
              </a:rPr>
              <a:t>等量划分本节点上的资源量（</a:t>
            </a:r>
            <a:r>
              <a:rPr lang="en-US" altLang="zh-CN" sz="1800" dirty="0">
                <a:solidFill>
                  <a:schemeClr val="accent1"/>
                </a:solidFill>
              </a:rPr>
              <a:t>CPU</a:t>
            </a:r>
            <a:r>
              <a:rPr lang="zh-CN" altLang="en-US" sz="1800" dirty="0">
                <a:solidFill>
                  <a:schemeClr val="accent1"/>
                </a:solidFill>
              </a:rPr>
              <a:t>、内存等）。一个</a:t>
            </a:r>
            <a:r>
              <a:rPr lang="en-US" altLang="zh-CN" sz="1800" dirty="0">
                <a:solidFill>
                  <a:schemeClr val="accent1"/>
                </a:solidFill>
              </a:rPr>
              <a:t>Task </a:t>
            </a:r>
            <a:r>
              <a:rPr lang="zh-CN" altLang="en-US" sz="1800" dirty="0">
                <a:solidFill>
                  <a:schemeClr val="accent1"/>
                </a:solidFill>
              </a:rPr>
              <a:t>获取到一个</a:t>
            </a:r>
            <a:r>
              <a:rPr lang="en-US" altLang="zh-CN" sz="1800" dirty="0">
                <a:solidFill>
                  <a:schemeClr val="accent1"/>
                </a:solidFill>
              </a:rPr>
              <a:t>slot </a:t>
            </a:r>
            <a:r>
              <a:rPr lang="zh-CN" altLang="en-US" sz="1800" dirty="0">
                <a:solidFill>
                  <a:schemeClr val="accent1"/>
                </a:solidFill>
              </a:rPr>
              <a:t>后才有机会运行，而</a:t>
            </a:r>
            <a:r>
              <a:rPr lang="en-US" altLang="zh-CN" sz="1800" dirty="0">
                <a:solidFill>
                  <a:schemeClr val="accent1"/>
                </a:solidFill>
              </a:rPr>
              <a:t>Hadoop</a:t>
            </a:r>
            <a:r>
              <a:rPr lang="zh-CN" altLang="en-US" sz="1800" dirty="0">
                <a:solidFill>
                  <a:schemeClr val="accent1"/>
                </a:solidFill>
              </a:rPr>
              <a:t>调度器的作用就是将各个</a:t>
            </a:r>
            <a:r>
              <a:rPr lang="en-US" altLang="zh-CN" sz="1800" dirty="0" err="1">
                <a:solidFill>
                  <a:schemeClr val="accent1"/>
                </a:solidFill>
              </a:rPr>
              <a:t>TaskTracker</a:t>
            </a:r>
            <a:r>
              <a:rPr lang="zh-CN" altLang="en-US" sz="1800" dirty="0">
                <a:solidFill>
                  <a:schemeClr val="accent1"/>
                </a:solidFill>
              </a:rPr>
              <a:t>上的空闲</a:t>
            </a:r>
            <a:r>
              <a:rPr lang="en-US" altLang="zh-CN" sz="1800" dirty="0">
                <a:solidFill>
                  <a:schemeClr val="accent1"/>
                </a:solidFill>
              </a:rPr>
              <a:t>slot</a:t>
            </a:r>
            <a:r>
              <a:rPr lang="zh-CN" altLang="en-US" sz="1800" dirty="0">
                <a:solidFill>
                  <a:schemeClr val="accent1"/>
                </a:solidFill>
              </a:rPr>
              <a:t>分配给</a:t>
            </a:r>
            <a:r>
              <a:rPr lang="en-US" altLang="zh-CN" sz="1800" dirty="0">
                <a:solidFill>
                  <a:schemeClr val="accent1"/>
                </a:solidFill>
              </a:rPr>
              <a:t>Task</a:t>
            </a:r>
            <a:r>
              <a:rPr lang="zh-CN" altLang="en-US" sz="1800" dirty="0">
                <a:solidFill>
                  <a:schemeClr val="accent1"/>
                </a:solidFill>
              </a:rPr>
              <a:t>使用。</a:t>
            </a:r>
            <a:r>
              <a:rPr lang="en-US" altLang="zh-CN" sz="1800" dirty="0">
                <a:solidFill>
                  <a:schemeClr val="accent1"/>
                </a:solidFill>
              </a:rPr>
              <a:t>slot </a:t>
            </a:r>
            <a:r>
              <a:rPr lang="zh-CN" altLang="en-US" sz="1800" dirty="0">
                <a:solidFill>
                  <a:schemeClr val="accent1"/>
                </a:solidFill>
              </a:rPr>
              <a:t>分为</a:t>
            </a:r>
            <a:r>
              <a:rPr lang="en-US" altLang="zh-CN" sz="1800" dirty="0">
                <a:solidFill>
                  <a:schemeClr val="accent1"/>
                </a:solidFill>
              </a:rPr>
              <a:t>Map slot </a:t>
            </a:r>
            <a:r>
              <a:rPr lang="zh-CN" altLang="en-US" sz="1800" dirty="0">
                <a:solidFill>
                  <a:schemeClr val="accent1"/>
                </a:solidFill>
              </a:rPr>
              <a:t>和</a:t>
            </a:r>
            <a:r>
              <a:rPr lang="en-US" altLang="zh-CN" sz="1800" dirty="0">
                <a:solidFill>
                  <a:schemeClr val="accent1"/>
                </a:solidFill>
              </a:rPr>
              <a:t>Reduce slot </a:t>
            </a:r>
            <a:r>
              <a:rPr lang="zh-CN" altLang="en-US" sz="1800" dirty="0">
                <a:solidFill>
                  <a:schemeClr val="accent1"/>
                </a:solidFill>
              </a:rPr>
              <a:t>两种，分别供</a:t>
            </a:r>
            <a:r>
              <a:rPr lang="en-US" altLang="zh-CN" sz="1800" dirty="0" err="1">
                <a:solidFill>
                  <a:schemeClr val="accent1"/>
                </a:solidFill>
              </a:rPr>
              <a:t>MapTask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</a:rPr>
              <a:t>和</a:t>
            </a:r>
            <a:r>
              <a:rPr lang="en-US" altLang="zh-CN" sz="1800" dirty="0">
                <a:solidFill>
                  <a:schemeClr val="accent1"/>
                </a:solidFill>
              </a:rPr>
              <a:t>Reduce Task </a:t>
            </a:r>
            <a:r>
              <a:rPr lang="zh-CN" altLang="en-US" sz="1800" dirty="0">
                <a:solidFill>
                  <a:schemeClr val="accent1"/>
                </a:solidFill>
              </a:rPr>
              <a:t>使用</a:t>
            </a:r>
          </a:p>
          <a:p>
            <a:r>
              <a:rPr lang="en-US" altLang="zh-CN" sz="1800" b="1" dirty="0">
                <a:solidFill>
                  <a:schemeClr val="accent1"/>
                </a:solidFill>
              </a:rPr>
              <a:t>4</a:t>
            </a:r>
            <a:r>
              <a:rPr lang="zh-CN" altLang="en-US" sz="1800" b="1" dirty="0">
                <a:solidFill>
                  <a:schemeClr val="accent1"/>
                </a:solidFill>
              </a:rPr>
              <a:t>）</a:t>
            </a:r>
            <a:r>
              <a:rPr lang="en-US" altLang="zh-CN" sz="1800" b="1" dirty="0">
                <a:solidFill>
                  <a:schemeClr val="accent1"/>
                </a:solidFill>
              </a:rPr>
              <a:t>Task</a:t>
            </a:r>
            <a:endParaRPr lang="zh-CN" altLang="en-US" sz="1800" dirty="0">
              <a:solidFill>
                <a:schemeClr val="accent1"/>
              </a:solidFill>
            </a:endParaRPr>
          </a:p>
          <a:p>
            <a:r>
              <a:rPr lang="en-US" altLang="zh-CN" sz="1800" dirty="0">
                <a:solidFill>
                  <a:schemeClr val="accent1"/>
                </a:solidFill>
              </a:rPr>
              <a:t>Task </a:t>
            </a:r>
            <a:r>
              <a:rPr lang="zh-CN" altLang="en-US" sz="1800" dirty="0">
                <a:solidFill>
                  <a:schemeClr val="accent1"/>
                </a:solidFill>
              </a:rPr>
              <a:t>分为</a:t>
            </a:r>
            <a:r>
              <a:rPr lang="en-US" altLang="zh-CN" sz="1800" dirty="0">
                <a:solidFill>
                  <a:schemeClr val="accent1"/>
                </a:solidFill>
              </a:rPr>
              <a:t>Map Task </a:t>
            </a:r>
            <a:r>
              <a:rPr lang="zh-CN" altLang="en-US" sz="1800" dirty="0">
                <a:solidFill>
                  <a:schemeClr val="accent1"/>
                </a:solidFill>
              </a:rPr>
              <a:t>和</a:t>
            </a:r>
            <a:r>
              <a:rPr lang="en-US" altLang="zh-CN" sz="1800" dirty="0">
                <a:solidFill>
                  <a:schemeClr val="accent1"/>
                </a:solidFill>
              </a:rPr>
              <a:t>Reduce Task </a:t>
            </a:r>
            <a:r>
              <a:rPr lang="zh-CN" altLang="en-US" sz="1800" dirty="0">
                <a:solidFill>
                  <a:schemeClr val="accent1"/>
                </a:solidFill>
              </a:rPr>
              <a:t>两种，均由</a:t>
            </a:r>
            <a:r>
              <a:rPr lang="en-US" altLang="zh-CN" sz="1800" dirty="0" err="1">
                <a:solidFill>
                  <a:schemeClr val="accent1"/>
                </a:solidFill>
              </a:rPr>
              <a:t>TaskTracker</a:t>
            </a:r>
            <a:r>
              <a:rPr lang="en-US" altLang="zh-CN" sz="1800" dirty="0">
                <a:solidFill>
                  <a:schemeClr val="accent1"/>
                </a:solidFill>
              </a:rPr>
              <a:t> </a:t>
            </a:r>
            <a:r>
              <a:rPr lang="zh-CN" altLang="en-US" sz="1800" dirty="0">
                <a:solidFill>
                  <a:schemeClr val="accent1"/>
                </a:solidFill>
              </a:rPr>
              <a:t>启动</a:t>
            </a:r>
          </a:p>
          <a:p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30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/>
              <a:t>4</a:t>
            </a:r>
            <a:r>
              <a:rPr lang="en-US" altLang="zh-CN" sz="3700" dirty="0" smtClean="0"/>
              <a:t>.3 </a:t>
            </a:r>
            <a:r>
              <a:rPr lang="en-US" altLang="zh-CN" sz="3700" dirty="0" err="1" smtClean="0"/>
              <a:t>MapReduce</a:t>
            </a:r>
            <a:r>
              <a:rPr lang="zh-CN" altLang="en-US" sz="3700" dirty="0" smtClean="0"/>
              <a:t>工作流程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108201"/>
            <a:ext cx="9098773" cy="3760891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4.3.1 </a:t>
            </a:r>
            <a:r>
              <a:rPr lang="zh-CN" altLang="en-US" sz="2400" dirty="0" smtClean="0"/>
              <a:t>工作</a:t>
            </a:r>
            <a:r>
              <a:rPr lang="zh-CN" altLang="en-US" sz="2400" dirty="0"/>
              <a:t>流程概述</a:t>
            </a:r>
          </a:p>
          <a:p>
            <a:r>
              <a:rPr lang="en-US" altLang="zh-CN" sz="2400" dirty="0" smtClean="0"/>
              <a:t>4.3.2 </a:t>
            </a:r>
            <a:r>
              <a:rPr lang="en-US" altLang="zh-CN" sz="2400" dirty="0" err="1" smtClean="0"/>
              <a:t>MapReduce</a:t>
            </a:r>
            <a:r>
              <a:rPr lang="zh-CN" altLang="en-US" sz="2400" dirty="0"/>
              <a:t>各个执行阶段</a:t>
            </a:r>
          </a:p>
          <a:p>
            <a:r>
              <a:rPr lang="en-US" altLang="zh-CN" sz="2400" dirty="0" smtClean="0"/>
              <a:t>4.3.3 Shuffle</a:t>
            </a:r>
            <a:r>
              <a:rPr lang="zh-CN" altLang="en-US" sz="2400" dirty="0"/>
              <a:t>过程</a:t>
            </a:r>
            <a:r>
              <a:rPr lang="zh-CN" altLang="en-US" sz="2400" dirty="0" smtClean="0"/>
              <a:t>详解</a:t>
            </a:r>
            <a:endParaRPr lang="en-US" altLang="zh-CN" sz="2400" dirty="0" smtClean="0"/>
          </a:p>
          <a:p>
            <a:r>
              <a:rPr lang="en-US" altLang="zh-CN" sz="2400" dirty="0"/>
              <a:t>4.4.4 </a:t>
            </a:r>
            <a:r>
              <a:rPr lang="en-US" altLang="zh-CN" sz="2400" dirty="0" err="1"/>
              <a:t>MapReduce</a:t>
            </a:r>
            <a:r>
              <a:rPr lang="zh-CN" altLang="en-US" sz="2400" dirty="0"/>
              <a:t>应用程序执行过程</a:t>
            </a:r>
          </a:p>
        </p:txBody>
      </p:sp>
    </p:spTree>
    <p:extLst>
      <p:ext uri="{BB962C8B-B14F-4D97-AF65-F5344CB8AC3E}">
        <p14:creationId xmlns:p14="http://schemas.microsoft.com/office/powerpoint/2010/main" val="79490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4</a:t>
            </a:r>
            <a:r>
              <a:rPr lang="en-US" altLang="zh-CN" sz="4000" dirty="0" smtClean="0"/>
              <a:t>.3.1</a:t>
            </a:r>
            <a:r>
              <a:rPr lang="zh-CN" altLang="en-US" sz="4000" dirty="0" smtClean="0"/>
              <a:t>工作</a:t>
            </a:r>
            <a:r>
              <a:rPr lang="zh-CN" altLang="en-US" sz="4000" dirty="0"/>
              <a:t>流程概述</a:t>
            </a:r>
            <a:endParaRPr lang="en-US" sz="3700" dirty="0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957" y="2113935"/>
            <a:ext cx="5869674" cy="290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60207" y="2027507"/>
            <a:ext cx="39132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不同的</a:t>
            </a:r>
            <a:r>
              <a:rPr lang="en-US" altLang="zh-CN" dirty="0"/>
              <a:t>Map</a:t>
            </a:r>
            <a:r>
              <a:rPr lang="zh-CN" altLang="en-US" dirty="0"/>
              <a:t>任务之间不会进行通信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不同的</a:t>
            </a:r>
            <a:r>
              <a:rPr lang="en-US" altLang="zh-CN" dirty="0"/>
              <a:t>Reduce</a:t>
            </a:r>
            <a:r>
              <a:rPr lang="zh-CN" altLang="en-US" dirty="0"/>
              <a:t>任务之间也不会发生任何信息交换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用户不能显式地从一台机器向另一台机器发送消息</a:t>
            </a: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所有的数据交换都是通过</a:t>
            </a:r>
            <a:r>
              <a:rPr lang="en-US" altLang="zh-CN" dirty="0" err="1"/>
              <a:t>MapReduce</a:t>
            </a:r>
            <a:r>
              <a:rPr lang="zh-CN" altLang="en-US" dirty="0"/>
              <a:t>框架自身去实现的</a:t>
            </a:r>
          </a:p>
        </p:txBody>
      </p:sp>
    </p:spTree>
    <p:extLst>
      <p:ext uri="{BB962C8B-B14F-4D97-AF65-F5344CB8AC3E}">
        <p14:creationId xmlns:p14="http://schemas.microsoft.com/office/powerpoint/2010/main" val="19794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955" y="463034"/>
            <a:ext cx="78422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568664" y="727276"/>
            <a:ext cx="2970949" cy="18004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4</a:t>
            </a:r>
            <a:r>
              <a:rPr lang="en-US" altLang="zh-CN" sz="3700" spc="-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.3.2 </a:t>
            </a:r>
            <a:r>
              <a:rPr lang="en-US" altLang="zh-CN" sz="3700" spc="-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MapReduce</a:t>
            </a:r>
            <a:r>
              <a:rPr lang="zh-CN" altLang="en-US" sz="37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各个执行阶段</a:t>
            </a:r>
            <a:endParaRPr lang="en-US" sz="37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4506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/>
              <a:t>4</a:t>
            </a:r>
            <a:r>
              <a:rPr lang="en-US" altLang="zh-CN" sz="3700" dirty="0" smtClean="0"/>
              <a:t>.3.2 </a:t>
            </a:r>
            <a:r>
              <a:rPr lang="en-US" altLang="zh-CN" sz="3700" dirty="0" err="1" smtClean="0"/>
              <a:t>MapReduce</a:t>
            </a:r>
            <a:r>
              <a:rPr lang="zh-CN" altLang="en-US" sz="3700" dirty="0"/>
              <a:t>各个执行阶段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483608"/>
          </a:xfrm>
        </p:spPr>
        <p:txBody>
          <a:bodyPr/>
          <a:lstStyle/>
          <a:p>
            <a:r>
              <a:rPr lang="en-US" altLang="zh-CN" b="1" dirty="0" smtClean="0"/>
              <a:t>Split</a:t>
            </a:r>
            <a:r>
              <a:rPr lang="zh-CN" altLang="en-US" b="1" dirty="0"/>
              <a:t>（分片）</a:t>
            </a:r>
          </a:p>
        </p:txBody>
      </p:sp>
      <p:pic>
        <p:nvPicPr>
          <p:cNvPr id="5" name="Picture 2" descr="c:\users\lenovo\appdata\roaming\360se6\User Data\temp\20130608150258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92" y="2305832"/>
            <a:ext cx="771525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097280" y="2690335"/>
            <a:ext cx="35435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HDFS </a:t>
            </a:r>
            <a:r>
              <a:rPr lang="zh-CN" altLang="en-US" dirty="0"/>
              <a:t>以固定大小的</a:t>
            </a:r>
            <a:r>
              <a:rPr lang="en-US" altLang="zh-CN" dirty="0"/>
              <a:t>block </a:t>
            </a:r>
            <a:r>
              <a:rPr lang="zh-CN" altLang="en-US" dirty="0"/>
              <a:t>为基本单位存储数据，而对于</a:t>
            </a:r>
            <a:r>
              <a:rPr lang="en-US" altLang="zh-CN" dirty="0" err="1"/>
              <a:t>MapReduce</a:t>
            </a:r>
            <a:r>
              <a:rPr lang="en-US" altLang="zh-CN" dirty="0"/>
              <a:t> </a:t>
            </a:r>
            <a:r>
              <a:rPr lang="zh-CN" altLang="en-US" dirty="0"/>
              <a:t>而言，其处理单位是</a:t>
            </a:r>
            <a:r>
              <a:rPr lang="en-US" altLang="zh-CN" dirty="0"/>
              <a:t>split</a:t>
            </a:r>
            <a:r>
              <a:rPr lang="zh-CN" altLang="en-US" dirty="0"/>
              <a:t>。</a:t>
            </a:r>
            <a:r>
              <a:rPr lang="en-US" altLang="zh-CN" dirty="0"/>
              <a:t>split 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FF0000"/>
                </a:solidFill>
              </a:rPr>
              <a:t>逻辑概念</a:t>
            </a:r>
            <a:r>
              <a:rPr lang="zh-CN" altLang="en-US" dirty="0"/>
              <a:t>，它只包含一些元数据信息，比如数据起始位置、数据长度、数据所在节点等。它的划分方法完全由用户自己决定。</a:t>
            </a:r>
          </a:p>
        </p:txBody>
      </p:sp>
    </p:spTree>
    <p:extLst>
      <p:ext uri="{BB962C8B-B14F-4D97-AF65-F5344CB8AC3E}">
        <p14:creationId xmlns:p14="http://schemas.microsoft.com/office/powerpoint/2010/main" val="4979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/>
              <a:t>4.3.2 </a:t>
            </a:r>
            <a:r>
              <a:rPr lang="en-US" altLang="zh-CN" sz="3700" dirty="0" err="1"/>
              <a:t>MapReduce</a:t>
            </a:r>
            <a:r>
              <a:rPr lang="zh-CN" altLang="en-US" sz="3700" dirty="0"/>
              <a:t>各个执行阶段</a:t>
            </a:r>
            <a:endParaRPr lang="en-US" sz="3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Map</a:t>
            </a:r>
            <a:r>
              <a:rPr lang="zh-CN" altLang="en-US" b="1" dirty="0"/>
              <a:t>任务的数量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/>
              <a:t>Hadoop</a:t>
            </a:r>
            <a:r>
              <a:rPr lang="zh-CN" altLang="en-US" dirty="0"/>
              <a:t>为每个</a:t>
            </a:r>
            <a:r>
              <a:rPr lang="en-US" altLang="zh-CN" dirty="0"/>
              <a:t>split</a:t>
            </a:r>
            <a:r>
              <a:rPr lang="zh-CN" altLang="en-US" dirty="0"/>
              <a:t>创建一个</a:t>
            </a:r>
            <a:r>
              <a:rPr lang="en-US" altLang="zh-CN" dirty="0"/>
              <a:t>Map</a:t>
            </a:r>
            <a:r>
              <a:rPr lang="zh-CN" altLang="en-US" dirty="0"/>
              <a:t>任务，</a:t>
            </a:r>
            <a:r>
              <a:rPr lang="en-US" altLang="zh-CN" dirty="0"/>
              <a:t>split </a:t>
            </a:r>
            <a:r>
              <a:rPr lang="zh-CN" altLang="en-US" dirty="0"/>
              <a:t>的多少决定了</a:t>
            </a:r>
            <a:r>
              <a:rPr lang="en-US" altLang="zh-CN" dirty="0"/>
              <a:t>Map</a:t>
            </a:r>
            <a:r>
              <a:rPr lang="zh-CN" altLang="en-US" dirty="0"/>
              <a:t>任务的数目。大多数情况下，理想的分片大小是一个</a:t>
            </a:r>
            <a:r>
              <a:rPr lang="en-US" altLang="zh-CN" dirty="0"/>
              <a:t>HDFS</a:t>
            </a:r>
            <a:r>
              <a:rPr lang="zh-CN" altLang="en-US" dirty="0" smtClean="0"/>
              <a:t>块</a:t>
            </a: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en-US" altLang="zh-CN" b="1" dirty="0"/>
              <a:t>Reduce</a:t>
            </a:r>
            <a:r>
              <a:rPr lang="zh-CN" altLang="en-US" b="1" dirty="0"/>
              <a:t>任务的数量</a:t>
            </a:r>
            <a:endParaRPr lang="en-US" altLang="zh-CN" b="1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最优的</a:t>
            </a:r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Reduce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任务个数取决于集群中可用的</a:t>
            </a:r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reduce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任务槽</a:t>
            </a:r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(slot)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的数目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通常设置比</a:t>
            </a:r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reduce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任务槽数目稍微小一些的</a:t>
            </a:r>
            <a:r>
              <a:rPr lang="en-US" altLang="zh-CN" dirty="0">
                <a:solidFill>
                  <a:schemeClr val="tx2">
                    <a:lumMod val="40000"/>
                    <a:lumOff val="60000"/>
                  </a:schemeClr>
                </a:solidFill>
              </a:rPr>
              <a:t>Reduce</a:t>
            </a:r>
            <a:r>
              <a:rPr lang="zh-CN" alt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任务个数（这样可以预留一些系统资源处理可能发生的错误）</a:t>
            </a:r>
            <a:endParaRPr lang="en-US" altLang="zh-CN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zh-CN" altLang="en-US" dirty="0"/>
          </a:p>
          <a:p>
            <a:endParaRPr lang="en-US" dirty="0"/>
          </a:p>
        </p:txBody>
      </p:sp>
      <p:pic>
        <p:nvPicPr>
          <p:cNvPr id="6" name="Picture 2" descr="c:\users\lenovo\appdata\roaming\360se6\User Data\temp\201306081502585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70314" r="28889"/>
          <a:stretch>
            <a:fillRect/>
          </a:stretch>
        </p:blipFill>
        <p:spPr bwMode="auto">
          <a:xfrm>
            <a:off x="2229464" y="2996381"/>
            <a:ext cx="6484938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9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4.3.3 Shuffle</a:t>
            </a:r>
            <a:r>
              <a:rPr lang="zh-CN" altLang="en-US" sz="4000" dirty="0"/>
              <a:t>过程详解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1. Shuffle</a:t>
            </a:r>
            <a:r>
              <a:rPr lang="zh-CN" altLang="en-US" sz="2000" b="1" dirty="0" smtClean="0"/>
              <a:t>过程简介</a:t>
            </a:r>
            <a:endParaRPr lang="en-US" altLang="zh-CN" sz="2000" b="1" dirty="0" smtClean="0"/>
          </a:p>
          <a:p>
            <a:pP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774" y="2448232"/>
            <a:ext cx="7772400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94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 smtClean="0"/>
              <a:t>4.3.3 Shuffle</a:t>
            </a:r>
            <a:r>
              <a:rPr lang="zh-CN" altLang="en-US" sz="4000" dirty="0"/>
              <a:t>过程详解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4932" y="2068871"/>
            <a:ext cx="5141287" cy="437617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2000" b="1" dirty="0"/>
              <a:t>2. Map</a:t>
            </a:r>
            <a:r>
              <a:rPr lang="zh-CN" altLang="en-US" sz="2000" b="1" dirty="0"/>
              <a:t>端的</a:t>
            </a:r>
            <a:r>
              <a:rPr lang="en-US" altLang="zh-CN" sz="2000" b="1" dirty="0"/>
              <a:t>Shuffle</a:t>
            </a:r>
            <a:r>
              <a:rPr lang="zh-CN" altLang="en-US" sz="2000" b="1" dirty="0"/>
              <a:t>过程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每个</a:t>
            </a:r>
            <a:r>
              <a:rPr lang="en-US" altLang="zh-CN" sz="2000" dirty="0"/>
              <a:t>Map</a:t>
            </a:r>
            <a:r>
              <a:rPr lang="zh-CN" altLang="en-US" sz="2000" dirty="0"/>
              <a:t>任务分配一个</a:t>
            </a:r>
            <a:r>
              <a:rPr lang="zh-CN" altLang="en-US" sz="2000" dirty="0" smtClean="0">
                <a:solidFill>
                  <a:srgbClr val="FF0000"/>
                </a:solidFill>
              </a:rPr>
              <a:t>缓存</a:t>
            </a:r>
            <a:r>
              <a:rPr lang="en-US" altLang="zh-CN" sz="2000" dirty="0"/>
              <a:t>;</a:t>
            </a:r>
            <a:r>
              <a:rPr lang="en-US" altLang="zh-CN" sz="2000" dirty="0" err="1" smtClean="0"/>
              <a:t>MapReduce</a:t>
            </a:r>
            <a:r>
              <a:rPr lang="zh-CN" altLang="en-US" sz="2000" dirty="0"/>
              <a:t>默认</a:t>
            </a:r>
            <a:r>
              <a:rPr lang="en-US" altLang="zh-CN" sz="2000" dirty="0"/>
              <a:t>100MB</a:t>
            </a:r>
            <a:r>
              <a:rPr lang="zh-CN" altLang="en-US" sz="2000" dirty="0" smtClean="0"/>
              <a:t>缓存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设置</a:t>
            </a:r>
            <a:r>
              <a:rPr lang="zh-CN" altLang="en-US" sz="2000" dirty="0"/>
              <a:t>溢写比例</a:t>
            </a:r>
            <a:r>
              <a:rPr lang="en-US" altLang="zh-CN" sz="2000" dirty="0"/>
              <a:t>0.8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分区</a:t>
            </a:r>
            <a:r>
              <a:rPr lang="zh-CN" altLang="en-US" sz="2000" dirty="0"/>
              <a:t>默认采用哈希函数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</a:rPr>
              <a:t>排序</a:t>
            </a:r>
            <a:r>
              <a:rPr lang="zh-CN" altLang="en-US" sz="2000" dirty="0"/>
              <a:t>是默认的操作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排序后可以</a:t>
            </a:r>
            <a:r>
              <a:rPr lang="zh-CN" altLang="en-US" sz="2000" dirty="0">
                <a:solidFill>
                  <a:srgbClr val="FF0000"/>
                </a:solidFill>
              </a:rPr>
              <a:t>合并（</a:t>
            </a:r>
            <a:r>
              <a:rPr lang="en-US" altLang="zh-CN" sz="2000" dirty="0">
                <a:solidFill>
                  <a:srgbClr val="FF0000"/>
                </a:solidFill>
              </a:rPr>
              <a:t>Combine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en-US" altLang="zh-CN" sz="2000" dirty="0" smtClean="0"/>
              <a:t>;</a:t>
            </a:r>
            <a:r>
              <a:rPr lang="zh-CN" altLang="en-US" sz="2000" dirty="0" smtClean="0"/>
              <a:t>合并</a:t>
            </a:r>
            <a:r>
              <a:rPr lang="zh-CN" altLang="en-US" sz="2000" dirty="0"/>
              <a:t>不能改变最终结果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在</a:t>
            </a:r>
            <a:r>
              <a:rPr lang="en-US" altLang="zh-CN" sz="2000" dirty="0"/>
              <a:t>Map</a:t>
            </a:r>
            <a:r>
              <a:rPr lang="zh-CN" altLang="en-US" sz="2000" dirty="0"/>
              <a:t>任务全部结束之前进行</a:t>
            </a:r>
            <a:r>
              <a:rPr lang="zh-CN" altLang="en-US" sz="2000" dirty="0">
                <a:solidFill>
                  <a:srgbClr val="FF0000"/>
                </a:solidFill>
              </a:rPr>
              <a:t>归并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归并得到一个大的文件，放在</a:t>
            </a:r>
            <a:r>
              <a:rPr lang="zh-CN" altLang="en-US" sz="2000" dirty="0">
                <a:solidFill>
                  <a:srgbClr val="FF0000"/>
                </a:solidFill>
              </a:rPr>
              <a:t>本地磁盘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文件归并时，如果溢写文件数量大于预定值（默认是</a:t>
            </a:r>
            <a:r>
              <a:rPr lang="en-US" altLang="zh-CN" sz="2000" dirty="0"/>
              <a:t>3</a:t>
            </a:r>
            <a:r>
              <a:rPr lang="zh-CN" altLang="en-US" sz="2000" dirty="0"/>
              <a:t>）则可以再次启动</a:t>
            </a:r>
            <a:r>
              <a:rPr lang="en-US" altLang="zh-CN" sz="2000" dirty="0"/>
              <a:t>Combiner</a:t>
            </a:r>
            <a:r>
              <a:rPr lang="zh-CN" altLang="en-US" sz="2000" dirty="0"/>
              <a:t>，少于</a:t>
            </a:r>
            <a:r>
              <a:rPr lang="en-US" altLang="zh-CN" sz="2000" dirty="0"/>
              <a:t>3</a:t>
            </a:r>
            <a:r>
              <a:rPr lang="zh-CN" altLang="en-US" sz="2000" dirty="0"/>
              <a:t>不需要</a:t>
            </a:r>
            <a:endParaRPr lang="en-US" altLang="zh-CN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 err="1" smtClean="0"/>
              <a:t>ApplicationMaster</a:t>
            </a:r>
            <a:r>
              <a:rPr lang="zh-CN" altLang="en-US" sz="2000" dirty="0" smtClean="0"/>
              <a:t>会</a:t>
            </a:r>
            <a:r>
              <a:rPr lang="zh-CN" altLang="en-US" sz="2000" dirty="0"/>
              <a:t>一直监测</a:t>
            </a:r>
            <a:r>
              <a:rPr lang="en-US" altLang="zh-CN" sz="2000" dirty="0"/>
              <a:t>Map</a:t>
            </a:r>
            <a:r>
              <a:rPr lang="zh-CN" altLang="en-US" sz="2000" dirty="0"/>
              <a:t>任务的执行，并通知</a:t>
            </a:r>
            <a:r>
              <a:rPr lang="en-US" altLang="zh-CN" sz="2000" dirty="0"/>
              <a:t>Reduce</a:t>
            </a:r>
            <a:r>
              <a:rPr lang="zh-CN" altLang="en-US" sz="2000" dirty="0"/>
              <a:t>任务来领取</a:t>
            </a:r>
            <a:r>
              <a:rPr lang="zh-CN" altLang="en-US" sz="2000" dirty="0" smtClean="0"/>
              <a:t>数据</a:t>
            </a:r>
            <a:endParaRPr lang="zh-CN" altLang="en-US" sz="2000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026" y="2068872"/>
            <a:ext cx="3762375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86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6D487-8E16-FD3F-2424-2BC7E2C8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/>
              <a:t>四</a:t>
            </a:r>
            <a:r>
              <a:rPr lang="zh-CN" altLang="en-US" dirty="0" smtClean="0"/>
              <a:t>章 </a:t>
            </a:r>
            <a:r>
              <a:rPr lang="en-US" altLang="zh-CN" dirty="0" err="1" smtClean="0"/>
              <a:t>MapReduce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F8F8D-61F1-8751-2BFC-B6588353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09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4.3.3 Shuffle</a:t>
            </a:r>
            <a:r>
              <a:rPr lang="zh-CN" altLang="en-US" sz="3600" dirty="0"/>
              <a:t>过程详解</a:t>
            </a:r>
            <a:endParaRPr lang="en-US" sz="370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787" y="2168784"/>
            <a:ext cx="807720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0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678" y="437535"/>
            <a:ext cx="9049096" cy="578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64919" y="697779"/>
            <a:ext cx="4621481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00" dirty="0"/>
              <a:t>4.3.4 </a:t>
            </a:r>
            <a:r>
              <a:rPr lang="en-US" altLang="zh-CN" sz="3700" dirty="0" err="1"/>
              <a:t>MapReduce</a:t>
            </a:r>
            <a:r>
              <a:rPr lang="zh-CN" altLang="en-US" sz="3700" dirty="0"/>
              <a:t>应用程序执行过程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280727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4.4 </a:t>
            </a:r>
            <a:r>
              <a:rPr lang="zh-CN" altLang="en-US" sz="4000" dirty="0" smtClean="0"/>
              <a:t>实例</a:t>
            </a:r>
            <a:r>
              <a:rPr lang="zh-CN" altLang="en-US" sz="4000" dirty="0"/>
              <a:t>分析：</a:t>
            </a:r>
            <a:r>
              <a:rPr lang="en-US" altLang="zh-CN" sz="4000" dirty="0" err="1"/>
              <a:t>WordCount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79" y="2108201"/>
            <a:ext cx="10214635" cy="2693913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4.4.1 </a:t>
            </a:r>
            <a:r>
              <a:rPr lang="en-US" altLang="zh-CN" sz="2000" dirty="0" err="1" smtClean="0"/>
              <a:t>WordCount</a:t>
            </a:r>
            <a:r>
              <a:rPr lang="zh-CN" altLang="en-US" sz="2000" dirty="0"/>
              <a:t>程序任务</a:t>
            </a:r>
          </a:p>
          <a:p>
            <a:r>
              <a:rPr lang="en-US" altLang="zh-CN" sz="2000" dirty="0" smtClean="0"/>
              <a:t>4.4.2 </a:t>
            </a:r>
            <a:r>
              <a:rPr lang="en-US" altLang="zh-CN" sz="2000" dirty="0" err="1" smtClean="0"/>
              <a:t>WordCount</a:t>
            </a:r>
            <a:r>
              <a:rPr lang="zh-CN" altLang="en-US" sz="2000" dirty="0"/>
              <a:t>设计思路</a:t>
            </a:r>
          </a:p>
          <a:p>
            <a:r>
              <a:rPr lang="en-US" altLang="zh-CN" sz="2000" dirty="0" smtClean="0"/>
              <a:t>4.4.3 </a:t>
            </a:r>
            <a:r>
              <a:rPr lang="en-US" altLang="zh-CN" sz="2000" dirty="0" err="1" smtClean="0"/>
              <a:t>WordCount</a:t>
            </a:r>
            <a:r>
              <a:rPr lang="zh-CN" altLang="en-US" sz="2000" dirty="0"/>
              <a:t>执行过程的</a:t>
            </a:r>
            <a:r>
              <a:rPr lang="zh-CN" altLang="en-US" sz="2000" dirty="0" smtClean="0"/>
              <a:t>实例</a:t>
            </a:r>
            <a:endParaRPr lang="en-US" altLang="zh-CN" sz="2000" dirty="0" smtClean="0"/>
          </a:p>
          <a:p>
            <a:r>
              <a:rPr lang="en-US" altLang="zh-CN" sz="2000" dirty="0" smtClean="0"/>
              <a:t>4.4.4 </a:t>
            </a:r>
            <a:r>
              <a:rPr lang="en-US" altLang="zh-CN" sz="2000" dirty="0" err="1" smtClean="0"/>
              <a:t>WordCount</a:t>
            </a:r>
            <a:r>
              <a:rPr lang="zh-CN" altLang="en-US" sz="2000" dirty="0" smtClean="0"/>
              <a:t>源码</a:t>
            </a:r>
            <a:endParaRPr lang="zh-CN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6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/>
              <a:t>4</a:t>
            </a:r>
            <a:r>
              <a:rPr lang="en-US" altLang="en-US" sz="3700" dirty="0" smtClean="0"/>
              <a:t>.4.1 </a:t>
            </a:r>
            <a:r>
              <a:rPr lang="en-US" altLang="en-US" sz="3700" dirty="0" err="1" smtClean="0"/>
              <a:t>WordCount</a:t>
            </a:r>
            <a:r>
              <a:rPr lang="en-US" altLang="en-US" sz="3700" dirty="0" err="1"/>
              <a:t>程序任务</a:t>
            </a:r>
            <a:endParaRPr lang="en-US" sz="37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程序任务</a:t>
            </a:r>
            <a:endParaRPr lang="en-US" altLang="zh-C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zh-CN" altLang="en-US" dirty="0" smtClean="0"/>
              <a:t>输入输出示例</a:t>
            </a:r>
            <a:endParaRPr lang="en-US" dirty="0"/>
          </a:p>
        </p:txBody>
      </p:sp>
      <p:graphicFrame>
        <p:nvGraphicFramePr>
          <p:cNvPr id="6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25786"/>
              </p:ext>
            </p:extLst>
          </p:nvPr>
        </p:nvGraphicFramePr>
        <p:xfrm>
          <a:off x="2851355" y="2108201"/>
          <a:ext cx="7620000" cy="1798272"/>
        </p:xfrm>
        <a:graphic>
          <a:graphicData uri="http://schemas.openxmlformats.org/drawingml/2006/table">
            <a:tbl>
              <a:tblPr/>
              <a:tblGrid>
                <a:gridCol w="1452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7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3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程序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WordCount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一个包含大量单词的文本文件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文件中每个单词及其出现次数（频数），并按照单词字母顺序排序，每个单词和其频数占一行，单词和频数之间有间隔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roup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902132"/>
              </p:ext>
            </p:extLst>
          </p:nvPr>
        </p:nvGraphicFramePr>
        <p:xfrm>
          <a:off x="2851355" y="4591255"/>
          <a:ext cx="5181600" cy="1706848"/>
        </p:xfrm>
        <a:graphic>
          <a:graphicData uri="http://schemas.openxmlformats.org/drawingml/2006/table">
            <a:tbl>
              <a:tblPr/>
              <a:tblGrid>
                <a:gridCol w="2840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3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Hello World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Hello Hadoop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Hello MapReduce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Hadoop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Hello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MapReduce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World 1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10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4.4.2 </a:t>
            </a:r>
            <a:r>
              <a:rPr lang="en-US" altLang="zh-CN" sz="4000" dirty="0" err="1" smtClean="0"/>
              <a:t>WordCount</a:t>
            </a:r>
            <a:r>
              <a:rPr lang="zh-CN" altLang="en-US" sz="4000" dirty="0"/>
              <a:t>设计思路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800" dirty="0"/>
              <a:t>首先，需要检查</a:t>
            </a:r>
            <a:r>
              <a:rPr lang="en-US" altLang="zh-CN" sz="1800" dirty="0" err="1"/>
              <a:t>WordCount</a:t>
            </a:r>
            <a:r>
              <a:rPr lang="zh-CN" altLang="en-US" sz="1800" dirty="0"/>
              <a:t>程序任务是否可以采用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来实现</a:t>
            </a:r>
          </a:p>
          <a:p>
            <a:r>
              <a:rPr lang="zh-CN" altLang="en-US" sz="1800" dirty="0"/>
              <a:t>其次，确定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程序的设计思路</a:t>
            </a:r>
          </a:p>
          <a:p>
            <a:r>
              <a:rPr lang="zh-CN" altLang="en-US" sz="1800" dirty="0"/>
              <a:t>最后，确定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程序的执行过程</a:t>
            </a:r>
          </a:p>
        </p:txBody>
      </p:sp>
    </p:spTree>
    <p:extLst>
      <p:ext uri="{BB962C8B-B14F-4D97-AF65-F5344CB8AC3E}">
        <p14:creationId xmlns:p14="http://schemas.microsoft.com/office/powerpoint/2010/main" val="251884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4.4.3 </a:t>
            </a:r>
            <a:r>
              <a:rPr lang="en-US" altLang="zh-CN" sz="4000" dirty="0" err="1" smtClean="0"/>
              <a:t>WordCount</a:t>
            </a:r>
            <a:r>
              <a:rPr lang="zh-CN" altLang="en-US" sz="4000" dirty="0" smtClean="0"/>
              <a:t>执行过程实例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923" y="2050025"/>
            <a:ext cx="4876800" cy="434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97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4.4.3 </a:t>
            </a:r>
            <a:r>
              <a:rPr lang="en-US" altLang="zh-CN" sz="4000" dirty="0" err="1" smtClean="0"/>
              <a:t>WordCount</a:t>
            </a:r>
            <a:r>
              <a:rPr lang="zh-CN" altLang="en-US" sz="4000" dirty="0" smtClean="0"/>
              <a:t>执行过程实例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903110" y="2108201"/>
            <a:ext cx="2252570" cy="3760891"/>
          </a:xfrm>
        </p:spPr>
        <p:txBody>
          <a:bodyPr/>
          <a:lstStyle/>
          <a:p>
            <a:r>
              <a:rPr lang="zh-CN" altLang="en-US" sz="1800" dirty="0" smtClean="0"/>
              <a:t>没有</a:t>
            </a:r>
            <a:r>
              <a:rPr lang="en-US" altLang="zh-CN" sz="1800" dirty="0" smtClean="0"/>
              <a:t>combiner</a:t>
            </a:r>
            <a:endParaRPr lang="zh-CN" altLang="en-US" sz="18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323" y="2133071"/>
            <a:ext cx="6716713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67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4.4.3 </a:t>
            </a:r>
            <a:r>
              <a:rPr lang="en-US" altLang="zh-CN" sz="4000" dirty="0" err="1" smtClean="0"/>
              <a:t>WordCount</a:t>
            </a:r>
            <a:r>
              <a:rPr lang="zh-CN" altLang="en-US" sz="4000" dirty="0" smtClean="0"/>
              <a:t>执行过程实例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903110" y="2108201"/>
            <a:ext cx="2252570" cy="3760891"/>
          </a:xfrm>
        </p:spPr>
        <p:txBody>
          <a:bodyPr/>
          <a:lstStyle/>
          <a:p>
            <a:r>
              <a:rPr lang="zh-CN" altLang="en-US" sz="1800" dirty="0" smtClean="0"/>
              <a:t>有</a:t>
            </a:r>
            <a:r>
              <a:rPr lang="en-US" altLang="zh-CN" sz="1800" dirty="0" smtClean="0"/>
              <a:t>combiner</a:t>
            </a:r>
            <a:endParaRPr lang="zh-CN" altLang="en-US" sz="18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54" y="2042652"/>
            <a:ext cx="5584723" cy="4309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91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4.4.4 </a:t>
            </a:r>
            <a:r>
              <a:rPr lang="en-US" altLang="en-US" sz="3700" dirty="0" err="1" smtClean="0"/>
              <a:t>WordCount</a:t>
            </a:r>
            <a:r>
              <a:rPr lang="zh-CN" altLang="en-US" sz="3700" dirty="0" smtClean="0"/>
              <a:t>源码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24116" y="2108201"/>
            <a:ext cx="9931564" cy="3760891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1800" dirty="0" smtClean="0"/>
              <a:t>查看</a:t>
            </a:r>
            <a:r>
              <a:rPr lang="en-US" altLang="zh-CN" sz="1800" dirty="0" err="1" smtClean="0"/>
              <a:t>wordcount</a:t>
            </a:r>
            <a:r>
              <a:rPr lang="zh-CN" altLang="en-US" sz="1800" dirty="0" smtClean="0"/>
              <a:t>的示例代码</a:t>
            </a: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$HADOOP_HOME/share/</a:t>
            </a:r>
            <a:r>
              <a:rPr lang="en-US" altLang="zh-CN" sz="1800" dirty="0" err="1" smtClean="0"/>
              <a:t>hadoop</a:t>
            </a:r>
            <a:r>
              <a:rPr lang="en-US" altLang="zh-CN" sz="1800" dirty="0" smtClean="0"/>
              <a:t>/</a:t>
            </a:r>
            <a:r>
              <a:rPr lang="en-US" altLang="zh-CN" sz="1800" dirty="0" err="1" smtClean="0"/>
              <a:t>mapreduce</a:t>
            </a:r>
            <a:r>
              <a:rPr lang="en-US" altLang="zh-CN" sz="1800" dirty="0" smtClean="0"/>
              <a:t>/sources/</a:t>
            </a:r>
          </a:p>
          <a:p>
            <a:pPr>
              <a:buFontTx/>
              <a:buNone/>
            </a:pPr>
            <a:r>
              <a:rPr lang="zh-CN" altLang="en-US" sz="1800" dirty="0" smtClean="0"/>
              <a:t>运行</a:t>
            </a:r>
            <a:r>
              <a:rPr lang="en-US" altLang="zh-CN" sz="1800" dirty="0" smtClean="0"/>
              <a:t>jar </a:t>
            </a:r>
            <a:r>
              <a:rPr lang="en-US" altLang="zh-CN" sz="1800" dirty="0" err="1" smtClean="0"/>
              <a:t>xf</a:t>
            </a:r>
            <a:r>
              <a:rPr lang="en-US" altLang="zh-CN" sz="1800" dirty="0"/>
              <a:t> </a:t>
            </a:r>
            <a:r>
              <a:rPr lang="en-US" altLang="zh-CN" sz="1800" dirty="0" smtClean="0"/>
              <a:t>hadoop-mapreduce-examples-3.3.6-sources.jar</a:t>
            </a:r>
          </a:p>
          <a:p>
            <a:pPr>
              <a:buFontTx/>
              <a:buNone/>
            </a:pPr>
            <a:r>
              <a:rPr lang="zh-CN" altLang="en-US" sz="1800" dirty="0" smtClean="0"/>
              <a:t>进入</a:t>
            </a:r>
            <a:r>
              <a:rPr lang="en-US" altLang="zh-CN" sz="1800" dirty="0" smtClean="0"/>
              <a:t>org\apache\</a:t>
            </a:r>
            <a:r>
              <a:rPr lang="en-US" altLang="zh-CN" sz="1800" dirty="0" err="1" smtClean="0"/>
              <a:t>hadoop</a:t>
            </a:r>
            <a:r>
              <a:rPr lang="en-US" altLang="zh-CN" sz="1800" dirty="0" smtClean="0"/>
              <a:t>\examples</a:t>
            </a:r>
            <a:r>
              <a:rPr lang="zh-CN" altLang="en-US" sz="1800" dirty="0" smtClean="0"/>
              <a:t>可以看到</a:t>
            </a:r>
            <a:endParaRPr lang="en-US" altLang="zh-CN" sz="1800" dirty="0" smtClean="0"/>
          </a:p>
          <a:p>
            <a:pPr>
              <a:buFontTx/>
              <a:buNone/>
            </a:pPr>
            <a:r>
              <a:rPr lang="en-US" altLang="zh-CN" sz="1800" dirty="0" smtClean="0"/>
              <a:t>WordCount.java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5175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4.4.4 </a:t>
            </a:r>
            <a:r>
              <a:rPr lang="en-US" altLang="en-US" sz="3700" dirty="0" err="1" smtClean="0"/>
              <a:t>WordCount</a:t>
            </a:r>
            <a:r>
              <a:rPr lang="zh-CN" altLang="en-US" sz="3700" dirty="0" smtClean="0"/>
              <a:t>源码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7280" y="1979112"/>
            <a:ext cx="10058400" cy="4334005"/>
          </a:xfrm>
        </p:spPr>
        <p:txBody>
          <a:bodyPr>
            <a:normAutofit/>
          </a:bodyPr>
          <a:lstStyle/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class </a:t>
            </a:r>
            <a:r>
              <a:rPr lang="en-US" altLang="zh-CN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TokenizerMapper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extends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Mapper&lt;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Object, Text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 </a:t>
            </a:r>
            <a:r>
              <a:rPr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&gt;{</a:t>
            </a: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final static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one = new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private Text word = new Text();</a:t>
            </a: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key, Text value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altLang="zh-CN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StringTokenizer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value.toString</a:t>
            </a:r>
            <a:r>
              <a:rPr lang="en-US" altLang="zh-CN" sz="1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while 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.hasMoreTokens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.set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itr.nextToken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word, one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33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2035-5069-A826-0DE9-A18DB2E6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分布式计算框架</a:t>
            </a:r>
            <a:r>
              <a:rPr lang="en-US" altLang="zh-CN" dirty="0" err="1" smtClean="0"/>
              <a:t>MapReduce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DCF3-2DCD-959D-7790-E5E11C46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742950" indent="-742950">
              <a:buAutoNum type="arabicPeriod"/>
            </a:pPr>
            <a:r>
              <a:rPr lang="zh-CN" altLang="en-US" sz="3700" b="1" dirty="0" smtClean="0">
                <a:solidFill>
                  <a:schemeClr val="tx1"/>
                </a:solidFill>
              </a:rPr>
              <a:t>概述</a:t>
            </a:r>
            <a:endParaRPr lang="zh-CN" altLang="en-US" sz="3700" b="1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en-US" altLang="zh-CN" sz="3700" b="1" dirty="0" err="1" smtClean="0">
                <a:solidFill>
                  <a:schemeClr val="tx1"/>
                </a:solidFill>
              </a:rPr>
              <a:t>MapReduce</a:t>
            </a:r>
            <a:r>
              <a:rPr lang="zh-CN" altLang="en-US" sz="3700" b="1" dirty="0">
                <a:solidFill>
                  <a:schemeClr val="tx1"/>
                </a:solidFill>
              </a:rPr>
              <a:t>体系结构</a:t>
            </a:r>
          </a:p>
          <a:p>
            <a:pPr marL="742950" indent="-742950">
              <a:buAutoNum type="arabicPeriod"/>
            </a:pPr>
            <a:r>
              <a:rPr lang="en-US" altLang="zh-CN" sz="3700" b="1" dirty="0" err="1" smtClean="0">
                <a:solidFill>
                  <a:schemeClr val="tx1"/>
                </a:solidFill>
              </a:rPr>
              <a:t>MapReduce</a:t>
            </a:r>
            <a:r>
              <a:rPr lang="zh-CN" altLang="en-US" sz="3700" b="1" dirty="0">
                <a:solidFill>
                  <a:schemeClr val="tx1"/>
                </a:solidFill>
              </a:rPr>
              <a:t>工作流程</a:t>
            </a:r>
          </a:p>
          <a:p>
            <a:pPr marL="742950" indent="-742950">
              <a:buAutoNum type="arabicPeriod"/>
            </a:pPr>
            <a:r>
              <a:rPr lang="zh-CN" altLang="en-US" sz="3700" b="1" dirty="0" smtClean="0">
                <a:solidFill>
                  <a:schemeClr val="tx1"/>
                </a:solidFill>
              </a:rPr>
              <a:t>实例</a:t>
            </a:r>
            <a:r>
              <a:rPr lang="zh-CN" altLang="en-US" sz="3700" b="1" dirty="0">
                <a:solidFill>
                  <a:schemeClr val="tx1"/>
                </a:solidFill>
              </a:rPr>
              <a:t>分析：</a:t>
            </a:r>
            <a:r>
              <a:rPr lang="en-US" altLang="zh-CN" sz="3700" b="1" dirty="0" err="1">
                <a:solidFill>
                  <a:schemeClr val="tx1"/>
                </a:solidFill>
              </a:rPr>
              <a:t>WordCount</a:t>
            </a:r>
            <a:endParaRPr lang="en-US" altLang="zh-CN" sz="3700" b="1" dirty="0">
              <a:solidFill>
                <a:schemeClr val="tx1"/>
              </a:solidFill>
            </a:endParaRPr>
          </a:p>
          <a:p>
            <a:pPr marL="742950" indent="-742950">
              <a:buAutoNum type="arabicPeriod"/>
            </a:pPr>
            <a:r>
              <a:rPr lang="en-US" altLang="zh-CN" sz="3700" b="1" dirty="0" err="1" smtClean="0">
                <a:solidFill>
                  <a:schemeClr val="tx1"/>
                </a:solidFill>
              </a:rPr>
              <a:t>MapReduce</a:t>
            </a:r>
            <a:r>
              <a:rPr lang="zh-CN" altLang="en-US" sz="3700" b="1" dirty="0">
                <a:solidFill>
                  <a:schemeClr val="tx1"/>
                </a:solidFill>
              </a:rPr>
              <a:t>的具体应用</a:t>
            </a:r>
          </a:p>
          <a:p>
            <a:pPr marL="742950" indent="-742950">
              <a:buAutoNum type="arabicPeriod"/>
            </a:pPr>
            <a:r>
              <a:rPr lang="en-US" altLang="zh-CN" sz="3700" b="1" dirty="0" err="1" smtClean="0">
                <a:solidFill>
                  <a:schemeClr val="tx1"/>
                </a:solidFill>
              </a:rPr>
              <a:t>MapReduce</a:t>
            </a:r>
            <a:r>
              <a:rPr lang="zh-CN" altLang="en-US" sz="3700" b="1" dirty="0">
                <a:solidFill>
                  <a:schemeClr val="tx1"/>
                </a:solidFill>
              </a:rPr>
              <a:t>编程实践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4.4.4 </a:t>
            </a:r>
            <a:r>
              <a:rPr lang="en-US" altLang="en-US" sz="3700" dirty="0" err="1" smtClean="0"/>
              <a:t>WordCount</a:t>
            </a:r>
            <a:r>
              <a:rPr lang="zh-CN" altLang="en-US" sz="3700" dirty="0" smtClean="0"/>
              <a:t>源码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7280" y="1979112"/>
            <a:ext cx="10058400" cy="4334005"/>
          </a:xfrm>
        </p:spPr>
        <p:txBody>
          <a:bodyPr>
            <a:normAutofit/>
          </a:bodyPr>
          <a:lstStyle/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class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IntSumReducer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extends Reducer&lt;</a:t>
            </a:r>
            <a:r>
              <a:rPr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Text,IntWritable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Text,IntWritable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{</a:t>
            </a: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 = new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public void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key, </a:t>
            </a:r>
            <a:r>
              <a:rPr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values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lang="en-US" altLang="zh-CN" sz="1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endParaRPr lang="en-US" altLang="zh-CN" sz="1800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IOException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zh-CN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+=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val.get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.set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key, result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993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4.4.4 </a:t>
            </a:r>
            <a:r>
              <a:rPr lang="en-US" altLang="en-US" sz="3700" dirty="0" err="1" smtClean="0"/>
              <a:t>WordCount</a:t>
            </a:r>
            <a:r>
              <a:rPr lang="zh-CN" altLang="en-US" sz="3700" dirty="0" smtClean="0"/>
              <a:t>源码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7280" y="1979112"/>
            <a:ext cx="10058400" cy="4334005"/>
          </a:xfrm>
        </p:spPr>
        <p:txBody>
          <a:bodyPr>
            <a:normAutofit/>
          </a:bodyPr>
          <a:lstStyle/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static void main(String[]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throws Exception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Configuration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Configuration();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String[]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otherArgs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GenericOptionsParser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getRemainingArgs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otherArgs.length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2)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("Usage: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&lt;in&gt; [&lt;in&gt;...] &lt;out&gt;");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Job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Job.getInstance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"word count");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job.setJarByClass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WordCount.class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job.setMapperClass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TokenizerMapper.class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job.setCombinerClass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IntSumReducer.class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job.setReducerClass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IntSumReducer.class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job.setOutputKeyClass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Text.class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job.setOutputValueClass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IntWritable.class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0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4.4.4 </a:t>
            </a:r>
            <a:r>
              <a:rPr lang="en-US" altLang="en-US" sz="3700" dirty="0" err="1" smtClean="0"/>
              <a:t>WordCount</a:t>
            </a:r>
            <a:r>
              <a:rPr lang="zh-CN" altLang="en-US" sz="3700" dirty="0" smtClean="0"/>
              <a:t>源码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7280" y="1979112"/>
            <a:ext cx="10058400" cy="4334005"/>
          </a:xfrm>
        </p:spPr>
        <p:txBody>
          <a:bodyPr>
            <a:normAutofit/>
          </a:bodyPr>
          <a:lstStyle/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otherArgs.length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 ++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FileInputFormat.addInputPath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(job, new Path(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otherArgs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FileOutputFormat.setOutputPath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(job,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new Path(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otherArgs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otherArgs.length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- 1]));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System.exit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job.waitForCompletion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(true) ? 0 : 1);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6574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4.4.4 </a:t>
            </a:r>
            <a:r>
              <a:rPr lang="en-US" altLang="en-US" sz="3700" dirty="0" err="1" smtClean="0"/>
              <a:t>WordCount</a:t>
            </a:r>
            <a:r>
              <a:rPr lang="zh-CN" altLang="en-US" sz="3700" dirty="0" smtClean="0"/>
              <a:t>源码</a:t>
            </a:r>
            <a:endParaRPr lang="zh-CN" altLang="en-US" sz="40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097280" y="1979112"/>
            <a:ext cx="10058400" cy="4334005"/>
          </a:xfrm>
        </p:spPr>
        <p:txBody>
          <a:bodyPr>
            <a:normAutofit/>
          </a:bodyPr>
          <a:lstStyle/>
          <a:p>
            <a:pPr>
              <a:lnSpc>
                <a:spcPts val="720"/>
              </a:lnSpc>
              <a:buFontTx/>
              <a:buNone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默认分区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HashPartitioner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extends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Partitioner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&lt;K, V&gt; {</a:t>
            </a: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public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getPartition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key, V value,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numReduceTasks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(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key.hashCode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&amp;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Integer.Max_VALUE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% </a:t>
            </a:r>
            <a:r>
              <a:rPr lang="en-US" altLang="zh-C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numReduceTasks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>
              <a:lnSpc>
                <a:spcPts val="720"/>
              </a:lnSpc>
              <a:buFontTx/>
              <a:buNone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720"/>
              </a:lnSpc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7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24116" y="2108201"/>
            <a:ext cx="9931564" cy="3760891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1800" dirty="0" err="1"/>
              <a:t>MapReduce</a:t>
            </a:r>
            <a:r>
              <a:rPr lang="zh-CN" altLang="en-US" sz="1800" dirty="0"/>
              <a:t>可以很好地应用于各种计算问题</a:t>
            </a:r>
            <a:endParaRPr lang="en-US" altLang="zh-CN" sz="1800" dirty="0"/>
          </a:p>
          <a:p>
            <a:r>
              <a:rPr lang="zh-CN" altLang="en-US" sz="1800" dirty="0"/>
              <a:t>关系代数运算（选择、投影、并、交、差、连接）</a:t>
            </a:r>
            <a:endParaRPr lang="en-US" altLang="zh-CN" sz="1800" dirty="0"/>
          </a:p>
          <a:p>
            <a:r>
              <a:rPr lang="zh-CN" altLang="en-US" sz="1800" dirty="0"/>
              <a:t>分组与聚合运算</a:t>
            </a:r>
            <a:endParaRPr lang="en-US" altLang="zh-CN" sz="1800" dirty="0"/>
          </a:p>
          <a:p>
            <a:r>
              <a:rPr lang="zh-CN" altLang="en-US" sz="1800" dirty="0"/>
              <a:t>矩阵</a:t>
            </a:r>
            <a:r>
              <a:rPr lang="en-US" altLang="zh-CN" sz="1800" dirty="0"/>
              <a:t>-</a:t>
            </a:r>
            <a:r>
              <a:rPr lang="zh-CN" altLang="en-US" sz="1800" dirty="0"/>
              <a:t>向量乘法</a:t>
            </a:r>
            <a:endParaRPr lang="en-US" altLang="zh-CN" sz="1800" dirty="0"/>
          </a:p>
          <a:p>
            <a:r>
              <a:rPr lang="zh-CN" altLang="en-US" sz="1800" dirty="0"/>
              <a:t>矩阵乘法</a:t>
            </a:r>
          </a:p>
        </p:txBody>
      </p:sp>
    </p:spTree>
    <p:extLst>
      <p:ext uri="{BB962C8B-B14F-4D97-AF65-F5344CB8AC3E}">
        <p14:creationId xmlns:p14="http://schemas.microsoft.com/office/powerpoint/2010/main" val="246200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/>
              <a:lstStyle/>
              <a:p>
                <a:pPr>
                  <a:buFontTx/>
                  <a:buNone/>
                </a:pPr>
                <a:r>
                  <a:rPr lang="en-US" altLang="zh-CN" sz="1800" dirty="0" smtClean="0"/>
                  <a:t>4.5.1 </a:t>
                </a:r>
                <a:r>
                  <a:rPr lang="zh-CN" altLang="en-US" sz="1800" dirty="0" smtClean="0"/>
                  <a:t>关系代数运算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1.</a:t>
                </a:r>
                <a:r>
                  <a:rPr lang="zh-CN" altLang="en-US" sz="1800" dirty="0" smtClean="0"/>
                  <a:t>关系的选择运算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Map</a:t>
                </a:r>
                <a:r>
                  <a:rPr lang="zh-CN" altLang="en-US" sz="1800" dirty="0" smtClean="0"/>
                  <a:t>函数设计：对于关系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 smtClean="0"/>
                  <a:t>中的每个元组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检查其是否满足条件，如果满足，输出键值对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 smtClean="0"/>
              </a:p>
              <a:p>
                <a:pPr>
                  <a:buNone/>
                </a:pPr>
                <a:endParaRPr lang="en-US" altLang="zh-CN" sz="1800" dirty="0" smtClean="0"/>
              </a:p>
              <a:p>
                <a:pPr>
                  <a:buNone/>
                </a:pPr>
                <a:r>
                  <a:rPr lang="en-US" altLang="zh-CN" sz="1800" dirty="0" smtClean="0"/>
                  <a:t>2.</a:t>
                </a:r>
                <a:r>
                  <a:rPr lang="zh-CN" altLang="en-US" sz="1800" dirty="0"/>
                  <a:t>关系</a:t>
                </a:r>
                <a:r>
                  <a:rPr lang="zh-CN" altLang="en-US" sz="1800" dirty="0" smtClean="0"/>
                  <a:t>的</a:t>
                </a:r>
                <a:r>
                  <a:rPr lang="zh-CN" altLang="en-US" sz="1800" dirty="0"/>
                  <a:t>投影</a:t>
                </a:r>
                <a:r>
                  <a:rPr lang="zh-CN" altLang="en-US" sz="1800" dirty="0" smtClean="0"/>
                  <a:t>运算</a:t>
                </a:r>
                <a:endParaRPr lang="en-US" altLang="zh-CN" sz="1800" dirty="0"/>
              </a:p>
              <a:p>
                <a:pPr>
                  <a:buNone/>
                </a:pPr>
                <a:r>
                  <a:rPr lang="en-US" altLang="zh-CN" sz="1800" dirty="0"/>
                  <a:t>Map</a:t>
                </a:r>
                <a:r>
                  <a:rPr lang="zh-CN" altLang="en-US" sz="1800" dirty="0"/>
                  <a:t>函数设计：对于关系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zh-CN" altLang="en-US" sz="1800" dirty="0"/>
                  <a:t>中的每个元组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删除不需要的属性后元组变成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1800" dirty="0" smtClean="0"/>
                  <a:t>，</a:t>
                </a:r>
                <a:r>
                  <a:rPr lang="zh-CN" altLang="en-US" sz="1800" dirty="0"/>
                  <a:t>如果满足</a:t>
                </a:r>
                <a:r>
                  <a:rPr lang="zh-CN" altLang="en-US" sz="1800" dirty="0" smtClean="0"/>
                  <a:t>，输出键</a:t>
                </a:r>
                <a:r>
                  <a:rPr lang="zh-CN" altLang="en-US" sz="1800" dirty="0"/>
                  <a:t>值对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′&gt;</m:t>
                    </m:r>
                  </m:oMath>
                </a14:m>
                <a:endParaRPr lang="en-US" altLang="zh-CN" sz="1800" dirty="0" smtClean="0"/>
              </a:p>
              <a:p>
                <a:pPr>
                  <a:buNone/>
                </a:pPr>
                <a:r>
                  <a:rPr lang="en-US" altLang="zh-CN" sz="1800" dirty="0" smtClean="0"/>
                  <a:t>Reduce</a:t>
                </a:r>
                <a:r>
                  <a:rPr lang="zh-CN" altLang="en-US" sz="1800" dirty="0" smtClean="0"/>
                  <a:t>函数设计（去除冗余）：对于输入的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…&gt;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′&gt;</m:t>
                    </m:r>
                  </m:oMath>
                </a14:m>
                <a:endParaRPr lang="en-US" altLang="zh-CN" sz="1800" dirty="0"/>
              </a:p>
              <a:p>
                <a:pPr>
                  <a:buNone/>
                </a:pPr>
                <a:endParaRPr lang="en-US" altLang="zh-CN" sz="1800" dirty="0"/>
              </a:p>
              <a:p>
                <a:pPr>
                  <a:buFontTx/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473" t="-1297" r="-2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689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CN" sz="1800" dirty="0" smtClean="0"/>
                  <a:t>3.</a:t>
                </a:r>
                <a:r>
                  <a:rPr lang="zh-CN" altLang="en-US" sz="1800" dirty="0" smtClean="0"/>
                  <a:t>关系的</a:t>
                </a:r>
                <a:r>
                  <a:rPr lang="zh-CN" altLang="en-US" sz="1800" dirty="0"/>
                  <a:t>并</a:t>
                </a:r>
                <a:r>
                  <a:rPr lang="zh-CN" altLang="en-US" sz="1800" dirty="0" smtClean="0"/>
                  <a:t>运算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Map</a:t>
                </a:r>
                <a:r>
                  <a:rPr lang="zh-CN" altLang="en-US" sz="1800" dirty="0" smtClean="0"/>
                  <a:t>函数设计：对于关系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中的元组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 输出键值对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 smtClean="0"/>
              </a:p>
              <a:p>
                <a:pPr>
                  <a:buNone/>
                </a:pPr>
                <a:r>
                  <a:rPr lang="en-US" altLang="zh-CN" sz="1800" dirty="0" smtClean="0"/>
                  <a:t>Reduce</a:t>
                </a:r>
                <a:r>
                  <a:rPr lang="zh-CN" altLang="en-US" sz="1800" dirty="0"/>
                  <a:t>函数</a:t>
                </a:r>
                <a:r>
                  <a:rPr lang="zh-CN" altLang="en-US" sz="1800" dirty="0" smtClean="0"/>
                  <a:t>设计：</a:t>
                </a:r>
                <a:r>
                  <a:rPr lang="zh-CN" altLang="en-US" sz="1800" dirty="0"/>
                  <a:t>如果</a:t>
                </a:r>
                <a:r>
                  <a:rPr lang="zh-CN" altLang="en-US" sz="1800" dirty="0" smtClean="0"/>
                  <a:t>输入</a:t>
                </a:r>
                <a:r>
                  <a:rPr lang="zh-CN" altLang="en-US" sz="1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&gt;&gt;</m:t>
                    </m:r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其它输出</a:t>
                </a:r>
                <a:endParaRPr lang="en-US" altLang="zh-CN" sz="1800" dirty="0"/>
              </a:p>
              <a:p>
                <a:pPr>
                  <a:buNone/>
                </a:pPr>
                <a:endParaRPr lang="en-US" altLang="zh-CN" sz="1800" dirty="0" smtClean="0"/>
              </a:p>
              <a:p>
                <a:pPr>
                  <a:buNone/>
                </a:pPr>
                <a:r>
                  <a:rPr lang="en-US" altLang="zh-CN" sz="1800" dirty="0" smtClean="0"/>
                  <a:t>4.</a:t>
                </a:r>
                <a:r>
                  <a:rPr lang="zh-CN" altLang="en-US" sz="1800" dirty="0"/>
                  <a:t>关系</a:t>
                </a:r>
                <a:r>
                  <a:rPr lang="zh-CN" altLang="en-US" sz="1800" dirty="0" smtClean="0"/>
                  <a:t>的</a:t>
                </a:r>
                <a:r>
                  <a:rPr lang="zh-CN" altLang="en-US" sz="1800" dirty="0"/>
                  <a:t>交</a:t>
                </a:r>
                <a:r>
                  <a:rPr lang="zh-CN" altLang="en-US" sz="1800" dirty="0" smtClean="0"/>
                  <a:t>运算</a:t>
                </a:r>
                <a:endParaRPr lang="en-US" altLang="zh-CN" sz="1800" dirty="0"/>
              </a:p>
              <a:p>
                <a:pPr>
                  <a:buFontTx/>
                  <a:buNone/>
                </a:pPr>
                <a:r>
                  <a:rPr lang="en-US" altLang="zh-CN" sz="1800" dirty="0"/>
                  <a:t>Map</a:t>
                </a:r>
                <a:r>
                  <a:rPr lang="zh-CN" altLang="en-US" sz="1800" dirty="0"/>
                  <a:t>函数设计：对于关系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/>
                  <a:t>中的元组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 输出键值对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/>
              </a:p>
              <a:p>
                <a:pPr>
                  <a:buNone/>
                </a:pPr>
                <a:r>
                  <a:rPr lang="en-US" altLang="zh-CN" sz="1800" dirty="0"/>
                  <a:t>Reduce</a:t>
                </a:r>
                <a:r>
                  <a:rPr lang="zh-CN" altLang="en-US" sz="1800" dirty="0"/>
                  <a:t>函数</a:t>
                </a:r>
                <a:r>
                  <a:rPr lang="zh-CN" altLang="en-US" sz="1800" dirty="0" smtClean="0"/>
                  <a:t>设计：</a:t>
                </a:r>
                <a:r>
                  <a:rPr lang="zh-CN" altLang="en-US" sz="1800" dirty="0"/>
                  <a:t>对于输入的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其它不输出</a:t>
                </a:r>
                <a:endParaRPr lang="en-US" altLang="zh-CN" sz="1800" dirty="0"/>
              </a:p>
              <a:p>
                <a:pPr>
                  <a:buNone/>
                </a:pPr>
                <a:endParaRPr lang="en-US" altLang="zh-CN" sz="1800" dirty="0"/>
              </a:p>
              <a:p>
                <a:pPr>
                  <a:buFontTx/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473" t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48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CN" sz="1800" dirty="0"/>
                  <a:t>5</a:t>
                </a:r>
                <a:r>
                  <a:rPr lang="en-US" altLang="zh-CN" sz="1800" dirty="0" smtClean="0"/>
                  <a:t>.</a:t>
                </a:r>
                <a:r>
                  <a:rPr lang="zh-CN" altLang="en-US" sz="1800" dirty="0" smtClean="0"/>
                  <a:t>关系的差运算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Map</a:t>
                </a:r>
                <a:r>
                  <a:rPr lang="zh-CN" altLang="en-US" sz="1800" dirty="0" smtClean="0"/>
                  <a:t>函数设计：对于关系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中的元组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 输出相应键值对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&gt;&gt;</m:t>
                    </m:r>
                  </m:oMath>
                </a14:m>
                <a:endParaRPr lang="en-US" altLang="zh-CN" sz="1800" dirty="0" smtClean="0"/>
              </a:p>
              <a:p>
                <a:pPr>
                  <a:buNone/>
                </a:pPr>
                <a:r>
                  <a:rPr lang="en-US" altLang="zh-CN" sz="1800" dirty="0" smtClean="0"/>
                  <a:t>Reduce</a:t>
                </a:r>
                <a:r>
                  <a:rPr lang="zh-CN" altLang="en-US" sz="1800" dirty="0"/>
                  <a:t>函数</a:t>
                </a:r>
                <a:r>
                  <a:rPr lang="zh-CN" altLang="en-US" sz="1800" dirty="0" smtClean="0"/>
                  <a:t>设计：</a:t>
                </a:r>
                <a:r>
                  <a:rPr lang="zh-CN" altLang="en-US" sz="1800" dirty="0"/>
                  <a:t>如果</a:t>
                </a:r>
                <a:r>
                  <a:rPr lang="zh-CN" altLang="en-US" sz="1800" dirty="0" smtClean="0"/>
                  <a:t>输入</a:t>
                </a:r>
                <a:r>
                  <a:rPr lang="zh-CN" altLang="en-US" sz="1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&gt;&gt;</m:t>
                    </m:r>
                  </m:oMath>
                </a14:m>
                <a:r>
                  <a:rPr lang="en-US" altLang="zh-CN" sz="1800" dirty="0"/>
                  <a:t>,</a:t>
                </a:r>
                <a:r>
                  <a:rPr lang="zh-CN" altLang="en-US" sz="18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其它</a:t>
                </a:r>
                <a:r>
                  <a:rPr lang="zh-CN" altLang="en-US" sz="1800" dirty="0"/>
                  <a:t>不</a:t>
                </a:r>
                <a:r>
                  <a:rPr lang="zh-CN" altLang="en-US" sz="1800" dirty="0" smtClean="0"/>
                  <a:t>输出</a:t>
                </a:r>
                <a:endParaRPr lang="en-US" altLang="zh-CN" sz="1800" dirty="0"/>
              </a:p>
              <a:p>
                <a:pPr>
                  <a:buNone/>
                </a:pPr>
                <a:endParaRPr lang="en-US" altLang="zh-CN" sz="1800" dirty="0" smtClean="0"/>
              </a:p>
              <a:p>
                <a:pPr>
                  <a:buNone/>
                </a:pPr>
                <a:endParaRPr lang="en-US" altLang="zh-CN" sz="1800" dirty="0"/>
              </a:p>
              <a:p>
                <a:pPr>
                  <a:buFontTx/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473" t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094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CN" sz="1800" dirty="0" smtClean="0"/>
                  <a:t>6.</a:t>
                </a:r>
                <a:r>
                  <a:rPr lang="zh-CN" altLang="en-US" sz="1800" dirty="0" smtClean="0"/>
                  <a:t>关系的自然连接运算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&gt;⋈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Map</a:t>
                </a:r>
                <a:r>
                  <a:rPr lang="zh-CN" altLang="en-US" sz="1800" dirty="0" smtClean="0"/>
                  <a:t>函数设计：对于关系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800" dirty="0" smtClean="0"/>
                  <a:t> 输出相应键值对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&gt;&gt;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关系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，输出键值对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&gt;&gt;</m:t>
                    </m:r>
                  </m:oMath>
                </a14:m>
                <a:endParaRPr lang="en-US" altLang="zh-CN" sz="1800" dirty="0" smtClean="0"/>
              </a:p>
              <a:p>
                <a:pPr>
                  <a:buNone/>
                </a:pPr>
                <a:r>
                  <a:rPr lang="en-US" altLang="zh-CN" sz="1800" dirty="0" smtClean="0"/>
                  <a:t>Reduce</a:t>
                </a:r>
                <a:r>
                  <a:rPr lang="zh-CN" altLang="en-US" sz="1800" dirty="0"/>
                  <a:t>函数</a:t>
                </a:r>
                <a:r>
                  <a:rPr lang="zh-CN" altLang="en-US" sz="1800" dirty="0" smtClean="0"/>
                  <a:t>设计：</a:t>
                </a:r>
                <a:r>
                  <a:rPr lang="zh-CN" altLang="en-US" sz="1800" dirty="0"/>
                  <a:t>如果</a:t>
                </a:r>
                <a:r>
                  <a:rPr lang="zh-CN" altLang="en-US" sz="1800" dirty="0" smtClean="0"/>
                  <a:t>输入</a:t>
                </a:r>
                <a:r>
                  <a:rPr lang="zh-CN" altLang="en-US" sz="1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&gt;&gt;</m:t>
                    </m:r>
                  </m:oMath>
                </a14:m>
                <a:r>
                  <a:rPr lang="zh-CN" altLang="en-US" sz="1800" dirty="0" smtClean="0"/>
                  <a:t>（或者其它</a:t>
                </a:r>
                <a:r>
                  <a:rPr lang="en-US" altLang="zh-CN" sz="1800" dirty="0" smtClean="0"/>
                  <a:t>list&lt;value&gt;</a:t>
                </a:r>
                <a:r>
                  <a:rPr lang="zh-CN" altLang="en-US" sz="1800" dirty="0" smtClean="0"/>
                  <a:t>中即包含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又包含的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1800" dirty="0" smtClean="0"/>
                  <a:t>形式</a:t>
                </a:r>
                <a:r>
                  <a:rPr lang="en-US" altLang="zh-CN" sz="1800" dirty="0" smtClean="0"/>
                  <a:t>),</a:t>
                </a:r>
                <a:r>
                  <a:rPr lang="zh-CN" altLang="en-US" sz="1800" dirty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/>
              </a:p>
              <a:p>
                <a:pPr>
                  <a:buNone/>
                </a:pPr>
                <a:endParaRPr lang="en-US" altLang="zh-CN" sz="1800" dirty="0" smtClean="0"/>
              </a:p>
              <a:p>
                <a:pPr>
                  <a:buNone/>
                </a:pPr>
                <a:endParaRPr lang="en-US" altLang="zh-CN" sz="1800" dirty="0"/>
              </a:p>
              <a:p>
                <a:pPr>
                  <a:buFontTx/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473" t="-1297" r="-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5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800071"/>
              </p:ext>
            </p:extLst>
          </p:nvPr>
        </p:nvGraphicFramePr>
        <p:xfrm>
          <a:off x="1782098" y="2315498"/>
          <a:ext cx="8229600" cy="198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9384127" imgH="2260317" progId="Photoshop.Image.7">
                  <p:embed/>
                </p:oleObj>
              </mc:Choice>
              <mc:Fallback>
                <p:oleObj r:id="rId3" imgW="9384127" imgH="2260317" progId="Photoshop.Image.7">
                  <p:embed/>
                  <p:pic>
                    <p:nvPicPr>
                      <p:cNvPr id="5122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098" y="2315498"/>
                        <a:ext cx="8229600" cy="198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24116" y="2108201"/>
            <a:ext cx="9931564" cy="3760891"/>
          </a:xfrm>
        </p:spPr>
        <p:txBody>
          <a:bodyPr>
            <a:normAutofit/>
          </a:bodyPr>
          <a:lstStyle/>
          <a:p>
            <a:r>
              <a:rPr lang="zh-CN" altLang="en-US" sz="1800" b="1" dirty="0"/>
              <a:t>用</a:t>
            </a:r>
            <a:r>
              <a:rPr lang="en-US" altLang="zh-CN" sz="1800" b="1" dirty="0" err="1"/>
              <a:t>MapReduce</a:t>
            </a:r>
            <a:r>
              <a:rPr lang="zh-CN" altLang="en-US" sz="1800" b="1" dirty="0"/>
              <a:t>实现关系的自然连接</a:t>
            </a:r>
          </a:p>
          <a:p>
            <a:pPr>
              <a:lnSpc>
                <a:spcPct val="80000"/>
              </a:lnSpc>
            </a:pPr>
            <a:endParaRPr lang="en-US" altLang="zh-CN" sz="1800" dirty="0" smtClean="0"/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endParaRPr lang="en-US" altLang="zh-CN" sz="1800" dirty="0" smtClean="0"/>
          </a:p>
          <a:p>
            <a:pPr>
              <a:lnSpc>
                <a:spcPct val="80000"/>
              </a:lnSpc>
            </a:pPr>
            <a:endParaRPr lang="en-US" altLang="zh-CN" sz="1800" dirty="0" smtClean="0"/>
          </a:p>
          <a:p>
            <a:pPr>
              <a:lnSpc>
                <a:spcPct val="80000"/>
              </a:lnSpc>
            </a:pPr>
            <a:endParaRPr lang="en-US" altLang="zh-CN" sz="1800" dirty="0"/>
          </a:p>
          <a:p>
            <a:pPr>
              <a:lnSpc>
                <a:spcPct val="80000"/>
              </a:lnSpc>
            </a:pP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103423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F4511-4F94-423C-8972-9BFAEA36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7343714" cy="3653502"/>
          </a:xfrm>
        </p:spPr>
        <p:txBody>
          <a:bodyPr/>
          <a:lstStyle/>
          <a:p>
            <a:r>
              <a:rPr lang="en-US" altLang="zh-CN" dirty="0" smtClean="0"/>
              <a:t>4.1.1 </a:t>
            </a:r>
            <a:r>
              <a:rPr lang="zh-CN" altLang="en-US" dirty="0" smtClean="0"/>
              <a:t>分布式</a:t>
            </a:r>
            <a:r>
              <a:rPr lang="zh-CN" altLang="en-US" dirty="0"/>
              <a:t>并行编程</a:t>
            </a:r>
          </a:p>
          <a:p>
            <a:r>
              <a:rPr lang="en-US" altLang="zh-CN" dirty="0" smtClean="0"/>
              <a:t>4.1.2 </a:t>
            </a:r>
            <a:r>
              <a:rPr lang="en-US" altLang="zh-CN" dirty="0" err="1" smtClean="0"/>
              <a:t>MapReduce</a:t>
            </a:r>
            <a:r>
              <a:rPr lang="zh-CN" altLang="en-US" dirty="0"/>
              <a:t>模型简介</a:t>
            </a:r>
          </a:p>
          <a:p>
            <a:r>
              <a:rPr lang="en-US" altLang="zh-CN" dirty="0" smtClean="0"/>
              <a:t>4.1.3 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函数</a:t>
            </a:r>
          </a:p>
          <a:p>
            <a:endParaRPr lang="zh-CN" alt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27297-72E8-4B75-1BCE-6DE23494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4.1</a:t>
            </a:r>
            <a:r>
              <a:rPr lang="zh-CN" altLang="en-US" sz="3700" dirty="0" smtClean="0"/>
              <a:t>概述</a:t>
            </a:r>
            <a:endParaRPr lang="en-US" sz="3700" dirty="0"/>
          </a:p>
        </p:txBody>
      </p:sp>
    </p:spTree>
    <p:extLst>
      <p:ext uri="{BB962C8B-B14F-4D97-AF65-F5344CB8AC3E}">
        <p14:creationId xmlns:p14="http://schemas.microsoft.com/office/powerpoint/2010/main" val="23627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224116" y="2108201"/>
            <a:ext cx="9931564" cy="376089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1800" dirty="0" smtClean="0"/>
              <a:t>4.5.2 </a:t>
            </a:r>
            <a:r>
              <a:rPr lang="zh-CN" altLang="en-US" sz="1800" dirty="0" smtClean="0"/>
              <a:t>分组聚合运算</a:t>
            </a:r>
            <a:endParaRPr lang="en-US" altLang="zh-CN" sz="1800" dirty="0" smtClean="0"/>
          </a:p>
          <a:p>
            <a:pPr>
              <a:buNone/>
            </a:pPr>
            <a:r>
              <a:rPr lang="en-US" altLang="zh-CN" sz="1800" dirty="0" smtClean="0"/>
              <a:t>SUM</a:t>
            </a:r>
          </a:p>
          <a:p>
            <a:pPr>
              <a:buNone/>
            </a:pPr>
            <a:r>
              <a:rPr lang="en-US" altLang="zh-CN" sz="1800" dirty="0" smtClean="0"/>
              <a:t>COUNT</a:t>
            </a:r>
          </a:p>
          <a:p>
            <a:pPr>
              <a:buNone/>
            </a:pPr>
            <a:r>
              <a:rPr lang="en-US" altLang="zh-CN" sz="1800" dirty="0" smtClean="0"/>
              <a:t>AVG</a:t>
            </a:r>
          </a:p>
          <a:p>
            <a:pPr>
              <a:buNone/>
            </a:pPr>
            <a:r>
              <a:rPr lang="en-US" altLang="zh-CN" sz="1800" dirty="0" smtClean="0"/>
              <a:t>MIN</a:t>
            </a:r>
          </a:p>
          <a:p>
            <a:pPr>
              <a:buNone/>
            </a:pPr>
            <a:r>
              <a:rPr lang="en-US" altLang="zh-CN" sz="1800" dirty="0" smtClean="0"/>
              <a:t>MAX</a:t>
            </a:r>
          </a:p>
          <a:p>
            <a:pPr>
              <a:buNone/>
            </a:pPr>
            <a:r>
              <a:rPr lang="zh-CN" altLang="en-US" sz="1800" dirty="0" smtClean="0"/>
              <a:t>设计相应的</a:t>
            </a:r>
            <a:r>
              <a:rPr lang="en-US" altLang="zh-CN" sz="1800" dirty="0" smtClean="0"/>
              <a:t>Reduce</a:t>
            </a:r>
            <a:r>
              <a:rPr lang="zh-CN" altLang="en-US" sz="1800" dirty="0" smtClean="0"/>
              <a:t>运算</a:t>
            </a:r>
            <a:endParaRPr lang="en-US" altLang="zh-CN" sz="1800" dirty="0" smtClean="0"/>
          </a:p>
          <a:p>
            <a:pPr>
              <a:buNone/>
            </a:pPr>
            <a:endParaRPr lang="en-US" altLang="zh-CN" sz="1800" dirty="0"/>
          </a:p>
          <a:p>
            <a:pPr>
              <a:buFontTx/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932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分组聚合运算是否可以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combiner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不可以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可以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有些运算不可以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圆角矩形 13"/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6" name="文本框 25"/>
          <p:cNvSpPr txBox="1"/>
          <p:nvPr>
            <p:custDataLst>
              <p:tags r:id="rId11"/>
            </p:custDataLst>
          </p:nvPr>
        </p:nvSpPr>
        <p:spPr>
          <a:xfrm>
            <a:off x="12661900" y="6326832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</a:t>
            </a:r>
            <a:endParaRPr lang="zh-CN" altLang="en-US" sz="1200">
              <a:solidFill>
                <a:srgbClr val="F84F4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12827000" y="1270000"/>
            <a:ext cx="3332480" cy="2246769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Combiner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函数可以加快减少中间结果，但是前提是不影响运算结果，其中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sum,count,min,max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对部分结果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combiner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不会影响最后的结果，但是</a:t>
            </a:r>
            <a:r>
              <a:rPr lang="en-US" altLang="zh-CN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avg</a:t>
            </a: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会影响最后的结果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5" name="组合 24"/>
          <p:cNvGrpSpPr/>
          <p:nvPr>
            <p:custDataLst>
              <p:tags r:id="rId13"/>
            </p:custDataLst>
          </p:nvPr>
        </p:nvGrpSpPr>
        <p:grpSpPr>
          <a:xfrm>
            <a:off x="12585700" y="0"/>
            <a:ext cx="3815080" cy="647700"/>
            <a:chOff x="12585700" y="0"/>
            <a:chExt cx="3815080" cy="647700"/>
          </a:xfrm>
        </p:grpSpPr>
        <p:sp>
          <p:nvSpPr>
            <p:cNvPr id="22" name="RemarkBack"/>
            <p:cNvSpPr/>
            <p:nvPr>
              <p:custDataLst>
                <p:tags r:id="rId20"/>
              </p:custDataLst>
            </p:nvPr>
          </p:nvSpPr>
          <p:spPr>
            <a:xfrm>
              <a:off x="12585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RemarkBlock"/>
            <p:cNvSpPr/>
            <p:nvPr>
              <p:custDataLst>
                <p:tags r:id="rId21"/>
              </p:custDataLst>
            </p:nvPr>
          </p:nvSpPr>
          <p:spPr>
            <a:xfrm>
              <a:off x="12585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TitleText"/>
            <p:cNvSpPr txBox="1"/>
            <p:nvPr>
              <p:custDataLst>
                <p:tags r:id="rId22"/>
              </p:custDataLst>
            </p:nvPr>
          </p:nvSpPr>
          <p:spPr>
            <a:xfrm>
              <a:off x="12827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  <a:endParaRPr lang="zh-CN" altLang="en-US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14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5" name="TitleBackground"/>
            <p:cNvSpPr/>
            <p:nvPr>
              <p:custDataLst>
                <p:tags r:id="rId16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ColorBlock"/>
            <p:cNvSpPr/>
            <p:nvPr>
              <p:custDataLst>
                <p:tags r:id="rId17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587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15875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ypeText"/>
            <p:cNvSpPr txBox="1"/>
            <p:nvPr>
              <p:custDataLst>
                <p:tags r:id="rId18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  <p:sp>
          <p:nvSpPr>
            <p:cNvPr id="18" name="TipText"/>
            <p:cNvSpPr txBox="1"/>
            <p:nvPr>
              <p:custDataLst>
                <p:tags r:id="rId19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1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414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Tx/>
                  <a:buNone/>
                </a:pPr>
                <a:r>
                  <a:rPr lang="en-US" altLang="zh-CN" sz="1800" dirty="0" smtClean="0"/>
                  <a:t>4.5.3 </a:t>
                </a:r>
                <a:r>
                  <a:rPr lang="zh-CN" altLang="en-US" sz="1800" dirty="0" smtClean="0"/>
                  <a:t>矩阵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向量乘法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设矩阵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为矩阵</m:t>
                    </m:r>
                  </m:oMath>
                </a14:m>
                <a:r>
                  <a:rPr lang="zh-CN" altLang="en-US" sz="18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行第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 smtClean="0"/>
                  <a:t>列元素，向量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1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1800" dirty="0" smtClean="0"/>
                  <a:t>，求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𝑀𝑉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8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i="1" dirty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351" t="-810" b="-11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1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zh-CN" altLang="en-US" sz="1800" dirty="0" smtClean="0"/>
                  <a:t>将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800" dirty="0" smtClean="0"/>
                  <a:t>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800" dirty="0" smtClean="0"/>
                  <a:t>作为文件存放到</a:t>
                </a:r>
                <a:r>
                  <a:rPr lang="en-US" altLang="zh-CN" sz="1800" dirty="0" smtClean="0"/>
                  <a:t>HDFS</a:t>
                </a:r>
                <a:r>
                  <a:rPr lang="zh-CN" altLang="en-US" sz="1800" dirty="0" smtClean="0"/>
                  <a:t>中，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1800" dirty="0" smtClean="0"/>
                  <a:t>可以分块存放，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sz="1800" dirty="0" smtClean="0"/>
                  <a:t>整体存放并读入内存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Map</a:t>
                </a:r>
                <a:r>
                  <a:rPr lang="zh-CN" altLang="en-US" sz="1800" dirty="0" smtClean="0"/>
                  <a:t>函数设计：输出</a:t>
                </a:r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Reduce</a:t>
                </a:r>
                <a:r>
                  <a:rPr lang="zh-CN" altLang="en-US" sz="1800" dirty="0" smtClean="0"/>
                  <a:t>函数设计</a:t>
                </a:r>
                <a:r>
                  <a:rPr lang="en-US" altLang="zh-CN" sz="1800" dirty="0" smtClean="0"/>
                  <a:t>:</a:t>
                </a:r>
                <a:r>
                  <a:rPr lang="zh-CN" altLang="en-US" sz="1800" dirty="0" smtClean="0"/>
                  <a:t>对输入的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,&lt;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𝑗𝑛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≫,</m:t>
                    </m:r>
                  </m:oMath>
                </a14:m>
                <a:r>
                  <a:rPr lang="zh-CN" altLang="en-US" sz="1800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如果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1800" dirty="0" smtClean="0"/>
                  <a:t>很大，可以分割数据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			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                        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 smtClean="0"/>
                  <a:t>	</a:t>
                </a:r>
              </a:p>
              <a:p>
                <a:pPr>
                  <a:buFontTx/>
                  <a:buNone/>
                </a:pPr>
                <a:endParaRPr lang="en-US" altLang="zh-CN" sz="1800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473" t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/>
          <p:cNvSpPr/>
          <p:nvPr/>
        </p:nvSpPr>
        <p:spPr>
          <a:xfrm>
            <a:off x="3016928" y="4493202"/>
            <a:ext cx="144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26418" y="4493202"/>
            <a:ext cx="36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4926418" y="4841359"/>
            <a:ext cx="360000" cy="7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926418" y="5217869"/>
            <a:ext cx="360000" cy="7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4926418" y="5594379"/>
            <a:ext cx="360000" cy="7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3" idx="0"/>
            <a:endCxn id="3" idx="2"/>
          </p:cNvCxnSpPr>
          <p:nvPr/>
        </p:nvCxnSpPr>
        <p:spPr>
          <a:xfrm>
            <a:off x="3736928" y="4493202"/>
            <a:ext cx="0" cy="14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350611" y="4493202"/>
            <a:ext cx="0" cy="14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4087802" y="4504958"/>
            <a:ext cx="0" cy="144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53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>
                <a:normAutofit/>
              </a:bodyPr>
              <a:lstStyle/>
              <a:p>
                <a:pPr>
                  <a:buFontTx/>
                  <a:buNone/>
                </a:pPr>
                <a:r>
                  <a:rPr lang="en-US" altLang="zh-CN" sz="1800" dirty="0" smtClean="0"/>
                  <a:t>4.5.4 </a:t>
                </a:r>
                <a:r>
                  <a:rPr lang="zh-CN" altLang="en-US" sz="1800" dirty="0" smtClean="0"/>
                  <a:t>矩阵</a:t>
                </a:r>
                <a:r>
                  <a:rPr lang="en-US" altLang="zh-CN" sz="1800" dirty="0" smtClean="0"/>
                  <a:t>-</a:t>
                </a:r>
                <a:r>
                  <a:rPr lang="zh-CN" altLang="en-US" sz="1800" dirty="0" smtClean="0"/>
                  <a:t>矩阵乘法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设矩阵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为矩阵</m:t>
                    </m:r>
                  </m:oMath>
                </a14:m>
                <a:r>
                  <a:rPr lang="zh-CN" altLang="en-US" sz="1800" dirty="0" smtClean="0"/>
                  <a:t>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 smtClean="0"/>
                  <a:t>行第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sz="1800" dirty="0" smtClean="0"/>
                  <a:t>列元素</a:t>
                </a:r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1800" dirty="0" smtClean="0"/>
                  <a:t>，矩阵求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𝑋𝑌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800" dirty="0" smtClean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473" t="-12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84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700" dirty="0" smtClean="0"/>
              <a:t>4.5 </a:t>
            </a:r>
            <a:r>
              <a:rPr lang="en-US" altLang="zh-CN" sz="4000" dirty="0" err="1"/>
              <a:t>MapReduce</a:t>
            </a:r>
            <a:r>
              <a:rPr lang="zh-CN" altLang="en-US" sz="4000" dirty="0"/>
              <a:t>的具体应用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</p:spPr>
            <p:txBody>
              <a:bodyPr>
                <a:normAutofit lnSpcReduction="10000"/>
              </a:bodyPr>
              <a:lstStyle/>
              <a:p>
                <a:pPr>
                  <a:buFontTx/>
                  <a:buNone/>
                </a:pPr>
                <a:r>
                  <a:rPr lang="zh-CN" altLang="en-US" sz="1800" dirty="0" smtClean="0"/>
                  <a:t>矩阵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800" dirty="0" smtClean="0"/>
                  <a:t>表示为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CN" sz="1800" dirty="0" smtClean="0"/>
                  <a:t>,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1800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800" i="1" dirty="0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1800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设计两个</a:t>
                </a:r>
                <a:r>
                  <a:rPr lang="en-US" altLang="zh-CN" sz="1800" dirty="0" err="1" smtClean="0"/>
                  <a:t>mapreduce</a:t>
                </a:r>
                <a:r>
                  <a:rPr lang="zh-CN" altLang="en-US" sz="1800" dirty="0" smtClean="0"/>
                  <a:t>任务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任务</a:t>
                </a:r>
                <a:r>
                  <a:rPr lang="en-US" altLang="zh-CN" sz="1800" dirty="0" smtClean="0"/>
                  <a:t>1</a:t>
                </a:r>
                <a:r>
                  <a:rPr lang="zh-CN" altLang="en-US" sz="1800" dirty="0" smtClean="0"/>
                  <a:t>，自然连接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1.Map</a:t>
                </a:r>
                <a:r>
                  <a:rPr lang="zh-CN" altLang="en-US" sz="1800" dirty="0" smtClean="0"/>
                  <a:t>函数：对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800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zh-CN" altLang="en-US" sz="1800" dirty="0" smtClean="0"/>
                  <a:t>，对</a:t>
                </a:r>
                <a:r>
                  <a:rPr lang="en-US" altLang="zh-CN" sz="1800" dirty="0" smtClean="0"/>
                  <a:t>Y</a:t>
                </a:r>
                <a:r>
                  <a:rPr lang="zh-CN" altLang="en-US" sz="1800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&gt;&gt;</m:t>
                    </m:r>
                  </m:oMath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2.Reduce</a:t>
                </a:r>
                <a:r>
                  <a:rPr lang="zh-CN" altLang="en-US" sz="1800" dirty="0" smtClean="0"/>
                  <a:t>函数：输出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&gt;&gt;</m:t>
                    </m:r>
                  </m:oMath>
                </a14:m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zh-CN" altLang="en-US" sz="1800" dirty="0" smtClean="0"/>
                  <a:t>任务</a:t>
                </a:r>
                <a:r>
                  <a:rPr lang="en-US" altLang="zh-CN" sz="1800" dirty="0" smtClean="0"/>
                  <a:t>2</a:t>
                </a:r>
                <a:r>
                  <a:rPr lang="zh-CN" altLang="en-US" sz="1800" dirty="0" smtClean="0"/>
                  <a:t>，分组聚合</a:t>
                </a:r>
                <a:endParaRPr lang="en-US" altLang="zh-CN" sz="1800" dirty="0" smtClean="0"/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1.Map</a:t>
                </a:r>
                <a:r>
                  <a:rPr lang="zh-CN" altLang="en-US" sz="1800" dirty="0" smtClean="0"/>
                  <a:t>函数：输出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</a:rPr>
                      <m:t>&gt;,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zh-CN" sz="1800" dirty="0" smtClean="0"/>
                  <a:t>&gt;</a:t>
                </a:r>
              </a:p>
              <a:p>
                <a:pPr>
                  <a:buFontTx/>
                  <a:buNone/>
                </a:pPr>
                <a:r>
                  <a:rPr lang="en-US" altLang="zh-CN" sz="1800" dirty="0" smtClean="0"/>
                  <a:t>2.Reduce</a:t>
                </a:r>
                <a:r>
                  <a:rPr lang="zh-CN" altLang="en-US" sz="1800" dirty="0" smtClean="0"/>
                  <a:t>函数：输入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&gt;, 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≫</m:t>
                    </m:r>
                  </m:oMath>
                </a14:m>
                <a:r>
                  <a:rPr lang="en-US" altLang="zh-CN" sz="1800" dirty="0" smtClean="0"/>
                  <a:t>,</a:t>
                </a:r>
                <a:r>
                  <a:rPr lang="zh-CN" altLang="en-US" sz="1800" dirty="0" smtClean="0"/>
                  <a:t>输出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&gt;,</m:t>
                    </m:r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altLang="zh-CN" sz="1800" dirty="0" smtClean="0"/>
              </a:p>
            </p:txBody>
          </p:sp>
        </mc:Choice>
        <mc:Fallback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4116" y="2108201"/>
                <a:ext cx="9931564" cy="3760891"/>
              </a:xfrm>
              <a:blipFill>
                <a:blip r:embed="rId2"/>
                <a:stretch>
                  <a:fillRect l="-1473" t="-1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9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4.1.1</a:t>
            </a:r>
            <a:r>
              <a:rPr lang="zh-CN" altLang="en-US" sz="3700" dirty="0"/>
              <a:t>分布式并行</a:t>
            </a:r>
            <a:r>
              <a:rPr lang="zh-CN" altLang="en-US" sz="3700" dirty="0" smtClean="0"/>
              <a:t>编程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959094" cy="3751826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zh-CN" altLang="en-US" sz="1800" dirty="0"/>
              <a:t>“摩尔定律”，</a:t>
            </a:r>
            <a:r>
              <a:rPr lang="en-US" altLang="zh-CN" sz="1800" dirty="0"/>
              <a:t> CPU</a:t>
            </a:r>
            <a:r>
              <a:rPr lang="zh-CN" altLang="en-US" sz="1800" dirty="0"/>
              <a:t>性能大约每隔</a:t>
            </a:r>
            <a:r>
              <a:rPr lang="en-US" altLang="zh-CN" sz="1800" dirty="0"/>
              <a:t>18</a:t>
            </a:r>
            <a:r>
              <a:rPr lang="zh-CN" altLang="en-US" sz="1800" dirty="0"/>
              <a:t>个月翻一番</a:t>
            </a:r>
          </a:p>
          <a:p>
            <a:pPr>
              <a:buFontTx/>
              <a:buChar char="•"/>
            </a:pPr>
            <a:r>
              <a:rPr lang="zh-CN" altLang="en-US" sz="1800" dirty="0"/>
              <a:t>从</a:t>
            </a:r>
            <a:r>
              <a:rPr lang="en-US" altLang="zh-CN" sz="1800" dirty="0"/>
              <a:t>2005</a:t>
            </a:r>
            <a:r>
              <a:rPr lang="zh-CN" altLang="en-US" sz="1800" dirty="0"/>
              <a:t>年开始摩尔定律逐渐失效 ，需要处理的数据量快速增加，人们开始借助于分布式并行编程来提高程序性能 </a:t>
            </a:r>
          </a:p>
          <a:p>
            <a:pPr>
              <a:buFontTx/>
              <a:buChar char="•"/>
            </a:pPr>
            <a:r>
              <a:rPr lang="zh-CN" altLang="en-US" sz="1800" dirty="0"/>
              <a:t>分布式程序运行在大规模计算机集群上，可以并行执行大规模数据处理任务，从而获得海量的计算能力</a:t>
            </a:r>
          </a:p>
          <a:p>
            <a:pPr>
              <a:buFontTx/>
              <a:buChar char="•"/>
            </a:pPr>
            <a:r>
              <a:rPr lang="zh-CN" altLang="en-US" sz="1800" dirty="0"/>
              <a:t>谷歌公司最先提出了分布式并行编程模型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，</a:t>
            </a:r>
            <a:r>
              <a:rPr lang="en-US" altLang="zh-CN" sz="1800" dirty="0"/>
              <a:t>Hadoop </a:t>
            </a:r>
            <a:r>
              <a:rPr lang="en-US" altLang="zh-CN" sz="1800" dirty="0" err="1"/>
              <a:t>MapReduce</a:t>
            </a:r>
            <a:r>
              <a:rPr lang="zh-CN" altLang="es-ES" sz="1800" dirty="0"/>
              <a:t>是它的开源实现</a:t>
            </a:r>
            <a:r>
              <a:rPr lang="zh-CN" altLang="en-US" sz="1800" dirty="0"/>
              <a:t>，后者比前者使用门槛低很多  </a:t>
            </a:r>
          </a:p>
        </p:txBody>
      </p:sp>
    </p:spTree>
    <p:extLst>
      <p:ext uri="{BB962C8B-B14F-4D97-AF65-F5344CB8AC3E}">
        <p14:creationId xmlns:p14="http://schemas.microsoft.com/office/powerpoint/2010/main" val="120751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4.1.1</a:t>
            </a:r>
            <a:r>
              <a:rPr lang="zh-CN" altLang="en-US" sz="3700" dirty="0"/>
              <a:t>分布式并行</a:t>
            </a:r>
            <a:r>
              <a:rPr lang="zh-CN" altLang="en-US" sz="3700" dirty="0" smtClean="0"/>
              <a:t>编程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959094" cy="3751826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问题：在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出现之前，已经有像</a:t>
            </a:r>
            <a:r>
              <a:rPr lang="en-US" altLang="zh-CN" sz="1800" dirty="0"/>
              <a:t>MPI</a:t>
            </a:r>
            <a:r>
              <a:rPr lang="zh-CN" altLang="en-US" sz="1800" dirty="0"/>
              <a:t>这样非常成熟的并行计算框架了，那么为什么</a:t>
            </a:r>
            <a:r>
              <a:rPr lang="en-US" altLang="zh-CN" sz="1800" dirty="0"/>
              <a:t>Google</a:t>
            </a:r>
            <a:r>
              <a:rPr lang="zh-CN" altLang="en-US" sz="1800" dirty="0"/>
              <a:t>还需要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？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相较于传统的并行计算框架有什么优势</a:t>
            </a:r>
            <a:r>
              <a:rPr lang="zh-CN" altLang="en-US" sz="1800" dirty="0" smtClean="0"/>
              <a:t>？</a:t>
            </a:r>
            <a:endParaRPr lang="en-US" altLang="zh-CN" sz="1800" dirty="0" smtClean="0"/>
          </a:p>
          <a:p>
            <a:endParaRPr lang="zh-CN" altLang="en-US" sz="18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12594"/>
              </p:ext>
            </p:extLst>
          </p:nvPr>
        </p:nvGraphicFramePr>
        <p:xfrm>
          <a:off x="1580536" y="2957051"/>
          <a:ext cx="8229600" cy="2662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8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8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传统并行计算框架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</a:rPr>
                        <a:t>MapReduce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集群架构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容错性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共享式</a:t>
                      </a:r>
                      <a:r>
                        <a:rPr lang="en-US" altLang="zh-CN" sz="1800" dirty="0" smtClean="0"/>
                        <a:t>(</a:t>
                      </a:r>
                      <a:r>
                        <a:rPr lang="zh-CN" altLang="en-US" sz="1800" dirty="0" smtClean="0"/>
                        <a:t>共享内存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共享存储</a:t>
                      </a:r>
                      <a:r>
                        <a:rPr lang="en-US" altLang="zh-CN" sz="1800" dirty="0" smtClean="0"/>
                        <a:t>)</a:t>
                      </a:r>
                      <a:r>
                        <a:rPr lang="zh-CN" altLang="en-US" sz="1800" dirty="0" smtClean="0"/>
                        <a:t>，容错性差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非共享式，容错性好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硬件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价格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扩展性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刀片服务器、高速网、</a:t>
                      </a:r>
                      <a:r>
                        <a:rPr lang="en-US" altLang="zh-CN" sz="1800" dirty="0" smtClean="0"/>
                        <a:t>SAN</a:t>
                      </a:r>
                      <a:r>
                        <a:rPr lang="zh-CN" altLang="en-US" sz="1800" dirty="0" smtClean="0"/>
                        <a:t>，价格贵，扩展性差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普通</a:t>
                      </a:r>
                      <a:r>
                        <a:rPr lang="en-US" altLang="zh-CN" sz="1800" dirty="0" smtClean="0"/>
                        <a:t>PC</a:t>
                      </a:r>
                      <a:r>
                        <a:rPr lang="zh-CN" altLang="en-US" sz="1800" dirty="0" smtClean="0"/>
                        <a:t>机，便宜，扩展性好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4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编程</a:t>
                      </a:r>
                      <a:r>
                        <a:rPr lang="en-US" altLang="zh-CN" sz="1800" dirty="0" smtClean="0"/>
                        <a:t>/</a:t>
                      </a:r>
                      <a:r>
                        <a:rPr lang="zh-CN" altLang="en-US" sz="1800" dirty="0" smtClean="0"/>
                        <a:t>学习难度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what-how</a:t>
                      </a:r>
                      <a:r>
                        <a:rPr lang="zh-CN" altLang="en-US" sz="1800" dirty="0" smtClean="0"/>
                        <a:t>，难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what</a:t>
                      </a:r>
                      <a:r>
                        <a:rPr lang="zh-CN" altLang="en-US" sz="1800" dirty="0" smtClean="0"/>
                        <a:t>，简单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56"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适用场景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实时、细粒度计算、计算密集型</a:t>
                      </a:r>
                      <a:endParaRPr lang="zh-CN" altLang="en-US" sz="18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批处理、非实时、数据密集型</a:t>
                      </a:r>
                      <a:endParaRPr lang="zh-CN" alt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66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00" dirty="0" smtClean="0"/>
              <a:t>4.1.2</a:t>
            </a:r>
            <a:r>
              <a:rPr lang="en-US" altLang="zh-CN" sz="3700" dirty="0" smtClean="0"/>
              <a:t>MapReduce</a:t>
            </a:r>
            <a:r>
              <a:rPr lang="zh-CN" altLang="en-US" sz="3700" dirty="0" smtClean="0"/>
              <a:t>模型简介</a:t>
            </a:r>
            <a:endParaRPr lang="en-US" sz="37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2108201"/>
            <a:ext cx="9959094" cy="3751826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•"/>
            </a:pPr>
            <a:r>
              <a:rPr lang="en-US" altLang="zh-CN" sz="1800" dirty="0" err="1"/>
              <a:t>MapReduce</a:t>
            </a:r>
            <a:r>
              <a:rPr lang="zh-CN" altLang="en-US" sz="1800" dirty="0"/>
              <a:t>将复杂的、运行于大规模集群上的并行计算过程高度地抽象到了两个函数：</a:t>
            </a:r>
            <a:r>
              <a:rPr lang="en-US" altLang="zh-CN" sz="1800" dirty="0">
                <a:solidFill>
                  <a:srgbClr val="FF0000"/>
                </a:solidFill>
              </a:rPr>
              <a:t>Map</a:t>
            </a:r>
            <a:r>
              <a:rPr lang="zh-CN" altLang="en-US" sz="1800" dirty="0">
                <a:solidFill>
                  <a:srgbClr val="FF0000"/>
                </a:solidFill>
              </a:rPr>
              <a:t>和</a:t>
            </a:r>
            <a:r>
              <a:rPr lang="en-US" altLang="zh-CN" sz="1800" dirty="0">
                <a:solidFill>
                  <a:srgbClr val="FF0000"/>
                </a:solidFill>
              </a:rPr>
              <a:t>Reduce</a:t>
            </a:r>
          </a:p>
          <a:p>
            <a:pPr>
              <a:buFontTx/>
              <a:buChar char="•"/>
            </a:pPr>
            <a:r>
              <a:rPr lang="zh-CN" altLang="en-US" sz="1800" dirty="0"/>
              <a:t>编程容易，不需要掌握分布式并行编程细节，也可以很容易把自己的程序运行在分布式系统上，完成海量数据的计算</a:t>
            </a:r>
            <a:endParaRPr lang="en-US" altLang="zh-CN" sz="1800" dirty="0"/>
          </a:p>
          <a:p>
            <a:pPr>
              <a:buFontTx/>
              <a:buChar char="•"/>
            </a:pPr>
            <a:r>
              <a:rPr lang="en-US" altLang="zh-CN" sz="1800" dirty="0" err="1"/>
              <a:t>MapReduce</a:t>
            </a:r>
            <a:r>
              <a:rPr lang="zh-CN" altLang="en-US" sz="1800" dirty="0"/>
              <a:t>采用“</a:t>
            </a:r>
            <a:r>
              <a:rPr lang="zh-CN" altLang="en-US" sz="1800" b="1" dirty="0">
                <a:solidFill>
                  <a:srgbClr val="FF0000"/>
                </a:solidFill>
              </a:rPr>
              <a:t>分而治之</a:t>
            </a:r>
            <a:r>
              <a:rPr lang="zh-CN" altLang="en-US" sz="1800" dirty="0"/>
              <a:t>”策略，一个存储在分布式文件系统中的大规模数据集，会被切分成许多独立的分片（</a:t>
            </a:r>
            <a:r>
              <a:rPr lang="en-US" altLang="zh-CN" sz="1800" dirty="0"/>
              <a:t>split</a:t>
            </a:r>
            <a:r>
              <a:rPr lang="zh-CN" altLang="en-US" sz="1800" dirty="0"/>
              <a:t>），这些分片可以被多个</a:t>
            </a:r>
            <a:r>
              <a:rPr lang="en-US" altLang="zh-CN" sz="1800" dirty="0"/>
              <a:t>Map</a:t>
            </a:r>
            <a:r>
              <a:rPr lang="zh-CN" altLang="en-US" sz="1800" dirty="0"/>
              <a:t>任务并行处理</a:t>
            </a:r>
          </a:p>
          <a:p>
            <a:pPr>
              <a:buFontTx/>
              <a:buChar char="•"/>
            </a:pPr>
            <a:r>
              <a:rPr lang="en-US" altLang="zh-CN" sz="1800" dirty="0" err="1"/>
              <a:t>MapReduce</a:t>
            </a:r>
            <a:r>
              <a:rPr lang="zh-CN" altLang="en-US" sz="1800" dirty="0"/>
              <a:t>设计的一个理念就是“</a:t>
            </a:r>
            <a:r>
              <a:rPr lang="zh-CN" altLang="en-US" sz="1800" b="1" dirty="0">
                <a:solidFill>
                  <a:srgbClr val="FF0000"/>
                </a:solidFill>
              </a:rPr>
              <a:t>计算向数据靠拢</a:t>
            </a:r>
            <a:r>
              <a:rPr lang="zh-CN" altLang="en-US" sz="1800" dirty="0"/>
              <a:t>”，而不是“数据向计算靠拢”，因为，移动数据需要大量的网络传输开销</a:t>
            </a:r>
          </a:p>
          <a:p>
            <a:pPr>
              <a:buFontTx/>
              <a:buChar char="•"/>
            </a:pPr>
            <a:r>
              <a:rPr lang="en-US" altLang="zh-CN" sz="1800" dirty="0" err="1">
                <a:solidFill>
                  <a:schemeClr val="accent1"/>
                </a:solidFill>
              </a:rPr>
              <a:t>MapReduce</a:t>
            </a:r>
            <a:r>
              <a:rPr lang="zh-CN" altLang="en-US" sz="1800" dirty="0">
                <a:solidFill>
                  <a:schemeClr val="accent1"/>
                </a:solidFill>
              </a:rPr>
              <a:t>框架采用了</a:t>
            </a:r>
            <a:r>
              <a:rPr lang="en-US" altLang="zh-CN" sz="1800" dirty="0">
                <a:solidFill>
                  <a:schemeClr val="accent1"/>
                </a:solidFill>
              </a:rPr>
              <a:t>Master/Slave</a:t>
            </a:r>
            <a:r>
              <a:rPr lang="zh-CN" altLang="en-US" sz="1800" dirty="0">
                <a:solidFill>
                  <a:schemeClr val="accent1"/>
                </a:solidFill>
              </a:rPr>
              <a:t>架构，包括一个</a:t>
            </a:r>
            <a:r>
              <a:rPr lang="en-US" altLang="zh-CN" sz="1800" dirty="0">
                <a:solidFill>
                  <a:schemeClr val="accent1"/>
                </a:solidFill>
              </a:rPr>
              <a:t>Master</a:t>
            </a:r>
            <a:r>
              <a:rPr lang="zh-CN" altLang="en-US" sz="1800" dirty="0">
                <a:solidFill>
                  <a:schemeClr val="accent1"/>
                </a:solidFill>
              </a:rPr>
              <a:t>和若干个</a:t>
            </a:r>
            <a:r>
              <a:rPr lang="en-US" altLang="zh-CN" sz="1800" dirty="0">
                <a:solidFill>
                  <a:schemeClr val="accent1"/>
                </a:solidFill>
              </a:rPr>
              <a:t>Slave</a:t>
            </a:r>
            <a:r>
              <a:rPr lang="zh-CN" altLang="en-US" sz="1800" dirty="0">
                <a:solidFill>
                  <a:schemeClr val="accent1"/>
                </a:solidFill>
              </a:rPr>
              <a:t>。</a:t>
            </a:r>
            <a:r>
              <a:rPr lang="en-US" altLang="zh-CN" sz="1800" dirty="0">
                <a:solidFill>
                  <a:schemeClr val="accent1"/>
                </a:solidFill>
              </a:rPr>
              <a:t>Master</a:t>
            </a:r>
            <a:r>
              <a:rPr lang="zh-CN" altLang="en-US" sz="1800" dirty="0">
                <a:solidFill>
                  <a:schemeClr val="accent1"/>
                </a:solidFill>
              </a:rPr>
              <a:t>上运行</a:t>
            </a:r>
            <a:r>
              <a:rPr lang="en-US" altLang="zh-CN" sz="1800" dirty="0" err="1">
                <a:solidFill>
                  <a:schemeClr val="accent1"/>
                </a:solidFill>
              </a:rPr>
              <a:t>JobTracker</a:t>
            </a:r>
            <a:r>
              <a:rPr lang="zh-CN" altLang="en-US" sz="1800" dirty="0">
                <a:solidFill>
                  <a:schemeClr val="accent1"/>
                </a:solidFill>
              </a:rPr>
              <a:t>，</a:t>
            </a:r>
            <a:r>
              <a:rPr lang="en-US" altLang="zh-CN" sz="1800" dirty="0">
                <a:solidFill>
                  <a:schemeClr val="accent1"/>
                </a:solidFill>
              </a:rPr>
              <a:t>Slave</a:t>
            </a:r>
            <a:r>
              <a:rPr lang="zh-CN" altLang="en-US" sz="1800" dirty="0">
                <a:solidFill>
                  <a:schemeClr val="accent1"/>
                </a:solidFill>
              </a:rPr>
              <a:t>上运行</a:t>
            </a:r>
            <a:r>
              <a:rPr lang="en-US" altLang="zh-CN" sz="1800" dirty="0" err="1">
                <a:solidFill>
                  <a:schemeClr val="accent1"/>
                </a:solidFill>
              </a:rPr>
              <a:t>TaskTracker</a:t>
            </a:r>
            <a:r>
              <a:rPr lang="zh-CN" altLang="en-US" sz="1800" dirty="0">
                <a:solidFill>
                  <a:schemeClr val="accent1"/>
                </a:solidFill>
              </a:rPr>
              <a:t> </a:t>
            </a:r>
            <a:endParaRPr lang="en-US" altLang="zh-CN" sz="1800" dirty="0">
              <a:solidFill>
                <a:schemeClr val="accent1"/>
              </a:solidFill>
            </a:endParaRPr>
          </a:p>
          <a:p>
            <a:pPr>
              <a:buFontTx/>
              <a:buChar char="•"/>
            </a:pPr>
            <a:r>
              <a:rPr lang="en-US" altLang="zh-CN" sz="1800" dirty="0"/>
              <a:t>Hadoop</a:t>
            </a:r>
            <a:r>
              <a:rPr lang="zh-CN" altLang="en-US" sz="1800" dirty="0"/>
              <a:t>框架是用</a:t>
            </a:r>
            <a:r>
              <a:rPr lang="en-US" altLang="zh-CN" sz="1800" dirty="0"/>
              <a:t>Java</a:t>
            </a:r>
            <a:r>
              <a:rPr lang="zh-CN" altLang="en-US" sz="1800" dirty="0"/>
              <a:t>实现的，但是，</a:t>
            </a:r>
            <a:r>
              <a:rPr lang="en-US" altLang="zh-CN" sz="1800" dirty="0" err="1"/>
              <a:t>MapReduce</a:t>
            </a:r>
            <a:r>
              <a:rPr lang="zh-CN" altLang="en-US" sz="1800" dirty="0"/>
              <a:t>应用程序则不一定要用</a:t>
            </a:r>
            <a:r>
              <a:rPr lang="en-US" altLang="zh-CN" sz="1800" dirty="0"/>
              <a:t>Java</a:t>
            </a:r>
            <a:r>
              <a:rPr lang="zh-CN" altLang="en-US" sz="1800" dirty="0"/>
              <a:t>来写</a:t>
            </a:r>
            <a:r>
              <a:rPr lang="en-US" altLang="zh-CN" sz="1800" dirty="0"/>
              <a:t> </a:t>
            </a:r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0463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/>
              <a:t>4.1.3 Map</a:t>
            </a:r>
            <a:r>
              <a:rPr lang="zh-CN" altLang="en-US" sz="3700" dirty="0" smtClean="0"/>
              <a:t>和</a:t>
            </a:r>
            <a:r>
              <a:rPr lang="en-US" altLang="zh-CN" sz="3700" dirty="0" smtClean="0"/>
              <a:t>Reduce</a:t>
            </a:r>
            <a:r>
              <a:rPr lang="zh-CN" altLang="en-US" sz="3700" dirty="0" smtClean="0"/>
              <a:t>函数</a:t>
            </a:r>
            <a:endParaRPr lang="en-US" sz="3700" dirty="0"/>
          </a:p>
        </p:txBody>
      </p:sp>
      <p:graphicFrame>
        <p:nvGraphicFramePr>
          <p:cNvPr id="9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973801"/>
              </p:ext>
            </p:extLst>
          </p:nvPr>
        </p:nvGraphicFramePr>
        <p:xfrm>
          <a:off x="1233948" y="2193260"/>
          <a:ext cx="8534400" cy="3017838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628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输出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61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zh-CN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行号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,”a b c”&gt;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List(&lt;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如：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&lt;“a”,1&gt;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&lt;“b”,1&gt;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&lt;“c”,1&gt;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将小数据集进一步解析成一批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&lt;key,value&gt;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对，输入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Map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函数中进行处理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每一个输入的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会输出一批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。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是计算的中间结果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94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Reduce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如：</a:t>
                      </a: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&lt;“a”,&lt;1,1,1&gt;&gt;</a:t>
                      </a:r>
                      <a:endParaRPr kumimoji="0" lang="en-US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&lt;“a”,3&gt;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输入的中间结果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,List(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)&gt;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List(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表示是一批属于同一个</a:t>
                      </a:r>
                      <a:r>
                        <a:rPr kumimoji="0" lang="en-US" altLang="zh-CN" sz="20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5" marB="45725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70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700" dirty="0" smtClean="0">
                <a:solidFill>
                  <a:schemeClr val="accent1"/>
                </a:solidFill>
              </a:rPr>
              <a:t>4.2 MapReduce1.0</a:t>
            </a:r>
            <a:r>
              <a:rPr lang="zh-CN" altLang="en-US" sz="3700" dirty="0" smtClean="0">
                <a:solidFill>
                  <a:schemeClr val="accent1"/>
                </a:solidFill>
              </a:rPr>
              <a:t>的</a:t>
            </a:r>
            <a:r>
              <a:rPr lang="zh-CN" altLang="en-US" sz="3700" dirty="0">
                <a:solidFill>
                  <a:schemeClr val="accent1"/>
                </a:solidFill>
              </a:rPr>
              <a:t>体系结构</a:t>
            </a:r>
            <a:endParaRPr lang="en-US" altLang="zh-CN" sz="3700" dirty="0">
              <a:solidFill>
                <a:schemeClr val="accent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accent1"/>
                </a:solidFill>
              </a:rPr>
              <a:t>MapReduce1.0</a:t>
            </a:r>
            <a:r>
              <a:rPr lang="zh-CN" altLang="en-US" dirty="0" smtClean="0">
                <a:solidFill>
                  <a:schemeClr val="accent1"/>
                </a:solidFill>
              </a:rPr>
              <a:t>体系结构</a:t>
            </a:r>
            <a:r>
              <a:rPr lang="zh-CN" altLang="zh-CN" dirty="0">
                <a:solidFill>
                  <a:schemeClr val="accent1"/>
                </a:solidFill>
              </a:rPr>
              <a:t>主要由四个部分组成，分别是：</a:t>
            </a:r>
            <a:r>
              <a:rPr lang="en-US" altLang="zh-CN" dirty="0">
                <a:solidFill>
                  <a:schemeClr val="accent1"/>
                </a:solidFill>
              </a:rPr>
              <a:t>Client</a:t>
            </a:r>
            <a:r>
              <a:rPr lang="zh-CN" altLang="zh-CN" dirty="0">
                <a:solidFill>
                  <a:schemeClr val="accent1"/>
                </a:solidFill>
              </a:rPr>
              <a:t>、</a:t>
            </a:r>
            <a:r>
              <a:rPr lang="en-US" altLang="zh-CN" dirty="0" err="1">
                <a:solidFill>
                  <a:schemeClr val="accent1"/>
                </a:solidFill>
              </a:rPr>
              <a:t>JobTracker</a:t>
            </a:r>
            <a:r>
              <a:rPr lang="zh-CN" altLang="zh-CN" dirty="0">
                <a:solidFill>
                  <a:schemeClr val="accent1"/>
                </a:solidFill>
              </a:rPr>
              <a:t>、</a:t>
            </a:r>
            <a:r>
              <a:rPr lang="en-US" altLang="zh-CN" dirty="0" err="1">
                <a:solidFill>
                  <a:schemeClr val="accent1"/>
                </a:solidFill>
              </a:rPr>
              <a:t>TaskTracker</a:t>
            </a:r>
            <a:r>
              <a:rPr lang="zh-CN" altLang="zh-CN" dirty="0">
                <a:solidFill>
                  <a:schemeClr val="accent1"/>
                </a:solidFill>
              </a:rPr>
              <a:t>以及</a:t>
            </a:r>
            <a:r>
              <a:rPr lang="en-US" altLang="zh-CN" dirty="0">
                <a:solidFill>
                  <a:schemeClr val="accent1"/>
                </a:solidFill>
              </a:rPr>
              <a:t>Task</a:t>
            </a:r>
            <a:endParaRPr lang="zh-CN" alt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graphicFrame>
        <p:nvGraphicFramePr>
          <p:cNvPr id="5" name="Objec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4704906"/>
              </p:ext>
            </p:extLst>
          </p:nvPr>
        </p:nvGraphicFramePr>
        <p:xfrm>
          <a:off x="2676834" y="2748116"/>
          <a:ext cx="6845709" cy="358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8940960" imgH="5220000" progId="Visio.Drawing.15">
                  <p:embed/>
                </p:oleObj>
              </mc:Choice>
              <mc:Fallback>
                <p:oleObj r:id="rId3" imgW="8940960" imgH="5220000" progId="Visio.Drawing.15">
                  <p:embed/>
                  <p:pic>
                    <p:nvPicPr>
                      <p:cNvPr id="205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834" y="2748116"/>
                        <a:ext cx="6845709" cy="35863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94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  <p:tag name="PROBLEMHASREMARK" val="True"/>
  <p:tag name="PROBLEMREMARK" val="Combiner函数可以加快减少中间结果，但是前提是不影响运算结果，其中sum,count,min,max对部分结果combiner不会影响最后的结果，但是avg会影响最后的结果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www.w3.org/XML/1998/namespace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elements/1.1/"/>
    <ds:schemaRef ds:uri="http://purl.org/dc/dcmitype/"/>
    <ds:schemaRef ds:uri="http://purl.org/dc/terms/"/>
    <ds:schemaRef ds:uri="http://schemas.microsoft.com/sharepoint/v3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{322CAFD7-CF9D-4C64-9A32-15835AA4A68B}tf56160789_win32</Template>
  <TotalTime>3127</TotalTime>
  <Words>2290</Words>
  <Application>Microsoft Office PowerPoint</Application>
  <PresentationFormat>宽屏</PresentationFormat>
  <Paragraphs>324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Microsoft Yahei</vt:lpstr>
      <vt:lpstr>宋体</vt:lpstr>
      <vt:lpstr>Arial</vt:lpstr>
      <vt:lpstr>Bookman Old Style</vt:lpstr>
      <vt:lpstr>Calibri</vt:lpstr>
      <vt:lpstr>Cambria Math</vt:lpstr>
      <vt:lpstr>Franklin Gothic Book</vt:lpstr>
      <vt:lpstr>Times New Roman</vt:lpstr>
      <vt:lpstr>Custom</vt:lpstr>
      <vt:lpstr>Microsoft Visio 绘图</vt:lpstr>
      <vt:lpstr>Photoshop.Image.7</vt:lpstr>
      <vt:lpstr>分布式存储与计算</vt:lpstr>
      <vt:lpstr>第四章 MapReduce</vt:lpstr>
      <vt:lpstr>分布式计算框架MapReduce</vt:lpstr>
      <vt:lpstr>4.1概述</vt:lpstr>
      <vt:lpstr>4.1.1分布式并行编程</vt:lpstr>
      <vt:lpstr>4.1.1分布式并行编程</vt:lpstr>
      <vt:lpstr>4.1.2MapReduce模型简介</vt:lpstr>
      <vt:lpstr>4.1.3 Map和Reduce函数</vt:lpstr>
      <vt:lpstr>4.2 MapReduce1.0的体系结构</vt:lpstr>
      <vt:lpstr>4.2 MapReduce1.0的体系结构</vt:lpstr>
      <vt:lpstr>PowerPoint 演示文稿</vt:lpstr>
      <vt:lpstr>4.2 MapReduce1.0的体系结构</vt:lpstr>
      <vt:lpstr>4.3 MapReduce工作流程</vt:lpstr>
      <vt:lpstr>4.3.1工作流程概述</vt:lpstr>
      <vt:lpstr>PowerPoint 演示文稿</vt:lpstr>
      <vt:lpstr>4.3.2 MapReduce各个执行阶段</vt:lpstr>
      <vt:lpstr>4.3.2 MapReduce各个执行阶段</vt:lpstr>
      <vt:lpstr>4.3.3 Shuffle过程详解</vt:lpstr>
      <vt:lpstr>4.3.3 Shuffle过程详解</vt:lpstr>
      <vt:lpstr>4.3.3 Shuffle过程详解</vt:lpstr>
      <vt:lpstr>PowerPoint 演示文稿</vt:lpstr>
      <vt:lpstr>4.4 实例分析：WordCount</vt:lpstr>
      <vt:lpstr>4.4.1 WordCount程序任务</vt:lpstr>
      <vt:lpstr>4.4.2 WordCount设计思路</vt:lpstr>
      <vt:lpstr>4.4.3 WordCount执行过程实例</vt:lpstr>
      <vt:lpstr>4.4.3 WordCount执行过程实例</vt:lpstr>
      <vt:lpstr>4.4.3 WordCount执行过程实例</vt:lpstr>
      <vt:lpstr>4.4.4 WordCount源码</vt:lpstr>
      <vt:lpstr>4.4.4 WordCount源码</vt:lpstr>
      <vt:lpstr>4.4.4 WordCount源码</vt:lpstr>
      <vt:lpstr>4.4.4 WordCount源码</vt:lpstr>
      <vt:lpstr>4.4.4 WordCount源码</vt:lpstr>
      <vt:lpstr>4.4.4 WordCount源码</vt:lpstr>
      <vt:lpstr>4.5 MapReduce的具体应用</vt:lpstr>
      <vt:lpstr>4.5 MapReduce的具体应用</vt:lpstr>
      <vt:lpstr>4.5 MapReduce的具体应用</vt:lpstr>
      <vt:lpstr>4.5 MapReduce的具体应用</vt:lpstr>
      <vt:lpstr>4.5 MapReduce的具体应用</vt:lpstr>
      <vt:lpstr>4.5 MapReduce的具体应用</vt:lpstr>
      <vt:lpstr>4.5 MapReduce的具体应用</vt:lpstr>
      <vt:lpstr>PowerPoint 演示文稿</vt:lpstr>
      <vt:lpstr>4.5 MapReduce的具体应用</vt:lpstr>
      <vt:lpstr>4.5 MapReduce的具体应用</vt:lpstr>
      <vt:lpstr>4.5 MapReduce的具体应用</vt:lpstr>
      <vt:lpstr>4.5 MapReduce的具体应用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分布式存储与计算</dc:title>
  <dc:creator>Kui Wang</dc:creator>
  <cp:lastModifiedBy>Kui</cp:lastModifiedBy>
  <cp:revision>99</cp:revision>
  <dcterms:created xsi:type="dcterms:W3CDTF">2024-02-18T08:39:21Z</dcterms:created>
  <dcterms:modified xsi:type="dcterms:W3CDTF">2024-10-11T05:37:53Z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