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8" r:id="rId6"/>
    <p:sldId id="300" r:id="rId7"/>
    <p:sldId id="299" r:id="rId8"/>
    <p:sldId id="298" r:id="rId9"/>
    <p:sldId id="295" r:id="rId10"/>
    <p:sldId id="291" r:id="rId11"/>
    <p:sldId id="296" r:id="rId12"/>
    <p:sldId id="297" r:id="rId13"/>
    <p:sldId id="301" r:id="rId14"/>
    <p:sldId id="3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19" autoAdjust="0"/>
  </p:normalViewPr>
  <p:slideViewPr>
    <p:cSldViewPr snapToGrid="0">
      <p:cViewPr>
        <p:scale>
          <a:sx n="110" d="100"/>
          <a:sy n="110" d="100"/>
        </p:scale>
        <p:origin x="46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 err="1">
                <a:solidFill>
                  <a:schemeClr val="tx1"/>
                </a:solidFill>
              </a:rPr>
              <a:t>Schiffe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versenken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dirty="0"/>
              <a:t>Gruppe 2 – TM22</a:t>
            </a:r>
            <a:br>
              <a:rPr lang="en-US" sz="1600" dirty="0"/>
            </a:br>
            <a:r>
              <a:rPr lang="en-US" sz="1200" dirty="0"/>
              <a:t>Adler, </a:t>
            </a:r>
            <a:r>
              <a:rPr lang="en-US" sz="1200" dirty="0" err="1"/>
              <a:t>Dangl</a:t>
            </a:r>
            <a:r>
              <a:rPr lang="en-US" sz="1200" dirty="0"/>
              <a:t>, </a:t>
            </a:r>
            <a:r>
              <a:rPr lang="en-US" sz="1200" dirty="0" err="1"/>
              <a:t>GaNic</a:t>
            </a:r>
            <a:r>
              <a:rPr lang="en-US" sz="1200" dirty="0"/>
              <a:t>, Gasser, König, Moser, Würfl</a:t>
            </a:r>
            <a:endParaRPr lang="en-US" sz="16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A7E7-1953-4C26-BF10-19063BC5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sz="3200" dirty="0"/>
            </a:br>
            <a:r>
              <a:rPr lang="de-AT" sz="3000" b="1" dirty="0"/>
              <a:t>Die harten Fakten</a:t>
            </a:r>
            <a:endParaRPr lang="en-AT" sz="30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82CA36-C82E-43AD-9A51-C89F15B8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FBE7-EB72-4A71-AB19-AE83F4B890B2}"/>
              </a:ext>
            </a:extLst>
          </p:cNvPr>
          <p:cNvCxnSpPr>
            <a:cxnSpLocks/>
          </p:cNvCxnSpPr>
          <p:nvPr/>
        </p:nvCxnSpPr>
        <p:spPr>
          <a:xfrm>
            <a:off x="549762" y="3043050"/>
            <a:ext cx="3752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817D0-C3A7-418B-821E-A07C9DA6A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b="1" dirty="0" err="1"/>
              <a:t>Storypoints</a:t>
            </a:r>
            <a:br>
              <a:rPr lang="de-AT" b="1" dirty="0"/>
            </a:br>
            <a:r>
              <a:rPr lang="de-AT" dirty="0"/>
              <a:t>Geplant -&gt; 303 (+ 371)</a:t>
            </a:r>
            <a:br>
              <a:rPr lang="de-AT" dirty="0"/>
            </a:br>
            <a:r>
              <a:rPr lang="de-AT" dirty="0"/>
              <a:t>Erreicht -&gt; 28 + 76 + 0 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b="1" dirty="0"/>
              <a:t>Dauer Coding</a:t>
            </a:r>
            <a:br>
              <a:rPr lang="de-AT" b="1" dirty="0"/>
            </a:br>
            <a:r>
              <a:rPr lang="de-AT" dirty="0"/>
              <a:t>20.09 – 7.11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b="1" dirty="0"/>
              <a:t>Line of Codes</a:t>
            </a:r>
          </a:p>
          <a:p>
            <a:pPr marL="0" indent="0">
              <a:buNone/>
            </a:pPr>
            <a:r>
              <a:rPr lang="de-AT" b="1" dirty="0" err="1"/>
              <a:t>Cyclomatic</a:t>
            </a:r>
            <a:r>
              <a:rPr lang="de-AT" b="1" dirty="0"/>
              <a:t> </a:t>
            </a:r>
            <a:r>
              <a:rPr lang="de-AT" b="1" dirty="0" err="1"/>
              <a:t>Complexity</a:t>
            </a:r>
            <a:endParaRPr lang="de-AT" b="1" dirty="0"/>
          </a:p>
          <a:p>
            <a:pPr marL="0" indent="0">
              <a:buNone/>
            </a:pPr>
            <a:r>
              <a:rPr lang="de-AT" b="1" dirty="0" err="1"/>
              <a:t>Coupling</a:t>
            </a:r>
            <a:r>
              <a:rPr lang="de-AT" b="1" dirty="0"/>
              <a:t> </a:t>
            </a:r>
            <a:r>
              <a:rPr lang="de-AT" b="1" dirty="0" err="1"/>
              <a:t>Between</a:t>
            </a:r>
            <a:r>
              <a:rPr lang="de-AT" b="1" dirty="0"/>
              <a:t> Objects</a:t>
            </a:r>
          </a:p>
          <a:p>
            <a:pPr marL="0" indent="0">
              <a:buNone/>
            </a:pPr>
            <a:r>
              <a:rPr lang="de-AT" b="1" dirty="0" err="1"/>
              <a:t>Number</a:t>
            </a:r>
            <a:r>
              <a:rPr lang="de-AT" b="1" dirty="0"/>
              <a:t> of Methods</a:t>
            </a:r>
          </a:p>
          <a:p>
            <a:pPr marL="0" indent="0">
              <a:buNone/>
            </a:pPr>
            <a:r>
              <a:rPr lang="de-AT" b="1" dirty="0"/>
              <a:t>Lack of </a:t>
            </a:r>
            <a:r>
              <a:rPr lang="de-AT" b="1" dirty="0" err="1"/>
              <a:t>Cohesion</a:t>
            </a:r>
            <a:r>
              <a:rPr lang="de-AT" b="1" dirty="0"/>
              <a:t> on Methods</a:t>
            </a:r>
            <a:endParaRPr lang="de-AT" dirty="0"/>
          </a:p>
          <a:p>
            <a:pPr marL="0" indent="0">
              <a:buNone/>
            </a:pP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861692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A7E7-1953-4C26-BF10-19063BC5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sz="3200" dirty="0"/>
            </a:br>
            <a:r>
              <a:rPr lang="de-AT" sz="3000" b="1" dirty="0"/>
              <a:t>Die spannenden Lehren</a:t>
            </a:r>
            <a:endParaRPr lang="en-AT" sz="30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82CA36-C82E-43AD-9A51-C89F15B8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FBE7-EB72-4A71-AB19-AE83F4B890B2}"/>
              </a:ext>
            </a:extLst>
          </p:cNvPr>
          <p:cNvCxnSpPr>
            <a:cxnSpLocks/>
          </p:cNvCxnSpPr>
          <p:nvPr/>
        </p:nvCxnSpPr>
        <p:spPr>
          <a:xfrm>
            <a:off x="549762" y="3043050"/>
            <a:ext cx="3752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817D0-C3A7-418B-821E-A07C9DA6A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Franklin Gothic Book" panose="020B0503020102020204" pitchFamily="34" charset="0"/>
              <a:buChar char="+"/>
            </a:pPr>
            <a:r>
              <a:rPr lang="de-AT" dirty="0"/>
              <a:t> Arbeiten mit den Programmen</a:t>
            </a:r>
          </a:p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dirty="0" err="1"/>
              <a:t>IntelliJ</a:t>
            </a:r>
            <a:endParaRPr lang="de-AT" dirty="0"/>
          </a:p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dirty="0" err="1"/>
              <a:t>Git</a:t>
            </a:r>
            <a:endParaRPr lang="de-AT" dirty="0"/>
          </a:p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dirty="0"/>
              <a:t>Jira</a:t>
            </a:r>
          </a:p>
          <a:p>
            <a:pPr>
              <a:buFont typeface="Franklin Gothic Book" panose="020B0503020102020204" pitchFamily="34" charset="0"/>
              <a:buChar char="+"/>
            </a:pPr>
            <a:r>
              <a:rPr lang="de-AT" dirty="0"/>
              <a:t> Anwendung der agilen Methoden</a:t>
            </a:r>
          </a:p>
          <a:p>
            <a:pPr>
              <a:buFont typeface="Franklin Gothic Book" panose="020B0503020102020204" pitchFamily="34" charset="0"/>
              <a:buChar char="+"/>
            </a:pPr>
            <a:r>
              <a:rPr lang="de-AT" dirty="0"/>
              <a:t> </a:t>
            </a:r>
            <a:r>
              <a:rPr lang="de-AT" dirty="0" err="1"/>
              <a:t>Refactoring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pPr>
              <a:buFont typeface="Franklin Gothic Book" panose="020B0503020102020204" pitchFamily="34" charset="0"/>
              <a:buChar char="-"/>
            </a:pPr>
            <a:r>
              <a:rPr lang="de-AT" dirty="0"/>
              <a:t> Zeitmanagement</a:t>
            </a:r>
          </a:p>
          <a:p>
            <a:pPr>
              <a:buFont typeface="Franklin Gothic Book" panose="020B0503020102020204" pitchFamily="34" charset="0"/>
              <a:buChar char="-"/>
            </a:pPr>
            <a:r>
              <a:rPr lang="de-AT" dirty="0"/>
              <a:t> Ablaufmanagement</a:t>
            </a:r>
          </a:p>
          <a:p>
            <a:pPr>
              <a:buFont typeface="Franklin Gothic Book" panose="020B0503020102020204" pitchFamily="34" charset="0"/>
              <a:buChar char="-"/>
            </a:pPr>
            <a:r>
              <a:rPr lang="de-AT" dirty="0"/>
              <a:t> Kommunikationswege</a:t>
            </a:r>
          </a:p>
          <a:p>
            <a:pPr>
              <a:buFont typeface="Franklin Gothic Book" panose="020B0503020102020204" pitchFamily="34" charset="0"/>
              <a:buChar char="-"/>
            </a:pPr>
            <a:r>
              <a:rPr lang="de-AT" dirty="0"/>
              <a:t> Rollenverteilung</a:t>
            </a:r>
          </a:p>
          <a:p>
            <a:pPr>
              <a:buFont typeface="Franklin Gothic Book" panose="020B0503020102020204" pitchFamily="34" charset="0"/>
              <a:buChar char="-"/>
            </a:pPr>
            <a:r>
              <a:rPr lang="de-AT" dirty="0"/>
              <a:t> Mentoring</a:t>
            </a:r>
          </a:p>
        </p:txBody>
      </p:sp>
    </p:spTree>
    <p:extLst>
      <p:ext uri="{BB962C8B-B14F-4D97-AF65-F5344CB8AC3E}">
        <p14:creationId xmlns:p14="http://schemas.microsoft.com/office/powerpoint/2010/main" val="176814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1DA09C-16C0-4988-9470-5A14D7AF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5294757"/>
          </a:xfrm>
        </p:spPr>
        <p:txBody>
          <a:bodyPr anchor="ctr"/>
          <a:lstStyle/>
          <a:p>
            <a:pPr algn="ctr"/>
            <a:r>
              <a:rPr lang="de-AT" dirty="0"/>
              <a:t>Agenda</a:t>
            </a:r>
            <a:endParaRPr lang="en-A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1FCC1C-9EE3-47DD-995B-18BA30DC3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bestes Team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interessante Aufgabe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vielseitiges Setup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bewegte Implementierung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harte Fakten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spannende Lehren</a:t>
            </a:r>
          </a:p>
          <a:p>
            <a:pPr marL="0" indent="0">
              <a:buNone/>
            </a:pP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37580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A7E7-1953-4C26-BF10-19063BC5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sz="3200" dirty="0"/>
            </a:br>
            <a:r>
              <a:rPr lang="de-AT" sz="3000" b="1" dirty="0"/>
              <a:t>Das beste Team</a:t>
            </a:r>
            <a:endParaRPr lang="en-AT" sz="30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82CA36-C82E-43AD-9A51-C89F15B8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FBE7-EB72-4A71-AB19-AE83F4B890B2}"/>
              </a:ext>
            </a:extLst>
          </p:cNvPr>
          <p:cNvCxnSpPr>
            <a:cxnSpLocks/>
          </p:cNvCxnSpPr>
          <p:nvPr/>
        </p:nvCxnSpPr>
        <p:spPr>
          <a:xfrm>
            <a:off x="549762" y="3043050"/>
            <a:ext cx="3752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6CCCF9-E38B-45C9-9C72-F348CD971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b="1" dirty="0" err="1"/>
              <a:t>Product</a:t>
            </a:r>
            <a:r>
              <a:rPr lang="de-AT" b="1" dirty="0"/>
              <a:t> </a:t>
            </a:r>
            <a:r>
              <a:rPr lang="de-AT" b="1" dirty="0" err="1"/>
              <a:t>Owner</a:t>
            </a:r>
            <a:r>
              <a:rPr lang="de-AT" b="1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Christopher Moser</a:t>
            </a:r>
            <a:br>
              <a:rPr lang="de-AT" dirty="0"/>
            </a:br>
            <a:endParaRPr lang="de-AT" dirty="0"/>
          </a:p>
          <a:p>
            <a:pPr marL="0" indent="0">
              <a:buNone/>
            </a:pPr>
            <a:r>
              <a:rPr lang="de-AT" b="1" dirty="0" err="1"/>
              <a:t>Scrum</a:t>
            </a:r>
            <a:r>
              <a:rPr lang="de-AT" b="1" dirty="0"/>
              <a:t> Master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Daniel Gasser</a:t>
            </a:r>
            <a:br>
              <a:rPr lang="de-AT" dirty="0"/>
            </a:br>
            <a:endParaRPr lang="de-AT" dirty="0"/>
          </a:p>
          <a:p>
            <a:pPr marL="0" indent="0">
              <a:buNone/>
            </a:pPr>
            <a:r>
              <a:rPr lang="de-AT" b="1" dirty="0"/>
              <a:t>Development Team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Vera Adler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Mario </a:t>
            </a:r>
            <a:r>
              <a:rPr lang="de-AT" dirty="0" err="1"/>
              <a:t>Dangl</a:t>
            </a:r>
            <a:endParaRPr lang="de-AT" dirty="0"/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Dino Ganic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Simon König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Adriane Würfl</a:t>
            </a:r>
          </a:p>
          <a:p>
            <a:pPr marL="0" indent="0">
              <a:buNone/>
            </a:pP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2443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A7E7-1953-4C26-BF10-19063BC5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sz="3200" dirty="0"/>
            </a:br>
            <a:r>
              <a:rPr lang="de-AT" sz="3000" b="1" dirty="0"/>
              <a:t>Die interessante Aufgabenstellung</a:t>
            </a:r>
            <a:endParaRPr lang="en-AT" sz="30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82CA36-C82E-43AD-9A51-C89F15B8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FBE7-EB72-4A71-AB19-AE83F4B890B2}"/>
              </a:ext>
            </a:extLst>
          </p:cNvPr>
          <p:cNvCxnSpPr>
            <a:cxnSpLocks/>
          </p:cNvCxnSpPr>
          <p:nvPr/>
        </p:nvCxnSpPr>
        <p:spPr>
          <a:xfrm>
            <a:off x="549762" y="3043050"/>
            <a:ext cx="3752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56645236-5E0C-4C8F-B7C2-B3DB2045C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66" b="10232"/>
          <a:stretch/>
        </p:blipFill>
        <p:spPr>
          <a:xfrm>
            <a:off x="5916485" y="1157837"/>
            <a:ext cx="5169360" cy="45173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5196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A7E7-1953-4C26-BF10-19063BC5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sz="3200" dirty="0"/>
            </a:br>
            <a:r>
              <a:rPr lang="de-AT" sz="3000" b="1" dirty="0"/>
              <a:t>Das vielseitige Setup</a:t>
            </a:r>
            <a:endParaRPr lang="en-AT" sz="30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82CA36-C82E-43AD-9A51-C89F15B8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FBE7-EB72-4A71-AB19-AE83F4B890B2}"/>
              </a:ext>
            </a:extLst>
          </p:cNvPr>
          <p:cNvCxnSpPr>
            <a:cxnSpLocks/>
          </p:cNvCxnSpPr>
          <p:nvPr/>
        </p:nvCxnSpPr>
        <p:spPr>
          <a:xfrm>
            <a:off x="549762" y="3043050"/>
            <a:ext cx="3752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text, businesscard, vector graphics&#10;&#10;Description automatically generated">
            <a:extLst>
              <a:ext uri="{FF2B5EF4-FFF2-40B4-BE49-F238E27FC236}">
                <a16:creationId xmlns:a16="http://schemas.microsoft.com/office/drawing/2014/main" id="{C91E3939-A8CE-4D71-81AF-A155C10F7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277" y="4227081"/>
            <a:ext cx="1614131" cy="1614131"/>
          </a:xfrm>
          <a:prstGeom prst="rect">
            <a:avLst/>
          </a:prstGeom>
        </p:spPr>
      </p:pic>
      <p:pic>
        <p:nvPicPr>
          <p:cNvPr id="14" name="Content Placeholder 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3C2FF5-16AB-44FB-9237-901CF8854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434" y="4358098"/>
            <a:ext cx="2403727" cy="135209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7E7F959-E6AE-4551-A86E-A682DCEAC35F}"/>
              </a:ext>
            </a:extLst>
          </p:cNvPr>
          <p:cNvGrpSpPr/>
          <p:nvPr/>
        </p:nvGrpSpPr>
        <p:grpSpPr>
          <a:xfrm>
            <a:off x="6831430" y="1016788"/>
            <a:ext cx="3817310" cy="2438195"/>
            <a:chOff x="1508493" y="2655236"/>
            <a:chExt cx="3817310" cy="2438195"/>
          </a:xfrm>
        </p:grpSpPr>
        <p:pic>
          <p:nvPicPr>
            <p:cNvPr id="17" name="Picture 16" descr="Logo, company name&#10;&#10;Description automatically generated">
              <a:extLst>
                <a:ext uri="{FF2B5EF4-FFF2-40B4-BE49-F238E27FC236}">
                  <a16:creationId xmlns:a16="http://schemas.microsoft.com/office/drawing/2014/main" id="{3F7324A6-60AC-460D-86F2-CA969AA28F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6776" b="36992"/>
            <a:stretch/>
          </p:blipFill>
          <p:spPr>
            <a:xfrm>
              <a:off x="1508493" y="2655236"/>
              <a:ext cx="3817310" cy="667568"/>
            </a:xfrm>
            <a:prstGeom prst="rect">
              <a:avLst/>
            </a:prstGeom>
          </p:spPr>
        </p:pic>
        <p:pic>
          <p:nvPicPr>
            <p:cNvPr id="18" name="Picture 17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23E0A9FA-72AA-47D9-BD6C-BCC191A484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4165" t="1902" r="14057" b="1700"/>
            <a:stretch/>
          </p:blipFill>
          <p:spPr>
            <a:xfrm>
              <a:off x="4174920" y="3933300"/>
              <a:ext cx="1150883" cy="1160131"/>
            </a:xfrm>
            <a:prstGeom prst="rect">
              <a:avLst/>
            </a:prstGeom>
          </p:spPr>
        </p:pic>
        <p:pic>
          <p:nvPicPr>
            <p:cNvPr id="19" name="Picture 18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2CC8DB29-4396-49D7-925A-0409D76CF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08493" y="3960188"/>
              <a:ext cx="1797826" cy="1106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192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A7E7-1953-4C26-BF10-19063BC5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sz="3200" dirty="0"/>
            </a:br>
            <a:r>
              <a:rPr lang="de-AT" sz="3000" b="1" dirty="0"/>
              <a:t>Die bewegte Implementierung</a:t>
            </a:r>
            <a:endParaRPr lang="en-AT" sz="30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F5B1DC-3D85-4716-B206-BEC0A5BB6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3359" y="3354325"/>
            <a:ext cx="6638133" cy="340417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82CA36-C82E-43AD-9A51-C89F15B8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  <a:p>
            <a:r>
              <a:rPr lang="de-AT" sz="2800" spc="-50" dirty="0">
                <a:latin typeface="+mj-lt"/>
                <a:ea typeface="+mj-ea"/>
                <a:cs typeface="+mj-cs"/>
              </a:rPr>
              <a:t>Definition of </a:t>
            </a:r>
            <a:r>
              <a:rPr lang="de-AT" sz="2800" spc="-50" dirty="0" err="1">
                <a:latin typeface="+mj-lt"/>
                <a:ea typeface="+mj-ea"/>
                <a:cs typeface="+mj-cs"/>
              </a:rPr>
              <a:t>Done</a:t>
            </a:r>
            <a:endParaRPr lang="en-AT" sz="2800" spc="-50" dirty="0"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FBE7-EB72-4A71-AB19-AE83F4B890B2}"/>
              </a:ext>
            </a:extLst>
          </p:cNvPr>
          <p:cNvCxnSpPr>
            <a:cxnSpLocks/>
          </p:cNvCxnSpPr>
          <p:nvPr/>
        </p:nvCxnSpPr>
        <p:spPr>
          <a:xfrm>
            <a:off x="549762" y="3043050"/>
            <a:ext cx="3752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065E21B-9877-4644-857F-C290E8CF9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006" y="4172371"/>
            <a:ext cx="6634486" cy="618412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89D9D5D-6C27-46BE-B3BC-8F9BAEE15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006" y="5320627"/>
            <a:ext cx="6630838" cy="925095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61F9727-A299-48C5-BB68-838A2745B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9711" y="517271"/>
            <a:ext cx="6426530" cy="1008739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7676151C-C65F-44D3-B79C-1438A2D597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9711" y="1849835"/>
            <a:ext cx="6630838" cy="111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66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A7E7-1953-4C26-BF10-19063BC5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sz="3200" dirty="0"/>
            </a:br>
            <a:r>
              <a:rPr lang="de-AT" sz="3000" b="1" dirty="0"/>
              <a:t>Die bewegte Implementierung</a:t>
            </a:r>
            <a:endParaRPr lang="en-AT" sz="3000" b="1" dirty="0"/>
          </a:p>
        </p:txBody>
      </p:sp>
      <p:pic>
        <p:nvPicPr>
          <p:cNvPr id="17" name="Content Placeholder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3CA4FCD-03D0-4BD9-961F-3EB16AE18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280" y="463217"/>
            <a:ext cx="3029590" cy="1471584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82CA36-C82E-43AD-9A51-C89F15B8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  <a:p>
            <a:r>
              <a:rPr lang="de-AT" sz="2800" spc="-50" dirty="0">
                <a:latin typeface="+mj-lt"/>
                <a:ea typeface="+mj-ea"/>
                <a:cs typeface="+mj-cs"/>
              </a:rPr>
              <a:t>Burn-Up Charts</a:t>
            </a:r>
            <a:endParaRPr lang="en-AT" sz="2800" spc="-50" dirty="0"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FBE7-EB72-4A71-AB19-AE83F4B890B2}"/>
              </a:ext>
            </a:extLst>
          </p:cNvPr>
          <p:cNvCxnSpPr>
            <a:cxnSpLocks/>
          </p:cNvCxnSpPr>
          <p:nvPr/>
        </p:nvCxnSpPr>
        <p:spPr>
          <a:xfrm>
            <a:off x="549762" y="3043050"/>
            <a:ext cx="3752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1E2DC198-79B7-4B94-97E6-7B4C9035A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590" y="463218"/>
            <a:ext cx="3226068" cy="1471584"/>
          </a:xfrm>
          <a:prstGeom prst="rect">
            <a:avLst/>
          </a:prstGeom>
        </p:spPr>
      </p:pic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5E8E3AEF-9696-44F6-A195-A0CDED335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831" y="2089023"/>
            <a:ext cx="5095225" cy="2363992"/>
          </a:xfrm>
          <a:prstGeom prst="rect">
            <a:avLst/>
          </a:prstGeom>
        </p:spPr>
      </p:pic>
      <p:pic>
        <p:nvPicPr>
          <p:cNvPr id="4" name="Picture 3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F7C4FA9D-DBFC-42B0-B131-51F946F27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2464" y="4607236"/>
            <a:ext cx="5021957" cy="178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66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A7E7-1953-4C26-BF10-19063BC5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sz="3200" dirty="0"/>
            </a:br>
            <a:r>
              <a:rPr lang="de-AT" sz="3000" b="1" dirty="0"/>
              <a:t>Die bewegte Implementierung</a:t>
            </a:r>
            <a:endParaRPr lang="en-AT" sz="30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82CA36-C82E-43AD-9A51-C89F15B8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  <a:p>
            <a:r>
              <a:rPr lang="de-AT" sz="2800" spc="-50" dirty="0">
                <a:latin typeface="+mj-lt"/>
                <a:ea typeface="+mj-ea"/>
                <a:cs typeface="+mj-cs"/>
              </a:rPr>
              <a:t>Code</a:t>
            </a:r>
            <a:endParaRPr lang="en-AT" sz="2800" spc="-50" dirty="0"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FBE7-EB72-4A71-AB19-AE83F4B890B2}"/>
              </a:ext>
            </a:extLst>
          </p:cNvPr>
          <p:cNvCxnSpPr>
            <a:cxnSpLocks/>
          </p:cNvCxnSpPr>
          <p:nvPr/>
        </p:nvCxnSpPr>
        <p:spPr>
          <a:xfrm>
            <a:off x="549762" y="3043050"/>
            <a:ext cx="3752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50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A7E7-1953-4C26-BF10-19063BC5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sz="3200" dirty="0"/>
            </a:br>
            <a:r>
              <a:rPr lang="de-AT" sz="3000" b="1" dirty="0"/>
              <a:t>Die bewegte Implementierung</a:t>
            </a:r>
            <a:endParaRPr lang="en-AT" sz="30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82CA36-C82E-43AD-9A51-C89F15B8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  <a:p>
            <a:r>
              <a:rPr lang="de-AT" sz="2800" spc="-50" dirty="0">
                <a:latin typeface="+mj-lt"/>
                <a:ea typeface="+mj-ea"/>
                <a:cs typeface="+mj-cs"/>
              </a:rPr>
              <a:t>Spiel</a:t>
            </a:r>
            <a:endParaRPr lang="en-AT" sz="2800" spc="-50" dirty="0"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FBE7-EB72-4A71-AB19-AE83F4B890B2}"/>
              </a:ext>
            </a:extLst>
          </p:cNvPr>
          <p:cNvCxnSpPr>
            <a:cxnSpLocks/>
          </p:cNvCxnSpPr>
          <p:nvPr/>
        </p:nvCxnSpPr>
        <p:spPr>
          <a:xfrm>
            <a:off x="549762" y="3043050"/>
            <a:ext cx="3752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B0E1E00-35CC-45A4-AFC9-0C5CC23A1A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132" b="12277"/>
          <a:stretch/>
        </p:blipFill>
        <p:spPr>
          <a:xfrm>
            <a:off x="7896745" y="786383"/>
            <a:ext cx="3975470" cy="249662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64E3AD6F-3053-4881-98C6-8D61656B0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090" y="1693916"/>
            <a:ext cx="2751585" cy="2372883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10" name="Picture 9" descr="Calendar&#10;&#10;Description automatically generated">
            <a:extLst>
              <a:ext uri="{FF2B5EF4-FFF2-40B4-BE49-F238E27FC236}">
                <a16:creationId xmlns:a16="http://schemas.microsoft.com/office/drawing/2014/main" id="{F609FF0E-52C5-44A3-950F-A75A59681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292" y="4194052"/>
            <a:ext cx="2741383" cy="2608811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9C1AFEE-F3EE-4AA0-9788-8EF2190AA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293" y="385999"/>
            <a:ext cx="2741383" cy="1103674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010EF34B-C840-4A55-AB23-84BF0FD1CD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3479" y="3712482"/>
            <a:ext cx="3978736" cy="2124568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ED4665F4-6B46-4CB4-A566-6B47C444BF0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90022"/>
          <a:stretch/>
        </p:blipFill>
        <p:spPr>
          <a:xfrm>
            <a:off x="7896745" y="6334968"/>
            <a:ext cx="3975470" cy="274065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12AB11F-F442-4016-9231-691DAA966097}"/>
              </a:ext>
            </a:extLst>
          </p:cNvPr>
          <p:cNvSpPr txBox="1"/>
          <p:nvPr/>
        </p:nvSpPr>
        <p:spPr>
          <a:xfrm>
            <a:off x="7541703" y="385999"/>
            <a:ext cx="27397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AT" sz="1400" b="1" dirty="0">
                <a:solidFill>
                  <a:schemeClr val="accent1"/>
                </a:solidFill>
              </a:rPr>
              <a:t>1</a:t>
            </a:r>
            <a:endParaRPr lang="en-AT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2020E5-9165-4B77-9829-921351226535}"/>
              </a:ext>
            </a:extLst>
          </p:cNvPr>
          <p:cNvSpPr txBox="1"/>
          <p:nvPr/>
        </p:nvSpPr>
        <p:spPr>
          <a:xfrm>
            <a:off x="11598243" y="786383"/>
            <a:ext cx="27397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AT" sz="1400" b="1" dirty="0">
                <a:solidFill>
                  <a:schemeClr val="accent1"/>
                </a:solidFill>
              </a:rPr>
              <a:t>2</a:t>
            </a:r>
            <a:endParaRPr lang="en-AT" sz="1400" b="1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0010FB-FA7C-494C-A4AC-416714C7FB5B}"/>
              </a:ext>
            </a:extLst>
          </p:cNvPr>
          <p:cNvSpPr txBox="1"/>
          <p:nvPr/>
        </p:nvSpPr>
        <p:spPr>
          <a:xfrm>
            <a:off x="6302896" y="1693916"/>
            <a:ext cx="27397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AT" sz="1400" b="1" dirty="0">
                <a:solidFill>
                  <a:schemeClr val="accent1"/>
                </a:solidFill>
              </a:rPr>
              <a:t>3</a:t>
            </a:r>
            <a:endParaRPr lang="en-AT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DBD8F7-D88F-4F88-BE41-2F5BE45B4040}"/>
              </a:ext>
            </a:extLst>
          </p:cNvPr>
          <p:cNvSpPr txBox="1"/>
          <p:nvPr/>
        </p:nvSpPr>
        <p:spPr>
          <a:xfrm>
            <a:off x="11598243" y="3704792"/>
            <a:ext cx="27397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AT" sz="1200" b="1" dirty="0">
                <a:solidFill>
                  <a:schemeClr val="accent1"/>
                </a:solidFill>
              </a:rPr>
              <a:t>4</a:t>
            </a:r>
            <a:endParaRPr lang="en-AT" sz="1600" b="1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54E249-D00B-4B21-9FBA-80947471C647}"/>
              </a:ext>
            </a:extLst>
          </p:cNvPr>
          <p:cNvSpPr txBox="1"/>
          <p:nvPr/>
        </p:nvSpPr>
        <p:spPr>
          <a:xfrm>
            <a:off x="6302896" y="4186362"/>
            <a:ext cx="27397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AT" sz="1400" b="1" dirty="0">
                <a:solidFill>
                  <a:schemeClr val="accent1"/>
                </a:solidFill>
              </a:rPr>
              <a:t>5</a:t>
            </a:r>
            <a:endParaRPr lang="en-AT" b="1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1F7DD2-0F8F-4536-88EB-C549901AC8AC}"/>
              </a:ext>
            </a:extLst>
          </p:cNvPr>
          <p:cNvSpPr txBox="1"/>
          <p:nvPr/>
        </p:nvSpPr>
        <p:spPr>
          <a:xfrm>
            <a:off x="11598243" y="6334968"/>
            <a:ext cx="27397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AT" sz="1200" b="1" dirty="0">
                <a:solidFill>
                  <a:schemeClr val="accent1"/>
                </a:solidFill>
              </a:rPr>
              <a:t>6</a:t>
            </a:r>
            <a:endParaRPr lang="en-AT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71952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503EC-3FFF-4193-A86F-39150E2BAC75}">
  <ds:schemaRefs>
    <ds:schemaRef ds:uri="71af3243-3dd4-4a8d-8c0d-dd76da1f02a5"/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{0E107F03-87BF-4101-A8DD-CEC96C539D40}tf11429527_win32</Template>
  <TotalTime>260</TotalTime>
  <Words>180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Courier New</vt:lpstr>
      <vt:lpstr>Franklin Gothic Book</vt:lpstr>
      <vt:lpstr>1_RetrospectVTI</vt:lpstr>
      <vt:lpstr>Schiffe versenken</vt:lpstr>
      <vt:lpstr>Agenda</vt:lpstr>
      <vt:lpstr> Das beste Team</vt:lpstr>
      <vt:lpstr> Die interessante Aufgabenstellung</vt:lpstr>
      <vt:lpstr> Das vielseitige Setup</vt:lpstr>
      <vt:lpstr> Die bewegte Implementierung</vt:lpstr>
      <vt:lpstr> Die bewegte Implementierung</vt:lpstr>
      <vt:lpstr> Die bewegte Implementierung</vt:lpstr>
      <vt:lpstr> Die bewegte Implementierung</vt:lpstr>
      <vt:lpstr> Die harten Fakten</vt:lpstr>
      <vt:lpstr> Die spannenden Lehren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Schiffe versenken</dc:title>
  <dc:creator>adri würfl</dc:creator>
  <cp:lastModifiedBy>adri würfl</cp:lastModifiedBy>
  <cp:revision>7</cp:revision>
  <dcterms:created xsi:type="dcterms:W3CDTF">2021-11-06T09:47:26Z</dcterms:created>
  <dcterms:modified xsi:type="dcterms:W3CDTF">2021-11-06T18:35:02Z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