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5" r:id="rId5"/>
    <p:sldId id="288" r:id="rId6"/>
    <p:sldId id="300" r:id="rId7"/>
    <p:sldId id="299" r:id="rId8"/>
    <p:sldId id="298" r:id="rId9"/>
    <p:sldId id="295" r:id="rId10"/>
    <p:sldId id="291" r:id="rId11"/>
    <p:sldId id="296" r:id="rId12"/>
    <p:sldId id="297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9087" autoAdjust="0"/>
  </p:normalViewPr>
  <p:slideViewPr>
    <p:cSldViewPr snapToGrid="0">
      <p:cViewPr varScale="1">
        <p:scale>
          <a:sx n="100" d="100"/>
          <a:sy n="100" d="100"/>
        </p:scale>
        <p:origin x="8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D8C7-DFFB-44FB-A756-C45FA5BB1C65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9FEF-5FAE-48B7-8742-D00887F1F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97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Bekanntes Gesellschaftsspiel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2-Spieler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Jeder Spieler hat eine Flotte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9FEF-5FAE-48B7-8742-D00887F1FAF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578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 == Mark down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IntelliJ</a:t>
            </a:r>
            <a:endParaRPr lang="de-A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management</a:t>
            </a:r>
            <a:r>
              <a:rPr lang="de-AT" dirty="0"/>
              <a:t> Maven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Kennzahlen </a:t>
            </a:r>
            <a:r>
              <a:rPr lang="de-AT" dirty="0" err="1"/>
              <a:t>Statistics</a:t>
            </a:r>
            <a:endParaRPr lang="de-A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 err="1"/>
              <a:t>Testing</a:t>
            </a:r>
            <a:r>
              <a:rPr lang="de-AT" dirty="0"/>
              <a:t> Junit5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9FEF-5FAE-48B7-8742-D00887F1FAF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5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Aufteilung der Aufgaben in </a:t>
            </a:r>
            <a:r>
              <a:rPr lang="de-AT" dirty="0" err="1"/>
              <a:t>UserStories</a:t>
            </a:r>
            <a:endParaRPr lang="de-AT" dirty="0"/>
          </a:p>
          <a:p>
            <a:r>
              <a:rPr lang="de-AT" dirty="0"/>
              <a:t>Ableitung der US in </a:t>
            </a:r>
            <a:r>
              <a:rPr lang="de-AT" dirty="0" err="1"/>
              <a:t>DoD‘s</a:t>
            </a:r>
            <a:r>
              <a:rPr lang="de-AT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9FEF-5FAE-48B7-8742-D00887F1FAF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0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AT" dirty="0"/>
              <a:t>Sprint 0 – Gleichstand im Team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Git</a:t>
            </a:r>
            <a:r>
              <a:rPr lang="de-AT" dirty="0">
                <a:sym typeface="Wingdings" panose="05000000000000000000" pitchFamily="2" charset="2"/>
              </a:rPr>
              <a:t>  Jira  </a:t>
            </a:r>
            <a:r>
              <a:rPr lang="de-AT" dirty="0" err="1">
                <a:sym typeface="Wingdings" panose="05000000000000000000" pitchFamily="2" charset="2"/>
              </a:rPr>
              <a:t>IntelliJ</a:t>
            </a:r>
            <a:endParaRPr lang="de-AT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Sprint 1 – Definition Story </a:t>
            </a:r>
            <a:r>
              <a:rPr lang="de-AT" dirty="0" err="1">
                <a:sym typeface="Wingdings" panose="05000000000000000000" pitchFamily="2" charset="2"/>
              </a:rPr>
              <a:t>Pionts</a:t>
            </a:r>
            <a:r>
              <a:rPr lang="de-AT" dirty="0">
                <a:sym typeface="Wingdings" panose="05000000000000000000" pitchFamily="2" charset="2"/>
              </a:rPr>
              <a:t>, MVP </a:t>
            </a:r>
          </a:p>
          <a:p>
            <a:pPr marL="228600" indent="-2286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Sprint 2 – </a:t>
            </a:r>
            <a:r>
              <a:rPr lang="de-AT" dirty="0" err="1">
                <a:sym typeface="Wingdings" panose="05000000000000000000" pitchFamily="2" charset="2"/>
              </a:rPr>
              <a:t>Testing</a:t>
            </a:r>
            <a:r>
              <a:rPr lang="de-AT" dirty="0">
                <a:sym typeface="Wingdings" panose="05000000000000000000" pitchFamily="2" charset="2"/>
              </a:rPr>
              <a:t>, Anfängliches </a:t>
            </a:r>
            <a:r>
              <a:rPr lang="de-AT" dirty="0" err="1">
                <a:sym typeface="Wingdings" panose="05000000000000000000" pitchFamily="2" charset="2"/>
              </a:rPr>
              <a:t>Refactoring</a:t>
            </a:r>
            <a:r>
              <a:rPr lang="de-AT" dirty="0">
                <a:sym typeface="Wingdings" panose="05000000000000000000" pitchFamily="2" charset="2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Sprint 3 – </a:t>
            </a:r>
            <a:r>
              <a:rPr lang="de-AT" dirty="0" err="1">
                <a:sym typeface="Wingdings" panose="05000000000000000000" pitchFamily="2" charset="2"/>
              </a:rPr>
              <a:t>Refactoring</a:t>
            </a:r>
            <a:r>
              <a:rPr lang="de-AT" dirty="0">
                <a:sym typeface="Wingdings" panose="05000000000000000000" pitchFamily="2" charset="2"/>
              </a:rPr>
              <a:t> verfeinern code </a:t>
            </a:r>
          </a:p>
          <a:p>
            <a:pPr marL="228600" indent="-228600">
              <a:buFont typeface="+mj-lt"/>
              <a:buAutoNum type="arabicPeriod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9FEF-5FAE-48B7-8742-D00887F1FAF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2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Schiffe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versenken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Gruppe 2 – TM22</a:t>
            </a:r>
            <a:br>
              <a:rPr lang="en-US" sz="1600" dirty="0"/>
            </a:br>
            <a:r>
              <a:rPr lang="en-US" sz="1200" dirty="0"/>
              <a:t>Adler, </a:t>
            </a:r>
            <a:r>
              <a:rPr lang="en-US" sz="1200" dirty="0" err="1"/>
              <a:t>Dangl</a:t>
            </a:r>
            <a:r>
              <a:rPr lang="en-US" sz="1200" dirty="0"/>
              <a:t>, </a:t>
            </a:r>
            <a:r>
              <a:rPr lang="en-US" sz="1200" dirty="0" err="1"/>
              <a:t>GaNic</a:t>
            </a:r>
            <a:r>
              <a:rPr lang="en-US" sz="1200" dirty="0"/>
              <a:t>, Gasser, König, Moser, Würfl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harten Fakten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Klassen = 17</a:t>
            </a:r>
            <a:br>
              <a:rPr lang="de-AT" b="1" dirty="0"/>
            </a:br>
            <a:r>
              <a:rPr lang="de-AT" b="1" dirty="0" err="1"/>
              <a:t>Number</a:t>
            </a:r>
            <a:r>
              <a:rPr lang="de-AT" b="1" dirty="0"/>
              <a:t> of Methods = 50</a:t>
            </a:r>
            <a:br>
              <a:rPr lang="de-AT" b="1" dirty="0"/>
            </a:br>
            <a:r>
              <a:rPr lang="de-AT" b="1" dirty="0"/>
              <a:t>Line of Codes = 1468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9C91A6-C61C-4F0A-9D1B-69CE8F10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37"/>
          <a:stretch/>
        </p:blipFill>
        <p:spPr>
          <a:xfrm>
            <a:off x="5458983" y="2009526"/>
            <a:ext cx="5173113" cy="204901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2AE2F0D-2B9C-4746-83DF-4E93D3CF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6" r="21741"/>
          <a:stretch/>
        </p:blipFill>
        <p:spPr>
          <a:xfrm>
            <a:off x="7663272" y="4058541"/>
            <a:ext cx="1947230" cy="204901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F5B95B1-790F-4C14-B880-90551F75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" t="-204" r="75831" b="204"/>
          <a:stretch/>
        </p:blipFill>
        <p:spPr>
          <a:xfrm>
            <a:off x="5458983" y="4058541"/>
            <a:ext cx="2195857" cy="20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spannenden Lehren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641789"/>
          </a:xfrm>
        </p:spPr>
        <p:txBody>
          <a:bodyPr>
            <a:normAutofit fontScale="92500" lnSpcReduction="10000"/>
          </a:bodyPr>
          <a:lstStyle/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Arbeiten mit den Programmen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IntelliJ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Git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/>
              <a:t>Jira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Anwendung der agilen Methoden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</a:t>
            </a:r>
            <a:r>
              <a:rPr lang="de-AT" dirty="0" err="1"/>
              <a:t>Refactoring</a:t>
            </a:r>
            <a:endParaRPr lang="de-AT" dirty="0"/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Retrospektive 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Zeitmanagement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Ablaufmanagement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Kommunikationswege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Rollenverteilung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Mentoring</a:t>
            </a:r>
          </a:p>
        </p:txBody>
      </p:sp>
    </p:spTree>
    <p:extLst>
      <p:ext uri="{BB962C8B-B14F-4D97-AF65-F5344CB8AC3E}">
        <p14:creationId xmlns:p14="http://schemas.microsoft.com/office/powerpoint/2010/main" val="17681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DA09C-16C0-4988-9470-5A14D7AF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294757"/>
          </a:xfrm>
        </p:spPr>
        <p:txBody>
          <a:bodyPr anchor="ctr"/>
          <a:lstStyle/>
          <a:p>
            <a:pPr algn="ctr"/>
            <a:r>
              <a:rPr lang="de-AT" dirty="0"/>
              <a:t>Agenda</a:t>
            </a:r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CC1C-9EE3-47DD-995B-18BA30DC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bestes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interessante Aufgabe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vielseitiges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bewegte Implementierung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harte Fakten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spannende Lehren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580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beste Team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CCCF9-E38B-45C9-9C72-F348CD9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Product</a:t>
            </a:r>
            <a:r>
              <a:rPr lang="de-AT" b="1" dirty="0"/>
              <a:t> </a:t>
            </a:r>
            <a:r>
              <a:rPr lang="de-AT" b="1" dirty="0" err="1"/>
              <a:t>Owner</a:t>
            </a:r>
            <a:r>
              <a:rPr lang="de-AT" b="1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Christopher Moser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 err="1"/>
              <a:t>Scrum</a:t>
            </a:r>
            <a:r>
              <a:rPr lang="de-AT" b="1" dirty="0"/>
              <a:t>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Daniel Gasser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/>
              <a:t>Development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Vera Adler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Mario </a:t>
            </a:r>
            <a:r>
              <a:rPr lang="de-AT" dirty="0" err="1"/>
              <a:t>Dangl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Dino Ganic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Simon König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Adriane Würfl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44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interessante Aufgabenstellung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645236-5E0C-4C8F-B7C2-B3DB2045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66" b="10232"/>
          <a:stretch/>
        </p:blipFill>
        <p:spPr>
          <a:xfrm>
            <a:off x="5916485" y="1157837"/>
            <a:ext cx="5169360" cy="45173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19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vielseitige Setup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C91E3939-A8CE-4D71-81AF-A155C10F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77" y="4227081"/>
            <a:ext cx="1614131" cy="1614131"/>
          </a:xfrm>
          <a:prstGeom prst="rect">
            <a:avLst/>
          </a:prstGeom>
        </p:spPr>
      </p:pic>
      <p:pic>
        <p:nvPicPr>
          <p:cNvPr id="14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3C2FF5-16AB-44FB-9237-901CF885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434" y="4358098"/>
            <a:ext cx="2403727" cy="1352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7F959-E6AE-4551-A86E-A682DCEAC35F}"/>
              </a:ext>
            </a:extLst>
          </p:cNvPr>
          <p:cNvGrpSpPr/>
          <p:nvPr/>
        </p:nvGrpSpPr>
        <p:grpSpPr>
          <a:xfrm>
            <a:off x="6831430" y="1016788"/>
            <a:ext cx="3817310" cy="2438195"/>
            <a:chOff x="1508493" y="2655236"/>
            <a:chExt cx="3817310" cy="2438195"/>
          </a:xfrm>
        </p:grpSpPr>
        <p:pic>
          <p:nvPicPr>
            <p:cNvPr id="17" name="Picture 16" descr="Logo, company name&#10;&#10;Description automatically generated">
              <a:extLst>
                <a:ext uri="{FF2B5EF4-FFF2-40B4-BE49-F238E27FC236}">
                  <a16:creationId xmlns:a16="http://schemas.microsoft.com/office/drawing/2014/main" id="{3F7324A6-60AC-460D-86F2-CA969AA28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776" b="36992"/>
            <a:stretch/>
          </p:blipFill>
          <p:spPr>
            <a:xfrm>
              <a:off x="1508493" y="2655236"/>
              <a:ext cx="3817310" cy="667568"/>
            </a:xfrm>
            <a:prstGeom prst="rect">
              <a:avLst/>
            </a:prstGeom>
          </p:spPr>
        </p:pic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3E0A9FA-72AA-47D9-BD6C-BCC191A48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165" t="1902" r="14057" b="1700"/>
            <a:stretch/>
          </p:blipFill>
          <p:spPr>
            <a:xfrm>
              <a:off x="4174920" y="3933300"/>
              <a:ext cx="1150883" cy="1160131"/>
            </a:xfrm>
            <a:prstGeom prst="rect">
              <a:avLst/>
            </a:prstGeom>
          </p:spPr>
        </p:pic>
        <p:pic>
          <p:nvPicPr>
            <p:cNvPr id="19" name="Picture 1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C8DB29-4396-49D7-925A-0409D76C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8493" y="3960188"/>
              <a:ext cx="1797826" cy="110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5B1DC-3D85-4716-B206-BEC0A5BB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359" y="3354325"/>
            <a:ext cx="6638133" cy="3404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Definition of </a:t>
            </a:r>
            <a:r>
              <a:rPr lang="de-AT" sz="2800" spc="-50" dirty="0" err="1">
                <a:latin typeface="+mj-lt"/>
                <a:ea typeface="+mj-ea"/>
                <a:cs typeface="+mj-cs"/>
              </a:rPr>
              <a:t>Done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65E21B-9877-4644-857F-C290E8CF9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6" y="4172371"/>
            <a:ext cx="6634486" cy="61841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9D9D5D-6C27-46BE-B3BC-8F9BAEE15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06" y="5320627"/>
            <a:ext cx="6630838" cy="92509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F9727-A299-48C5-BB68-838A2745B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11" y="517271"/>
            <a:ext cx="6426530" cy="100873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676151C-C65F-44D3-B79C-1438A2D59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711" y="1849835"/>
            <a:ext cx="6630838" cy="11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A4FCD-03D0-4BD9-961F-3EB16AE1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9280" y="463217"/>
            <a:ext cx="3029590" cy="1471584"/>
          </a:xfrm>
          <a:ln w="12700">
            <a:solidFill>
              <a:schemeClr val="accent1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Burn-Up Charts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E2DC198-79B7-4B94-97E6-7B4C9035A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90" y="463218"/>
            <a:ext cx="3226068" cy="147158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E8E3AEF-9696-44F6-A195-A0CDED335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831" y="2089023"/>
            <a:ext cx="5095225" cy="23639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7C4FA9D-DBFC-42B0-B131-51F946F27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464" y="4607236"/>
            <a:ext cx="5021957" cy="178833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64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Code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81705A-61A3-49EB-A53B-0F76DB2B8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51489"/>
          <a:stretch/>
        </p:blipFill>
        <p:spPr>
          <a:xfrm>
            <a:off x="4754871" y="591265"/>
            <a:ext cx="7053792" cy="55767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61D48-54B4-4F8A-9271-7F41F7E1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11" y="2970726"/>
            <a:ext cx="4029727" cy="210680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A62CB-5360-47DC-85F5-501110E6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11" y="826878"/>
            <a:ext cx="4029727" cy="1837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5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Spiel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28E129-C08F-6B45-901E-8AF8D65A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3" y="5157103"/>
            <a:ext cx="2895071" cy="13852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5" name="Grafik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94DDA43-00CF-154C-83DD-7DD4B6C2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87" y="2500453"/>
            <a:ext cx="3841245" cy="404185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6" name="Grafik 2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6DC638A-33EE-6241-A0DA-5F9B5016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53" y="2119709"/>
            <a:ext cx="2895071" cy="29717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400D22-3DE9-7540-806D-61817F39A0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143"/>
          <a:stretch/>
        </p:blipFill>
        <p:spPr>
          <a:xfrm>
            <a:off x="4740409" y="739485"/>
            <a:ext cx="2475069" cy="13145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676A559-904D-0741-A50C-7A08548A7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409" y="123536"/>
            <a:ext cx="2895071" cy="55031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9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417D95-9230-C842-AA49-EA3C77B23D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347" r="32132" b="12277"/>
          <a:stretch/>
        </p:blipFill>
        <p:spPr>
          <a:xfrm>
            <a:off x="7707288" y="120102"/>
            <a:ext cx="3841246" cy="22927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8383B22F-7B07-4144-AA60-6AF015CDD40E}"/>
              </a:ext>
            </a:extLst>
          </p:cNvPr>
          <p:cNvSpPr txBox="1"/>
          <p:nvPr/>
        </p:nvSpPr>
        <p:spPr>
          <a:xfrm>
            <a:off x="7222308" y="368418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1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60B8C4D5-4A9F-254E-B427-A380F14E2585}"/>
              </a:ext>
            </a:extLst>
          </p:cNvPr>
          <p:cNvSpPr txBox="1"/>
          <p:nvPr/>
        </p:nvSpPr>
        <p:spPr>
          <a:xfrm>
            <a:off x="11274562" y="123536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2</a:t>
            </a:r>
            <a:endParaRPr lang="en-AT" sz="1400" b="1" dirty="0">
              <a:solidFill>
                <a:schemeClr val="accent1"/>
              </a:solidFill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0686581D-BEB9-BE42-B9D5-611EFF9F58F2}"/>
              </a:ext>
            </a:extLst>
          </p:cNvPr>
          <p:cNvSpPr txBox="1"/>
          <p:nvPr/>
        </p:nvSpPr>
        <p:spPr>
          <a:xfrm>
            <a:off x="6941797" y="737142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3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F21F1C07-788C-9148-B7FD-663E233353B6}"/>
              </a:ext>
            </a:extLst>
          </p:cNvPr>
          <p:cNvSpPr txBox="1"/>
          <p:nvPr/>
        </p:nvSpPr>
        <p:spPr>
          <a:xfrm>
            <a:off x="7357939" y="4543467"/>
            <a:ext cx="2739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5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39090E7E-7B58-864B-8067-D858C5301E48}"/>
              </a:ext>
            </a:extLst>
          </p:cNvPr>
          <p:cNvSpPr txBox="1"/>
          <p:nvPr/>
        </p:nvSpPr>
        <p:spPr>
          <a:xfrm>
            <a:off x="11274560" y="5799778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4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6111FFF2-A09E-774E-B42C-5106D9FE6B47}"/>
              </a:ext>
            </a:extLst>
          </p:cNvPr>
          <p:cNvSpPr txBox="1"/>
          <p:nvPr/>
        </p:nvSpPr>
        <p:spPr>
          <a:xfrm>
            <a:off x="7356635" y="5489066"/>
            <a:ext cx="2739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6</a:t>
            </a:r>
            <a:endParaRPr lang="en-AT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71af3243-3dd4-4a8d-8c0d-dd76da1f02a5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{0E107F03-87BF-4101-A8DD-CEC96C539D40}tf11429527_win32</Template>
  <TotalTime>0</TotalTime>
  <Words>228</Words>
  <Application>Microsoft Office PowerPoint</Application>
  <PresentationFormat>Breitbild</PresentationFormat>
  <Paragraphs>83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Schiffe versenken</vt:lpstr>
      <vt:lpstr>Agenda</vt:lpstr>
      <vt:lpstr> Das beste Team</vt:lpstr>
      <vt:lpstr> Die interessante Aufgabenstellung</vt:lpstr>
      <vt:lpstr> Das vielseitige Setup</vt:lpstr>
      <vt:lpstr> Die bewegte Implementierung</vt:lpstr>
      <vt:lpstr> Die bewegte Implementierung</vt:lpstr>
      <vt:lpstr> Die bewegte Implementierung</vt:lpstr>
      <vt:lpstr> Die bewegte Implementierung</vt:lpstr>
      <vt:lpstr> Die harten Fakten</vt:lpstr>
      <vt:lpstr> Die spannenden Lehren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adri würfl</dc:creator>
  <cp:lastModifiedBy>Christopher Moser</cp:lastModifiedBy>
  <cp:revision>13</cp:revision>
  <dcterms:created xsi:type="dcterms:W3CDTF">2021-11-06T09:47:26Z</dcterms:created>
  <dcterms:modified xsi:type="dcterms:W3CDTF">2021-11-08T18:56:33Z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