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65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16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4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4607-6937-6943-BAAA-15A67CF5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740" y="397161"/>
            <a:ext cx="9400889" cy="3031839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  <a:spcBef>
                <a:spcPts val="1000"/>
              </a:spcBef>
              <a:buClr>
                <a:srgbClr val="C34D9F">
                  <a:lumMod val="60000"/>
                  <a:lumOff val="40000"/>
                </a:srgbClr>
              </a:buClr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Neural networks with a learnable Residual path: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Shallow Unitary Photonic Engine by Residual</a:t>
            </a:r>
            <a:br>
              <a:rPr lang="en-US" sz="2400" i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400" i="1" cap="none" spc="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(SUPER)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8790B-DF12-F14E-81D2-45362694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1498" y="3997098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Lingling Fan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2022.3.30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4C19D2-EA28-9348-8C9B-7A0FF8DA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" y="2044116"/>
            <a:ext cx="3436948" cy="46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7683-795C-3842-8B4D-27399AD4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31AB6A-917F-C64E-ACC9-393E9CEDB6F0}"/>
              </a:ext>
            </a:extLst>
          </p:cNvPr>
          <p:cNvGrpSpPr/>
          <p:nvPr/>
        </p:nvGrpSpPr>
        <p:grpSpPr>
          <a:xfrm>
            <a:off x="1079500" y="2324107"/>
            <a:ext cx="4014651" cy="1506346"/>
            <a:chOff x="1197429" y="1845135"/>
            <a:chExt cx="4014651" cy="15063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D7C177-9D45-AE46-A1D6-D706C91E87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429" y="1861457"/>
              <a:ext cx="9470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268BBEE-6089-B74A-AE2B-CF924A98B184}"/>
                </a:ext>
              </a:extLst>
            </p:cNvPr>
            <p:cNvSpPr/>
            <p:nvPr/>
          </p:nvSpPr>
          <p:spPr>
            <a:xfrm>
              <a:off x="2111828" y="1845135"/>
              <a:ext cx="653143" cy="664043"/>
            </a:xfrm>
            <a:custGeom>
              <a:avLst/>
              <a:gdLst>
                <a:gd name="connsiteX0" fmla="*/ 0 w 653143"/>
                <a:gd name="connsiteY0" fmla="*/ 0 h 664043"/>
                <a:gd name="connsiteX1" fmla="*/ 315686 w 653143"/>
                <a:gd name="connsiteY1" fmla="*/ 664028 h 664043"/>
                <a:gd name="connsiteX2" fmla="*/ 653143 w 653143"/>
                <a:gd name="connsiteY2" fmla="*/ 21771 h 664043"/>
                <a:gd name="connsiteX3" fmla="*/ 653143 w 653143"/>
                <a:gd name="connsiteY3" fmla="*/ 21771 h 66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664043">
                  <a:moveTo>
                    <a:pt x="0" y="0"/>
                  </a:moveTo>
                  <a:cubicBezTo>
                    <a:pt x="103414" y="330200"/>
                    <a:pt x="206829" y="660400"/>
                    <a:pt x="315686" y="664028"/>
                  </a:cubicBezTo>
                  <a:cubicBezTo>
                    <a:pt x="424543" y="667656"/>
                    <a:pt x="653143" y="21771"/>
                    <a:pt x="653143" y="21771"/>
                  </a:cubicBezTo>
                  <a:lnTo>
                    <a:pt x="653143" y="21771"/>
                  </a:ln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D0C1DF-3C5F-F044-BF63-DFB36D30B6D5}"/>
                </a:ext>
              </a:extLst>
            </p:cNvPr>
            <p:cNvCxnSpPr>
              <a:cxnSpLocks/>
            </p:cNvCxnSpPr>
            <p:nvPr/>
          </p:nvCxnSpPr>
          <p:spPr>
            <a:xfrm>
              <a:off x="2730138" y="1865376"/>
              <a:ext cx="9470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500EBC-F6C4-E843-8FD7-87485F118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7864" y="3335159"/>
              <a:ext cx="9470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60154C9-794D-374A-AFDC-3B6E4921A5D9}"/>
                </a:ext>
              </a:extLst>
            </p:cNvPr>
            <p:cNvSpPr/>
            <p:nvPr/>
          </p:nvSpPr>
          <p:spPr>
            <a:xfrm flipV="1">
              <a:off x="2112264" y="2687438"/>
              <a:ext cx="653143" cy="664043"/>
            </a:xfrm>
            <a:custGeom>
              <a:avLst/>
              <a:gdLst>
                <a:gd name="connsiteX0" fmla="*/ 0 w 653143"/>
                <a:gd name="connsiteY0" fmla="*/ 0 h 664043"/>
                <a:gd name="connsiteX1" fmla="*/ 315686 w 653143"/>
                <a:gd name="connsiteY1" fmla="*/ 664028 h 664043"/>
                <a:gd name="connsiteX2" fmla="*/ 653143 w 653143"/>
                <a:gd name="connsiteY2" fmla="*/ 21771 h 664043"/>
                <a:gd name="connsiteX3" fmla="*/ 653143 w 653143"/>
                <a:gd name="connsiteY3" fmla="*/ 21771 h 66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664043">
                  <a:moveTo>
                    <a:pt x="0" y="0"/>
                  </a:moveTo>
                  <a:cubicBezTo>
                    <a:pt x="103414" y="330200"/>
                    <a:pt x="206829" y="660400"/>
                    <a:pt x="315686" y="664028"/>
                  </a:cubicBezTo>
                  <a:cubicBezTo>
                    <a:pt x="424543" y="667656"/>
                    <a:pt x="653143" y="21771"/>
                    <a:pt x="653143" y="21771"/>
                  </a:cubicBezTo>
                  <a:lnTo>
                    <a:pt x="653143" y="21771"/>
                  </a:ln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DE1D13-179E-174E-840C-4AB2C84F6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056" y="3331240"/>
              <a:ext cx="9470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98BA84-404B-7343-B960-704A2A35B4B0}"/>
                </a:ext>
              </a:extLst>
            </p:cNvPr>
            <p:cNvSpPr/>
            <p:nvPr/>
          </p:nvSpPr>
          <p:spPr>
            <a:xfrm flipV="1">
              <a:off x="3648456" y="2687438"/>
              <a:ext cx="653143" cy="664043"/>
            </a:xfrm>
            <a:custGeom>
              <a:avLst/>
              <a:gdLst>
                <a:gd name="connsiteX0" fmla="*/ 0 w 653143"/>
                <a:gd name="connsiteY0" fmla="*/ 0 h 664043"/>
                <a:gd name="connsiteX1" fmla="*/ 315686 w 653143"/>
                <a:gd name="connsiteY1" fmla="*/ 664028 h 664043"/>
                <a:gd name="connsiteX2" fmla="*/ 653143 w 653143"/>
                <a:gd name="connsiteY2" fmla="*/ 21771 h 664043"/>
                <a:gd name="connsiteX3" fmla="*/ 653143 w 653143"/>
                <a:gd name="connsiteY3" fmla="*/ 21771 h 66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664043">
                  <a:moveTo>
                    <a:pt x="0" y="0"/>
                  </a:moveTo>
                  <a:cubicBezTo>
                    <a:pt x="103414" y="330200"/>
                    <a:pt x="206829" y="660400"/>
                    <a:pt x="315686" y="664028"/>
                  </a:cubicBezTo>
                  <a:cubicBezTo>
                    <a:pt x="424543" y="667656"/>
                    <a:pt x="653143" y="21771"/>
                    <a:pt x="653143" y="21771"/>
                  </a:cubicBezTo>
                  <a:lnTo>
                    <a:pt x="653143" y="21771"/>
                  </a:ln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A85271A-7BBE-AE4C-B7BC-BD0720099C5D}"/>
                </a:ext>
              </a:extLst>
            </p:cNvPr>
            <p:cNvSpPr/>
            <p:nvPr/>
          </p:nvSpPr>
          <p:spPr>
            <a:xfrm>
              <a:off x="3644538" y="1845135"/>
              <a:ext cx="653143" cy="664043"/>
            </a:xfrm>
            <a:custGeom>
              <a:avLst/>
              <a:gdLst>
                <a:gd name="connsiteX0" fmla="*/ 0 w 653143"/>
                <a:gd name="connsiteY0" fmla="*/ 0 h 664043"/>
                <a:gd name="connsiteX1" fmla="*/ 315686 w 653143"/>
                <a:gd name="connsiteY1" fmla="*/ 664028 h 664043"/>
                <a:gd name="connsiteX2" fmla="*/ 653143 w 653143"/>
                <a:gd name="connsiteY2" fmla="*/ 21771 h 664043"/>
                <a:gd name="connsiteX3" fmla="*/ 653143 w 653143"/>
                <a:gd name="connsiteY3" fmla="*/ 21771 h 66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143" h="664043">
                  <a:moveTo>
                    <a:pt x="0" y="0"/>
                  </a:moveTo>
                  <a:cubicBezTo>
                    <a:pt x="103414" y="330200"/>
                    <a:pt x="206829" y="660400"/>
                    <a:pt x="315686" y="664028"/>
                  </a:cubicBezTo>
                  <a:cubicBezTo>
                    <a:pt x="424543" y="667656"/>
                    <a:pt x="653143" y="21771"/>
                    <a:pt x="653143" y="21771"/>
                  </a:cubicBezTo>
                  <a:lnTo>
                    <a:pt x="653143" y="21771"/>
                  </a:ln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7E9D94-7684-1E48-BFE8-019006B85B09}"/>
                </a:ext>
              </a:extLst>
            </p:cNvPr>
            <p:cNvCxnSpPr>
              <a:cxnSpLocks/>
            </p:cNvCxnSpPr>
            <p:nvPr/>
          </p:nvCxnSpPr>
          <p:spPr>
            <a:xfrm>
              <a:off x="4265023" y="1861457"/>
              <a:ext cx="9470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6998A7-B929-454F-BBAE-49CA2A843481}"/>
                </a:ext>
              </a:extLst>
            </p:cNvPr>
            <p:cNvCxnSpPr>
              <a:cxnSpLocks/>
            </p:cNvCxnSpPr>
            <p:nvPr/>
          </p:nvCxnSpPr>
          <p:spPr>
            <a:xfrm>
              <a:off x="4261104" y="3331240"/>
              <a:ext cx="947057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235F59-F48E-2D42-A8A0-C0F8FF07034C}"/>
                  </a:ext>
                </a:extLst>
              </p:cNvPr>
              <p:cNvSpPr txBox="1"/>
              <p:nvPr/>
            </p:nvSpPr>
            <p:spPr>
              <a:xfrm>
                <a:off x="2573321" y="1780647"/>
                <a:ext cx="1024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235F59-F48E-2D42-A8A0-C0F8FF07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21" y="1780647"/>
                <a:ext cx="1024832" cy="523220"/>
              </a:xfrm>
              <a:prstGeom prst="rect">
                <a:avLst/>
              </a:prstGeom>
              <a:blipFill>
                <a:blip r:embed="rId2"/>
                <a:stretch>
                  <a:fillRect r="-24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6816B4-2E4C-AB48-A809-836A459B4453}"/>
                  </a:ext>
                </a:extLst>
              </p:cNvPr>
              <p:cNvSpPr txBox="1"/>
              <p:nvPr/>
            </p:nvSpPr>
            <p:spPr>
              <a:xfrm>
                <a:off x="4143175" y="1780647"/>
                <a:ext cx="1065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6816B4-2E4C-AB48-A809-836A459B4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175" y="1780647"/>
                <a:ext cx="1065292" cy="523220"/>
              </a:xfrm>
              <a:prstGeom prst="rect">
                <a:avLst/>
              </a:prstGeom>
              <a:blipFill>
                <a:blip r:embed="rId3"/>
                <a:stretch>
                  <a:fillRect r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5121FB-628F-5F41-A42C-C0720F776652}"/>
                  </a:ext>
                </a:extLst>
              </p:cNvPr>
              <p:cNvSpPr txBox="1"/>
              <p:nvPr/>
            </p:nvSpPr>
            <p:spPr>
              <a:xfrm>
                <a:off x="1993899" y="1780647"/>
                <a:ext cx="519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5121FB-628F-5F41-A42C-C0720F77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899" y="1780647"/>
                <a:ext cx="5196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859252-7C0C-4B46-B7F6-4142067CEFA7}"/>
                  </a:ext>
                </a:extLst>
              </p:cNvPr>
              <p:cNvSpPr txBox="1"/>
              <p:nvPr/>
            </p:nvSpPr>
            <p:spPr>
              <a:xfrm>
                <a:off x="3623481" y="1790767"/>
                <a:ext cx="519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859252-7C0C-4B46-B7F6-4142067CE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481" y="1790767"/>
                <a:ext cx="519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393785-D57D-2B43-AF8A-FACC3B9B1FCD}"/>
                  </a:ext>
                </a:extLst>
              </p:cNvPr>
              <p:cNvSpPr txBox="1"/>
              <p:nvPr/>
            </p:nvSpPr>
            <p:spPr>
              <a:xfrm>
                <a:off x="2547960" y="2354022"/>
                <a:ext cx="10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393785-D57D-2B43-AF8A-FACC3B9B1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60" y="2354022"/>
                <a:ext cx="1077731" cy="523220"/>
              </a:xfrm>
              <a:prstGeom prst="rect">
                <a:avLst/>
              </a:prstGeom>
              <a:blipFill>
                <a:blip r:embed="rId6"/>
                <a:stretch>
                  <a:fillRect l="-2326" r="-232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831965-C477-9949-B071-7AEE91BBEEB3}"/>
                  </a:ext>
                </a:extLst>
              </p:cNvPr>
              <p:cNvSpPr txBox="1"/>
              <p:nvPr/>
            </p:nvSpPr>
            <p:spPr>
              <a:xfrm>
                <a:off x="4098086" y="2354022"/>
                <a:ext cx="1240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[0,2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831965-C477-9949-B071-7AEE91BBE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86" y="2354022"/>
                <a:ext cx="1240724" cy="523220"/>
              </a:xfrm>
              <a:prstGeom prst="rect">
                <a:avLst/>
              </a:prstGeom>
              <a:blipFill>
                <a:blip r:embed="rId7"/>
                <a:stretch>
                  <a:fillRect l="-2020" r="-202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988035-9659-6B4B-B837-08FA98143B11}"/>
              </a:ext>
            </a:extLst>
          </p:cNvPr>
          <p:cNvCxnSpPr>
            <a:cxnSpLocks/>
          </p:cNvCxnSpPr>
          <p:nvPr/>
        </p:nvCxnSpPr>
        <p:spPr>
          <a:xfrm>
            <a:off x="7720276" y="2586923"/>
            <a:ext cx="1490883" cy="122328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ECF84F-B319-D84A-9C3C-B45B1DFACD7E}"/>
              </a:ext>
            </a:extLst>
          </p:cNvPr>
          <p:cNvCxnSpPr>
            <a:cxnSpLocks/>
          </p:cNvCxnSpPr>
          <p:nvPr/>
        </p:nvCxnSpPr>
        <p:spPr>
          <a:xfrm flipH="1">
            <a:off x="7716358" y="2548078"/>
            <a:ext cx="1490883" cy="122328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F1F8FE4-E431-A74C-B0B3-74CE14CDD1BB}"/>
              </a:ext>
            </a:extLst>
          </p:cNvPr>
          <p:cNvSpPr/>
          <p:nvPr/>
        </p:nvSpPr>
        <p:spPr>
          <a:xfrm>
            <a:off x="8295100" y="3027022"/>
            <a:ext cx="293915" cy="293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34DF91-BA38-9945-A360-D22DD0CF742B}"/>
                  </a:ext>
                </a:extLst>
              </p:cNvPr>
              <p:cNvSpPr txBox="1"/>
              <p:nvPr/>
            </p:nvSpPr>
            <p:spPr>
              <a:xfrm>
                <a:off x="6953685" y="2186067"/>
                <a:ext cx="768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34DF91-BA38-9945-A360-D22DD0CF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685" y="2186067"/>
                <a:ext cx="768608" cy="646331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6DEB34-E9AA-0242-8349-28B6DD7A856D}"/>
                  </a:ext>
                </a:extLst>
              </p:cNvPr>
              <p:cNvSpPr txBox="1"/>
              <p:nvPr/>
            </p:nvSpPr>
            <p:spPr>
              <a:xfrm>
                <a:off x="6943832" y="3298953"/>
                <a:ext cx="779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6DEB34-E9AA-0242-8349-28B6DD7A8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32" y="3298953"/>
                <a:ext cx="779316" cy="646331"/>
              </a:xfrm>
              <a:prstGeom prst="rect">
                <a:avLst/>
              </a:prstGeom>
              <a:blipFill>
                <a:blip r:embed="rId9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7B208B-317D-1B4D-B5C5-043B826B9543}"/>
                  </a:ext>
                </a:extLst>
              </p:cNvPr>
              <p:cNvSpPr txBox="1"/>
              <p:nvPr/>
            </p:nvSpPr>
            <p:spPr>
              <a:xfrm>
                <a:off x="9170820" y="2186067"/>
                <a:ext cx="768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7B208B-317D-1B4D-B5C5-043B826B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820" y="2186067"/>
                <a:ext cx="768608" cy="646331"/>
              </a:xfrm>
              <a:prstGeom prst="rect">
                <a:avLst/>
              </a:prstGeom>
              <a:blipFill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D7DC9-A6AF-AF48-A4CF-731B84203887}"/>
                  </a:ext>
                </a:extLst>
              </p:cNvPr>
              <p:cNvSpPr txBox="1"/>
              <p:nvPr/>
            </p:nvSpPr>
            <p:spPr>
              <a:xfrm>
                <a:off x="9160967" y="3298953"/>
                <a:ext cx="779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D7DC9-A6AF-AF48-A4CF-731B84203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67" y="3298953"/>
                <a:ext cx="779316" cy="646331"/>
              </a:xfrm>
              <a:prstGeom prst="rect">
                <a:avLst/>
              </a:prstGeom>
              <a:blipFill>
                <a:blip r:embed="rId11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419DEC-92DC-CA4D-90AB-A51AD9C28745}"/>
                  </a:ext>
                </a:extLst>
              </p:cNvPr>
              <p:cNvSpPr txBox="1"/>
              <p:nvPr/>
            </p:nvSpPr>
            <p:spPr>
              <a:xfrm>
                <a:off x="5099623" y="2016806"/>
                <a:ext cx="768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419DEC-92DC-CA4D-90AB-A51AD9C2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623" y="2016806"/>
                <a:ext cx="768608" cy="646331"/>
              </a:xfrm>
              <a:prstGeom prst="rect">
                <a:avLst/>
              </a:prstGeom>
              <a:blipFill>
                <a:blip r:embed="rId1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97DED-19E1-3E4F-BD10-3AE07F554C9B}"/>
                  </a:ext>
                </a:extLst>
              </p:cNvPr>
              <p:cNvSpPr txBox="1"/>
              <p:nvPr/>
            </p:nvSpPr>
            <p:spPr>
              <a:xfrm>
                <a:off x="5089770" y="3445381"/>
                <a:ext cx="779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797DED-19E1-3E4F-BD10-3AE07F55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70" y="3445381"/>
                <a:ext cx="779316" cy="646331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EAD3AF-A7D6-FB41-8520-126F7578D01C}"/>
                  </a:ext>
                </a:extLst>
              </p:cNvPr>
              <p:cNvSpPr txBox="1"/>
              <p:nvPr/>
            </p:nvSpPr>
            <p:spPr>
              <a:xfrm>
                <a:off x="297102" y="1990821"/>
                <a:ext cx="7686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EAD3AF-A7D6-FB41-8520-126F7578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2" y="1990821"/>
                <a:ext cx="768608" cy="646331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73C0BA-FCEC-734B-822A-25969D736255}"/>
                  </a:ext>
                </a:extLst>
              </p:cNvPr>
              <p:cNvSpPr txBox="1"/>
              <p:nvPr/>
            </p:nvSpPr>
            <p:spPr>
              <a:xfrm>
                <a:off x="295765" y="3483194"/>
                <a:ext cx="7793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73C0BA-FCEC-734B-822A-25969D73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5" y="3483194"/>
                <a:ext cx="779316" cy="646331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71CEC3-9FBE-CA4E-8C48-B0DE81206BB2}"/>
                  </a:ext>
                </a:extLst>
              </p:cNvPr>
              <p:cNvSpPr txBox="1"/>
              <p:nvPr/>
            </p:nvSpPr>
            <p:spPr>
              <a:xfrm>
                <a:off x="5918700" y="2927224"/>
                <a:ext cx="657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71CEC3-9FBE-CA4E-8C48-B0DE81206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00" y="2927224"/>
                <a:ext cx="657552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B33029-9689-5044-B81D-4F6A2F52F684}"/>
                  </a:ext>
                </a:extLst>
              </p:cNvPr>
              <p:cNvSpPr txBox="1"/>
              <p:nvPr/>
            </p:nvSpPr>
            <p:spPr>
              <a:xfrm>
                <a:off x="7738391" y="1947541"/>
                <a:ext cx="1476686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B33029-9689-5044-B81D-4F6A2F52F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391" y="1947541"/>
                <a:ext cx="1476686" cy="8002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376CB9FA-9C0B-B948-90FB-9A7C850C9C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07147" y="4510067"/>
            <a:ext cx="5080000" cy="215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3AE5C3-7A72-0C4D-9113-93B36F88B462}"/>
                  </a:ext>
                </a:extLst>
              </p:cNvPr>
              <p:cNvSpPr txBox="1"/>
              <p:nvPr/>
            </p:nvSpPr>
            <p:spPr>
              <a:xfrm>
                <a:off x="2071330" y="5290884"/>
                <a:ext cx="17927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3AE5C3-7A72-0C4D-9113-93B36F88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330" y="5290884"/>
                <a:ext cx="1792798" cy="523220"/>
              </a:xfrm>
              <a:prstGeom prst="rect">
                <a:avLst/>
              </a:prstGeom>
              <a:blipFill>
                <a:blip r:embed="rId19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94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0949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3504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8515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134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902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FFD0-BEC9-1349-89FC-4CB023F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56C8-1AC8-C94B-9455-49643473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633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20593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7F8BBA"/>
      </a:accent1>
      <a:accent2>
        <a:srgbClr val="86A8BE"/>
      </a:accent2>
      <a:accent3>
        <a:srgbClr val="A196C6"/>
      </a:accent3>
      <a:accent4>
        <a:srgbClr val="BA8B7F"/>
      </a:accent4>
      <a:accent5>
        <a:srgbClr val="B5A17E"/>
      </a:accent5>
      <a:accent6>
        <a:srgbClr val="A5A772"/>
      </a:accent6>
      <a:hlink>
        <a:srgbClr val="8E825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 Light</vt:lpstr>
      <vt:lpstr>Cambria Math</vt:lpstr>
      <vt:lpstr>Rockwell Nova Light</vt:lpstr>
      <vt:lpstr>Times New Roman</vt:lpstr>
      <vt:lpstr>Wingdings</vt:lpstr>
      <vt:lpstr>LeafVTI</vt:lpstr>
      <vt:lpstr>Optical Neural networks with a learnable Residual path: Shallow Unitary Photonic Engine by Residual (SUPER)</vt:lpstr>
      <vt:lpstr>Schematic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</dc:creator>
  <cp:lastModifiedBy>Lisa M</cp:lastModifiedBy>
  <cp:revision>27</cp:revision>
  <dcterms:created xsi:type="dcterms:W3CDTF">2022-03-30T05:57:49Z</dcterms:created>
  <dcterms:modified xsi:type="dcterms:W3CDTF">2022-03-30T09:44:39Z</dcterms:modified>
</cp:coreProperties>
</file>