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87E94-14C7-45B3-B80B-38556AC4A7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A6B48E-016E-400C-BF77-10AE91FD0583}">
      <dgm:prSet phldrT="[Text]"/>
      <dgm:spPr/>
      <dgm:t>
        <a:bodyPr/>
        <a:lstStyle/>
        <a:p>
          <a:r>
            <a:rPr lang="en-GB" dirty="0"/>
            <a:t>Retrieve data</a:t>
          </a:r>
        </a:p>
      </dgm:t>
    </dgm:pt>
    <dgm:pt modelId="{3EB68D5F-1975-47DD-B1AB-B2D95A82CACD}" type="parTrans" cxnId="{24941500-6A4E-4D2B-ABAC-262210BAAAEA}">
      <dgm:prSet/>
      <dgm:spPr/>
      <dgm:t>
        <a:bodyPr/>
        <a:lstStyle/>
        <a:p>
          <a:endParaRPr lang="en-GB"/>
        </a:p>
      </dgm:t>
    </dgm:pt>
    <dgm:pt modelId="{E3E545C7-BC99-402D-A845-03AA8C6425DC}" type="sibTrans" cxnId="{24941500-6A4E-4D2B-ABAC-262210BAAAEA}">
      <dgm:prSet/>
      <dgm:spPr/>
      <dgm:t>
        <a:bodyPr/>
        <a:lstStyle/>
        <a:p>
          <a:endParaRPr lang="en-GB"/>
        </a:p>
      </dgm:t>
    </dgm:pt>
    <dgm:pt modelId="{60E5B673-A8D9-475C-9D71-50EF972A5B2E}">
      <dgm:prSet phldrT="[Text]"/>
      <dgm:spPr/>
      <dgm:t>
        <a:bodyPr/>
        <a:lstStyle/>
        <a:p>
          <a:r>
            <a:rPr lang="en-GB" dirty="0"/>
            <a:t>Manipulate</a:t>
          </a:r>
        </a:p>
      </dgm:t>
    </dgm:pt>
    <dgm:pt modelId="{E42A2C9B-DB59-48A1-8935-05311E577D40}" type="parTrans" cxnId="{26F57C9D-0146-42C2-BA41-1EA48791FA44}">
      <dgm:prSet/>
      <dgm:spPr/>
      <dgm:t>
        <a:bodyPr/>
        <a:lstStyle/>
        <a:p>
          <a:endParaRPr lang="en-GB"/>
        </a:p>
      </dgm:t>
    </dgm:pt>
    <dgm:pt modelId="{28C5FB33-837C-4FEE-B248-550C4B3E80F4}" type="sibTrans" cxnId="{26F57C9D-0146-42C2-BA41-1EA48791FA44}">
      <dgm:prSet/>
      <dgm:spPr/>
      <dgm:t>
        <a:bodyPr/>
        <a:lstStyle/>
        <a:p>
          <a:endParaRPr lang="en-GB"/>
        </a:p>
      </dgm:t>
    </dgm:pt>
    <dgm:pt modelId="{346D5105-79D8-4F52-94D4-E21DCD9A15D6}">
      <dgm:prSet phldrT="[Text]"/>
      <dgm:spPr/>
      <dgm:t>
        <a:bodyPr/>
        <a:lstStyle/>
        <a:p>
          <a:r>
            <a:rPr lang="en-GB" dirty="0"/>
            <a:t>Write back / commit</a:t>
          </a:r>
        </a:p>
      </dgm:t>
    </dgm:pt>
    <dgm:pt modelId="{2DB4CE3D-676C-4E9C-A846-7EA7ACBB6416}" type="parTrans" cxnId="{30679122-9C91-4169-B6C6-369BE7DF3261}">
      <dgm:prSet/>
      <dgm:spPr/>
      <dgm:t>
        <a:bodyPr/>
        <a:lstStyle/>
        <a:p>
          <a:endParaRPr lang="en-GB"/>
        </a:p>
      </dgm:t>
    </dgm:pt>
    <dgm:pt modelId="{1FEAD41A-17C0-4ADF-B70C-B4224AEE377A}" type="sibTrans" cxnId="{30679122-9C91-4169-B6C6-369BE7DF3261}">
      <dgm:prSet/>
      <dgm:spPr/>
      <dgm:t>
        <a:bodyPr/>
        <a:lstStyle/>
        <a:p>
          <a:endParaRPr lang="en-GB"/>
        </a:p>
      </dgm:t>
    </dgm:pt>
    <dgm:pt modelId="{79B84104-137F-48BA-9A76-A452CD0D0A88}" type="pres">
      <dgm:prSet presAssocID="{52287E94-14C7-45B3-B80B-38556AC4A74C}" presName="Name0" presStyleCnt="0">
        <dgm:presLayoutVars>
          <dgm:dir/>
          <dgm:resizeHandles val="exact"/>
        </dgm:presLayoutVars>
      </dgm:prSet>
      <dgm:spPr/>
    </dgm:pt>
    <dgm:pt modelId="{78C22155-138D-4430-90CB-92DA0BBC2EA5}" type="pres">
      <dgm:prSet presAssocID="{BBA6B48E-016E-400C-BF77-10AE91FD0583}" presName="node" presStyleLbl="node1" presStyleIdx="0" presStyleCnt="3">
        <dgm:presLayoutVars>
          <dgm:bulletEnabled val="1"/>
        </dgm:presLayoutVars>
      </dgm:prSet>
      <dgm:spPr/>
    </dgm:pt>
    <dgm:pt modelId="{7367D31C-FFE9-4B4E-BF4C-DBA3B13539B2}" type="pres">
      <dgm:prSet presAssocID="{E3E545C7-BC99-402D-A845-03AA8C6425DC}" presName="sibTrans" presStyleLbl="sibTrans2D1" presStyleIdx="0" presStyleCnt="2"/>
      <dgm:spPr/>
    </dgm:pt>
    <dgm:pt modelId="{8A40A4DB-1426-4322-8C72-D8AC43769DB6}" type="pres">
      <dgm:prSet presAssocID="{E3E545C7-BC99-402D-A845-03AA8C6425DC}" presName="connectorText" presStyleLbl="sibTrans2D1" presStyleIdx="0" presStyleCnt="2"/>
      <dgm:spPr/>
    </dgm:pt>
    <dgm:pt modelId="{6E37ABB7-161A-46D7-B298-F9EEA21F8D92}" type="pres">
      <dgm:prSet presAssocID="{60E5B673-A8D9-475C-9D71-50EF972A5B2E}" presName="node" presStyleLbl="node1" presStyleIdx="1" presStyleCnt="3">
        <dgm:presLayoutVars>
          <dgm:bulletEnabled val="1"/>
        </dgm:presLayoutVars>
      </dgm:prSet>
      <dgm:spPr/>
    </dgm:pt>
    <dgm:pt modelId="{456D69C5-5AA6-4B42-A819-EDF326691A8C}" type="pres">
      <dgm:prSet presAssocID="{28C5FB33-837C-4FEE-B248-550C4B3E80F4}" presName="sibTrans" presStyleLbl="sibTrans2D1" presStyleIdx="1" presStyleCnt="2"/>
      <dgm:spPr/>
    </dgm:pt>
    <dgm:pt modelId="{4FEBAC9C-A30B-4E24-9AF8-EE9CD02ED231}" type="pres">
      <dgm:prSet presAssocID="{28C5FB33-837C-4FEE-B248-550C4B3E80F4}" presName="connectorText" presStyleLbl="sibTrans2D1" presStyleIdx="1" presStyleCnt="2"/>
      <dgm:spPr/>
    </dgm:pt>
    <dgm:pt modelId="{C0234460-CCD3-4784-B962-B5D420EE48BC}" type="pres">
      <dgm:prSet presAssocID="{346D5105-79D8-4F52-94D4-E21DCD9A15D6}" presName="node" presStyleLbl="node1" presStyleIdx="2" presStyleCnt="3">
        <dgm:presLayoutVars>
          <dgm:bulletEnabled val="1"/>
        </dgm:presLayoutVars>
      </dgm:prSet>
      <dgm:spPr/>
    </dgm:pt>
  </dgm:ptLst>
  <dgm:cxnLst>
    <dgm:cxn modelId="{24941500-6A4E-4D2B-ABAC-262210BAAAEA}" srcId="{52287E94-14C7-45B3-B80B-38556AC4A74C}" destId="{BBA6B48E-016E-400C-BF77-10AE91FD0583}" srcOrd="0" destOrd="0" parTransId="{3EB68D5F-1975-47DD-B1AB-B2D95A82CACD}" sibTransId="{E3E545C7-BC99-402D-A845-03AA8C6425DC}"/>
    <dgm:cxn modelId="{2E380806-5D2B-4960-B3B5-BBD5B30ED888}" type="presOf" srcId="{60E5B673-A8D9-475C-9D71-50EF972A5B2E}" destId="{6E37ABB7-161A-46D7-B298-F9EEA21F8D92}" srcOrd="0" destOrd="0" presId="urn:microsoft.com/office/officeart/2005/8/layout/process1"/>
    <dgm:cxn modelId="{C5301F0C-F3D0-4030-B503-D1F670376CE9}" type="presOf" srcId="{E3E545C7-BC99-402D-A845-03AA8C6425DC}" destId="{8A40A4DB-1426-4322-8C72-D8AC43769DB6}" srcOrd="1" destOrd="0" presId="urn:microsoft.com/office/officeart/2005/8/layout/process1"/>
    <dgm:cxn modelId="{30679122-9C91-4169-B6C6-369BE7DF3261}" srcId="{52287E94-14C7-45B3-B80B-38556AC4A74C}" destId="{346D5105-79D8-4F52-94D4-E21DCD9A15D6}" srcOrd="2" destOrd="0" parTransId="{2DB4CE3D-676C-4E9C-A846-7EA7ACBB6416}" sibTransId="{1FEAD41A-17C0-4ADF-B70C-B4224AEE377A}"/>
    <dgm:cxn modelId="{B89CD55F-CFA0-4674-890C-0C6452553C80}" type="presOf" srcId="{28C5FB33-837C-4FEE-B248-550C4B3E80F4}" destId="{456D69C5-5AA6-4B42-A819-EDF326691A8C}" srcOrd="0" destOrd="0" presId="urn:microsoft.com/office/officeart/2005/8/layout/process1"/>
    <dgm:cxn modelId="{5FB9246B-5140-4EF3-BFA4-649278AFD7B5}" type="presOf" srcId="{BBA6B48E-016E-400C-BF77-10AE91FD0583}" destId="{78C22155-138D-4430-90CB-92DA0BBC2EA5}" srcOrd="0" destOrd="0" presId="urn:microsoft.com/office/officeart/2005/8/layout/process1"/>
    <dgm:cxn modelId="{3AC09F87-BFA1-4A81-97F9-B8790E09DBE0}" type="presOf" srcId="{28C5FB33-837C-4FEE-B248-550C4B3E80F4}" destId="{4FEBAC9C-A30B-4E24-9AF8-EE9CD02ED231}" srcOrd="1" destOrd="0" presId="urn:microsoft.com/office/officeart/2005/8/layout/process1"/>
    <dgm:cxn modelId="{29D8B58A-259F-4FE3-A811-1FBB2EECABBE}" type="presOf" srcId="{E3E545C7-BC99-402D-A845-03AA8C6425DC}" destId="{7367D31C-FFE9-4B4E-BF4C-DBA3B13539B2}" srcOrd="0" destOrd="0" presId="urn:microsoft.com/office/officeart/2005/8/layout/process1"/>
    <dgm:cxn modelId="{3CBE168C-F2F4-47CD-A929-DEDFC11C1D82}" type="presOf" srcId="{52287E94-14C7-45B3-B80B-38556AC4A74C}" destId="{79B84104-137F-48BA-9A76-A452CD0D0A88}" srcOrd="0" destOrd="0" presId="urn:microsoft.com/office/officeart/2005/8/layout/process1"/>
    <dgm:cxn modelId="{C9FE5D9B-EA00-4C6F-BDD9-21DC1A5E8DF7}" type="presOf" srcId="{346D5105-79D8-4F52-94D4-E21DCD9A15D6}" destId="{C0234460-CCD3-4784-B962-B5D420EE48BC}" srcOrd="0" destOrd="0" presId="urn:microsoft.com/office/officeart/2005/8/layout/process1"/>
    <dgm:cxn modelId="{26F57C9D-0146-42C2-BA41-1EA48791FA44}" srcId="{52287E94-14C7-45B3-B80B-38556AC4A74C}" destId="{60E5B673-A8D9-475C-9D71-50EF972A5B2E}" srcOrd="1" destOrd="0" parTransId="{E42A2C9B-DB59-48A1-8935-05311E577D40}" sibTransId="{28C5FB33-837C-4FEE-B248-550C4B3E80F4}"/>
    <dgm:cxn modelId="{20D05713-8F38-4131-8341-ABC575AAA459}" type="presParOf" srcId="{79B84104-137F-48BA-9A76-A452CD0D0A88}" destId="{78C22155-138D-4430-90CB-92DA0BBC2EA5}" srcOrd="0" destOrd="0" presId="urn:microsoft.com/office/officeart/2005/8/layout/process1"/>
    <dgm:cxn modelId="{BD3034AC-01D1-4DF1-8560-708BFC417EF4}" type="presParOf" srcId="{79B84104-137F-48BA-9A76-A452CD0D0A88}" destId="{7367D31C-FFE9-4B4E-BF4C-DBA3B13539B2}" srcOrd="1" destOrd="0" presId="urn:microsoft.com/office/officeart/2005/8/layout/process1"/>
    <dgm:cxn modelId="{510D3A1C-8D62-4C80-8605-919300097676}" type="presParOf" srcId="{7367D31C-FFE9-4B4E-BF4C-DBA3B13539B2}" destId="{8A40A4DB-1426-4322-8C72-D8AC43769DB6}" srcOrd="0" destOrd="0" presId="urn:microsoft.com/office/officeart/2005/8/layout/process1"/>
    <dgm:cxn modelId="{A7A568E4-990D-424D-A1E5-D646C893ED94}" type="presParOf" srcId="{79B84104-137F-48BA-9A76-A452CD0D0A88}" destId="{6E37ABB7-161A-46D7-B298-F9EEA21F8D92}" srcOrd="2" destOrd="0" presId="urn:microsoft.com/office/officeart/2005/8/layout/process1"/>
    <dgm:cxn modelId="{CDCD457E-37D0-488B-B8CE-77E9E6178AEA}" type="presParOf" srcId="{79B84104-137F-48BA-9A76-A452CD0D0A88}" destId="{456D69C5-5AA6-4B42-A819-EDF326691A8C}" srcOrd="3" destOrd="0" presId="urn:microsoft.com/office/officeart/2005/8/layout/process1"/>
    <dgm:cxn modelId="{DD9039F6-C08F-4FB7-B8FC-80B49F2DEA28}" type="presParOf" srcId="{456D69C5-5AA6-4B42-A819-EDF326691A8C}" destId="{4FEBAC9C-A30B-4E24-9AF8-EE9CD02ED231}" srcOrd="0" destOrd="0" presId="urn:microsoft.com/office/officeart/2005/8/layout/process1"/>
    <dgm:cxn modelId="{F2597056-21B1-4761-97C4-37BB54DC84F8}" type="presParOf" srcId="{79B84104-137F-48BA-9A76-A452CD0D0A88}" destId="{C0234460-CCD3-4784-B962-B5D420EE48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22155-138D-4430-90CB-92DA0BBC2EA5}">
      <dsp:nvSpPr>
        <dsp:cNvPr id="0" name=""/>
        <dsp:cNvSpPr/>
      </dsp:nvSpPr>
      <dsp:spPr>
        <a:xfrm>
          <a:off x="7500" y="477756"/>
          <a:ext cx="2241946" cy="1345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Retrieve data</a:t>
          </a:r>
        </a:p>
      </dsp:txBody>
      <dsp:txXfrm>
        <a:off x="46899" y="517155"/>
        <a:ext cx="2163148" cy="1266370"/>
      </dsp:txXfrm>
    </dsp:sp>
    <dsp:sp modelId="{7367D31C-FFE9-4B4E-BF4C-DBA3B13539B2}">
      <dsp:nvSpPr>
        <dsp:cNvPr id="0" name=""/>
        <dsp:cNvSpPr/>
      </dsp:nvSpPr>
      <dsp:spPr>
        <a:xfrm>
          <a:off x="2473642" y="872339"/>
          <a:ext cx="475292" cy="556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473642" y="983539"/>
        <a:ext cx="332704" cy="333602"/>
      </dsp:txXfrm>
    </dsp:sp>
    <dsp:sp modelId="{6E37ABB7-161A-46D7-B298-F9EEA21F8D92}">
      <dsp:nvSpPr>
        <dsp:cNvPr id="0" name=""/>
        <dsp:cNvSpPr/>
      </dsp:nvSpPr>
      <dsp:spPr>
        <a:xfrm>
          <a:off x="3146226" y="477756"/>
          <a:ext cx="2241946" cy="1345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Manipulate</a:t>
          </a:r>
        </a:p>
      </dsp:txBody>
      <dsp:txXfrm>
        <a:off x="3185625" y="517155"/>
        <a:ext cx="2163148" cy="1266370"/>
      </dsp:txXfrm>
    </dsp:sp>
    <dsp:sp modelId="{456D69C5-5AA6-4B42-A819-EDF326691A8C}">
      <dsp:nvSpPr>
        <dsp:cNvPr id="0" name=""/>
        <dsp:cNvSpPr/>
      </dsp:nvSpPr>
      <dsp:spPr>
        <a:xfrm>
          <a:off x="5612368" y="872339"/>
          <a:ext cx="475292" cy="5560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5612368" y="983539"/>
        <a:ext cx="332704" cy="333602"/>
      </dsp:txXfrm>
    </dsp:sp>
    <dsp:sp modelId="{C0234460-CCD3-4784-B962-B5D420EE48BC}">
      <dsp:nvSpPr>
        <dsp:cNvPr id="0" name=""/>
        <dsp:cNvSpPr/>
      </dsp:nvSpPr>
      <dsp:spPr>
        <a:xfrm>
          <a:off x="6284952" y="477756"/>
          <a:ext cx="2241946" cy="1345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Write back / commit</a:t>
          </a:r>
        </a:p>
      </dsp:txBody>
      <dsp:txXfrm>
        <a:off x="6324351" y="517155"/>
        <a:ext cx="2163148" cy="126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yingdutch20/Mendix-T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44F3-CFF5-42C5-9BBD-BCDAA0A3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325564" cy="2971801"/>
          </a:xfrm>
        </p:spPr>
        <p:txBody>
          <a:bodyPr/>
          <a:lstStyle/>
          <a:p>
            <a:r>
              <a:rPr lang="en-GB" dirty="0"/>
              <a:t>Test driven development in </a:t>
            </a:r>
            <a:r>
              <a:rPr lang="en-GB" dirty="0" err="1"/>
              <a:t>mendix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6B601-7EA0-41F6-9934-2D532BEE7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Ted Bracht</a:t>
            </a:r>
          </a:p>
          <a:p>
            <a:r>
              <a:rPr lang="en-GB" dirty="0"/>
              <a:t>ted@tedbracht.co.uk</a:t>
            </a:r>
          </a:p>
        </p:txBody>
      </p:sp>
    </p:spTree>
    <p:extLst>
      <p:ext uri="{BB962C8B-B14F-4D97-AF65-F5344CB8AC3E}">
        <p14:creationId xmlns:p14="http://schemas.microsoft.com/office/powerpoint/2010/main" val="73774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C82-8A3B-4F46-9A87-5C7CADF6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546F-206E-4D70-A257-F9AEA874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tests are run every time</a:t>
            </a:r>
          </a:p>
          <a:p>
            <a:r>
              <a:rPr lang="en-GB" dirty="0"/>
              <a:t>Whenever new tests are added, compile and run the whole test set</a:t>
            </a:r>
          </a:p>
          <a:p>
            <a:pPr lvl="1"/>
            <a:r>
              <a:rPr lang="en-GB" dirty="0"/>
              <a:t>Never commit to the server when tests are still failing</a:t>
            </a:r>
          </a:p>
          <a:p>
            <a:pPr lvl="1"/>
            <a:r>
              <a:rPr lang="en-GB" dirty="0"/>
              <a:t>A story is not finished until it has a comprehensive </a:t>
            </a:r>
            <a:r>
              <a:rPr lang="en-GB" dirty="0" err="1"/>
              <a:t>testset</a:t>
            </a:r>
            <a:r>
              <a:rPr lang="en-GB" dirty="0"/>
              <a:t> that runs successfully</a:t>
            </a:r>
          </a:p>
          <a:p>
            <a:pPr lvl="1"/>
            <a:r>
              <a:rPr lang="en-GB" dirty="0"/>
              <a:t>A story is not finished until all existing tests run successfully as well</a:t>
            </a:r>
          </a:p>
        </p:txBody>
      </p:sp>
    </p:spTree>
    <p:extLst>
      <p:ext uri="{BB962C8B-B14F-4D97-AF65-F5344CB8AC3E}">
        <p14:creationId xmlns:p14="http://schemas.microsoft.com/office/powerpoint/2010/main" val="206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95CA-4F5F-40AC-9673-EB7FB528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3938-6677-4C50-ADA2-EDC1EDB4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Tests = Tests of individual Functions</a:t>
            </a:r>
          </a:p>
          <a:p>
            <a:r>
              <a:rPr lang="en-GB" dirty="0"/>
              <a:t>Separate UI interactions and DB interactions from 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5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E6CA-2C03-4F4C-B11D-3026C66B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</a:t>
            </a:r>
            <a:r>
              <a:rPr lang="en-GB" dirty="0" err="1"/>
              <a:t>Mendix</a:t>
            </a:r>
            <a:r>
              <a:rPr lang="en-GB" dirty="0"/>
              <a:t> microflow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2C6F4F-1E8C-4EFE-A480-18929B42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041170"/>
              </p:ext>
            </p:extLst>
          </p:nvPr>
        </p:nvGraphicFramePr>
        <p:xfrm>
          <a:off x="684213" y="685800"/>
          <a:ext cx="8534400" cy="2300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02DF97AE-AD07-414F-87AB-02905E7C0176}"/>
              </a:ext>
            </a:extLst>
          </p:cNvPr>
          <p:cNvSpPr/>
          <p:nvPr/>
        </p:nvSpPr>
        <p:spPr>
          <a:xfrm>
            <a:off x="3842159" y="2927757"/>
            <a:ext cx="2253842" cy="1350627"/>
          </a:xfrm>
          <a:prstGeom prst="upArrow">
            <a:avLst>
              <a:gd name="adj1" fmla="val 50000"/>
              <a:gd name="adj2" fmla="val 49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83056A-022D-45DA-B8E0-5EEFE2BCB827}"/>
              </a:ext>
            </a:extLst>
          </p:cNvPr>
          <p:cNvSpPr/>
          <p:nvPr/>
        </p:nvSpPr>
        <p:spPr>
          <a:xfrm>
            <a:off x="684212" y="2986481"/>
            <a:ext cx="2253842" cy="1291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‘Mock objects’</a:t>
            </a:r>
          </a:p>
        </p:txBody>
      </p:sp>
    </p:spTree>
    <p:extLst>
      <p:ext uri="{BB962C8B-B14F-4D97-AF65-F5344CB8AC3E}">
        <p14:creationId xmlns:p14="http://schemas.microsoft.com/office/powerpoint/2010/main" val="28238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63C-A6C8-4FEF-AAB8-285533A0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EBEC-06D2-4E14-A18D-2337704C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on ‘pure’ functions</a:t>
            </a:r>
          </a:p>
          <a:p>
            <a:pPr lvl="1"/>
            <a:r>
              <a:rPr lang="en-GB" dirty="0"/>
              <a:t>Functions without side effects</a:t>
            </a:r>
          </a:p>
          <a:p>
            <a:pPr lvl="1"/>
            <a:r>
              <a:rPr lang="en-GB" dirty="0"/>
              <a:t>Call a function with a set input should always give the same results</a:t>
            </a:r>
          </a:p>
          <a:p>
            <a:pPr lvl="1"/>
            <a:r>
              <a:rPr lang="en-GB" dirty="0"/>
              <a:t>No state change within the function</a:t>
            </a:r>
          </a:p>
          <a:p>
            <a:r>
              <a:rPr lang="en-GB" dirty="0"/>
              <a:t>Referential transparency</a:t>
            </a:r>
          </a:p>
        </p:txBody>
      </p:sp>
    </p:spTree>
    <p:extLst>
      <p:ext uri="{BB962C8B-B14F-4D97-AF65-F5344CB8AC3E}">
        <p14:creationId xmlns:p14="http://schemas.microsoft.com/office/powerpoint/2010/main" val="25417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330C-2C24-4D66-9E23-1729CDFF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7A68-B2A8-467A-9B9F-391FF5B7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Thinking slows you down …</a:t>
            </a:r>
          </a:p>
          <a:p>
            <a:pPr lvl="1"/>
            <a:r>
              <a:rPr lang="en-GB" dirty="0"/>
              <a:t>Think of a test …</a:t>
            </a:r>
          </a:p>
          <a:p>
            <a:pPr lvl="1"/>
            <a:r>
              <a:rPr lang="en-GB" dirty="0"/>
              <a:t>Think of proper naming of a function …</a:t>
            </a:r>
          </a:p>
          <a:p>
            <a:r>
              <a:rPr lang="en-GB" dirty="0"/>
              <a:t>Separate functions from retrieves and commits</a:t>
            </a:r>
          </a:p>
          <a:p>
            <a:r>
              <a:rPr lang="en-GB" dirty="0"/>
              <a:t>Run tests every time you compile and debug until success</a:t>
            </a:r>
          </a:p>
        </p:txBody>
      </p:sp>
    </p:spTree>
    <p:extLst>
      <p:ext uri="{BB962C8B-B14F-4D97-AF65-F5344CB8AC3E}">
        <p14:creationId xmlns:p14="http://schemas.microsoft.com/office/powerpoint/2010/main" val="28063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E27A-DAFA-423E-BAAA-EF7D80D3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vs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9EB-9B04-48D6-AA94-F60937E3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3 months into development your velocity with TDD will be lower than without TDD</a:t>
            </a:r>
          </a:p>
          <a:p>
            <a:r>
              <a:rPr lang="en-GB" dirty="0"/>
              <a:t>After 3 months the existing code base will start requiring refactoring – that is where TDD starts to catch up</a:t>
            </a:r>
          </a:p>
          <a:p>
            <a:pPr lvl="1"/>
            <a:r>
              <a:rPr lang="en-GB" dirty="0"/>
              <a:t>New functionality integrate with existing</a:t>
            </a:r>
          </a:p>
          <a:p>
            <a:pPr lvl="1"/>
            <a:r>
              <a:rPr lang="en-GB" dirty="0"/>
              <a:t>New insights / user feedback</a:t>
            </a:r>
          </a:p>
          <a:p>
            <a:pPr lvl="1"/>
            <a:r>
              <a:rPr lang="en-GB" dirty="0"/>
              <a:t>Acceptance tests</a:t>
            </a:r>
          </a:p>
          <a:p>
            <a:r>
              <a:rPr lang="en-GB" dirty="0"/>
              <a:t>How many projects are done and finished within 3 months and never touched again?</a:t>
            </a:r>
          </a:p>
        </p:txBody>
      </p:sp>
    </p:spTree>
    <p:extLst>
      <p:ext uri="{BB962C8B-B14F-4D97-AF65-F5344CB8AC3E}">
        <p14:creationId xmlns:p14="http://schemas.microsoft.com/office/powerpoint/2010/main" val="80258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07DE-55A3-46F7-9B95-6047E987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91" y="1921933"/>
            <a:ext cx="8534400" cy="150706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0E9B07-4C13-483F-8CFD-855EBFD6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3836895"/>
            <a:ext cx="8534400" cy="2221255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https://github.com/flyingdutch20/Mendix-TDD</a:t>
            </a:r>
            <a:endParaRPr lang="en-GB" dirty="0"/>
          </a:p>
          <a:p>
            <a:r>
              <a:rPr lang="en-GB"/>
              <a:t>ted@tedbracht.co.uk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5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0FBE-6449-4A46-974E-4F943C84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ted </a:t>
            </a:r>
            <a:r>
              <a:rPr lang="en-GB" dirty="0" err="1"/>
              <a:t>bracht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2B08-E82A-4143-8499-07452530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½ years </a:t>
            </a:r>
            <a:r>
              <a:rPr lang="en-GB" dirty="0" err="1"/>
              <a:t>Mendix</a:t>
            </a:r>
            <a:r>
              <a:rPr lang="en-GB" dirty="0"/>
              <a:t> consultancy</a:t>
            </a:r>
          </a:p>
          <a:p>
            <a:r>
              <a:rPr lang="en-GB" dirty="0"/>
              <a:t>Legal, Insurance, Pharmaceutical, Accounting, Government</a:t>
            </a:r>
          </a:p>
          <a:p>
            <a:r>
              <a:rPr lang="en-GB" dirty="0"/>
              <a:t>30+ years Project Management, Product Architecture, Scrum Master, Change Management</a:t>
            </a:r>
          </a:p>
          <a:p>
            <a:r>
              <a:rPr lang="en-GB" dirty="0"/>
              <a:t>Partner with </a:t>
            </a:r>
            <a:r>
              <a:rPr lang="en-GB" dirty="0" err="1"/>
              <a:t>Bizzomate</a:t>
            </a:r>
            <a:r>
              <a:rPr lang="en-GB" dirty="0"/>
              <a:t> – </a:t>
            </a:r>
            <a:r>
              <a:rPr lang="en-GB" dirty="0" err="1"/>
              <a:t>Avola</a:t>
            </a:r>
            <a:r>
              <a:rPr lang="en-GB" dirty="0"/>
              <a:t> – Decision 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Early adopter of </a:t>
            </a:r>
            <a:r>
              <a:rPr lang="en-GB" dirty="0" err="1"/>
              <a:t>eXtreme</a:t>
            </a:r>
            <a:r>
              <a:rPr lang="en-GB" dirty="0"/>
              <a:t> Programming, Agile, Scrum</a:t>
            </a:r>
          </a:p>
        </p:txBody>
      </p:sp>
    </p:spTree>
    <p:extLst>
      <p:ext uri="{BB962C8B-B14F-4D97-AF65-F5344CB8AC3E}">
        <p14:creationId xmlns:p14="http://schemas.microsoft.com/office/powerpoint/2010/main" val="15316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FD5B-0435-4F75-B036-4FC0EC5B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Mendix</a:t>
            </a:r>
            <a:r>
              <a:rPr lang="en-GB" dirty="0"/>
              <a:t> - Mode 2 – agile - high rate of change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D01D-CFF5-429E-9A81-A02FEFA4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1271"/>
            <a:ext cx="6003459" cy="2227729"/>
          </a:xfrm>
        </p:spPr>
        <p:txBody>
          <a:bodyPr/>
          <a:lstStyle/>
          <a:p>
            <a:r>
              <a:rPr lang="en-GB" dirty="0"/>
              <a:t>Rapid Application Development</a:t>
            </a:r>
          </a:p>
          <a:p>
            <a:pPr lvl="1"/>
            <a:r>
              <a:rPr lang="en-GB" dirty="0"/>
              <a:t>So rapid, that testers can’t keep up!</a:t>
            </a:r>
          </a:p>
          <a:p>
            <a:r>
              <a:rPr lang="en-GB" dirty="0"/>
              <a:t>Support for Refactoring; rename, restructure etc</a:t>
            </a:r>
          </a:p>
          <a:p>
            <a:pPr lvl="1"/>
            <a:r>
              <a:rPr lang="en-GB" dirty="0"/>
              <a:t>Regression testing!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C8522-81F5-4197-8E88-BD67827D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98572"/>
            <a:ext cx="5047129" cy="21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DE3-3174-4852-9422-8818D3BA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from developer’s </a:t>
            </a:r>
            <a:r>
              <a:rPr lang="en-GB" dirty="0" err="1"/>
              <a:t>pov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625F-FC59-438B-B653-CE57AC5A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what I just built do what I expect it to do?</a:t>
            </a:r>
          </a:p>
          <a:p>
            <a:r>
              <a:rPr lang="en-GB" dirty="0"/>
              <a:t>Am I sure that I haven’t broken anything?</a:t>
            </a:r>
          </a:p>
        </p:txBody>
      </p:sp>
    </p:spTree>
    <p:extLst>
      <p:ext uri="{BB962C8B-B14F-4D97-AF65-F5344CB8AC3E}">
        <p14:creationId xmlns:p14="http://schemas.microsoft.com/office/powerpoint/2010/main" val="22365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7A27-8B76-4555-B910-465320C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the </a:t>
            </a:r>
            <a:r>
              <a:rPr lang="en-GB" dirty="0" err="1"/>
              <a:t>mansystems</a:t>
            </a:r>
            <a:r>
              <a:rPr lang="en-GB" dirty="0"/>
              <a:t> </a:t>
            </a:r>
            <a:r>
              <a:rPr lang="en-GB" dirty="0" err="1"/>
              <a:t>ats</a:t>
            </a:r>
            <a:r>
              <a:rPr lang="en-GB" dirty="0"/>
              <a:t> webinar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316FA-2DD9-4105-B18E-7D0D2905C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977" y="685800"/>
            <a:ext cx="372287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B86D-5354-4107-A8B1-BDE912B1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85AB-2A4D-40CA-B414-3A01799C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Selenium – UI focus</a:t>
            </a:r>
          </a:p>
          <a:p>
            <a:r>
              <a:rPr lang="en-GB" dirty="0" err="1"/>
              <a:t>Mansystems</a:t>
            </a:r>
            <a:r>
              <a:rPr lang="en-GB" dirty="0"/>
              <a:t> ATS – End-to-End</a:t>
            </a:r>
          </a:p>
          <a:p>
            <a:r>
              <a:rPr lang="en-GB" dirty="0"/>
              <a:t>Unit Testing (</a:t>
            </a:r>
            <a:r>
              <a:rPr lang="en-GB" dirty="0" err="1"/>
              <a:t>Mendix</a:t>
            </a:r>
            <a:r>
              <a:rPr lang="en-GB" dirty="0"/>
              <a:t> App store module)</a:t>
            </a:r>
          </a:p>
        </p:txBody>
      </p:sp>
    </p:spTree>
    <p:extLst>
      <p:ext uri="{BB962C8B-B14F-4D97-AF65-F5344CB8AC3E}">
        <p14:creationId xmlns:p14="http://schemas.microsoft.com/office/powerpoint/2010/main" val="34677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DDE0-8D5C-4745-B940-EC5FB347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4938-4E10-4DF0-B8FE-6A8BFDED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694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Unit?</a:t>
            </a:r>
          </a:p>
          <a:p>
            <a:pPr lvl="1"/>
            <a:r>
              <a:rPr lang="en-GB" dirty="0"/>
              <a:t>A function that can be tested in isolation</a:t>
            </a:r>
          </a:p>
          <a:p>
            <a:r>
              <a:rPr lang="en-GB" dirty="0"/>
              <a:t>A unit test has one of three results;</a:t>
            </a:r>
          </a:p>
          <a:p>
            <a:pPr lvl="1"/>
            <a:r>
              <a:rPr lang="en-GB" dirty="0"/>
              <a:t>Success – all good</a:t>
            </a:r>
          </a:p>
          <a:p>
            <a:pPr lvl="1"/>
            <a:r>
              <a:rPr lang="en-GB" dirty="0"/>
              <a:t>Fail – the result is different from the expected result</a:t>
            </a:r>
          </a:p>
          <a:p>
            <a:pPr lvl="1"/>
            <a:r>
              <a:rPr lang="en-GB" dirty="0"/>
              <a:t>Error – the test could not be run – runtime error</a:t>
            </a:r>
          </a:p>
          <a:p>
            <a:r>
              <a:rPr lang="en-GB" dirty="0"/>
              <a:t>Example Roman Numerals: As a User I want to retrieve the numeric value of a Roman Numeral letter, for example “I” = 1, “V” = 5, “X” = 10.</a:t>
            </a:r>
          </a:p>
          <a:p>
            <a:pPr lvl="1"/>
            <a:r>
              <a:rPr lang="en-GB" dirty="0"/>
              <a:t>Unit test: assert that the function returns 10 when I provide a “X”</a:t>
            </a:r>
          </a:p>
        </p:txBody>
      </p:sp>
    </p:spTree>
    <p:extLst>
      <p:ext uri="{BB962C8B-B14F-4D97-AF65-F5344CB8AC3E}">
        <p14:creationId xmlns:p14="http://schemas.microsoft.com/office/powerpoint/2010/main" val="163678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6CFA-0852-491F-A5D3-CDC77B87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2F75-BFC9-404C-8016-53931AFD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writing the test;</a:t>
            </a:r>
          </a:p>
          <a:p>
            <a:pPr lvl="1"/>
            <a:r>
              <a:rPr lang="en-GB" dirty="0"/>
              <a:t>Test that when the input parameter is “X”, the result is 10</a:t>
            </a:r>
          </a:p>
          <a:p>
            <a:pPr lvl="1"/>
            <a:r>
              <a:rPr lang="en-GB" dirty="0"/>
              <a:t>The test defines the signature (input parameters and result type) of the function</a:t>
            </a:r>
          </a:p>
          <a:p>
            <a:r>
              <a:rPr lang="en-GB" dirty="0"/>
              <a:t>Then write the Microflow to be tested (the function);</a:t>
            </a:r>
          </a:p>
          <a:p>
            <a:pPr lvl="1"/>
            <a:r>
              <a:rPr lang="en-GB" dirty="0"/>
              <a:t>Input parameter a letter</a:t>
            </a:r>
          </a:p>
          <a:p>
            <a:pPr lvl="1"/>
            <a:r>
              <a:rPr lang="en-GB" dirty="0"/>
              <a:t>Result an integer</a:t>
            </a:r>
          </a:p>
          <a:p>
            <a:pPr lvl="1"/>
            <a:r>
              <a:rPr lang="en-GB" dirty="0"/>
              <a:t>Naming: </a:t>
            </a:r>
            <a:r>
              <a:rPr lang="en-GB" dirty="0" err="1"/>
              <a:t>returnValueOfRomanNumeralLetter</a:t>
            </a:r>
            <a:r>
              <a:rPr lang="en-GB" dirty="0"/>
              <a:t> – intention revealing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7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B476-091E-4036-8CDD-02589BDC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997D-3A27-4F04-8430-9199A9A1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Write the simplest code that makes the test pass</a:t>
            </a:r>
          </a:p>
          <a:p>
            <a:r>
              <a:rPr lang="en-GB" dirty="0"/>
              <a:t>In ‘Pure TDD’: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Write the MF with just the signature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Compile, run – fail – expected 10, return 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Amend the MF to return 10 (hardcoded)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Compile, run –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test with different input, for example “V”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Compile, run – fail – expected 5, return 10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Amend the MF to return 5 for “V”, 10 for “X”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Compile, run – success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test etc</a:t>
            </a:r>
          </a:p>
          <a:p>
            <a:r>
              <a:rPr lang="en-GB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7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406</TotalTime>
  <Words>659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Slice</vt:lpstr>
      <vt:lpstr>Test driven development in mendix</vt:lpstr>
      <vt:lpstr>About ted bracht</vt:lpstr>
      <vt:lpstr>Mendix - Mode 2 – agile - high rate of change </vt:lpstr>
      <vt:lpstr>Testing from developer’s pov</vt:lpstr>
      <vt:lpstr>From the mansystems ats webinar</vt:lpstr>
      <vt:lpstr>Testing automation</vt:lpstr>
      <vt:lpstr>Unit testing</vt:lpstr>
      <vt:lpstr>Test Driven Development (1)</vt:lpstr>
      <vt:lpstr>Test driven development (2)</vt:lpstr>
      <vt:lpstr>Regression Testing</vt:lpstr>
      <vt:lpstr>Focus on functions</vt:lpstr>
      <vt:lpstr>Typical Mendix microflow</vt:lpstr>
      <vt:lpstr>Functional programming</vt:lpstr>
      <vt:lpstr>Speed of development</vt:lpstr>
      <vt:lpstr>Speed vs quality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mendix</dc:title>
  <dc:creator>Ted Bracht</dc:creator>
  <cp:lastModifiedBy>Ted Bracht</cp:lastModifiedBy>
  <cp:revision>20</cp:revision>
  <dcterms:created xsi:type="dcterms:W3CDTF">2018-02-20T11:10:42Z</dcterms:created>
  <dcterms:modified xsi:type="dcterms:W3CDTF">2018-02-22T21:44:27Z</dcterms:modified>
</cp:coreProperties>
</file>