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90" r:id="rId3"/>
    <p:sldId id="292" r:id="rId4"/>
    <p:sldId id="301" r:id="rId5"/>
    <p:sldId id="554" r:id="rId6"/>
    <p:sldId id="567" r:id="rId8"/>
    <p:sldId id="568" r:id="rId9"/>
    <p:sldId id="569" r:id="rId10"/>
    <p:sldId id="570" r:id="rId11"/>
    <p:sldId id="571" r:id="rId12"/>
    <p:sldId id="572" r:id="rId13"/>
    <p:sldId id="573" r:id="rId14"/>
    <p:sldId id="581" r:id="rId15"/>
    <p:sldId id="580" r:id="rId16"/>
    <p:sldId id="574" r:id="rId17"/>
    <p:sldId id="582" r:id="rId18"/>
    <p:sldId id="583" r:id="rId19"/>
    <p:sldId id="584" r:id="rId20"/>
    <p:sldId id="575" r:id="rId21"/>
    <p:sldId id="595" r:id="rId22"/>
    <p:sldId id="576" r:id="rId23"/>
    <p:sldId id="604" r:id="rId24"/>
    <p:sldId id="605" r:id="rId25"/>
    <p:sldId id="611" r:id="rId26"/>
    <p:sldId id="577" r:id="rId27"/>
    <p:sldId id="599" r:id="rId28"/>
    <p:sldId id="600" r:id="rId29"/>
    <p:sldId id="602" r:id="rId30"/>
    <p:sldId id="293"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5519"/>
    <a:srgbClr val="E73A1C"/>
    <a:srgbClr val="232A34"/>
    <a:srgbClr val="F60A73"/>
    <a:srgbClr val="053D20"/>
    <a:srgbClr val="003300"/>
    <a:srgbClr val="00B050"/>
    <a:srgbClr val="00DE64"/>
    <a:srgbClr val="007A37"/>
    <a:srgbClr val="2FFF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60" autoAdjust="0"/>
    <p:restoredTop sz="94660"/>
  </p:normalViewPr>
  <p:slideViewPr>
    <p:cSldViewPr snapToGrid="0">
      <p:cViewPr>
        <p:scale>
          <a:sx n="70" d="100"/>
          <a:sy n="70" d="100"/>
        </p:scale>
        <p:origin x="-348" y="-96"/>
      </p:cViewPr>
      <p:guideLst>
        <p:guide orient="horz" pos="2160"/>
        <p:guide pos="3839"/>
      </p:guideLst>
    </p:cSldViewPr>
  </p:slideViewPr>
  <p:notesTextViewPr>
    <p:cViewPr>
      <p:scale>
        <a:sx n="1" d="1"/>
        <a:sy n="1" d="1"/>
      </p:scale>
      <p:origin x="0" y="0"/>
    </p:cViewPr>
  </p:notesTextViewPr>
  <p:sorterViewPr>
    <p:cViewPr>
      <p:scale>
        <a:sx n="130" d="100"/>
        <a:sy n="130" d="100"/>
      </p:scale>
      <p:origin x="0" y="4008"/>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43749" y="543840"/>
            <a:ext cx="3808933" cy="825045"/>
          </a:xfrm>
          <a:prstGeom prst="rect">
            <a:avLst/>
          </a:prstGeom>
        </p:spPr>
        <p:txBody>
          <a:bodyPr>
            <a:normAutofit/>
          </a:bodyPr>
          <a:lstStyle>
            <a:lvl1pPr>
              <a:defRPr sz="3200" b="1"/>
            </a:lvl1pPr>
          </a:lstStyle>
          <a:p>
            <a:r>
              <a:rPr lang="zh-CN" altLang="en-US" dirty="0" smtClean="0"/>
              <a:t>单击此处添加标题</a:t>
            </a:r>
            <a:endParaRPr lang="zh-CN" altLang="en-US" dirty="0"/>
          </a:p>
        </p:txBody>
      </p:sp>
      <p:sp>
        <p:nvSpPr>
          <p:cNvPr id="7" name="矩形 6"/>
          <p:cNvSpPr/>
          <p:nvPr userDrawn="1"/>
        </p:nvSpPr>
        <p:spPr>
          <a:xfrm>
            <a:off x="0" y="0"/>
            <a:ext cx="624114" cy="1190171"/>
          </a:xfrm>
          <a:prstGeom prst="rect">
            <a:avLst/>
          </a:prstGeom>
          <a:solidFill>
            <a:srgbClr val="053D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userDrawn="1"/>
        </p:nvCxnSpPr>
        <p:spPr>
          <a:xfrm>
            <a:off x="624114" y="543840"/>
            <a:ext cx="3581400" cy="0"/>
          </a:xfrm>
          <a:prstGeom prst="line">
            <a:avLst/>
          </a:prstGeom>
          <a:ln w="38100">
            <a:solidFill>
              <a:srgbClr val="0033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仅标题">
    <p:bg>
      <p:bgPr>
        <a:solidFill>
          <a:srgbClr val="053D20"/>
        </a:solidFill>
        <a:effectLst/>
      </p:bgPr>
    </p:bg>
    <p:spTree>
      <p:nvGrpSpPr>
        <p:cNvPr id="1" name=""/>
        <p:cNvGrpSpPr/>
        <p:nvPr/>
      </p:nvGrpSpPr>
      <p:grpSpPr>
        <a:xfrm>
          <a:off x="0" y="0"/>
          <a:ext cx="0" cy="0"/>
          <a:chOff x="0" y="0"/>
          <a:chExt cx="0" cy="0"/>
        </a:xfrm>
      </p:grpSpPr>
      <p:sp>
        <p:nvSpPr>
          <p:cNvPr id="6" name="矩形 5"/>
          <p:cNvSpPr/>
          <p:nvPr userDrawn="1"/>
        </p:nvSpPr>
        <p:spPr>
          <a:xfrm>
            <a:off x="0" y="0"/>
            <a:ext cx="504825" cy="1190171"/>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userDrawn="1"/>
        </p:nvCxnSpPr>
        <p:spPr>
          <a:xfrm>
            <a:off x="504825" y="543840"/>
            <a:ext cx="370068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标题 1"/>
          <p:cNvSpPr>
            <a:spLocks noGrp="1"/>
          </p:cNvSpPr>
          <p:nvPr>
            <p:ph type="title" hasCustomPrompt="1"/>
          </p:nvPr>
        </p:nvSpPr>
        <p:spPr>
          <a:xfrm>
            <a:off x="843749" y="543840"/>
            <a:ext cx="3808933" cy="825045"/>
          </a:xfrm>
          <a:prstGeom prst="rect">
            <a:avLst/>
          </a:prstGeom>
        </p:spPr>
        <p:txBody>
          <a:bodyPr>
            <a:normAutofit/>
          </a:bodyPr>
          <a:lstStyle>
            <a:lvl1pPr>
              <a:defRPr sz="3200" b="1">
                <a:solidFill>
                  <a:schemeClr val="bg1"/>
                </a:solidFill>
              </a:defRPr>
            </a:lvl1pPr>
          </a:lstStyle>
          <a:p>
            <a:r>
              <a:rPr lang="zh-CN" altLang="en-US" dirty="0" smtClean="0"/>
              <a:t>单击此处添加标题</a:t>
            </a:r>
            <a:endParaRPr lang="zh-CN" alt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矩形 2"/>
          <p:cNvSpPr/>
          <p:nvPr userDrawn="1"/>
        </p:nvSpPr>
        <p:spPr>
          <a:xfrm>
            <a:off x="0" y="0"/>
            <a:ext cx="12192000" cy="4210050"/>
          </a:xfrm>
          <a:prstGeom prst="rect">
            <a:avLst/>
          </a:prstGeom>
          <a:solidFill>
            <a:srgbClr val="00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0" y="0"/>
            <a:ext cx="485775" cy="1190171"/>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userDrawn="1"/>
        </p:nvCxnSpPr>
        <p:spPr>
          <a:xfrm>
            <a:off x="485775" y="543840"/>
            <a:ext cx="371973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标题 1"/>
          <p:cNvSpPr>
            <a:spLocks noGrp="1"/>
          </p:cNvSpPr>
          <p:nvPr>
            <p:ph type="title" hasCustomPrompt="1"/>
          </p:nvPr>
        </p:nvSpPr>
        <p:spPr>
          <a:xfrm>
            <a:off x="843749" y="543840"/>
            <a:ext cx="3808933" cy="825045"/>
          </a:xfrm>
          <a:prstGeom prst="rect">
            <a:avLst/>
          </a:prstGeom>
        </p:spPr>
        <p:txBody>
          <a:bodyPr>
            <a:normAutofit/>
          </a:bodyPr>
          <a:lstStyle>
            <a:lvl1pPr>
              <a:defRPr sz="3200" b="1">
                <a:solidFill>
                  <a:schemeClr val="bg1"/>
                </a:solidFill>
              </a:defRPr>
            </a:lvl1pPr>
          </a:lstStyle>
          <a:p>
            <a:r>
              <a:rPr lang="zh-CN" altLang="en-US" dirty="0" smtClean="0"/>
              <a:t>单击此处添加标题</a:t>
            </a:r>
            <a:endParaRPr lang="zh-CN" alt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1">
            <a:lumMod val="95000"/>
          </a:schemeClr>
        </a:solidFill>
        <a:effectLst/>
      </p:bgPr>
    </p:bg>
    <p:spTree>
      <p:nvGrpSpPr>
        <p:cNvPr id="1" name=""/>
        <p:cNvGrpSpPr/>
        <p:nvPr/>
      </p:nvGrpSpPr>
      <p:grpSpPr>
        <a:xfrm>
          <a:off x="0" y="0"/>
          <a:ext cx="0" cy="0"/>
          <a:chOff x="0" y="0"/>
          <a:chExt cx="0" cy="0"/>
        </a:xfrm>
      </p:grpSpPr>
      <p:sp>
        <p:nvSpPr>
          <p:cNvPr id="8" name="椭圆 7"/>
          <p:cNvSpPr/>
          <p:nvPr/>
        </p:nvSpPr>
        <p:spPr>
          <a:xfrm>
            <a:off x="7421798" y="2425848"/>
            <a:ext cx="1758553" cy="1758553"/>
          </a:xfrm>
          <a:prstGeom prst="ellipse">
            <a:avLst/>
          </a:prstGeom>
          <a:solidFill>
            <a:srgbClr val="007A3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8103970" y="3191897"/>
            <a:ext cx="1306286" cy="1306286"/>
          </a:xfrm>
          <a:prstGeom prst="ellipse">
            <a:avLst/>
          </a:prstGeom>
          <a:solidFill>
            <a:srgbClr val="007A37">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9167327" y="3330383"/>
            <a:ext cx="854018" cy="854018"/>
          </a:xfrm>
          <a:prstGeom prst="ellipse">
            <a:avLst/>
          </a:prstGeom>
          <a:solidFill>
            <a:srgbClr val="007A3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userDrawn="1"/>
        </p:nvSpPr>
        <p:spPr>
          <a:xfrm flipH="1">
            <a:off x="2803231" y="2511771"/>
            <a:ext cx="1758553" cy="1758553"/>
          </a:xfrm>
          <a:prstGeom prst="ellipse">
            <a:avLst/>
          </a:prstGeom>
          <a:solidFill>
            <a:srgbClr val="007A37">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flipH="1">
            <a:off x="2573326" y="3277820"/>
            <a:ext cx="1306286" cy="1306286"/>
          </a:xfrm>
          <a:prstGeom prst="ellipse">
            <a:avLst/>
          </a:prstGeom>
          <a:solidFill>
            <a:srgbClr val="007A37">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flipH="1">
            <a:off x="1962237" y="3416306"/>
            <a:ext cx="854018" cy="854018"/>
          </a:xfrm>
          <a:prstGeom prst="ellipse">
            <a:avLst/>
          </a:prstGeom>
          <a:solidFill>
            <a:srgbClr val="007A3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 9"/>
          <p:cNvGrpSpPr/>
          <p:nvPr userDrawn="1"/>
        </p:nvGrpSpPr>
        <p:grpSpPr>
          <a:xfrm>
            <a:off x="4143657" y="1469396"/>
            <a:ext cx="3671455" cy="3671455"/>
            <a:chOff x="2736273" y="748180"/>
            <a:chExt cx="3671455" cy="3671455"/>
          </a:xfrm>
        </p:grpSpPr>
        <p:sp>
          <p:nvSpPr>
            <p:cNvPr id="16" name="椭圆 15"/>
            <p:cNvSpPr/>
            <p:nvPr/>
          </p:nvSpPr>
          <p:spPr>
            <a:xfrm>
              <a:off x="2736273" y="748180"/>
              <a:ext cx="3671455" cy="3671455"/>
            </a:xfrm>
            <a:prstGeom prst="ellipse">
              <a:avLst/>
            </a:prstGeom>
            <a:solidFill>
              <a:srgbClr val="007A3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solidFill>
                  <a:srgbClr val="103154"/>
                </a:solidFill>
              </a:endParaRPr>
            </a:p>
          </p:txBody>
        </p:sp>
        <p:sp>
          <p:nvSpPr>
            <p:cNvPr id="17" name="矩形 16"/>
            <p:cNvSpPr/>
            <p:nvPr/>
          </p:nvSpPr>
          <p:spPr>
            <a:xfrm>
              <a:off x="4494148" y="1790555"/>
              <a:ext cx="184731" cy="707886"/>
            </a:xfrm>
            <a:prstGeom prst="rect">
              <a:avLst/>
            </a:prstGeom>
          </p:spPr>
          <p:txBody>
            <a:bodyPr wrap="none">
              <a:spAutoFit/>
            </a:bodyPr>
            <a:lstStyle/>
            <a:p>
              <a:pPr algn="ctr"/>
              <a:endParaRPr kumimoji="1" lang="en-US" altLang="zh-CN" sz="4000" b="1" dirty="0">
                <a:solidFill>
                  <a:schemeClr val="bg1"/>
                </a:solidFill>
              </a:endParaRPr>
            </a:p>
          </p:txBody>
        </p:sp>
      </p:grpSp>
      <p:sp>
        <p:nvSpPr>
          <p:cNvPr id="21" name="椭圆 20"/>
          <p:cNvSpPr/>
          <p:nvPr userDrawn="1"/>
        </p:nvSpPr>
        <p:spPr>
          <a:xfrm flipH="1">
            <a:off x="3840150" y="1160785"/>
            <a:ext cx="4258939" cy="4258939"/>
          </a:xfrm>
          <a:prstGeom prst="ellipse">
            <a:avLst/>
          </a:prstGeom>
          <a:solidFill>
            <a:srgbClr val="007A37">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userDrawn="1"/>
        </p:nvSpPr>
        <p:spPr>
          <a:xfrm>
            <a:off x="8441104" y="3552384"/>
            <a:ext cx="632017" cy="632017"/>
          </a:xfrm>
          <a:prstGeom prst="ellipse">
            <a:avLst/>
          </a:prstGeom>
          <a:solidFill>
            <a:srgbClr val="007A3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userDrawn="1"/>
        </p:nvSpPr>
        <p:spPr>
          <a:xfrm>
            <a:off x="2910460" y="3614954"/>
            <a:ext cx="632017" cy="632017"/>
          </a:xfrm>
          <a:prstGeom prst="ellipse">
            <a:avLst/>
          </a:prstGeom>
          <a:solidFill>
            <a:srgbClr val="007A3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161230" y="948020"/>
            <a:ext cx="433105" cy="433105"/>
          </a:xfrm>
          <a:prstGeom prst="ellipse">
            <a:avLst/>
          </a:prstGeom>
          <a:solidFill>
            <a:srgbClr val="007A37">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1185619" y="4278092"/>
            <a:ext cx="436783" cy="436783"/>
          </a:xfrm>
          <a:prstGeom prst="ellipse">
            <a:avLst/>
          </a:prstGeom>
          <a:solidFill>
            <a:srgbClr val="007A37">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4" name="矩形 3"/>
          <p:cNvSpPr/>
          <p:nvPr userDrawn="1"/>
        </p:nvSpPr>
        <p:spPr>
          <a:xfrm>
            <a:off x="0" y="0"/>
            <a:ext cx="624114" cy="1190171"/>
          </a:xfrm>
          <a:prstGeom prst="rect">
            <a:avLst/>
          </a:prstGeom>
          <a:solidFill>
            <a:srgbClr val="053D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userDrawn="1"/>
        </p:nvCxnSpPr>
        <p:spPr>
          <a:xfrm>
            <a:off x="624114" y="543840"/>
            <a:ext cx="3581400" cy="0"/>
          </a:xfrm>
          <a:prstGeom prst="line">
            <a:avLst/>
          </a:prstGeom>
          <a:ln w="38100">
            <a:solidFill>
              <a:srgbClr val="0033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1.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1.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xml"/><Relationship Id="rId2" Type="http://schemas.openxmlformats.org/officeDocument/2006/relationships/image" Target="../media/image15.png"/><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17.png"/><Relationship Id="rId1"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Administrator\Desktop\未标题2 拷贝.jpg"/>
          <p:cNvPicPr>
            <a:picLocks noChangeAspect="1" noChangeArrowheads="1"/>
          </p:cNvPicPr>
          <p:nvPr/>
        </p:nvPicPr>
        <p:blipFill>
          <a:blip r:embed="rId1" cstate="print"/>
          <a:srcRect/>
          <a:stretch>
            <a:fillRect/>
          </a:stretch>
        </p:blipFill>
        <p:spPr bwMode="auto">
          <a:xfrm>
            <a:off x="0" y="0"/>
            <a:ext cx="12192000" cy="6858001"/>
          </a:xfrm>
          <a:prstGeom prst="rect">
            <a:avLst/>
          </a:prstGeom>
          <a:noFill/>
        </p:spPr>
      </p:pic>
      <p:sp>
        <p:nvSpPr>
          <p:cNvPr id="4" name="TextBox 3"/>
          <p:cNvSpPr txBox="1"/>
          <p:nvPr/>
        </p:nvSpPr>
        <p:spPr>
          <a:xfrm>
            <a:off x="10183194" y="1612367"/>
            <a:ext cx="1685925" cy="483235"/>
          </a:xfrm>
          <a:prstGeom prst="rect">
            <a:avLst/>
          </a:prstGeom>
          <a:noFill/>
        </p:spPr>
        <p:txBody>
          <a:bodyPr wrap="none" rtlCol="0">
            <a:spAutoFit/>
          </a:bodyPr>
          <a:lstStyle/>
          <a:p>
            <a:pPr algn="ctr"/>
            <a:r>
              <a:rPr lang="en-US" altLang="zh-CN" sz="2400" b="1" dirty="0">
                <a:solidFill>
                  <a:schemeClr val="bg1"/>
                </a:solidFill>
              </a:rPr>
              <a:t>HTML5</a:t>
            </a:r>
            <a:r>
              <a:rPr lang="zh-CN" altLang="en-US" sz="2400" b="1" dirty="0">
                <a:solidFill>
                  <a:schemeClr val="bg1"/>
                </a:solidFill>
              </a:rPr>
              <a:t>基础</a:t>
            </a:r>
            <a:endParaRPr lang="zh-CN" altLang="en-US" sz="2400" b="1"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9370"/>
            <a:ext cx="12192000" cy="693674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232A34"/>
                </a:solidFill>
              </a:rPr>
              <a:t>css基础语法</a:t>
            </a: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5895975" cy="521970"/>
          </a:xfrm>
          <a:prstGeom prst="rect">
            <a:avLst/>
          </a:prstGeom>
          <a:noFill/>
        </p:spPr>
        <p:txBody>
          <a:bodyPr wrap="square" rtlCol="0">
            <a:spAutoFit/>
          </a:bodyPr>
          <a:lstStyle/>
          <a:p>
            <a:r>
              <a:rPr lang="en-US" altLang="zh-CN" sz="2800" dirty="0">
                <a:solidFill>
                  <a:schemeClr val="bg1"/>
                </a:solidFill>
                <a:sym typeface="+mn-ea"/>
              </a:rPr>
              <a:t>CSS3-弹性盒模型</a:t>
            </a:r>
            <a:endParaRPr lang="en-US" altLang="zh-CN" sz="2800" dirty="0">
              <a:solidFill>
                <a:schemeClr val="bg1"/>
              </a:solidFill>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8" name="文本框 7"/>
          <p:cNvSpPr txBox="1"/>
          <p:nvPr/>
        </p:nvSpPr>
        <p:spPr>
          <a:xfrm>
            <a:off x="586740" y="1606550"/>
            <a:ext cx="11018520" cy="5077460"/>
          </a:xfrm>
          <a:prstGeom prst="rect">
            <a:avLst/>
          </a:prstGeom>
          <a:noFill/>
        </p:spPr>
        <p:txBody>
          <a:bodyPr wrap="square" rtlCol="0">
            <a:spAutoFit/>
          </a:bodyPr>
          <a:p>
            <a:pPr fontAlgn="auto">
              <a:lnSpc>
                <a:spcPct val="150000"/>
              </a:lnSpc>
            </a:pPr>
            <a:r>
              <a:rPr b="1">
                <a:solidFill>
                  <a:schemeClr val="bg1"/>
                </a:solidFill>
                <a:sym typeface="+mn-ea"/>
              </a:rPr>
              <a:t>flex-wrap 属性</a:t>
            </a:r>
            <a:endParaRPr b="1">
              <a:solidFill>
                <a:schemeClr val="bg1"/>
              </a:solidFill>
              <a:sym typeface="+mn-ea"/>
            </a:endParaRPr>
          </a:p>
          <a:p>
            <a:pPr fontAlgn="auto">
              <a:lnSpc>
                <a:spcPct val="150000"/>
              </a:lnSpc>
            </a:pPr>
            <a:r>
              <a:rPr>
                <a:solidFill>
                  <a:schemeClr val="bg1"/>
                </a:solidFill>
              </a:rPr>
              <a:t>flex-wrap 属性用于指定弹性盒子的子元素换行方式。</a:t>
            </a:r>
            <a:endParaRPr>
              <a:solidFill>
                <a:schemeClr val="bg1"/>
              </a:solidFill>
            </a:endParaRPr>
          </a:p>
          <a:p>
            <a:pPr fontAlgn="auto">
              <a:lnSpc>
                <a:spcPct val="150000"/>
              </a:lnSpc>
            </a:pPr>
            <a:r>
              <a:rPr lang="en-US">
                <a:solidFill>
                  <a:schemeClr val="bg1"/>
                </a:solidFill>
              </a:rPr>
              <a:t>	</a:t>
            </a:r>
            <a:endParaRPr lang="en-US">
              <a:solidFill>
                <a:schemeClr val="bg1"/>
              </a:solidFill>
            </a:endParaRPr>
          </a:p>
          <a:p>
            <a:pPr fontAlgn="auto">
              <a:lnSpc>
                <a:spcPct val="150000"/>
              </a:lnSpc>
            </a:pPr>
            <a:r>
              <a:rPr lang="en-US">
                <a:solidFill>
                  <a:schemeClr val="bg1"/>
                </a:solidFill>
              </a:rPr>
              <a:t>	</a:t>
            </a:r>
            <a:r>
              <a:rPr>
                <a:solidFill>
                  <a:schemeClr val="bg1"/>
                </a:solidFill>
              </a:rPr>
              <a:t>nowrap </a:t>
            </a:r>
            <a:endParaRPr>
              <a:solidFill>
                <a:schemeClr val="bg1"/>
              </a:solidFill>
            </a:endParaRPr>
          </a:p>
          <a:p>
            <a:pPr fontAlgn="auto">
              <a:lnSpc>
                <a:spcPct val="150000"/>
              </a:lnSpc>
            </a:pPr>
            <a:endParaRPr>
              <a:solidFill>
                <a:schemeClr val="bg1"/>
              </a:solidFill>
            </a:endParaRPr>
          </a:p>
          <a:p>
            <a:pPr fontAlgn="auto">
              <a:lnSpc>
                <a:spcPct val="150000"/>
              </a:lnSpc>
            </a:pPr>
            <a:r>
              <a:rPr lang="en-US">
                <a:solidFill>
                  <a:schemeClr val="bg1"/>
                </a:solidFill>
              </a:rPr>
              <a:t>	</a:t>
            </a:r>
            <a:endParaRPr lang="en-US">
              <a:solidFill>
                <a:schemeClr val="bg1"/>
              </a:solidFill>
            </a:endParaRPr>
          </a:p>
          <a:p>
            <a:pPr fontAlgn="auto">
              <a:lnSpc>
                <a:spcPct val="150000"/>
              </a:lnSpc>
            </a:pPr>
            <a:r>
              <a:rPr lang="en-US">
                <a:solidFill>
                  <a:schemeClr val="bg1"/>
                </a:solidFill>
              </a:rPr>
              <a:t>	</a:t>
            </a:r>
            <a:r>
              <a:rPr>
                <a:solidFill>
                  <a:schemeClr val="bg1"/>
                </a:solidFill>
              </a:rPr>
              <a:t>wrap </a:t>
            </a:r>
            <a:endParaRPr>
              <a:solidFill>
                <a:schemeClr val="bg1"/>
              </a:solidFill>
            </a:endParaRPr>
          </a:p>
          <a:p>
            <a:pPr fontAlgn="auto">
              <a:lnSpc>
                <a:spcPct val="150000"/>
              </a:lnSpc>
            </a:pPr>
            <a:endParaRPr>
              <a:solidFill>
                <a:schemeClr val="bg1"/>
              </a:solidFill>
            </a:endParaRPr>
          </a:p>
          <a:p>
            <a:pPr fontAlgn="auto">
              <a:lnSpc>
                <a:spcPct val="150000"/>
              </a:lnSpc>
            </a:pPr>
            <a:endParaRPr>
              <a:solidFill>
                <a:schemeClr val="bg1"/>
              </a:solidFill>
            </a:endParaRPr>
          </a:p>
          <a:p>
            <a:pPr fontAlgn="auto">
              <a:lnSpc>
                <a:spcPct val="150000"/>
              </a:lnSpc>
            </a:pPr>
            <a:r>
              <a:rPr lang="en-US">
                <a:solidFill>
                  <a:schemeClr val="bg1"/>
                </a:solidFill>
              </a:rPr>
              <a:t>	</a:t>
            </a:r>
            <a:endParaRPr lang="en-US">
              <a:solidFill>
                <a:schemeClr val="bg1"/>
              </a:solidFill>
            </a:endParaRPr>
          </a:p>
          <a:p>
            <a:pPr fontAlgn="auto">
              <a:lnSpc>
                <a:spcPct val="150000"/>
              </a:lnSpc>
            </a:pPr>
            <a:r>
              <a:rPr lang="en-US">
                <a:solidFill>
                  <a:schemeClr val="bg1"/>
                </a:solidFill>
              </a:rPr>
              <a:t>	</a:t>
            </a:r>
            <a:r>
              <a:rPr>
                <a:solidFill>
                  <a:schemeClr val="bg1"/>
                </a:solidFill>
              </a:rPr>
              <a:t>wrap-reverse </a:t>
            </a:r>
            <a:endParaRPr>
              <a:solidFill>
                <a:schemeClr val="bg1"/>
              </a:solidFill>
            </a:endParaRPr>
          </a:p>
          <a:p>
            <a:pPr fontAlgn="auto">
              <a:lnSpc>
                <a:spcPct val="150000"/>
              </a:lnSpc>
            </a:pPr>
            <a:endParaRPr>
              <a:solidFill>
                <a:schemeClr val="bg1"/>
              </a:solidFill>
            </a:endParaRPr>
          </a:p>
        </p:txBody>
      </p:sp>
      <p:pic>
        <p:nvPicPr>
          <p:cNvPr id="7" name="图片 6"/>
          <p:cNvPicPr>
            <a:picLocks noChangeAspect="1"/>
          </p:cNvPicPr>
          <p:nvPr/>
        </p:nvPicPr>
        <p:blipFill>
          <a:blip r:embed="rId2"/>
          <a:stretch>
            <a:fillRect/>
          </a:stretch>
        </p:blipFill>
        <p:spPr>
          <a:xfrm>
            <a:off x="4091623" y="2509520"/>
            <a:ext cx="5269865" cy="1188720"/>
          </a:xfrm>
          <a:prstGeom prst="rect">
            <a:avLst/>
          </a:prstGeom>
          <a:noFill/>
          <a:ln w="9525">
            <a:noFill/>
          </a:ln>
        </p:spPr>
      </p:pic>
      <p:pic>
        <p:nvPicPr>
          <p:cNvPr id="9" name="图片 7"/>
          <p:cNvPicPr>
            <a:picLocks noChangeAspect="1"/>
          </p:cNvPicPr>
          <p:nvPr/>
        </p:nvPicPr>
        <p:blipFill>
          <a:blip r:embed="rId3"/>
          <a:stretch>
            <a:fillRect/>
          </a:stretch>
        </p:blipFill>
        <p:spPr>
          <a:xfrm>
            <a:off x="4091623" y="3788093"/>
            <a:ext cx="5269865" cy="1367155"/>
          </a:xfrm>
          <a:prstGeom prst="rect">
            <a:avLst/>
          </a:prstGeom>
          <a:noFill/>
          <a:ln w="9525">
            <a:noFill/>
          </a:ln>
        </p:spPr>
      </p:pic>
      <p:pic>
        <p:nvPicPr>
          <p:cNvPr id="10" name="图片 8"/>
          <p:cNvPicPr>
            <a:picLocks noChangeAspect="1"/>
          </p:cNvPicPr>
          <p:nvPr/>
        </p:nvPicPr>
        <p:blipFill>
          <a:blip r:embed="rId4"/>
          <a:stretch>
            <a:fillRect/>
          </a:stretch>
        </p:blipFill>
        <p:spPr>
          <a:xfrm>
            <a:off x="4092893" y="5270183"/>
            <a:ext cx="5268595" cy="1407795"/>
          </a:xfrm>
          <a:prstGeom prst="rect">
            <a:avLst/>
          </a:prstGeom>
          <a:noFill/>
          <a:ln w="9525">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9370"/>
            <a:ext cx="12192000" cy="693674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232A34"/>
                </a:solidFill>
              </a:rPr>
              <a:t>css基础语法</a:t>
            </a: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5895975" cy="521970"/>
          </a:xfrm>
          <a:prstGeom prst="rect">
            <a:avLst/>
          </a:prstGeom>
          <a:noFill/>
        </p:spPr>
        <p:txBody>
          <a:bodyPr wrap="square" rtlCol="0">
            <a:spAutoFit/>
          </a:bodyPr>
          <a:lstStyle/>
          <a:p>
            <a:r>
              <a:rPr lang="en-US" altLang="zh-CN" sz="2800" dirty="0">
                <a:solidFill>
                  <a:schemeClr val="bg1"/>
                </a:solidFill>
                <a:sym typeface="+mn-ea"/>
              </a:rPr>
              <a:t>CSS3-弹性盒模型</a:t>
            </a:r>
            <a:endParaRPr lang="en-US" altLang="zh-CN" sz="2800" dirty="0">
              <a:solidFill>
                <a:schemeClr val="bg1"/>
              </a:solidFill>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8" name="文本框 7"/>
          <p:cNvSpPr txBox="1"/>
          <p:nvPr/>
        </p:nvSpPr>
        <p:spPr>
          <a:xfrm>
            <a:off x="586740" y="1606550"/>
            <a:ext cx="11018520" cy="3784600"/>
          </a:xfrm>
          <a:prstGeom prst="rect">
            <a:avLst/>
          </a:prstGeom>
          <a:noFill/>
        </p:spPr>
        <p:txBody>
          <a:bodyPr wrap="square" rtlCol="0">
            <a:spAutoFit/>
          </a:bodyPr>
          <a:p>
            <a:pPr fontAlgn="auto">
              <a:lnSpc>
                <a:spcPct val="150000"/>
              </a:lnSpc>
            </a:pPr>
            <a:r>
              <a:rPr b="1">
                <a:solidFill>
                  <a:schemeClr val="bg1"/>
                </a:solidFill>
                <a:sym typeface="+mn-ea"/>
              </a:rPr>
              <a:t>align-content 属性</a:t>
            </a:r>
            <a:endParaRPr b="1">
              <a:solidFill>
                <a:schemeClr val="bg1"/>
              </a:solidFill>
              <a:sym typeface="+mn-ea"/>
            </a:endParaRPr>
          </a:p>
          <a:p>
            <a:pPr fontAlgn="auto">
              <a:lnSpc>
                <a:spcPct val="150000"/>
              </a:lnSpc>
            </a:pPr>
            <a:r>
              <a:rPr sz="1600">
                <a:solidFill>
                  <a:schemeClr val="bg1"/>
                </a:solidFill>
              </a:rPr>
              <a:t>用于修改 flex-wrap 属性的行为。类似于 align-items, 但它不是设置弹性子元素的对齐，而是设置各个行的对齐。</a:t>
            </a:r>
            <a:endParaRPr lang="en-US">
              <a:solidFill>
                <a:schemeClr val="bg1"/>
              </a:solidFill>
            </a:endParaRPr>
          </a:p>
          <a:p>
            <a:pPr fontAlgn="auto">
              <a:lnSpc>
                <a:spcPct val="150000"/>
              </a:lnSpc>
            </a:pPr>
            <a:r>
              <a:rPr lang="en-US">
                <a:solidFill>
                  <a:schemeClr val="bg1"/>
                </a:solidFill>
              </a:rPr>
              <a:t>	</a:t>
            </a:r>
            <a:r>
              <a:rPr>
                <a:solidFill>
                  <a:schemeClr val="bg1"/>
                </a:solidFill>
              </a:rPr>
              <a:t>stretch </a:t>
            </a:r>
            <a:endParaRPr>
              <a:solidFill>
                <a:schemeClr val="bg1"/>
              </a:solidFill>
            </a:endParaRPr>
          </a:p>
          <a:p>
            <a:pPr fontAlgn="auto">
              <a:lnSpc>
                <a:spcPct val="150000"/>
              </a:lnSpc>
            </a:pPr>
            <a:r>
              <a:rPr lang="en-US">
                <a:solidFill>
                  <a:schemeClr val="bg1"/>
                </a:solidFill>
              </a:rPr>
              <a:t>	</a:t>
            </a:r>
            <a:r>
              <a:rPr>
                <a:solidFill>
                  <a:schemeClr val="bg1"/>
                </a:solidFill>
              </a:rPr>
              <a:t>flex-start </a:t>
            </a:r>
            <a:endParaRPr>
              <a:solidFill>
                <a:schemeClr val="bg1"/>
              </a:solidFill>
            </a:endParaRPr>
          </a:p>
          <a:p>
            <a:pPr fontAlgn="auto">
              <a:lnSpc>
                <a:spcPct val="150000"/>
              </a:lnSpc>
            </a:pPr>
            <a:r>
              <a:rPr lang="en-US">
                <a:solidFill>
                  <a:schemeClr val="bg1"/>
                </a:solidFill>
              </a:rPr>
              <a:t>	</a:t>
            </a:r>
            <a:r>
              <a:rPr>
                <a:solidFill>
                  <a:schemeClr val="bg1"/>
                </a:solidFill>
              </a:rPr>
              <a:t>flex-end </a:t>
            </a:r>
            <a:r>
              <a:rPr lang="en-US">
                <a:solidFill>
                  <a:schemeClr val="bg1"/>
                </a:solidFill>
              </a:rPr>
              <a:t>	</a:t>
            </a:r>
            <a:endParaRPr lang="en-US">
              <a:solidFill>
                <a:schemeClr val="bg1"/>
              </a:solidFill>
            </a:endParaRPr>
          </a:p>
          <a:p>
            <a:pPr fontAlgn="auto">
              <a:lnSpc>
                <a:spcPct val="150000"/>
              </a:lnSpc>
            </a:pPr>
            <a:r>
              <a:rPr lang="en-US">
                <a:solidFill>
                  <a:schemeClr val="bg1"/>
                </a:solidFill>
              </a:rPr>
              <a:t>	</a:t>
            </a:r>
            <a:r>
              <a:rPr>
                <a:solidFill>
                  <a:schemeClr val="bg1"/>
                </a:solidFill>
              </a:rPr>
              <a:t>center </a:t>
            </a:r>
            <a:endParaRPr>
              <a:solidFill>
                <a:schemeClr val="bg1"/>
              </a:solidFill>
            </a:endParaRPr>
          </a:p>
          <a:p>
            <a:pPr fontAlgn="auto">
              <a:lnSpc>
                <a:spcPct val="150000"/>
              </a:lnSpc>
            </a:pPr>
            <a:r>
              <a:rPr lang="en-US">
                <a:solidFill>
                  <a:schemeClr val="bg1"/>
                </a:solidFill>
              </a:rPr>
              <a:t>	</a:t>
            </a:r>
            <a:r>
              <a:rPr>
                <a:solidFill>
                  <a:schemeClr val="bg1"/>
                </a:solidFill>
              </a:rPr>
              <a:t>space-between </a:t>
            </a:r>
            <a:endParaRPr>
              <a:solidFill>
                <a:schemeClr val="bg1"/>
              </a:solidFill>
            </a:endParaRPr>
          </a:p>
          <a:p>
            <a:pPr fontAlgn="auto">
              <a:lnSpc>
                <a:spcPct val="150000"/>
              </a:lnSpc>
            </a:pPr>
            <a:r>
              <a:rPr lang="en-US">
                <a:solidFill>
                  <a:schemeClr val="bg1"/>
                </a:solidFill>
              </a:rPr>
              <a:t>	</a:t>
            </a:r>
            <a:r>
              <a:rPr>
                <a:solidFill>
                  <a:schemeClr val="bg1"/>
                </a:solidFill>
              </a:rPr>
              <a:t>space-around </a:t>
            </a:r>
            <a:endParaRPr>
              <a:solidFill>
                <a:schemeClr val="bg1"/>
              </a:solidFill>
            </a:endParaRPr>
          </a:p>
          <a:p>
            <a:pPr fontAlgn="auto">
              <a:lnSpc>
                <a:spcPct val="150000"/>
              </a:lnSpc>
            </a:pPr>
            <a:endParaRPr>
              <a:solidFill>
                <a:schemeClr val="bg1"/>
              </a:solidFill>
            </a:endParaRPr>
          </a:p>
        </p:txBody>
      </p:sp>
      <p:pic>
        <p:nvPicPr>
          <p:cNvPr id="11" name="图片 9"/>
          <p:cNvPicPr>
            <a:picLocks noChangeAspect="1"/>
          </p:cNvPicPr>
          <p:nvPr/>
        </p:nvPicPr>
        <p:blipFill>
          <a:blip r:embed="rId2"/>
          <a:stretch>
            <a:fillRect/>
          </a:stretch>
        </p:blipFill>
        <p:spPr>
          <a:xfrm>
            <a:off x="5921375" y="2559685"/>
            <a:ext cx="3181350" cy="4020185"/>
          </a:xfrm>
          <a:prstGeom prst="rect">
            <a:avLst/>
          </a:prstGeom>
          <a:noFill/>
          <a:ln w="9525">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9370"/>
            <a:ext cx="12192000" cy="693674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232A34"/>
                </a:solidFill>
              </a:rPr>
              <a:t>css基础语法</a:t>
            </a: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5895975" cy="521970"/>
          </a:xfrm>
          <a:prstGeom prst="rect">
            <a:avLst/>
          </a:prstGeom>
          <a:noFill/>
        </p:spPr>
        <p:txBody>
          <a:bodyPr wrap="square" rtlCol="0">
            <a:spAutoFit/>
          </a:bodyPr>
          <a:lstStyle/>
          <a:p>
            <a:r>
              <a:rPr lang="en-US" altLang="zh-CN" sz="2800" dirty="0">
                <a:solidFill>
                  <a:schemeClr val="bg1"/>
                </a:solidFill>
                <a:sym typeface="+mn-ea"/>
              </a:rPr>
              <a:t>CSS3-弹性盒模型</a:t>
            </a:r>
            <a:endParaRPr lang="en-US" altLang="zh-CN" sz="2800" dirty="0">
              <a:solidFill>
                <a:schemeClr val="bg1"/>
              </a:solidFill>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8" name="文本框 7"/>
          <p:cNvSpPr txBox="1"/>
          <p:nvPr/>
        </p:nvSpPr>
        <p:spPr>
          <a:xfrm>
            <a:off x="586740" y="1606550"/>
            <a:ext cx="11018520" cy="3830955"/>
          </a:xfrm>
          <a:prstGeom prst="rect">
            <a:avLst/>
          </a:prstGeom>
          <a:noFill/>
        </p:spPr>
        <p:txBody>
          <a:bodyPr wrap="square" rtlCol="0">
            <a:spAutoFit/>
          </a:bodyPr>
          <a:p>
            <a:pPr fontAlgn="auto">
              <a:lnSpc>
                <a:spcPct val="150000"/>
              </a:lnSpc>
            </a:pPr>
            <a:r>
              <a:rPr b="1">
                <a:solidFill>
                  <a:schemeClr val="bg1"/>
                </a:solidFill>
                <a:sym typeface="+mn-ea"/>
              </a:rPr>
              <a:t>弹性子元素属性</a:t>
            </a:r>
            <a:endParaRPr b="1">
              <a:solidFill>
                <a:schemeClr val="bg1"/>
              </a:solidFill>
              <a:sym typeface="+mn-ea"/>
            </a:endParaRPr>
          </a:p>
          <a:p>
            <a:pPr fontAlgn="auto">
              <a:lnSpc>
                <a:spcPct val="150000"/>
              </a:lnSpc>
            </a:pPr>
            <a:endParaRPr b="1">
              <a:solidFill>
                <a:schemeClr val="bg1"/>
              </a:solidFill>
            </a:endParaRPr>
          </a:p>
          <a:p>
            <a:pPr fontAlgn="auto">
              <a:lnSpc>
                <a:spcPct val="150000"/>
              </a:lnSpc>
            </a:pPr>
            <a:r>
              <a:rPr>
                <a:solidFill>
                  <a:schemeClr val="bg1"/>
                </a:solidFill>
              </a:rPr>
              <a:t>以下6个属性设置在容器上。</a:t>
            </a:r>
            <a:endParaRPr>
              <a:solidFill>
                <a:schemeClr val="bg1"/>
              </a:solidFill>
            </a:endParaRPr>
          </a:p>
          <a:p>
            <a:pPr fontAlgn="auto">
              <a:lnSpc>
                <a:spcPct val="150000"/>
              </a:lnSpc>
            </a:pPr>
            <a:r>
              <a:rPr lang="en-US">
                <a:solidFill>
                  <a:schemeClr val="bg1"/>
                </a:solidFill>
              </a:rPr>
              <a:t>	</a:t>
            </a:r>
            <a:r>
              <a:rPr>
                <a:solidFill>
                  <a:schemeClr val="bg1"/>
                </a:solidFill>
              </a:rPr>
              <a:t></a:t>
            </a:r>
            <a:r>
              <a:rPr>
                <a:solidFill>
                  <a:schemeClr val="bg1"/>
                </a:solidFill>
                <a:sym typeface="+mn-ea"/>
              </a:rPr>
              <a:t>order</a:t>
            </a:r>
            <a:endParaRPr>
              <a:solidFill>
                <a:schemeClr val="bg1"/>
              </a:solidFill>
            </a:endParaRPr>
          </a:p>
          <a:p>
            <a:pPr fontAlgn="auto">
              <a:lnSpc>
                <a:spcPct val="150000"/>
              </a:lnSpc>
            </a:pPr>
            <a:r>
              <a:rPr lang="en-US">
                <a:solidFill>
                  <a:schemeClr val="bg1"/>
                </a:solidFill>
              </a:rPr>
              <a:t>	</a:t>
            </a:r>
            <a:r>
              <a:rPr>
                <a:solidFill>
                  <a:schemeClr val="bg1"/>
                </a:solidFill>
              </a:rPr>
              <a:t></a:t>
            </a:r>
            <a:r>
              <a:rPr>
                <a:solidFill>
                  <a:schemeClr val="bg1"/>
                </a:solidFill>
                <a:sym typeface="+mn-ea"/>
              </a:rPr>
              <a:t>flex-grow</a:t>
            </a:r>
            <a:endParaRPr>
              <a:solidFill>
                <a:schemeClr val="bg1"/>
              </a:solidFill>
            </a:endParaRPr>
          </a:p>
          <a:p>
            <a:pPr fontAlgn="auto">
              <a:lnSpc>
                <a:spcPct val="150000"/>
              </a:lnSpc>
            </a:pPr>
            <a:r>
              <a:rPr lang="en-US">
                <a:solidFill>
                  <a:schemeClr val="bg1"/>
                </a:solidFill>
              </a:rPr>
              <a:t>	</a:t>
            </a:r>
            <a:r>
              <a:rPr>
                <a:solidFill>
                  <a:schemeClr val="bg1"/>
                </a:solidFill>
              </a:rPr>
              <a:t></a:t>
            </a:r>
            <a:r>
              <a:rPr>
                <a:solidFill>
                  <a:schemeClr val="bg1"/>
                </a:solidFill>
                <a:sym typeface="+mn-ea"/>
              </a:rPr>
              <a:t>flex-shrink</a:t>
            </a:r>
            <a:endParaRPr>
              <a:solidFill>
                <a:schemeClr val="bg1"/>
              </a:solidFill>
            </a:endParaRPr>
          </a:p>
          <a:p>
            <a:pPr fontAlgn="auto">
              <a:lnSpc>
                <a:spcPct val="150000"/>
              </a:lnSpc>
            </a:pPr>
            <a:r>
              <a:rPr lang="en-US">
                <a:solidFill>
                  <a:schemeClr val="bg1"/>
                </a:solidFill>
              </a:rPr>
              <a:t>	</a:t>
            </a:r>
            <a:r>
              <a:rPr>
                <a:solidFill>
                  <a:schemeClr val="bg1"/>
                </a:solidFill>
              </a:rPr>
              <a:t></a:t>
            </a:r>
            <a:r>
              <a:rPr>
                <a:solidFill>
                  <a:schemeClr val="bg1"/>
                </a:solidFill>
                <a:sym typeface="+mn-ea"/>
              </a:rPr>
              <a:t>flex-basis</a:t>
            </a:r>
            <a:endParaRPr>
              <a:solidFill>
                <a:schemeClr val="bg1"/>
              </a:solidFill>
            </a:endParaRPr>
          </a:p>
          <a:p>
            <a:pPr fontAlgn="auto">
              <a:lnSpc>
                <a:spcPct val="150000"/>
              </a:lnSpc>
            </a:pPr>
            <a:r>
              <a:rPr lang="en-US">
                <a:solidFill>
                  <a:schemeClr val="bg1"/>
                </a:solidFill>
              </a:rPr>
              <a:t>	</a:t>
            </a:r>
            <a:r>
              <a:rPr>
                <a:solidFill>
                  <a:schemeClr val="bg1"/>
                </a:solidFill>
              </a:rPr>
              <a:t></a:t>
            </a:r>
            <a:r>
              <a:rPr>
                <a:solidFill>
                  <a:schemeClr val="bg1"/>
                </a:solidFill>
                <a:sym typeface="+mn-ea"/>
              </a:rPr>
              <a:t>flex</a:t>
            </a:r>
            <a:endParaRPr>
              <a:solidFill>
                <a:schemeClr val="bg1"/>
              </a:solidFill>
            </a:endParaRPr>
          </a:p>
          <a:p>
            <a:pPr fontAlgn="auto">
              <a:lnSpc>
                <a:spcPct val="150000"/>
              </a:lnSpc>
            </a:pPr>
            <a:r>
              <a:rPr lang="en-US">
                <a:solidFill>
                  <a:schemeClr val="bg1"/>
                </a:solidFill>
              </a:rPr>
              <a:t>	</a:t>
            </a:r>
            <a:r>
              <a:rPr>
                <a:solidFill>
                  <a:schemeClr val="bg1"/>
                </a:solidFill>
              </a:rPr>
              <a:t></a:t>
            </a:r>
            <a:r>
              <a:rPr>
                <a:solidFill>
                  <a:schemeClr val="bg1"/>
                </a:solidFill>
                <a:sym typeface="+mn-ea"/>
              </a:rPr>
              <a:t>align-self</a:t>
            </a:r>
            <a:endParaRPr>
              <a:solidFill>
                <a:schemeClr val="bg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9370"/>
            <a:ext cx="12192000" cy="693674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232A34"/>
                </a:solidFill>
              </a:rPr>
              <a:t>css基础语法</a:t>
            </a: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5895975" cy="521970"/>
          </a:xfrm>
          <a:prstGeom prst="rect">
            <a:avLst/>
          </a:prstGeom>
          <a:noFill/>
        </p:spPr>
        <p:txBody>
          <a:bodyPr wrap="square" rtlCol="0">
            <a:spAutoFit/>
          </a:bodyPr>
          <a:lstStyle/>
          <a:p>
            <a:r>
              <a:rPr lang="en-US" altLang="zh-CN" sz="2800" dirty="0">
                <a:solidFill>
                  <a:schemeClr val="bg1"/>
                </a:solidFill>
                <a:sym typeface="+mn-ea"/>
              </a:rPr>
              <a:t>CSS3-弹性盒模型-</a:t>
            </a:r>
            <a:r>
              <a:rPr sz="2800">
                <a:solidFill>
                  <a:schemeClr val="bg1"/>
                </a:solidFill>
                <a:sym typeface="+mn-ea"/>
              </a:rPr>
              <a:t>弹性子元素属性</a:t>
            </a:r>
            <a:endParaRPr lang="en-US" altLang="zh-CN" sz="2800" dirty="0">
              <a:solidFill>
                <a:schemeClr val="bg1"/>
              </a:solidFill>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8" name="文本框 7"/>
          <p:cNvSpPr txBox="1"/>
          <p:nvPr/>
        </p:nvSpPr>
        <p:spPr>
          <a:xfrm>
            <a:off x="586740" y="1606550"/>
            <a:ext cx="11018520" cy="3138170"/>
          </a:xfrm>
          <a:prstGeom prst="rect">
            <a:avLst/>
          </a:prstGeom>
          <a:noFill/>
        </p:spPr>
        <p:txBody>
          <a:bodyPr wrap="square" rtlCol="0">
            <a:spAutoFit/>
          </a:bodyPr>
          <a:p>
            <a:pPr fontAlgn="auto">
              <a:lnSpc>
                <a:spcPct val="150000"/>
              </a:lnSpc>
            </a:pPr>
            <a:endParaRPr b="1">
              <a:solidFill>
                <a:schemeClr val="bg1"/>
              </a:solidFill>
              <a:sym typeface="+mn-ea"/>
            </a:endParaRPr>
          </a:p>
          <a:p>
            <a:pPr fontAlgn="auto">
              <a:lnSpc>
                <a:spcPct val="150000"/>
              </a:lnSpc>
            </a:pPr>
            <a:endParaRPr sz="1600">
              <a:solidFill>
                <a:schemeClr val="bg1"/>
              </a:solidFill>
            </a:endParaRPr>
          </a:p>
          <a:p>
            <a:pPr fontAlgn="auto">
              <a:lnSpc>
                <a:spcPct val="150000"/>
              </a:lnSpc>
            </a:pPr>
            <a:r>
              <a:rPr sz="1600">
                <a:solidFill>
                  <a:schemeClr val="bg1"/>
                </a:solidFill>
              </a:rPr>
              <a:t>order属性</a:t>
            </a:r>
            <a:endParaRPr sz="1600">
              <a:solidFill>
                <a:schemeClr val="bg1"/>
              </a:solidFill>
            </a:endParaRPr>
          </a:p>
          <a:p>
            <a:pPr fontAlgn="auto">
              <a:lnSpc>
                <a:spcPct val="150000"/>
              </a:lnSpc>
            </a:pPr>
            <a:r>
              <a:rPr sz="1600">
                <a:solidFill>
                  <a:schemeClr val="bg1"/>
                </a:solidFill>
              </a:rPr>
              <a:t>order属性定义项目的排列顺序。数值越小，排列越靠前，默认为0。</a:t>
            </a:r>
            <a:endParaRPr sz="1600">
              <a:solidFill>
                <a:schemeClr val="bg1"/>
              </a:solidFill>
            </a:endParaRPr>
          </a:p>
          <a:p>
            <a:pPr fontAlgn="auto">
              <a:lnSpc>
                <a:spcPct val="150000"/>
              </a:lnSpc>
            </a:pPr>
            <a:r>
              <a:rPr sz="1600">
                <a:solidFill>
                  <a:schemeClr val="bg1"/>
                </a:solidFill>
              </a:rPr>
              <a:t>.item {</a:t>
            </a:r>
            <a:endParaRPr sz="1600">
              <a:solidFill>
                <a:schemeClr val="bg1"/>
              </a:solidFill>
            </a:endParaRPr>
          </a:p>
          <a:p>
            <a:pPr fontAlgn="auto">
              <a:lnSpc>
                <a:spcPct val="150000"/>
              </a:lnSpc>
            </a:pPr>
            <a:r>
              <a:rPr sz="1600">
                <a:solidFill>
                  <a:schemeClr val="bg1"/>
                </a:solidFill>
              </a:rPr>
              <a:t>  order: &lt;integer&gt;;</a:t>
            </a:r>
            <a:endParaRPr sz="1600">
              <a:solidFill>
                <a:schemeClr val="bg1"/>
              </a:solidFill>
            </a:endParaRPr>
          </a:p>
          <a:p>
            <a:pPr fontAlgn="auto">
              <a:lnSpc>
                <a:spcPct val="150000"/>
              </a:lnSpc>
            </a:pPr>
            <a:r>
              <a:rPr sz="1600">
                <a:solidFill>
                  <a:schemeClr val="bg1"/>
                </a:solidFill>
              </a:rPr>
              <a:t>}</a:t>
            </a:r>
            <a:endParaRPr sz="1600">
              <a:solidFill>
                <a:schemeClr val="bg1"/>
              </a:solidFill>
            </a:endParaRPr>
          </a:p>
          <a:p>
            <a:pPr fontAlgn="auto">
              <a:lnSpc>
                <a:spcPct val="150000"/>
              </a:lnSpc>
            </a:pPr>
            <a:endParaRPr>
              <a:solidFill>
                <a:schemeClr val="bg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9370"/>
            <a:ext cx="12192000" cy="693674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232A34"/>
                </a:solidFill>
              </a:rPr>
              <a:t>css基础语法</a:t>
            </a: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5895975" cy="521970"/>
          </a:xfrm>
          <a:prstGeom prst="rect">
            <a:avLst/>
          </a:prstGeom>
          <a:noFill/>
        </p:spPr>
        <p:txBody>
          <a:bodyPr wrap="square" rtlCol="0">
            <a:spAutoFit/>
          </a:bodyPr>
          <a:lstStyle/>
          <a:p>
            <a:r>
              <a:rPr lang="en-US" altLang="zh-CN" sz="2800" dirty="0">
                <a:solidFill>
                  <a:schemeClr val="bg1"/>
                </a:solidFill>
                <a:sym typeface="+mn-ea"/>
              </a:rPr>
              <a:t>CSS3-弹性盒模型-</a:t>
            </a:r>
            <a:r>
              <a:rPr sz="2800">
                <a:solidFill>
                  <a:schemeClr val="bg1"/>
                </a:solidFill>
                <a:sym typeface="+mn-ea"/>
              </a:rPr>
              <a:t>弹性子元素属性</a:t>
            </a:r>
            <a:endParaRPr lang="en-US" altLang="zh-CN" sz="2800" dirty="0">
              <a:solidFill>
                <a:schemeClr val="bg1"/>
              </a:solidFill>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8" name="文本框 7"/>
          <p:cNvSpPr txBox="1"/>
          <p:nvPr/>
        </p:nvSpPr>
        <p:spPr>
          <a:xfrm>
            <a:off x="586740" y="1606550"/>
            <a:ext cx="11018520" cy="4061460"/>
          </a:xfrm>
          <a:prstGeom prst="rect">
            <a:avLst/>
          </a:prstGeom>
          <a:noFill/>
        </p:spPr>
        <p:txBody>
          <a:bodyPr wrap="square" rtlCol="0">
            <a:spAutoFit/>
          </a:bodyPr>
          <a:p>
            <a:pPr fontAlgn="auto">
              <a:lnSpc>
                <a:spcPct val="150000"/>
              </a:lnSpc>
            </a:pPr>
            <a:endParaRPr b="1">
              <a:solidFill>
                <a:schemeClr val="bg1"/>
              </a:solidFill>
              <a:sym typeface="+mn-ea"/>
            </a:endParaRPr>
          </a:p>
          <a:p>
            <a:pPr fontAlgn="auto">
              <a:lnSpc>
                <a:spcPct val="150000"/>
              </a:lnSpc>
            </a:pPr>
            <a:r>
              <a:rPr sz="1600">
                <a:solidFill>
                  <a:schemeClr val="bg1"/>
                </a:solidFill>
              </a:rPr>
              <a:t>flex-grow定义弹性盒子元素的扩展比率。</a:t>
            </a:r>
            <a:endParaRPr sz="1600">
              <a:solidFill>
                <a:schemeClr val="bg1"/>
              </a:solidFill>
            </a:endParaRPr>
          </a:p>
          <a:p>
            <a:pPr fontAlgn="auto">
              <a:lnSpc>
                <a:spcPct val="150000"/>
              </a:lnSpc>
            </a:pPr>
            <a:r>
              <a:rPr sz="1600">
                <a:solidFill>
                  <a:schemeClr val="bg1"/>
                </a:solidFill>
                <a:sym typeface="+mn-ea"/>
              </a:rPr>
              <a:t>flex-grow属性定义项目的放大比例，默认为0，即如果存在剩余空间，也不放大。</a:t>
            </a:r>
            <a:endParaRPr sz="1600">
              <a:solidFill>
                <a:schemeClr val="bg1"/>
              </a:solidFill>
              <a:sym typeface="+mn-ea"/>
            </a:endParaRPr>
          </a:p>
          <a:p>
            <a:pPr fontAlgn="auto">
              <a:lnSpc>
                <a:spcPct val="150000"/>
              </a:lnSpc>
            </a:pPr>
            <a:r>
              <a:rPr sz="1600">
                <a:solidFill>
                  <a:schemeClr val="bg1"/>
                </a:solidFill>
              </a:rPr>
              <a:t>如果所有项目的flex-grow属性都为1，则它们将等分剩余空间（如果有的话）。</a:t>
            </a:r>
            <a:endParaRPr sz="1600">
              <a:solidFill>
                <a:schemeClr val="bg1"/>
              </a:solidFill>
            </a:endParaRPr>
          </a:p>
          <a:p>
            <a:pPr fontAlgn="auto">
              <a:lnSpc>
                <a:spcPct val="150000"/>
              </a:lnSpc>
            </a:pPr>
            <a:r>
              <a:rPr sz="1600">
                <a:solidFill>
                  <a:schemeClr val="bg1"/>
                </a:solidFill>
              </a:rPr>
              <a:t>如果一个项目的flex-grow属性为2，其他项目都为1，则前者占据的剩余空间将比其他项多一倍。</a:t>
            </a:r>
            <a:endParaRPr sz="1600">
              <a:solidFill>
                <a:schemeClr val="bg1"/>
              </a:solidFill>
            </a:endParaRPr>
          </a:p>
          <a:p>
            <a:pPr fontAlgn="auto">
              <a:lnSpc>
                <a:spcPct val="150000"/>
              </a:lnSpc>
            </a:pPr>
            <a:r>
              <a:rPr lang="en-US">
                <a:solidFill>
                  <a:schemeClr val="bg1"/>
                </a:solidFill>
              </a:rPr>
              <a:t>	div</a:t>
            </a:r>
            <a:r>
              <a:rPr>
                <a:solidFill>
                  <a:schemeClr val="bg1"/>
                </a:solidFill>
              </a:rPr>
              <a:t>{</a:t>
            </a:r>
            <a:endParaRPr>
              <a:solidFill>
                <a:schemeClr val="bg1"/>
              </a:solidFill>
            </a:endParaRPr>
          </a:p>
          <a:p>
            <a:pPr fontAlgn="auto">
              <a:lnSpc>
                <a:spcPct val="150000"/>
              </a:lnSpc>
            </a:pPr>
            <a:r>
              <a:rPr lang="en-US">
                <a:solidFill>
                  <a:schemeClr val="bg1"/>
                </a:solidFill>
              </a:rPr>
              <a:t>		</a:t>
            </a:r>
            <a:r>
              <a:rPr>
                <a:solidFill>
                  <a:schemeClr val="bg1"/>
                </a:solidFill>
              </a:rPr>
              <a:t>flex-grow: 2;</a:t>
            </a:r>
            <a:endParaRPr>
              <a:solidFill>
                <a:schemeClr val="bg1"/>
              </a:solidFill>
            </a:endParaRPr>
          </a:p>
          <a:p>
            <a:pPr fontAlgn="auto">
              <a:lnSpc>
                <a:spcPct val="150000"/>
              </a:lnSpc>
            </a:pPr>
            <a:r>
              <a:rPr lang="en-US">
                <a:solidFill>
                  <a:schemeClr val="bg1"/>
                </a:solidFill>
              </a:rPr>
              <a:t>	</a:t>
            </a:r>
            <a:r>
              <a:rPr>
                <a:solidFill>
                  <a:schemeClr val="bg1"/>
                </a:solidFill>
              </a:rPr>
              <a:t>}</a:t>
            </a:r>
            <a:endParaRPr>
              <a:solidFill>
                <a:schemeClr val="bg1"/>
              </a:solidFill>
            </a:endParaRPr>
          </a:p>
          <a:p>
            <a:pPr fontAlgn="auto">
              <a:lnSpc>
                <a:spcPct val="150000"/>
              </a:lnSpc>
            </a:pPr>
            <a:endParaRPr>
              <a:solidFill>
                <a:schemeClr val="bg1"/>
              </a:solidFill>
            </a:endParaRPr>
          </a:p>
          <a:p>
            <a:pPr fontAlgn="auto">
              <a:lnSpc>
                <a:spcPct val="150000"/>
              </a:lnSpc>
            </a:pPr>
            <a:endParaRPr>
              <a:solidFill>
                <a:schemeClr val="bg1"/>
              </a:solidFill>
            </a:endParaRPr>
          </a:p>
        </p:txBody>
      </p:sp>
      <p:pic>
        <p:nvPicPr>
          <p:cNvPr id="13" name="图片 10" descr="IMG_256"/>
          <p:cNvPicPr>
            <a:picLocks noChangeAspect="1"/>
          </p:cNvPicPr>
          <p:nvPr/>
        </p:nvPicPr>
        <p:blipFill>
          <a:blip r:embed="rId2"/>
          <a:stretch>
            <a:fillRect/>
          </a:stretch>
        </p:blipFill>
        <p:spPr>
          <a:xfrm>
            <a:off x="586423" y="5024120"/>
            <a:ext cx="4648835" cy="1223010"/>
          </a:xfrm>
          <a:prstGeom prst="rect">
            <a:avLst/>
          </a:prstGeom>
          <a:noFill/>
          <a:ln w="9525">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9370"/>
            <a:ext cx="12192000" cy="693674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232A34"/>
                </a:solidFill>
              </a:rPr>
              <a:t>css基础语法</a:t>
            </a: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5895975" cy="521970"/>
          </a:xfrm>
          <a:prstGeom prst="rect">
            <a:avLst/>
          </a:prstGeom>
          <a:noFill/>
        </p:spPr>
        <p:txBody>
          <a:bodyPr wrap="square" rtlCol="0">
            <a:spAutoFit/>
          </a:bodyPr>
          <a:lstStyle/>
          <a:p>
            <a:r>
              <a:rPr lang="en-US" altLang="zh-CN" sz="2800" dirty="0">
                <a:solidFill>
                  <a:schemeClr val="bg1"/>
                </a:solidFill>
                <a:sym typeface="+mn-ea"/>
              </a:rPr>
              <a:t>CSS3-弹性盒模型-</a:t>
            </a:r>
            <a:r>
              <a:rPr sz="2800">
                <a:solidFill>
                  <a:schemeClr val="bg1"/>
                </a:solidFill>
                <a:sym typeface="+mn-ea"/>
              </a:rPr>
              <a:t>弹性子元素属性</a:t>
            </a:r>
            <a:endParaRPr lang="en-US" altLang="zh-CN" sz="2800" dirty="0">
              <a:solidFill>
                <a:schemeClr val="bg1"/>
              </a:solidFill>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8" name="文本框 7"/>
          <p:cNvSpPr txBox="1"/>
          <p:nvPr/>
        </p:nvSpPr>
        <p:spPr>
          <a:xfrm>
            <a:off x="586740" y="1606550"/>
            <a:ext cx="11018520" cy="3276600"/>
          </a:xfrm>
          <a:prstGeom prst="rect">
            <a:avLst/>
          </a:prstGeom>
          <a:noFill/>
        </p:spPr>
        <p:txBody>
          <a:bodyPr wrap="square" rtlCol="0">
            <a:spAutoFit/>
          </a:bodyPr>
          <a:p>
            <a:pPr fontAlgn="auto">
              <a:lnSpc>
                <a:spcPct val="150000"/>
              </a:lnSpc>
            </a:pPr>
            <a:r>
              <a:rPr>
                <a:solidFill>
                  <a:schemeClr val="bg1"/>
                </a:solidFill>
                <a:sym typeface="+mn-ea"/>
              </a:rPr>
              <a:t>flex-shrink属性定义了项目的缩小比例，默认为1，即如果空间不足，该项目将缩小。</a:t>
            </a:r>
            <a:endParaRPr>
              <a:solidFill>
                <a:schemeClr val="bg1"/>
              </a:solidFill>
              <a:sym typeface="+mn-ea"/>
            </a:endParaRPr>
          </a:p>
          <a:p>
            <a:pPr fontAlgn="auto">
              <a:lnSpc>
                <a:spcPct val="150000"/>
              </a:lnSpc>
            </a:pPr>
            <a:endParaRPr>
              <a:solidFill>
                <a:schemeClr val="bg1"/>
              </a:solidFill>
              <a:sym typeface="+mn-ea"/>
            </a:endParaRPr>
          </a:p>
          <a:p>
            <a:pPr fontAlgn="auto">
              <a:lnSpc>
                <a:spcPct val="150000"/>
              </a:lnSpc>
            </a:pPr>
            <a:r>
              <a:rPr>
                <a:solidFill>
                  <a:schemeClr val="bg1"/>
                </a:solidFill>
                <a:sym typeface="+mn-ea"/>
              </a:rPr>
              <a:t>.item {</a:t>
            </a:r>
            <a:endParaRPr>
              <a:solidFill>
                <a:schemeClr val="bg1"/>
              </a:solidFill>
              <a:sym typeface="+mn-ea"/>
            </a:endParaRPr>
          </a:p>
          <a:p>
            <a:pPr fontAlgn="auto">
              <a:lnSpc>
                <a:spcPct val="150000"/>
              </a:lnSpc>
            </a:pPr>
            <a:r>
              <a:rPr>
                <a:solidFill>
                  <a:schemeClr val="bg1"/>
                </a:solidFill>
                <a:sym typeface="+mn-ea"/>
              </a:rPr>
              <a:t>  flex-shrink: &lt;number&gt;; /* default 1 */</a:t>
            </a:r>
            <a:endParaRPr>
              <a:solidFill>
                <a:schemeClr val="bg1"/>
              </a:solidFill>
              <a:sym typeface="+mn-ea"/>
            </a:endParaRPr>
          </a:p>
          <a:p>
            <a:pPr fontAlgn="auto">
              <a:lnSpc>
                <a:spcPct val="150000"/>
              </a:lnSpc>
            </a:pPr>
            <a:r>
              <a:rPr>
                <a:solidFill>
                  <a:schemeClr val="bg1"/>
                </a:solidFill>
                <a:sym typeface="+mn-ea"/>
              </a:rPr>
              <a:t>}</a:t>
            </a:r>
            <a:endParaRPr>
              <a:solidFill>
                <a:schemeClr val="bg1"/>
              </a:solidFill>
              <a:sym typeface="+mn-ea"/>
            </a:endParaRPr>
          </a:p>
          <a:p>
            <a:pPr fontAlgn="auto">
              <a:lnSpc>
                <a:spcPct val="150000"/>
              </a:lnSpc>
            </a:pPr>
            <a:r>
              <a:rPr sz="1600">
                <a:solidFill>
                  <a:schemeClr val="bg1"/>
                </a:solidFill>
                <a:sym typeface="+mn-ea"/>
              </a:rPr>
              <a:t>如果所有项目的flex-shrink属性都为1，当空间不足时，都将等比例缩小。如果一个项目的flex-shrink属性为0，其他项目都为1，则空间不足时，前者不缩小。</a:t>
            </a:r>
            <a:endParaRPr sz="1600">
              <a:solidFill>
                <a:schemeClr val="bg1"/>
              </a:solidFill>
              <a:sym typeface="+mn-ea"/>
            </a:endParaRPr>
          </a:p>
          <a:p>
            <a:pPr fontAlgn="auto">
              <a:lnSpc>
                <a:spcPct val="150000"/>
              </a:lnSpc>
            </a:pPr>
            <a:r>
              <a:rPr sz="1600">
                <a:solidFill>
                  <a:schemeClr val="bg1"/>
                </a:solidFill>
                <a:sym typeface="+mn-ea"/>
              </a:rPr>
              <a:t>负值对该属性无效。</a:t>
            </a:r>
            <a:endParaRPr sz="1600">
              <a:solidFill>
                <a:schemeClr val="bg1"/>
              </a:solidFill>
              <a:sym typeface="+mn-ea"/>
            </a:endParaRPr>
          </a:p>
        </p:txBody>
      </p:sp>
      <p:pic>
        <p:nvPicPr>
          <p:cNvPr id="2" name="图片 1"/>
          <p:cNvPicPr>
            <a:picLocks noChangeAspect="1"/>
          </p:cNvPicPr>
          <p:nvPr/>
        </p:nvPicPr>
        <p:blipFill>
          <a:blip r:embed="rId2"/>
          <a:stretch>
            <a:fillRect/>
          </a:stretch>
        </p:blipFill>
        <p:spPr>
          <a:xfrm>
            <a:off x="646430" y="5092700"/>
            <a:ext cx="6666865" cy="1381125"/>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9370"/>
            <a:ext cx="12192000" cy="693674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232A34"/>
                </a:solidFill>
              </a:rPr>
              <a:t>css基础语法</a:t>
            </a: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5895975" cy="521970"/>
          </a:xfrm>
          <a:prstGeom prst="rect">
            <a:avLst/>
          </a:prstGeom>
          <a:noFill/>
        </p:spPr>
        <p:txBody>
          <a:bodyPr wrap="square" rtlCol="0">
            <a:spAutoFit/>
          </a:bodyPr>
          <a:lstStyle/>
          <a:p>
            <a:r>
              <a:rPr lang="en-US" altLang="zh-CN" sz="2800" dirty="0">
                <a:solidFill>
                  <a:schemeClr val="bg1"/>
                </a:solidFill>
                <a:sym typeface="+mn-ea"/>
              </a:rPr>
              <a:t>CSS3-弹性盒模型-</a:t>
            </a:r>
            <a:r>
              <a:rPr sz="2800">
                <a:solidFill>
                  <a:schemeClr val="bg1"/>
                </a:solidFill>
                <a:sym typeface="+mn-ea"/>
              </a:rPr>
              <a:t>弹性子元素属性</a:t>
            </a:r>
            <a:endParaRPr lang="en-US" altLang="zh-CN" sz="2800" dirty="0">
              <a:solidFill>
                <a:schemeClr val="bg1"/>
              </a:solidFill>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8" name="文本框 7"/>
          <p:cNvSpPr txBox="1"/>
          <p:nvPr/>
        </p:nvSpPr>
        <p:spPr>
          <a:xfrm>
            <a:off x="586740" y="1606550"/>
            <a:ext cx="11018520" cy="2630170"/>
          </a:xfrm>
          <a:prstGeom prst="rect">
            <a:avLst/>
          </a:prstGeom>
          <a:noFill/>
        </p:spPr>
        <p:txBody>
          <a:bodyPr wrap="square" rtlCol="0">
            <a:spAutoFit/>
          </a:bodyPr>
          <a:p>
            <a:pPr fontAlgn="auto">
              <a:lnSpc>
                <a:spcPct val="150000"/>
              </a:lnSpc>
            </a:pPr>
            <a:r>
              <a:rPr sz="1600">
                <a:solidFill>
                  <a:schemeClr val="bg1"/>
                </a:solidFill>
                <a:sym typeface="+mn-ea"/>
              </a:rPr>
              <a:t>flex-basis属性定义了在分配多余空间之前，项目占据的主轴空间（main size）。浏览器根据这个属性，计算主轴是否有多余空间。它的默认值为auto，即项目的本来大小。</a:t>
            </a:r>
            <a:endParaRPr sz="1600">
              <a:solidFill>
                <a:schemeClr val="bg1"/>
              </a:solidFill>
              <a:sym typeface="+mn-ea"/>
            </a:endParaRPr>
          </a:p>
          <a:p>
            <a:pPr fontAlgn="auto">
              <a:lnSpc>
                <a:spcPct val="150000"/>
              </a:lnSpc>
            </a:pPr>
            <a:endParaRPr sz="1400">
              <a:solidFill>
                <a:schemeClr val="bg1"/>
              </a:solidFill>
              <a:sym typeface="+mn-ea"/>
            </a:endParaRPr>
          </a:p>
          <a:p>
            <a:pPr fontAlgn="auto">
              <a:lnSpc>
                <a:spcPct val="150000"/>
              </a:lnSpc>
            </a:pPr>
            <a:r>
              <a:rPr sz="1600">
                <a:solidFill>
                  <a:schemeClr val="bg1"/>
                </a:solidFill>
                <a:sym typeface="+mn-ea"/>
              </a:rPr>
              <a:t>.item {</a:t>
            </a:r>
            <a:endParaRPr sz="1600">
              <a:solidFill>
                <a:schemeClr val="bg1"/>
              </a:solidFill>
              <a:sym typeface="+mn-ea"/>
            </a:endParaRPr>
          </a:p>
          <a:p>
            <a:pPr fontAlgn="auto">
              <a:lnSpc>
                <a:spcPct val="150000"/>
              </a:lnSpc>
            </a:pPr>
            <a:r>
              <a:rPr sz="1600">
                <a:solidFill>
                  <a:schemeClr val="bg1"/>
                </a:solidFill>
                <a:sym typeface="+mn-ea"/>
              </a:rPr>
              <a:t>  flex-basis: &lt;length&gt; | auto; /* default auto */</a:t>
            </a:r>
            <a:endParaRPr sz="1600">
              <a:solidFill>
                <a:schemeClr val="bg1"/>
              </a:solidFill>
              <a:sym typeface="+mn-ea"/>
            </a:endParaRPr>
          </a:p>
          <a:p>
            <a:pPr fontAlgn="auto">
              <a:lnSpc>
                <a:spcPct val="150000"/>
              </a:lnSpc>
            </a:pPr>
            <a:r>
              <a:rPr sz="1600">
                <a:solidFill>
                  <a:schemeClr val="bg1"/>
                </a:solidFill>
                <a:sym typeface="+mn-ea"/>
              </a:rPr>
              <a:t>}</a:t>
            </a:r>
            <a:endParaRPr sz="1600">
              <a:solidFill>
                <a:schemeClr val="bg1"/>
              </a:solidFill>
              <a:sym typeface="+mn-ea"/>
            </a:endParaRPr>
          </a:p>
          <a:p>
            <a:pPr fontAlgn="auto">
              <a:lnSpc>
                <a:spcPct val="150000"/>
              </a:lnSpc>
            </a:pPr>
            <a:r>
              <a:rPr sz="1600">
                <a:solidFill>
                  <a:schemeClr val="bg1"/>
                </a:solidFill>
                <a:sym typeface="+mn-ea"/>
              </a:rPr>
              <a:t>它可以设为跟width或height属性一样的值（比如3</a:t>
            </a:r>
            <a:r>
              <a:rPr lang="en-US" sz="1600">
                <a:solidFill>
                  <a:schemeClr val="bg1"/>
                </a:solidFill>
                <a:sym typeface="+mn-ea"/>
              </a:rPr>
              <a:t>0</a:t>
            </a:r>
            <a:r>
              <a:rPr sz="1600">
                <a:solidFill>
                  <a:schemeClr val="bg1"/>
                </a:solidFill>
                <a:sym typeface="+mn-ea"/>
              </a:rPr>
              <a:t>0px），则项目将占据固定空间。</a:t>
            </a:r>
            <a:endParaRPr sz="1600">
              <a:solidFill>
                <a:schemeClr val="bg1"/>
              </a:solidFill>
              <a:sym typeface="+mn-ea"/>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9370"/>
            <a:ext cx="12192000" cy="693674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232A34"/>
                </a:solidFill>
              </a:rPr>
              <a:t>css基础语法</a:t>
            </a: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5895975" cy="521970"/>
          </a:xfrm>
          <a:prstGeom prst="rect">
            <a:avLst/>
          </a:prstGeom>
          <a:noFill/>
        </p:spPr>
        <p:txBody>
          <a:bodyPr wrap="square" rtlCol="0">
            <a:spAutoFit/>
          </a:bodyPr>
          <a:lstStyle/>
          <a:p>
            <a:r>
              <a:rPr lang="en-US" altLang="zh-CN" sz="2800" dirty="0">
                <a:solidFill>
                  <a:schemeClr val="bg1"/>
                </a:solidFill>
                <a:sym typeface="+mn-ea"/>
              </a:rPr>
              <a:t>CSS3-弹性盒模型-</a:t>
            </a:r>
            <a:r>
              <a:rPr sz="2800">
                <a:solidFill>
                  <a:schemeClr val="bg1"/>
                </a:solidFill>
                <a:sym typeface="+mn-ea"/>
              </a:rPr>
              <a:t>弹性子元素属性</a:t>
            </a:r>
            <a:endParaRPr lang="en-US" altLang="zh-CN" sz="2800" dirty="0">
              <a:solidFill>
                <a:schemeClr val="bg1"/>
              </a:solidFill>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8" name="文本框 7"/>
          <p:cNvSpPr txBox="1"/>
          <p:nvPr/>
        </p:nvSpPr>
        <p:spPr>
          <a:xfrm>
            <a:off x="586740" y="1606550"/>
            <a:ext cx="11018520" cy="2676525"/>
          </a:xfrm>
          <a:prstGeom prst="rect">
            <a:avLst/>
          </a:prstGeom>
          <a:noFill/>
        </p:spPr>
        <p:txBody>
          <a:bodyPr wrap="square" rtlCol="0">
            <a:spAutoFit/>
          </a:bodyPr>
          <a:p>
            <a:pPr fontAlgn="auto">
              <a:lnSpc>
                <a:spcPct val="150000"/>
              </a:lnSpc>
            </a:pPr>
            <a:r>
              <a:rPr sz="1600">
                <a:solidFill>
                  <a:schemeClr val="bg1"/>
                </a:solidFill>
                <a:sym typeface="+mn-ea"/>
              </a:rPr>
              <a:t>flex属性是flex-grow, flex-shrink 和 flex-basis的简写，默认值为0 1 auto。后两个属性可选。</a:t>
            </a:r>
            <a:endParaRPr sz="1600">
              <a:solidFill>
                <a:schemeClr val="bg1"/>
              </a:solidFill>
              <a:sym typeface="+mn-ea"/>
            </a:endParaRPr>
          </a:p>
          <a:p>
            <a:pPr fontAlgn="auto">
              <a:lnSpc>
                <a:spcPct val="150000"/>
              </a:lnSpc>
            </a:pPr>
            <a:endParaRPr sz="1600">
              <a:solidFill>
                <a:schemeClr val="bg1"/>
              </a:solidFill>
              <a:sym typeface="+mn-ea"/>
            </a:endParaRPr>
          </a:p>
          <a:p>
            <a:pPr fontAlgn="auto">
              <a:lnSpc>
                <a:spcPct val="150000"/>
              </a:lnSpc>
            </a:pPr>
            <a:r>
              <a:rPr sz="1600">
                <a:solidFill>
                  <a:schemeClr val="bg1"/>
                </a:solidFill>
                <a:sym typeface="+mn-ea"/>
              </a:rPr>
              <a:t>.item {</a:t>
            </a:r>
            <a:endParaRPr sz="1600">
              <a:solidFill>
                <a:schemeClr val="bg1"/>
              </a:solidFill>
              <a:sym typeface="+mn-ea"/>
            </a:endParaRPr>
          </a:p>
          <a:p>
            <a:pPr fontAlgn="auto">
              <a:lnSpc>
                <a:spcPct val="150000"/>
              </a:lnSpc>
            </a:pPr>
            <a:r>
              <a:rPr sz="1600">
                <a:solidFill>
                  <a:schemeClr val="bg1"/>
                </a:solidFill>
                <a:sym typeface="+mn-ea"/>
              </a:rPr>
              <a:t>  flex: none | [ &lt;'flex-grow'&gt; &lt;'flex-shrink'&gt;? || &lt;'flex-basis'&gt; ]</a:t>
            </a:r>
            <a:endParaRPr sz="1600">
              <a:solidFill>
                <a:schemeClr val="bg1"/>
              </a:solidFill>
              <a:sym typeface="+mn-ea"/>
            </a:endParaRPr>
          </a:p>
          <a:p>
            <a:pPr fontAlgn="auto">
              <a:lnSpc>
                <a:spcPct val="150000"/>
              </a:lnSpc>
            </a:pPr>
            <a:r>
              <a:rPr sz="1600">
                <a:solidFill>
                  <a:schemeClr val="bg1"/>
                </a:solidFill>
                <a:sym typeface="+mn-ea"/>
              </a:rPr>
              <a:t>}</a:t>
            </a:r>
            <a:endParaRPr sz="1600">
              <a:solidFill>
                <a:schemeClr val="bg1"/>
              </a:solidFill>
              <a:sym typeface="+mn-ea"/>
            </a:endParaRPr>
          </a:p>
          <a:p>
            <a:pPr fontAlgn="auto">
              <a:lnSpc>
                <a:spcPct val="150000"/>
              </a:lnSpc>
            </a:pPr>
            <a:r>
              <a:rPr sz="1600">
                <a:solidFill>
                  <a:schemeClr val="bg1"/>
                </a:solidFill>
                <a:sym typeface="+mn-ea"/>
              </a:rPr>
              <a:t>该属性有两个快捷值：auto (1 1 auto) 和 none (0 0 auto)。</a:t>
            </a:r>
            <a:endParaRPr sz="1600">
              <a:solidFill>
                <a:schemeClr val="bg1"/>
              </a:solidFill>
              <a:sym typeface="+mn-ea"/>
            </a:endParaRPr>
          </a:p>
          <a:p>
            <a:pPr fontAlgn="auto">
              <a:lnSpc>
                <a:spcPct val="150000"/>
              </a:lnSpc>
            </a:pPr>
            <a:r>
              <a:rPr sz="1600">
                <a:solidFill>
                  <a:schemeClr val="bg1"/>
                </a:solidFill>
                <a:sym typeface="+mn-ea"/>
              </a:rPr>
              <a:t>建议优先使用这个属性，而不是单独写三个分离的属性，因为浏览器会推算相关值。</a:t>
            </a:r>
            <a:endParaRPr sz="1600">
              <a:solidFill>
                <a:schemeClr val="bg1"/>
              </a:solidFill>
              <a:sym typeface="+mn-ea"/>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9370"/>
            <a:ext cx="12192000" cy="693674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232A34"/>
                </a:solidFill>
              </a:rPr>
              <a:t>css基础语法</a:t>
            </a: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5895975" cy="521970"/>
          </a:xfrm>
          <a:prstGeom prst="rect">
            <a:avLst/>
          </a:prstGeom>
          <a:noFill/>
        </p:spPr>
        <p:txBody>
          <a:bodyPr wrap="square" rtlCol="0">
            <a:spAutoFit/>
          </a:bodyPr>
          <a:lstStyle/>
          <a:p>
            <a:r>
              <a:rPr lang="en-US" altLang="zh-CN" sz="2800" dirty="0">
                <a:solidFill>
                  <a:schemeClr val="bg1"/>
                </a:solidFill>
                <a:sym typeface="+mn-ea"/>
              </a:rPr>
              <a:t>CSS3-弹性盒模型-</a:t>
            </a:r>
            <a:r>
              <a:rPr sz="2800">
                <a:solidFill>
                  <a:schemeClr val="bg1"/>
                </a:solidFill>
                <a:sym typeface="+mn-ea"/>
              </a:rPr>
              <a:t>弹性子元素属性</a:t>
            </a:r>
            <a:endParaRPr lang="en-US" altLang="zh-CN" sz="2800" dirty="0">
              <a:solidFill>
                <a:schemeClr val="bg1"/>
              </a:solidFill>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8" name="文本框 7"/>
          <p:cNvSpPr txBox="1"/>
          <p:nvPr/>
        </p:nvSpPr>
        <p:spPr>
          <a:xfrm>
            <a:off x="586740" y="1606550"/>
            <a:ext cx="11018520" cy="3415030"/>
          </a:xfrm>
          <a:prstGeom prst="rect">
            <a:avLst/>
          </a:prstGeom>
          <a:noFill/>
        </p:spPr>
        <p:txBody>
          <a:bodyPr wrap="square" rtlCol="0">
            <a:spAutoFit/>
          </a:bodyPr>
          <a:p>
            <a:pPr fontAlgn="auto">
              <a:lnSpc>
                <a:spcPct val="150000"/>
              </a:lnSpc>
            </a:pPr>
            <a:r>
              <a:rPr b="1">
                <a:solidFill>
                  <a:schemeClr val="bg1"/>
                </a:solidFill>
                <a:sym typeface="+mn-ea"/>
              </a:rPr>
              <a:t>align-self</a:t>
            </a:r>
            <a:endParaRPr b="1">
              <a:solidFill>
                <a:schemeClr val="bg1"/>
              </a:solidFill>
              <a:sym typeface="+mn-ea"/>
            </a:endParaRPr>
          </a:p>
          <a:p>
            <a:pPr fontAlgn="auto">
              <a:lnSpc>
                <a:spcPct val="150000"/>
              </a:lnSpc>
            </a:pPr>
            <a:r>
              <a:rPr>
                <a:solidFill>
                  <a:schemeClr val="bg1"/>
                </a:solidFill>
                <a:sym typeface="+mn-ea"/>
              </a:rPr>
              <a:t>align-self 属性用于设置弹性元素自身在侧轴（纵轴）方向上的对齐方式。</a:t>
            </a:r>
            <a:endParaRPr>
              <a:solidFill>
                <a:schemeClr val="bg1"/>
              </a:solidFill>
              <a:sym typeface="+mn-ea"/>
            </a:endParaRPr>
          </a:p>
          <a:p>
            <a:pPr fontAlgn="auto">
              <a:lnSpc>
                <a:spcPct val="150000"/>
              </a:lnSpc>
            </a:pPr>
            <a:r>
              <a:rPr lang="en-US">
                <a:solidFill>
                  <a:schemeClr val="bg1"/>
                </a:solidFill>
                <a:sym typeface="+mn-ea"/>
              </a:rPr>
              <a:t>	</a:t>
            </a:r>
            <a:r>
              <a:rPr>
                <a:solidFill>
                  <a:schemeClr val="bg1"/>
                </a:solidFill>
                <a:sym typeface="+mn-ea"/>
              </a:rPr>
              <a:t>auto</a:t>
            </a:r>
            <a:endParaRPr>
              <a:solidFill>
                <a:schemeClr val="bg1"/>
              </a:solidFill>
              <a:sym typeface="+mn-ea"/>
            </a:endParaRPr>
          </a:p>
          <a:p>
            <a:pPr fontAlgn="auto">
              <a:lnSpc>
                <a:spcPct val="150000"/>
              </a:lnSpc>
            </a:pPr>
            <a:r>
              <a:rPr lang="en-US">
                <a:solidFill>
                  <a:schemeClr val="bg1"/>
                </a:solidFill>
                <a:sym typeface="+mn-ea"/>
              </a:rPr>
              <a:t>	</a:t>
            </a:r>
            <a:r>
              <a:rPr>
                <a:solidFill>
                  <a:schemeClr val="bg1"/>
                </a:solidFill>
                <a:sym typeface="+mn-ea"/>
              </a:rPr>
              <a:t>flex-start</a:t>
            </a:r>
            <a:endParaRPr>
              <a:solidFill>
                <a:schemeClr val="bg1"/>
              </a:solidFill>
              <a:sym typeface="+mn-ea"/>
            </a:endParaRPr>
          </a:p>
          <a:p>
            <a:pPr fontAlgn="auto">
              <a:lnSpc>
                <a:spcPct val="150000"/>
              </a:lnSpc>
            </a:pPr>
            <a:r>
              <a:rPr lang="en-US">
                <a:solidFill>
                  <a:schemeClr val="bg1"/>
                </a:solidFill>
                <a:sym typeface="+mn-ea"/>
              </a:rPr>
              <a:t>	</a:t>
            </a:r>
            <a:r>
              <a:rPr>
                <a:solidFill>
                  <a:schemeClr val="bg1"/>
                </a:solidFill>
                <a:sym typeface="+mn-ea"/>
              </a:rPr>
              <a:t>flex-end</a:t>
            </a:r>
            <a:endParaRPr>
              <a:solidFill>
                <a:schemeClr val="bg1"/>
              </a:solidFill>
              <a:sym typeface="+mn-ea"/>
            </a:endParaRPr>
          </a:p>
          <a:p>
            <a:pPr fontAlgn="auto">
              <a:lnSpc>
                <a:spcPct val="150000"/>
              </a:lnSpc>
            </a:pPr>
            <a:r>
              <a:rPr lang="en-US">
                <a:solidFill>
                  <a:schemeClr val="bg1"/>
                </a:solidFill>
                <a:sym typeface="+mn-ea"/>
              </a:rPr>
              <a:t>	</a:t>
            </a:r>
            <a:r>
              <a:rPr>
                <a:solidFill>
                  <a:schemeClr val="bg1"/>
                </a:solidFill>
                <a:sym typeface="+mn-ea"/>
              </a:rPr>
              <a:t>center</a:t>
            </a:r>
            <a:endParaRPr>
              <a:solidFill>
                <a:schemeClr val="bg1"/>
              </a:solidFill>
              <a:sym typeface="+mn-ea"/>
            </a:endParaRPr>
          </a:p>
          <a:p>
            <a:pPr fontAlgn="auto">
              <a:lnSpc>
                <a:spcPct val="150000"/>
              </a:lnSpc>
            </a:pPr>
            <a:r>
              <a:rPr lang="en-US">
                <a:solidFill>
                  <a:schemeClr val="bg1"/>
                </a:solidFill>
                <a:sym typeface="+mn-ea"/>
              </a:rPr>
              <a:t>	</a:t>
            </a:r>
            <a:r>
              <a:rPr>
                <a:solidFill>
                  <a:schemeClr val="bg1"/>
                </a:solidFill>
                <a:sym typeface="+mn-ea"/>
              </a:rPr>
              <a:t>baseline</a:t>
            </a:r>
            <a:endParaRPr>
              <a:solidFill>
                <a:schemeClr val="bg1"/>
              </a:solidFill>
              <a:sym typeface="+mn-ea"/>
            </a:endParaRPr>
          </a:p>
          <a:p>
            <a:pPr fontAlgn="auto">
              <a:lnSpc>
                <a:spcPct val="150000"/>
              </a:lnSpc>
            </a:pPr>
            <a:r>
              <a:rPr lang="en-US">
                <a:solidFill>
                  <a:schemeClr val="bg1"/>
                </a:solidFill>
                <a:sym typeface="+mn-ea"/>
              </a:rPr>
              <a:t>	</a:t>
            </a:r>
            <a:r>
              <a:rPr>
                <a:solidFill>
                  <a:schemeClr val="bg1"/>
                </a:solidFill>
                <a:sym typeface="+mn-ea"/>
              </a:rPr>
              <a:t>stretch</a:t>
            </a:r>
            <a:endParaRPr>
              <a:solidFill>
                <a:schemeClr val="bg1"/>
              </a:solidFill>
              <a:sym typeface="+mn-ea"/>
            </a:endParaRPr>
          </a:p>
        </p:txBody>
      </p:sp>
      <p:pic>
        <p:nvPicPr>
          <p:cNvPr id="12" name="图片 3" descr="IMG_256"/>
          <p:cNvPicPr>
            <a:picLocks noChangeAspect="1"/>
          </p:cNvPicPr>
          <p:nvPr/>
        </p:nvPicPr>
        <p:blipFill>
          <a:blip r:embed="rId2"/>
          <a:stretch>
            <a:fillRect/>
          </a:stretch>
        </p:blipFill>
        <p:spPr>
          <a:xfrm>
            <a:off x="5013960" y="2779395"/>
            <a:ext cx="2819400" cy="3592195"/>
          </a:xfrm>
          <a:prstGeom prst="rect">
            <a:avLst/>
          </a:prstGeom>
          <a:noFill/>
          <a:ln w="9525">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9370"/>
            <a:ext cx="12192000" cy="693674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232A34"/>
                </a:solidFill>
              </a:rPr>
              <a:t>css基础语法</a:t>
            </a: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5895975" cy="521970"/>
          </a:xfrm>
          <a:prstGeom prst="rect">
            <a:avLst/>
          </a:prstGeom>
          <a:noFill/>
        </p:spPr>
        <p:txBody>
          <a:bodyPr wrap="square" rtlCol="0">
            <a:spAutoFit/>
          </a:bodyPr>
          <a:lstStyle/>
          <a:p>
            <a:r>
              <a:rPr lang="en-US" altLang="zh-CN" sz="2800" dirty="0">
                <a:solidFill>
                  <a:schemeClr val="bg1"/>
                </a:solidFill>
                <a:sym typeface="+mn-ea"/>
              </a:rPr>
              <a:t>CSS</a:t>
            </a:r>
            <a:r>
              <a:rPr lang="zh-CN" altLang="en-US" sz="2800" dirty="0">
                <a:solidFill>
                  <a:schemeClr val="bg1"/>
                </a:solidFill>
                <a:sym typeface="+mn-ea"/>
              </a:rPr>
              <a:t>怪异盒子模型</a:t>
            </a:r>
            <a:endParaRPr lang="zh-CN" altLang="en-US" sz="2800" dirty="0">
              <a:solidFill>
                <a:schemeClr val="bg1"/>
              </a:solidFill>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pic>
        <p:nvPicPr>
          <p:cNvPr id="2" name="图片 1"/>
          <p:cNvPicPr>
            <a:picLocks noChangeAspect="1"/>
          </p:cNvPicPr>
          <p:nvPr/>
        </p:nvPicPr>
        <p:blipFill>
          <a:blip r:embed="rId2"/>
          <a:stretch>
            <a:fillRect/>
          </a:stretch>
        </p:blipFill>
        <p:spPr>
          <a:xfrm>
            <a:off x="1159510" y="4284345"/>
            <a:ext cx="3799840" cy="2295525"/>
          </a:xfrm>
          <a:prstGeom prst="rect">
            <a:avLst/>
          </a:prstGeom>
        </p:spPr>
      </p:pic>
      <p:pic>
        <p:nvPicPr>
          <p:cNvPr id="9" name="图片 8"/>
          <p:cNvPicPr>
            <a:picLocks noChangeAspect="1"/>
          </p:cNvPicPr>
          <p:nvPr/>
        </p:nvPicPr>
        <p:blipFill>
          <a:blip r:embed="rId3"/>
          <a:stretch>
            <a:fillRect/>
          </a:stretch>
        </p:blipFill>
        <p:spPr>
          <a:xfrm>
            <a:off x="5994400" y="3989705"/>
            <a:ext cx="3656965" cy="2590165"/>
          </a:xfrm>
          <a:prstGeom prst="rect">
            <a:avLst/>
          </a:prstGeom>
        </p:spPr>
      </p:pic>
      <p:sp>
        <p:nvSpPr>
          <p:cNvPr id="10" name="文本框 9"/>
          <p:cNvSpPr txBox="1"/>
          <p:nvPr/>
        </p:nvSpPr>
        <p:spPr>
          <a:xfrm>
            <a:off x="299085" y="1559560"/>
            <a:ext cx="11987530" cy="2306955"/>
          </a:xfrm>
          <a:prstGeom prst="rect">
            <a:avLst/>
          </a:prstGeom>
          <a:noFill/>
        </p:spPr>
        <p:txBody>
          <a:bodyPr wrap="square" rtlCol="0">
            <a:spAutoFit/>
          </a:bodyPr>
          <a:p>
            <a:r>
              <a:rPr lang="zh-CN" altLang="en-US">
                <a:solidFill>
                  <a:schemeClr val="bg1"/>
                </a:solidFill>
              </a:rPr>
              <a:t>box-sizing 属性允许您以特定的方式定义匹配某个区域的特定元素</a:t>
            </a:r>
            <a:endParaRPr lang="zh-CN" altLang="en-US">
              <a:solidFill>
                <a:schemeClr val="bg1"/>
              </a:solidFill>
            </a:endParaRPr>
          </a:p>
          <a:p>
            <a:endParaRPr lang="zh-CN" altLang="en-US">
              <a:solidFill>
                <a:schemeClr val="bg1"/>
              </a:solidFill>
            </a:endParaRPr>
          </a:p>
          <a:p>
            <a:r>
              <a:rPr lang="zh-CN" altLang="en-US">
                <a:solidFill>
                  <a:schemeClr val="bg1"/>
                </a:solidFill>
              </a:rPr>
              <a:t>content-box</a:t>
            </a:r>
            <a:endParaRPr lang="zh-CN" altLang="en-US">
              <a:solidFill>
                <a:schemeClr val="bg1"/>
              </a:solidFill>
            </a:endParaRPr>
          </a:p>
          <a:p>
            <a:r>
              <a:rPr lang="zh-CN" altLang="en-US">
                <a:solidFill>
                  <a:schemeClr val="bg1"/>
                </a:solidFill>
              </a:rPr>
              <a:t>这是由 CSS2.1 规定的宽度高度行为。 宽度和高度分别应用到元素的内容框。 在宽度和高度之外绘制元素的内边距和边框。</a:t>
            </a:r>
            <a:endParaRPr lang="zh-CN" altLang="en-US">
              <a:solidFill>
                <a:schemeClr val="bg1"/>
              </a:solidFill>
            </a:endParaRPr>
          </a:p>
          <a:p>
            <a:r>
              <a:rPr lang="zh-CN" altLang="en-US">
                <a:solidFill>
                  <a:schemeClr val="bg1"/>
                </a:solidFill>
              </a:rPr>
              <a:t>border-box</a:t>
            </a:r>
            <a:endParaRPr lang="zh-CN" altLang="en-US">
              <a:solidFill>
                <a:schemeClr val="bg1"/>
              </a:solidFill>
            </a:endParaRPr>
          </a:p>
          <a:p>
            <a:r>
              <a:rPr lang="zh-CN" altLang="en-US">
                <a:solidFill>
                  <a:schemeClr val="bg1"/>
                </a:solidFill>
              </a:rPr>
              <a:t>为元素设定的宽度和高度决定了元素的边框盒。 就是说，为元素指定的任何内边距和边框都将在已设定的宽度和高度内进行绘制。 通过从已设定的宽度和高度分别减去边框和内边距才能得到内容的宽度和高度。</a:t>
            </a:r>
            <a:endParaRPr lang="zh-CN" altLang="en-US">
              <a:solidFill>
                <a:schemeClr val="bg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Administrator\Desktop\未标题-3拷贝.jpg"/>
          <p:cNvPicPr>
            <a:picLocks noChangeAspect="1" noChangeArrowheads="1"/>
          </p:cNvPicPr>
          <p:nvPr/>
        </p:nvPicPr>
        <p:blipFill>
          <a:blip r:embed="rId1" cstate="print"/>
          <a:srcRect/>
          <a:stretch>
            <a:fillRect/>
          </a:stretch>
        </p:blipFill>
        <p:spPr bwMode="auto">
          <a:xfrm>
            <a:off x="15240" y="0"/>
            <a:ext cx="12192000" cy="6840220"/>
          </a:xfrm>
          <a:prstGeom prst="rect">
            <a:avLst/>
          </a:prstGeom>
          <a:noFill/>
        </p:spPr>
      </p:pic>
      <p:sp>
        <p:nvSpPr>
          <p:cNvPr id="19" name="TextBox 18"/>
          <p:cNvSpPr txBox="1"/>
          <p:nvPr/>
        </p:nvSpPr>
        <p:spPr>
          <a:xfrm>
            <a:off x="6237237" y="2747720"/>
            <a:ext cx="5239407" cy="521970"/>
          </a:xfrm>
          <a:prstGeom prst="rect">
            <a:avLst/>
          </a:prstGeom>
          <a:noFill/>
        </p:spPr>
        <p:txBody>
          <a:bodyPr wrap="square" rtlCol="0">
            <a:spAutoFit/>
          </a:bodyPr>
          <a:lstStyle/>
          <a:p>
            <a:pPr algn="ctr"/>
            <a:r>
              <a:rPr lang="en-US" altLang="zh-CN" sz="2800" dirty="0">
                <a:solidFill>
                  <a:schemeClr val="bg1"/>
                </a:solidFill>
              </a:rPr>
              <a:t>day13-弹性盒模型</a:t>
            </a:r>
            <a:endParaRPr lang="en-US" altLang="zh-CN" sz="2800" dirty="0">
              <a:solidFill>
                <a:schemeClr val="bg1"/>
              </a:solidFill>
            </a:endParaRPr>
          </a:p>
        </p:txBody>
      </p:sp>
      <p:pic>
        <p:nvPicPr>
          <p:cNvPr id="2051" name="Picture 3" descr="C:\Users\Administrator\Desktop\未标题-1-01.png"/>
          <p:cNvPicPr>
            <a:picLocks noChangeAspect="1" noChangeArrowheads="1"/>
          </p:cNvPicPr>
          <p:nvPr/>
        </p:nvPicPr>
        <p:blipFill>
          <a:blip r:embed="rId2" cstate="print"/>
          <a:srcRect/>
          <a:stretch>
            <a:fillRect/>
          </a:stretch>
        </p:blipFill>
        <p:spPr bwMode="auto">
          <a:xfrm>
            <a:off x="10310648" y="6112122"/>
            <a:ext cx="1560786" cy="468119"/>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9370"/>
            <a:ext cx="12192000" cy="693674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232A34"/>
                </a:solidFill>
              </a:rPr>
              <a:t>css基础语法</a:t>
            </a: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5895975" cy="521970"/>
          </a:xfrm>
          <a:prstGeom prst="rect">
            <a:avLst/>
          </a:prstGeom>
          <a:noFill/>
        </p:spPr>
        <p:txBody>
          <a:bodyPr wrap="square" rtlCol="0">
            <a:spAutoFit/>
          </a:bodyPr>
          <a:lstStyle/>
          <a:p>
            <a:r>
              <a:rPr sz="2800">
                <a:solidFill>
                  <a:schemeClr val="bg1"/>
                </a:solidFill>
                <a:sym typeface="+mn-ea"/>
              </a:rPr>
              <a:t>媒体查询</a:t>
            </a:r>
            <a:endParaRPr sz="2800">
              <a:solidFill>
                <a:schemeClr val="bg1"/>
              </a:solidFill>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8" name="文本框 7"/>
          <p:cNvSpPr txBox="1"/>
          <p:nvPr/>
        </p:nvSpPr>
        <p:spPr>
          <a:xfrm>
            <a:off x="432435" y="1580515"/>
            <a:ext cx="11018520" cy="4569460"/>
          </a:xfrm>
          <a:prstGeom prst="rect">
            <a:avLst/>
          </a:prstGeom>
          <a:noFill/>
        </p:spPr>
        <p:txBody>
          <a:bodyPr wrap="square" rtlCol="0">
            <a:spAutoFit/>
          </a:bodyPr>
          <a:p>
            <a:pPr fontAlgn="auto">
              <a:lnSpc>
                <a:spcPct val="150000"/>
              </a:lnSpc>
            </a:pPr>
            <a:endParaRPr b="1">
              <a:solidFill>
                <a:schemeClr val="bg1"/>
              </a:solidFill>
              <a:sym typeface="+mn-ea"/>
            </a:endParaRPr>
          </a:p>
          <a:p>
            <a:pPr fontAlgn="auto">
              <a:lnSpc>
                <a:spcPct val="150000"/>
              </a:lnSpc>
            </a:pPr>
            <a:r>
              <a:rPr sz="1600" b="1">
                <a:solidFill>
                  <a:schemeClr val="bg1"/>
                </a:solidFill>
                <a:sym typeface="+mn-ea"/>
              </a:rPr>
              <a:t>@media only screen and (min-width: 340px) {</a:t>
            </a:r>
            <a:endParaRPr sz="1600" b="1">
              <a:solidFill>
                <a:schemeClr val="bg1"/>
              </a:solidFill>
              <a:sym typeface="+mn-ea"/>
            </a:endParaRPr>
          </a:p>
          <a:p>
            <a:pPr fontAlgn="auto">
              <a:lnSpc>
                <a:spcPct val="150000"/>
              </a:lnSpc>
            </a:pPr>
            <a:r>
              <a:rPr sz="1600" b="1">
                <a:solidFill>
                  <a:schemeClr val="bg1"/>
                </a:solidFill>
                <a:sym typeface="+mn-ea"/>
              </a:rPr>
              <a:t>		body{</a:t>
            </a:r>
            <a:r>
              <a:rPr lang="en-US" sz="1600" b="1">
                <a:solidFill>
                  <a:schemeClr val="bg1"/>
                </a:solidFill>
                <a:sym typeface="+mn-ea"/>
              </a:rPr>
              <a:t>	</a:t>
            </a:r>
            <a:r>
              <a:rPr sz="1600" b="1">
                <a:solidFill>
                  <a:schemeClr val="bg1"/>
                </a:solidFill>
                <a:sym typeface="+mn-ea"/>
              </a:rPr>
              <a:t>background: #ff0;</a:t>
            </a:r>
            <a:r>
              <a:rPr lang="en-US" sz="1600" b="1">
                <a:solidFill>
                  <a:schemeClr val="bg1"/>
                </a:solidFill>
                <a:sym typeface="+mn-ea"/>
              </a:rPr>
              <a:t>	</a:t>
            </a:r>
            <a:r>
              <a:rPr sz="1600" b="1">
                <a:solidFill>
                  <a:schemeClr val="bg1"/>
                </a:solidFill>
                <a:sym typeface="+mn-ea"/>
              </a:rPr>
              <a:t>}</a:t>
            </a:r>
            <a:endParaRPr sz="1600" b="1">
              <a:solidFill>
                <a:schemeClr val="bg1"/>
              </a:solidFill>
              <a:sym typeface="+mn-ea"/>
            </a:endParaRPr>
          </a:p>
          <a:p>
            <a:pPr fontAlgn="auto">
              <a:lnSpc>
                <a:spcPct val="150000"/>
              </a:lnSpc>
            </a:pPr>
            <a:r>
              <a:rPr sz="1600" b="1">
                <a:solidFill>
                  <a:schemeClr val="bg1"/>
                </a:solidFill>
                <a:sym typeface="+mn-ea"/>
              </a:rPr>
              <a:t>}</a:t>
            </a:r>
            <a:endParaRPr sz="1600" b="1">
              <a:solidFill>
                <a:schemeClr val="bg1"/>
              </a:solidFill>
              <a:sym typeface="+mn-ea"/>
            </a:endParaRPr>
          </a:p>
          <a:p>
            <a:pPr fontAlgn="auto">
              <a:lnSpc>
                <a:spcPct val="150000"/>
              </a:lnSpc>
            </a:pPr>
            <a:endParaRPr sz="1600" b="1">
              <a:solidFill>
                <a:schemeClr val="bg1"/>
              </a:solidFill>
              <a:sym typeface="+mn-ea"/>
            </a:endParaRPr>
          </a:p>
          <a:p>
            <a:pPr fontAlgn="auto">
              <a:lnSpc>
                <a:spcPct val="150000"/>
              </a:lnSpc>
            </a:pPr>
            <a:r>
              <a:rPr sz="1600" b="1">
                <a:solidFill>
                  <a:schemeClr val="bg1"/>
                </a:solidFill>
                <a:sym typeface="+mn-ea"/>
              </a:rPr>
              <a:t>@media only screen and (min-width: 340px) and (max-width: 640px) {</a:t>
            </a:r>
            <a:endParaRPr sz="1600" b="1">
              <a:solidFill>
                <a:schemeClr val="bg1"/>
              </a:solidFill>
              <a:sym typeface="+mn-ea"/>
            </a:endParaRPr>
          </a:p>
          <a:p>
            <a:pPr fontAlgn="auto">
              <a:lnSpc>
                <a:spcPct val="150000"/>
              </a:lnSpc>
            </a:pPr>
            <a:r>
              <a:rPr sz="1600" b="1">
                <a:solidFill>
                  <a:schemeClr val="bg1"/>
                </a:solidFill>
                <a:sym typeface="+mn-ea"/>
              </a:rPr>
              <a:t>		body{</a:t>
            </a:r>
            <a:r>
              <a:rPr lang="en-US" sz="1600" b="1">
                <a:solidFill>
                  <a:schemeClr val="bg1"/>
                </a:solidFill>
                <a:sym typeface="+mn-ea"/>
              </a:rPr>
              <a:t>	</a:t>
            </a:r>
            <a:r>
              <a:rPr sz="1600" b="1">
                <a:solidFill>
                  <a:schemeClr val="bg1"/>
                </a:solidFill>
                <a:sym typeface="+mn-ea"/>
              </a:rPr>
              <a:t>background: #f00;</a:t>
            </a:r>
            <a:r>
              <a:rPr lang="en-US" sz="1600" b="1">
                <a:solidFill>
                  <a:schemeClr val="bg1"/>
                </a:solidFill>
                <a:sym typeface="+mn-ea"/>
              </a:rPr>
              <a:t>	</a:t>
            </a:r>
            <a:r>
              <a:rPr sz="1600" b="1">
                <a:solidFill>
                  <a:schemeClr val="bg1"/>
                </a:solidFill>
                <a:sym typeface="+mn-ea"/>
              </a:rPr>
              <a:t>}</a:t>
            </a:r>
            <a:endParaRPr sz="1600" b="1">
              <a:solidFill>
                <a:schemeClr val="bg1"/>
              </a:solidFill>
              <a:sym typeface="+mn-ea"/>
            </a:endParaRPr>
          </a:p>
          <a:p>
            <a:pPr fontAlgn="auto">
              <a:lnSpc>
                <a:spcPct val="150000"/>
              </a:lnSpc>
            </a:pPr>
            <a:r>
              <a:rPr sz="1600" b="1">
                <a:solidFill>
                  <a:schemeClr val="bg1"/>
                </a:solidFill>
                <a:sym typeface="+mn-ea"/>
              </a:rPr>
              <a:t>}</a:t>
            </a:r>
            <a:endParaRPr sz="1600" b="1">
              <a:solidFill>
                <a:schemeClr val="bg1"/>
              </a:solidFill>
              <a:sym typeface="+mn-ea"/>
            </a:endParaRPr>
          </a:p>
          <a:p>
            <a:pPr fontAlgn="auto">
              <a:lnSpc>
                <a:spcPct val="150000"/>
              </a:lnSpc>
            </a:pPr>
            <a:endParaRPr sz="1600" b="1">
              <a:solidFill>
                <a:schemeClr val="bg1"/>
              </a:solidFill>
              <a:sym typeface="+mn-ea"/>
            </a:endParaRPr>
          </a:p>
          <a:p>
            <a:pPr fontAlgn="auto">
              <a:lnSpc>
                <a:spcPct val="150000"/>
              </a:lnSpc>
            </a:pPr>
            <a:r>
              <a:rPr sz="1600" b="1">
                <a:solidFill>
                  <a:schemeClr val="bg1"/>
                </a:solidFill>
                <a:sym typeface="+mn-ea"/>
              </a:rPr>
              <a:t>@media only screen and (min-width: 640px) and (max-width: 740px) {</a:t>
            </a:r>
            <a:endParaRPr sz="1600" b="1">
              <a:solidFill>
                <a:schemeClr val="bg1"/>
              </a:solidFill>
              <a:sym typeface="+mn-ea"/>
            </a:endParaRPr>
          </a:p>
          <a:p>
            <a:pPr fontAlgn="auto">
              <a:lnSpc>
                <a:spcPct val="150000"/>
              </a:lnSpc>
            </a:pPr>
            <a:r>
              <a:rPr sz="1600" b="1">
                <a:solidFill>
                  <a:schemeClr val="bg1"/>
                </a:solidFill>
                <a:sym typeface="+mn-ea"/>
              </a:rPr>
              <a:t>		body{</a:t>
            </a:r>
            <a:r>
              <a:rPr lang="en-US" sz="1600" b="1">
                <a:solidFill>
                  <a:schemeClr val="bg1"/>
                </a:solidFill>
                <a:sym typeface="+mn-ea"/>
              </a:rPr>
              <a:t>	</a:t>
            </a:r>
            <a:r>
              <a:rPr sz="1600" b="1">
                <a:solidFill>
                  <a:schemeClr val="bg1"/>
                </a:solidFill>
                <a:sym typeface="+mn-ea"/>
              </a:rPr>
              <a:t>background: #0f0;</a:t>
            </a:r>
            <a:r>
              <a:rPr lang="en-US" sz="1600" b="1">
                <a:solidFill>
                  <a:schemeClr val="bg1"/>
                </a:solidFill>
                <a:sym typeface="+mn-ea"/>
              </a:rPr>
              <a:t>	</a:t>
            </a:r>
            <a:r>
              <a:rPr sz="1600" b="1">
                <a:solidFill>
                  <a:schemeClr val="bg1"/>
                </a:solidFill>
                <a:sym typeface="+mn-ea"/>
              </a:rPr>
              <a:t>}</a:t>
            </a:r>
            <a:endParaRPr sz="1600" b="1">
              <a:solidFill>
                <a:schemeClr val="bg1"/>
              </a:solidFill>
              <a:sym typeface="+mn-ea"/>
            </a:endParaRPr>
          </a:p>
          <a:p>
            <a:pPr fontAlgn="auto">
              <a:lnSpc>
                <a:spcPct val="150000"/>
              </a:lnSpc>
            </a:pPr>
            <a:r>
              <a:rPr sz="1600" b="1">
                <a:solidFill>
                  <a:schemeClr val="bg1"/>
                </a:solidFill>
                <a:sym typeface="+mn-ea"/>
              </a:rPr>
              <a:t>}</a:t>
            </a:r>
            <a:endParaRPr sz="1600" b="1">
              <a:solidFill>
                <a:schemeClr val="bg1"/>
              </a:solidFill>
              <a:sym typeface="+mn-ea"/>
            </a:endParaRPr>
          </a:p>
        </p:txBody>
      </p:sp>
      <p:pic>
        <p:nvPicPr>
          <p:cNvPr id="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6597015" y="2219008"/>
            <a:ext cx="5274310" cy="3383915"/>
          </a:xfrm>
          <a:prstGeom prst="rect">
            <a:avLst/>
          </a:prstGeom>
          <a:noFill/>
          <a:ln>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9370"/>
            <a:ext cx="12192000" cy="693674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232A34"/>
                </a:solidFill>
              </a:rPr>
              <a:t>css基础语法</a:t>
            </a: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5895975" cy="521970"/>
          </a:xfrm>
          <a:prstGeom prst="rect">
            <a:avLst/>
          </a:prstGeom>
          <a:noFill/>
        </p:spPr>
        <p:txBody>
          <a:bodyPr wrap="square" rtlCol="0">
            <a:spAutoFit/>
          </a:bodyPr>
          <a:lstStyle/>
          <a:p>
            <a:r>
              <a:rPr sz="2800">
                <a:solidFill>
                  <a:schemeClr val="bg1"/>
                </a:solidFill>
                <a:sym typeface="+mn-ea"/>
              </a:rPr>
              <a:t>媒体查询</a:t>
            </a:r>
            <a:endParaRPr sz="2800">
              <a:solidFill>
                <a:schemeClr val="bg1"/>
              </a:solidFill>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8" name="文本框 7"/>
          <p:cNvSpPr txBox="1"/>
          <p:nvPr/>
        </p:nvSpPr>
        <p:spPr>
          <a:xfrm>
            <a:off x="432435" y="1580515"/>
            <a:ext cx="11018520" cy="4523105"/>
          </a:xfrm>
          <a:prstGeom prst="rect">
            <a:avLst/>
          </a:prstGeom>
          <a:noFill/>
        </p:spPr>
        <p:txBody>
          <a:bodyPr wrap="square" rtlCol="0">
            <a:spAutoFit/>
          </a:bodyPr>
          <a:p>
            <a:pPr fontAlgn="auto">
              <a:lnSpc>
                <a:spcPct val="150000"/>
              </a:lnSpc>
            </a:pPr>
            <a:r>
              <a:rPr sz="1600" b="1">
                <a:solidFill>
                  <a:schemeClr val="bg1"/>
                </a:solidFill>
                <a:sym typeface="+mn-ea"/>
              </a:rPr>
              <a:t>常见的布局方案</a:t>
            </a:r>
            <a:endParaRPr sz="1600" b="1">
              <a:solidFill>
                <a:schemeClr val="bg1"/>
              </a:solidFill>
              <a:sym typeface="+mn-ea"/>
            </a:endParaRPr>
          </a:p>
          <a:p>
            <a:pPr fontAlgn="auto">
              <a:lnSpc>
                <a:spcPct val="150000"/>
              </a:lnSpc>
            </a:pPr>
            <a:endParaRPr sz="1600" b="1">
              <a:solidFill>
                <a:schemeClr val="bg1"/>
              </a:solidFill>
              <a:sym typeface="+mn-ea"/>
            </a:endParaRPr>
          </a:p>
          <a:p>
            <a:pPr fontAlgn="auto">
              <a:lnSpc>
                <a:spcPct val="150000"/>
              </a:lnSpc>
            </a:pPr>
            <a:r>
              <a:rPr lang="en-US" sz="1600" b="1">
                <a:solidFill>
                  <a:schemeClr val="bg1"/>
                </a:solidFill>
                <a:sym typeface="+mn-ea"/>
              </a:rPr>
              <a:t>1.</a:t>
            </a:r>
            <a:r>
              <a:rPr sz="1600" b="1">
                <a:solidFill>
                  <a:schemeClr val="bg1"/>
                </a:solidFill>
                <a:sym typeface="+mn-ea"/>
              </a:rPr>
              <a:t>固定布局：以像素作为页面的基本单位，不管设备屏幕及浏览器宽度，只设计一套尺寸；</a:t>
            </a:r>
            <a:endParaRPr sz="1600" b="1">
              <a:solidFill>
                <a:schemeClr val="bg1"/>
              </a:solidFill>
              <a:sym typeface="+mn-ea"/>
            </a:endParaRPr>
          </a:p>
          <a:p>
            <a:pPr fontAlgn="auto">
              <a:lnSpc>
                <a:spcPct val="150000"/>
              </a:lnSpc>
            </a:pPr>
            <a:endParaRPr sz="1600" b="1">
              <a:solidFill>
                <a:schemeClr val="bg1"/>
              </a:solidFill>
              <a:sym typeface="+mn-ea"/>
            </a:endParaRPr>
          </a:p>
          <a:p>
            <a:pPr fontAlgn="auto">
              <a:lnSpc>
                <a:spcPct val="150000"/>
              </a:lnSpc>
            </a:pPr>
            <a:r>
              <a:rPr lang="en-US" sz="1600" b="1">
                <a:solidFill>
                  <a:schemeClr val="bg1"/>
                </a:solidFill>
                <a:sym typeface="+mn-ea"/>
              </a:rPr>
              <a:t>2.</a:t>
            </a:r>
            <a:r>
              <a:rPr sz="1600" b="1">
                <a:solidFill>
                  <a:schemeClr val="bg1"/>
                </a:solidFill>
                <a:sym typeface="+mn-ea"/>
              </a:rPr>
              <a:t>可切换的固定布局：同样以像素作为页面单位，参考主流设备尺寸，设计几套不同宽度的布局。通过识别的屏幕尺寸或浏览器宽度，选择最合适的那套宽度布局；</a:t>
            </a:r>
            <a:endParaRPr sz="1600" b="1">
              <a:solidFill>
                <a:schemeClr val="bg1"/>
              </a:solidFill>
              <a:sym typeface="+mn-ea"/>
            </a:endParaRPr>
          </a:p>
          <a:p>
            <a:pPr fontAlgn="auto">
              <a:lnSpc>
                <a:spcPct val="150000"/>
              </a:lnSpc>
            </a:pPr>
            <a:endParaRPr sz="1600" b="1">
              <a:solidFill>
                <a:schemeClr val="bg1"/>
              </a:solidFill>
              <a:sym typeface="+mn-ea"/>
            </a:endParaRPr>
          </a:p>
          <a:p>
            <a:pPr fontAlgn="auto">
              <a:lnSpc>
                <a:spcPct val="150000"/>
              </a:lnSpc>
            </a:pPr>
            <a:endParaRPr sz="1600" b="1">
              <a:solidFill>
                <a:schemeClr val="bg1"/>
              </a:solidFill>
              <a:sym typeface="+mn-ea"/>
            </a:endParaRPr>
          </a:p>
          <a:p>
            <a:pPr fontAlgn="auto">
              <a:lnSpc>
                <a:spcPct val="150000"/>
              </a:lnSpc>
            </a:pPr>
            <a:r>
              <a:rPr lang="en-US" sz="1600" b="1">
                <a:solidFill>
                  <a:schemeClr val="bg1"/>
                </a:solidFill>
                <a:sym typeface="+mn-ea"/>
              </a:rPr>
              <a:t>3.</a:t>
            </a:r>
            <a:r>
              <a:rPr sz="1600" b="1">
                <a:solidFill>
                  <a:schemeClr val="bg1"/>
                </a:solidFill>
                <a:sym typeface="+mn-ea"/>
              </a:rPr>
              <a:t>弹性布局：以百分比作为页面的基本单位，可以适应一定范围内所有尺寸的设备屏幕及浏览器宽度，并能完美利用有效空间展现最佳效果；</a:t>
            </a:r>
            <a:endParaRPr sz="1600" b="1">
              <a:solidFill>
                <a:schemeClr val="bg1"/>
              </a:solidFill>
              <a:sym typeface="+mn-ea"/>
            </a:endParaRPr>
          </a:p>
          <a:p>
            <a:pPr fontAlgn="auto">
              <a:lnSpc>
                <a:spcPct val="150000"/>
              </a:lnSpc>
            </a:pPr>
            <a:endParaRPr sz="1600" b="1">
              <a:solidFill>
                <a:schemeClr val="bg1"/>
              </a:solidFill>
              <a:sym typeface="+mn-ea"/>
            </a:endParaRPr>
          </a:p>
          <a:p>
            <a:pPr fontAlgn="auto">
              <a:lnSpc>
                <a:spcPct val="150000"/>
              </a:lnSpc>
            </a:pPr>
            <a:endParaRPr sz="1600" b="1">
              <a:solidFill>
                <a:schemeClr val="bg1"/>
              </a:solidFill>
              <a:sym typeface="+mn-ea"/>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9370"/>
            <a:ext cx="12192000" cy="693674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232A34"/>
                </a:solidFill>
              </a:rPr>
              <a:t>css基础语法</a:t>
            </a: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5895975" cy="521970"/>
          </a:xfrm>
          <a:prstGeom prst="rect">
            <a:avLst/>
          </a:prstGeom>
          <a:noFill/>
        </p:spPr>
        <p:txBody>
          <a:bodyPr wrap="square" rtlCol="0">
            <a:spAutoFit/>
          </a:bodyPr>
          <a:lstStyle/>
          <a:p>
            <a:r>
              <a:rPr sz="2800">
                <a:solidFill>
                  <a:schemeClr val="bg1"/>
                </a:solidFill>
                <a:sym typeface="+mn-ea"/>
              </a:rPr>
              <a:t>媒体查询</a:t>
            </a:r>
            <a:endParaRPr sz="2800">
              <a:solidFill>
                <a:schemeClr val="bg1"/>
              </a:solidFill>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8" name="文本框 7"/>
          <p:cNvSpPr txBox="1"/>
          <p:nvPr/>
        </p:nvSpPr>
        <p:spPr>
          <a:xfrm>
            <a:off x="432435" y="1580515"/>
            <a:ext cx="11018520" cy="3784600"/>
          </a:xfrm>
          <a:prstGeom prst="rect">
            <a:avLst/>
          </a:prstGeom>
          <a:noFill/>
        </p:spPr>
        <p:txBody>
          <a:bodyPr wrap="square" rtlCol="0">
            <a:spAutoFit/>
          </a:bodyPr>
          <a:p>
            <a:pPr fontAlgn="auto">
              <a:lnSpc>
                <a:spcPct val="150000"/>
              </a:lnSpc>
            </a:pPr>
            <a:r>
              <a:rPr sz="1600" b="1">
                <a:solidFill>
                  <a:schemeClr val="bg1"/>
                </a:solidFill>
                <a:sym typeface="+mn-ea"/>
              </a:rPr>
              <a:t>常见的布局方案</a:t>
            </a:r>
            <a:endParaRPr sz="1600" b="1">
              <a:solidFill>
                <a:schemeClr val="bg1"/>
              </a:solidFill>
              <a:sym typeface="+mn-ea"/>
            </a:endParaRPr>
          </a:p>
          <a:p>
            <a:pPr fontAlgn="auto">
              <a:lnSpc>
                <a:spcPct val="150000"/>
              </a:lnSpc>
            </a:pPr>
            <a:endParaRPr sz="1600" b="1">
              <a:solidFill>
                <a:schemeClr val="bg1"/>
              </a:solidFill>
              <a:sym typeface="+mn-ea"/>
            </a:endParaRPr>
          </a:p>
          <a:p>
            <a:pPr fontAlgn="auto">
              <a:lnSpc>
                <a:spcPct val="150000"/>
              </a:lnSpc>
            </a:pPr>
            <a:r>
              <a:rPr lang="en-US" sz="1600" b="1">
                <a:solidFill>
                  <a:schemeClr val="bg1"/>
                </a:solidFill>
                <a:sym typeface="+mn-ea"/>
              </a:rPr>
              <a:t>4.</a:t>
            </a:r>
            <a:r>
              <a:rPr sz="1600" b="1">
                <a:solidFill>
                  <a:schemeClr val="bg1"/>
                </a:solidFill>
                <a:sym typeface="+mn-ea"/>
              </a:rPr>
              <a:t>混合布局：同弹性布局类似，可以适应一定范围内所有尺寸的设备屏幕及浏览器宽度，并能完美利用有效空间展现最佳效果；只是混合像素、和百分比两种单位作为页面单位。</a:t>
            </a:r>
            <a:endParaRPr sz="1600" b="1">
              <a:solidFill>
                <a:schemeClr val="bg1"/>
              </a:solidFill>
              <a:sym typeface="+mn-ea"/>
            </a:endParaRPr>
          </a:p>
          <a:p>
            <a:pPr fontAlgn="auto">
              <a:lnSpc>
                <a:spcPct val="150000"/>
              </a:lnSpc>
            </a:pPr>
            <a:endParaRPr sz="1600" b="1">
              <a:solidFill>
                <a:schemeClr val="bg1"/>
              </a:solidFill>
              <a:sym typeface="+mn-ea"/>
            </a:endParaRPr>
          </a:p>
          <a:p>
            <a:pPr fontAlgn="auto">
              <a:lnSpc>
                <a:spcPct val="150000"/>
              </a:lnSpc>
            </a:pPr>
            <a:r>
              <a:rPr lang="en-US" sz="1600" b="1">
                <a:solidFill>
                  <a:schemeClr val="bg1"/>
                </a:solidFill>
                <a:sym typeface="+mn-ea"/>
              </a:rPr>
              <a:t>5.</a:t>
            </a:r>
            <a:r>
              <a:rPr sz="1600" b="1">
                <a:solidFill>
                  <a:schemeClr val="bg1"/>
                </a:solidFill>
                <a:sym typeface="+mn-ea"/>
              </a:rPr>
              <a:t>响应</a:t>
            </a:r>
            <a:r>
              <a:rPr sz="1600" b="1">
                <a:solidFill>
                  <a:schemeClr val="bg1"/>
                </a:solidFill>
                <a:sym typeface="+mn-ea"/>
              </a:rPr>
              <a:t>布局：对页面进行响应式的设计实现，需要对相同内容进行不同宽度的布局设计，有两种方式：pc优先（从pc端开始向下设计）；移动优先（从移动端向上设计）；</a:t>
            </a:r>
            <a:endParaRPr sz="1600" b="1">
              <a:solidFill>
                <a:schemeClr val="bg1"/>
              </a:solidFill>
              <a:sym typeface="+mn-ea"/>
            </a:endParaRPr>
          </a:p>
          <a:p>
            <a:pPr fontAlgn="auto">
              <a:lnSpc>
                <a:spcPct val="150000"/>
              </a:lnSpc>
            </a:pPr>
            <a:endParaRPr sz="1600" b="1">
              <a:solidFill>
                <a:schemeClr val="bg1"/>
              </a:solidFill>
              <a:sym typeface="+mn-ea"/>
            </a:endParaRPr>
          </a:p>
          <a:p>
            <a:pPr fontAlgn="auto">
              <a:lnSpc>
                <a:spcPct val="150000"/>
              </a:lnSpc>
            </a:pPr>
            <a:r>
              <a:rPr sz="1600" b="1">
                <a:solidFill>
                  <a:schemeClr val="bg1"/>
                </a:solidFill>
                <a:sym typeface="+mn-ea"/>
              </a:rPr>
              <a:t>无论基于那种模式的设计，要兼容所有设备，布局响应时不可避免地需要对模块布局做一些变化（发生布局改变的临界点称之为断点）</a:t>
            </a:r>
            <a:endParaRPr sz="1600" b="1">
              <a:solidFill>
                <a:schemeClr val="bg1"/>
              </a:solidFill>
              <a:sym typeface="+mn-ea"/>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9370"/>
            <a:ext cx="12192000" cy="693674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232A34"/>
                </a:solidFill>
              </a:rPr>
              <a:t>css基础语法</a:t>
            </a: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5895975" cy="521970"/>
          </a:xfrm>
          <a:prstGeom prst="rect">
            <a:avLst/>
          </a:prstGeom>
          <a:noFill/>
        </p:spPr>
        <p:txBody>
          <a:bodyPr wrap="square" rtlCol="0">
            <a:spAutoFit/>
          </a:bodyPr>
          <a:lstStyle/>
          <a:p>
            <a:r>
              <a:rPr lang="zh-CN" sz="2800">
                <a:solidFill>
                  <a:schemeClr val="bg1"/>
                </a:solidFill>
                <a:sym typeface="+mn-ea"/>
              </a:rPr>
              <a:t>响应式单位</a:t>
            </a:r>
            <a:endParaRPr lang="zh-CN" sz="2800">
              <a:solidFill>
                <a:schemeClr val="bg1"/>
              </a:solidFill>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8" name="文本框 7"/>
          <p:cNvSpPr txBox="1"/>
          <p:nvPr/>
        </p:nvSpPr>
        <p:spPr>
          <a:xfrm>
            <a:off x="419100" y="1580515"/>
            <a:ext cx="11018520" cy="3784600"/>
          </a:xfrm>
          <a:prstGeom prst="rect">
            <a:avLst/>
          </a:prstGeom>
          <a:noFill/>
        </p:spPr>
        <p:txBody>
          <a:bodyPr wrap="square" rtlCol="0">
            <a:spAutoFit/>
          </a:bodyPr>
          <a:p>
            <a:pPr fontAlgn="auto">
              <a:lnSpc>
                <a:spcPct val="150000"/>
              </a:lnSpc>
            </a:pPr>
            <a:r>
              <a:rPr lang="en-US" sz="2000" b="1">
                <a:solidFill>
                  <a:schemeClr val="bg1"/>
                </a:solidFill>
                <a:sym typeface="+mn-ea"/>
              </a:rPr>
              <a:t>em</a:t>
            </a:r>
            <a:r>
              <a:rPr lang="zh-CN" altLang="en-US" sz="2000" b="1">
                <a:solidFill>
                  <a:schemeClr val="bg1"/>
                </a:solidFill>
                <a:sym typeface="+mn-ea"/>
              </a:rPr>
              <a:t>：参照于父元素</a:t>
            </a:r>
            <a:r>
              <a:rPr lang="en-US" altLang="zh-CN" sz="2000" b="1">
                <a:solidFill>
                  <a:schemeClr val="bg1"/>
                </a:solidFill>
                <a:sym typeface="+mn-ea"/>
              </a:rPr>
              <a:t>font-size</a:t>
            </a:r>
            <a:r>
              <a:rPr lang="zh-CN" altLang="en-US" sz="2000" b="1">
                <a:solidFill>
                  <a:schemeClr val="bg1"/>
                </a:solidFill>
                <a:sym typeface="+mn-ea"/>
              </a:rPr>
              <a:t>进行取值</a:t>
            </a:r>
            <a:r>
              <a:rPr lang="en-US" altLang="zh-CN" sz="2000" b="1">
                <a:solidFill>
                  <a:schemeClr val="bg1"/>
                </a:solidFill>
                <a:sym typeface="+mn-ea"/>
              </a:rPr>
              <a:t>	</a:t>
            </a:r>
            <a:r>
              <a:rPr lang="zh-CN" altLang="en-US" sz="2000" b="1">
                <a:solidFill>
                  <a:schemeClr val="bg1"/>
                </a:solidFill>
                <a:sym typeface="+mn-ea"/>
              </a:rPr>
              <a:t>父元素</a:t>
            </a:r>
            <a:r>
              <a:rPr lang="en-US" altLang="zh-CN" sz="2000" b="1">
                <a:solidFill>
                  <a:schemeClr val="bg1"/>
                </a:solidFill>
                <a:sym typeface="+mn-ea"/>
              </a:rPr>
              <a:t>font-size</a:t>
            </a:r>
            <a:r>
              <a:rPr lang="zh-CN" altLang="zh-CN" sz="2000" b="1">
                <a:solidFill>
                  <a:schemeClr val="bg1"/>
                </a:solidFill>
                <a:sym typeface="+mn-ea"/>
              </a:rPr>
              <a:t>大小</a:t>
            </a:r>
            <a:r>
              <a:rPr lang="en-US" altLang="zh-CN" sz="2000" b="1">
                <a:solidFill>
                  <a:schemeClr val="bg1"/>
                </a:solidFill>
                <a:sym typeface="+mn-ea"/>
              </a:rPr>
              <a:t>=</a:t>
            </a:r>
            <a:r>
              <a:rPr lang="zh-CN" altLang="en-US" sz="2000" b="1">
                <a:solidFill>
                  <a:schemeClr val="bg1"/>
                </a:solidFill>
                <a:sym typeface="+mn-ea"/>
              </a:rPr>
              <a:t>子元素</a:t>
            </a:r>
            <a:r>
              <a:rPr lang="en-US" altLang="zh-CN" sz="2000" b="1">
                <a:solidFill>
                  <a:schemeClr val="bg1"/>
                </a:solidFill>
                <a:sym typeface="+mn-ea"/>
              </a:rPr>
              <a:t>1em</a:t>
            </a:r>
            <a:r>
              <a:rPr lang="zh-CN" altLang="en-US" sz="2000" b="1">
                <a:solidFill>
                  <a:schemeClr val="bg1"/>
                </a:solidFill>
                <a:sym typeface="+mn-ea"/>
              </a:rPr>
              <a:t>（若子元素也设置了</a:t>
            </a:r>
            <a:r>
              <a:rPr lang="en-US" altLang="zh-CN" sz="2000" b="1">
                <a:solidFill>
                  <a:schemeClr val="bg1"/>
                </a:solidFill>
                <a:sym typeface="+mn-ea"/>
              </a:rPr>
              <a:t>font-size</a:t>
            </a:r>
            <a:r>
              <a:rPr lang="zh-CN" altLang="en-US" sz="2000" b="1">
                <a:solidFill>
                  <a:schemeClr val="bg1"/>
                </a:solidFill>
                <a:sym typeface="+mn-ea"/>
              </a:rPr>
              <a:t>则子元素后续属性使用</a:t>
            </a:r>
            <a:r>
              <a:rPr lang="en-US" altLang="zh-CN" sz="2000" b="1">
                <a:solidFill>
                  <a:schemeClr val="bg1"/>
                </a:solidFill>
                <a:sym typeface="+mn-ea"/>
              </a:rPr>
              <a:t>EM</a:t>
            </a:r>
            <a:r>
              <a:rPr lang="zh-CN" altLang="en-US" sz="2000" b="1">
                <a:solidFill>
                  <a:schemeClr val="bg1"/>
                </a:solidFill>
                <a:sym typeface="+mn-ea"/>
              </a:rPr>
              <a:t>时参照于自身</a:t>
            </a:r>
            <a:r>
              <a:rPr lang="en-US" altLang="zh-CN" sz="2000" b="1">
                <a:solidFill>
                  <a:schemeClr val="bg1"/>
                </a:solidFill>
                <a:sym typeface="+mn-ea"/>
              </a:rPr>
              <a:t>font-size</a:t>
            </a:r>
            <a:r>
              <a:rPr lang="zh-CN" altLang="en-US" sz="2000" b="1">
                <a:solidFill>
                  <a:schemeClr val="bg1"/>
                </a:solidFill>
                <a:sym typeface="+mn-ea"/>
              </a:rPr>
              <a:t>）</a:t>
            </a:r>
            <a:endParaRPr lang="en-US" sz="2000" b="1">
              <a:solidFill>
                <a:schemeClr val="bg1"/>
              </a:solidFill>
              <a:sym typeface="+mn-ea"/>
            </a:endParaRPr>
          </a:p>
          <a:p>
            <a:pPr fontAlgn="auto">
              <a:lnSpc>
                <a:spcPct val="150000"/>
              </a:lnSpc>
            </a:pPr>
            <a:endParaRPr lang="en-US" sz="2000" b="1">
              <a:solidFill>
                <a:schemeClr val="bg1"/>
              </a:solidFill>
              <a:sym typeface="+mn-ea"/>
            </a:endParaRPr>
          </a:p>
          <a:p>
            <a:pPr fontAlgn="auto">
              <a:lnSpc>
                <a:spcPct val="150000"/>
              </a:lnSpc>
            </a:pPr>
            <a:r>
              <a:rPr lang="en-US" sz="2000" b="1">
                <a:solidFill>
                  <a:schemeClr val="bg1"/>
                </a:solidFill>
                <a:sym typeface="+mn-ea"/>
              </a:rPr>
              <a:t>rem</a:t>
            </a:r>
            <a:r>
              <a:rPr lang="zh-CN" altLang="en-US" sz="2000" b="1">
                <a:solidFill>
                  <a:schemeClr val="bg1"/>
                </a:solidFill>
                <a:sym typeface="+mn-ea"/>
              </a:rPr>
              <a:t>：参照于</a:t>
            </a:r>
            <a:r>
              <a:rPr lang="en-US" altLang="zh-CN" sz="2000" b="1">
                <a:solidFill>
                  <a:schemeClr val="bg1"/>
                </a:solidFill>
                <a:sym typeface="+mn-ea"/>
              </a:rPr>
              <a:t>HTML font-size 	HTMLfont-size= 1rem</a:t>
            </a:r>
            <a:endParaRPr lang="en-US" sz="2000" b="1">
              <a:solidFill>
                <a:schemeClr val="bg1"/>
              </a:solidFill>
              <a:sym typeface="+mn-ea"/>
            </a:endParaRPr>
          </a:p>
          <a:p>
            <a:pPr fontAlgn="auto">
              <a:lnSpc>
                <a:spcPct val="150000"/>
              </a:lnSpc>
            </a:pPr>
            <a:endParaRPr lang="en-US" sz="2000" b="1">
              <a:solidFill>
                <a:schemeClr val="bg1"/>
              </a:solidFill>
              <a:sym typeface="+mn-ea"/>
            </a:endParaRPr>
          </a:p>
          <a:p>
            <a:pPr fontAlgn="auto">
              <a:lnSpc>
                <a:spcPct val="150000"/>
              </a:lnSpc>
            </a:pPr>
            <a:r>
              <a:rPr lang="en-US" sz="2000" b="1">
                <a:solidFill>
                  <a:schemeClr val="bg1"/>
                </a:solidFill>
                <a:sym typeface="+mn-ea"/>
              </a:rPr>
              <a:t>vw</a:t>
            </a:r>
            <a:r>
              <a:rPr lang="zh-CN" sz="2000" b="1">
                <a:solidFill>
                  <a:schemeClr val="bg1"/>
                </a:solidFill>
                <a:sym typeface="+mn-ea"/>
              </a:rPr>
              <a:t>：参照于视口宽度大小</a:t>
            </a:r>
            <a:r>
              <a:rPr lang="en-US" altLang="zh-CN" sz="2000" b="1">
                <a:solidFill>
                  <a:schemeClr val="bg1"/>
                </a:solidFill>
                <a:sym typeface="+mn-ea"/>
              </a:rPr>
              <a:t>	</a:t>
            </a:r>
            <a:r>
              <a:rPr lang="zh-CN" altLang="en-US" sz="2000" b="1">
                <a:solidFill>
                  <a:schemeClr val="bg1"/>
                </a:solidFill>
                <a:sym typeface="+mn-ea"/>
              </a:rPr>
              <a:t>视口</a:t>
            </a:r>
            <a:r>
              <a:rPr lang="en-US" altLang="zh-CN" sz="2000" b="1">
                <a:solidFill>
                  <a:schemeClr val="bg1"/>
                </a:solidFill>
                <a:sym typeface="+mn-ea"/>
              </a:rPr>
              <a:t>1%</a:t>
            </a:r>
            <a:r>
              <a:rPr lang="zh-CN" altLang="en-US" sz="2000" b="1">
                <a:solidFill>
                  <a:schemeClr val="bg1"/>
                </a:solidFill>
                <a:sym typeface="+mn-ea"/>
              </a:rPr>
              <a:t>宽度</a:t>
            </a:r>
            <a:r>
              <a:rPr lang="en-US" altLang="zh-CN" sz="2000" b="1">
                <a:solidFill>
                  <a:schemeClr val="bg1"/>
                </a:solidFill>
                <a:sym typeface="+mn-ea"/>
              </a:rPr>
              <a:t>=1vw </a:t>
            </a:r>
            <a:endParaRPr lang="en-US" sz="2000" b="1">
              <a:solidFill>
                <a:schemeClr val="bg1"/>
              </a:solidFill>
              <a:sym typeface="+mn-ea"/>
            </a:endParaRPr>
          </a:p>
          <a:p>
            <a:pPr fontAlgn="auto">
              <a:lnSpc>
                <a:spcPct val="150000"/>
              </a:lnSpc>
            </a:pPr>
            <a:endParaRPr lang="en-US" sz="2000" b="1">
              <a:solidFill>
                <a:schemeClr val="bg1"/>
              </a:solidFill>
              <a:sym typeface="+mn-ea"/>
            </a:endParaRPr>
          </a:p>
          <a:p>
            <a:pPr fontAlgn="auto">
              <a:lnSpc>
                <a:spcPct val="150000"/>
              </a:lnSpc>
            </a:pPr>
            <a:r>
              <a:rPr lang="en-US" sz="2000" b="1">
                <a:solidFill>
                  <a:schemeClr val="bg1"/>
                </a:solidFill>
                <a:sym typeface="+mn-ea"/>
              </a:rPr>
              <a:t>vh</a:t>
            </a:r>
            <a:r>
              <a:rPr lang="zh-CN" altLang="en-US" sz="2000" b="1">
                <a:solidFill>
                  <a:schemeClr val="bg1"/>
                </a:solidFill>
                <a:sym typeface="+mn-ea"/>
              </a:rPr>
              <a:t>：参照于视口高度大小</a:t>
            </a:r>
            <a:r>
              <a:rPr lang="en-US" altLang="zh-CN" sz="2000" b="1">
                <a:solidFill>
                  <a:schemeClr val="bg1"/>
                </a:solidFill>
                <a:sym typeface="+mn-ea"/>
              </a:rPr>
              <a:t>	</a:t>
            </a:r>
            <a:r>
              <a:rPr lang="zh-CN" altLang="en-US" sz="2000" b="1">
                <a:solidFill>
                  <a:schemeClr val="bg1"/>
                </a:solidFill>
                <a:sym typeface="+mn-ea"/>
              </a:rPr>
              <a:t>视口</a:t>
            </a:r>
            <a:r>
              <a:rPr lang="en-US" altLang="zh-CN" sz="2000" b="1">
                <a:solidFill>
                  <a:schemeClr val="bg1"/>
                </a:solidFill>
                <a:sym typeface="+mn-ea"/>
              </a:rPr>
              <a:t>1%</a:t>
            </a:r>
            <a:r>
              <a:rPr lang="zh-CN" altLang="en-US" sz="2000" b="1">
                <a:solidFill>
                  <a:schemeClr val="bg1"/>
                </a:solidFill>
                <a:sym typeface="+mn-ea"/>
              </a:rPr>
              <a:t>高度</a:t>
            </a:r>
            <a:r>
              <a:rPr lang="en-US" altLang="zh-CN" sz="2000" b="1">
                <a:solidFill>
                  <a:schemeClr val="bg1"/>
                </a:solidFill>
                <a:sym typeface="+mn-ea"/>
              </a:rPr>
              <a:t>=1vh</a:t>
            </a:r>
            <a:endParaRPr lang="en-US" altLang="zh-CN" sz="2000" b="1">
              <a:solidFill>
                <a:schemeClr val="bg1"/>
              </a:solidFill>
              <a:sym typeface="+mn-ea"/>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9370"/>
            <a:ext cx="12192000" cy="693674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232A34"/>
                </a:solidFill>
              </a:rPr>
              <a:t>css基础语法</a:t>
            </a: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5895975" cy="521970"/>
          </a:xfrm>
          <a:prstGeom prst="rect">
            <a:avLst/>
          </a:prstGeom>
          <a:noFill/>
        </p:spPr>
        <p:txBody>
          <a:bodyPr wrap="square" rtlCol="0">
            <a:spAutoFit/>
          </a:bodyPr>
          <a:lstStyle/>
          <a:p>
            <a:r>
              <a:rPr sz="2800">
                <a:solidFill>
                  <a:schemeClr val="bg1"/>
                </a:solidFill>
                <a:sym typeface="+mn-ea"/>
              </a:rPr>
              <a:t>媒体查询</a:t>
            </a:r>
            <a:endParaRPr sz="2800">
              <a:solidFill>
                <a:schemeClr val="bg1"/>
              </a:solidFill>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8" name="文本框 7"/>
          <p:cNvSpPr txBox="1"/>
          <p:nvPr/>
        </p:nvSpPr>
        <p:spPr>
          <a:xfrm>
            <a:off x="464185" y="2058035"/>
            <a:ext cx="11262995" cy="4569460"/>
          </a:xfrm>
          <a:prstGeom prst="rect">
            <a:avLst/>
          </a:prstGeom>
          <a:noFill/>
        </p:spPr>
        <p:txBody>
          <a:bodyPr wrap="square" rtlCol="0">
            <a:spAutoFit/>
          </a:bodyPr>
          <a:p>
            <a:pPr fontAlgn="auto">
              <a:lnSpc>
                <a:spcPct val="150000"/>
              </a:lnSpc>
            </a:pPr>
            <a:r>
              <a:rPr b="1">
                <a:solidFill>
                  <a:schemeClr val="bg1"/>
                </a:solidFill>
                <a:sym typeface="+mn-ea"/>
              </a:rPr>
              <a:t>如何识别手机尺寸通过设置meta语句</a:t>
            </a:r>
            <a:endParaRPr b="1">
              <a:solidFill>
                <a:schemeClr val="bg1"/>
              </a:solidFill>
              <a:sym typeface="+mn-ea"/>
            </a:endParaRPr>
          </a:p>
          <a:p>
            <a:pPr fontAlgn="auto">
              <a:lnSpc>
                <a:spcPct val="150000"/>
              </a:lnSpc>
            </a:pPr>
            <a:endParaRPr b="1">
              <a:solidFill>
                <a:schemeClr val="bg1"/>
              </a:solidFill>
              <a:sym typeface="+mn-ea"/>
            </a:endParaRPr>
          </a:p>
          <a:p>
            <a:pPr fontAlgn="auto">
              <a:lnSpc>
                <a:spcPct val="150000"/>
              </a:lnSpc>
            </a:pPr>
            <a:r>
              <a:rPr sz="1600" b="1">
                <a:solidFill>
                  <a:schemeClr val="bg1"/>
                </a:solidFill>
                <a:sym typeface="+mn-ea"/>
              </a:rPr>
              <a:t>&lt;meta name="viewport" content="width=device-width,initial-scale=1,minimum-scale=1,maximum-scale=1,user-scalable=no" /&gt;</a:t>
            </a:r>
            <a:endParaRPr sz="1600" b="1">
              <a:solidFill>
                <a:schemeClr val="bg1"/>
              </a:solidFill>
              <a:sym typeface="+mn-ea"/>
            </a:endParaRPr>
          </a:p>
          <a:p>
            <a:pPr fontAlgn="auto">
              <a:lnSpc>
                <a:spcPct val="150000"/>
              </a:lnSpc>
            </a:pPr>
            <a:endParaRPr sz="1600" b="1">
              <a:solidFill>
                <a:schemeClr val="bg1"/>
              </a:solidFill>
              <a:sym typeface="+mn-ea"/>
            </a:endParaRPr>
          </a:p>
          <a:p>
            <a:pPr fontAlgn="auto">
              <a:lnSpc>
                <a:spcPct val="150000"/>
              </a:lnSpc>
            </a:pPr>
            <a:r>
              <a:rPr b="1">
                <a:solidFill>
                  <a:schemeClr val="bg1"/>
                </a:solidFill>
                <a:sym typeface="+mn-ea"/>
              </a:rPr>
              <a:t>device-width		设备屏幕分辨率的宽度值</a:t>
            </a:r>
            <a:endParaRPr b="1">
              <a:solidFill>
                <a:schemeClr val="bg1"/>
              </a:solidFill>
              <a:sym typeface="+mn-ea"/>
            </a:endParaRPr>
          </a:p>
          <a:p>
            <a:pPr fontAlgn="auto">
              <a:lnSpc>
                <a:spcPct val="150000"/>
              </a:lnSpc>
            </a:pPr>
            <a:r>
              <a:rPr b="1">
                <a:solidFill>
                  <a:schemeClr val="bg1"/>
                </a:solidFill>
                <a:sym typeface="+mn-ea"/>
              </a:rPr>
              <a:t>initial-scale  		设定页面初始缩放比例（0-10.0）</a:t>
            </a:r>
            <a:endParaRPr b="1">
              <a:solidFill>
                <a:schemeClr val="bg1"/>
              </a:solidFill>
              <a:sym typeface="+mn-ea"/>
            </a:endParaRPr>
          </a:p>
          <a:p>
            <a:pPr fontAlgn="auto">
              <a:lnSpc>
                <a:spcPct val="150000"/>
              </a:lnSpc>
            </a:pPr>
            <a:r>
              <a:rPr b="1">
                <a:solidFill>
                  <a:schemeClr val="bg1"/>
                </a:solidFill>
                <a:sym typeface="+mn-ea"/>
              </a:rPr>
              <a:t>minimum-scale 		设定最小缩小比例（0-10.0）</a:t>
            </a:r>
            <a:endParaRPr b="1">
              <a:solidFill>
                <a:schemeClr val="bg1"/>
              </a:solidFill>
              <a:sym typeface="+mn-ea"/>
            </a:endParaRPr>
          </a:p>
          <a:p>
            <a:pPr fontAlgn="auto">
              <a:lnSpc>
                <a:spcPct val="150000"/>
              </a:lnSpc>
            </a:pPr>
            <a:r>
              <a:rPr b="1">
                <a:solidFill>
                  <a:schemeClr val="bg1"/>
                </a:solidFill>
                <a:sym typeface="+mn-ea"/>
              </a:rPr>
              <a:t>maximum-scale 		设定最大放大比例（0-10.0）</a:t>
            </a:r>
            <a:endParaRPr b="1">
              <a:solidFill>
                <a:schemeClr val="bg1"/>
              </a:solidFill>
              <a:sym typeface="+mn-ea"/>
            </a:endParaRPr>
          </a:p>
          <a:p>
            <a:pPr fontAlgn="auto">
              <a:lnSpc>
                <a:spcPct val="150000"/>
              </a:lnSpc>
            </a:pPr>
            <a:r>
              <a:rPr b="1">
                <a:solidFill>
                  <a:schemeClr val="bg1"/>
                </a:solidFill>
                <a:sym typeface="+mn-ea"/>
              </a:rPr>
              <a:t>user-scalable 		设定用户是否可以缩放（yes/no）</a:t>
            </a:r>
            <a:endParaRPr b="1">
              <a:solidFill>
                <a:schemeClr val="bg1"/>
              </a:solidFill>
              <a:sym typeface="+mn-ea"/>
            </a:endParaRPr>
          </a:p>
          <a:p>
            <a:pPr fontAlgn="auto">
              <a:lnSpc>
                <a:spcPct val="150000"/>
              </a:lnSpc>
            </a:pPr>
            <a:r>
              <a:rPr b="1">
                <a:solidFill>
                  <a:schemeClr val="bg1"/>
                </a:solidFill>
                <a:sym typeface="+mn-ea"/>
              </a:rPr>
              <a:t>input::-webkit-input-placeholder </a:t>
            </a:r>
            <a:r>
              <a:rPr lang="en-US" b="1">
                <a:solidFill>
                  <a:schemeClr val="bg1"/>
                </a:solidFill>
                <a:sym typeface="+mn-ea"/>
              </a:rPr>
              <a:t>	</a:t>
            </a:r>
            <a:r>
              <a:rPr lang="zh-CN" b="1">
                <a:solidFill>
                  <a:schemeClr val="bg1"/>
                </a:solidFill>
                <a:sym typeface="+mn-ea"/>
              </a:rPr>
              <a:t>调节placeholder</a:t>
            </a:r>
            <a:endParaRPr lang="zh-CN" b="1">
              <a:solidFill>
                <a:schemeClr val="bg1"/>
              </a:solidFill>
              <a:sym typeface="+mn-ea"/>
            </a:endParaRPr>
          </a:p>
          <a:p>
            <a:pPr fontAlgn="auto">
              <a:lnSpc>
                <a:spcPct val="150000"/>
              </a:lnSpc>
            </a:pPr>
            <a:r>
              <a:rPr b="1">
                <a:solidFill>
                  <a:schemeClr val="bg1"/>
                </a:solidFill>
                <a:sym typeface="+mn-ea"/>
              </a:rPr>
              <a:t>document.documentElement.style.fontSize = document.documentElement.clientWidth  /  </a:t>
            </a:r>
            <a:r>
              <a:rPr lang="en-US" b="1">
                <a:solidFill>
                  <a:schemeClr val="bg1"/>
                </a:solidFill>
                <a:sym typeface="+mn-ea"/>
              </a:rPr>
              <a:t>3.2</a:t>
            </a:r>
            <a:r>
              <a:rPr b="1">
                <a:solidFill>
                  <a:schemeClr val="bg1"/>
                </a:solidFill>
                <a:sym typeface="+mn-ea"/>
              </a:rPr>
              <a:t> + 'px';</a:t>
            </a:r>
            <a:endParaRPr b="1">
              <a:solidFill>
                <a:schemeClr val="bg1"/>
              </a:solidFill>
              <a:sym typeface="+mn-ea"/>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9370"/>
            <a:ext cx="12192000" cy="693674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232A34"/>
                </a:solidFill>
              </a:rPr>
              <a:t>css基础语法</a:t>
            </a: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5895975" cy="521970"/>
          </a:xfrm>
          <a:prstGeom prst="rect">
            <a:avLst/>
          </a:prstGeom>
          <a:noFill/>
        </p:spPr>
        <p:txBody>
          <a:bodyPr wrap="square" rtlCol="0">
            <a:spAutoFit/>
          </a:bodyPr>
          <a:lstStyle/>
          <a:p>
            <a:r>
              <a:rPr sz="2800">
                <a:solidFill>
                  <a:schemeClr val="bg1"/>
                </a:solidFill>
                <a:sym typeface="+mn-ea"/>
              </a:rPr>
              <a:t>CSS3 多列</a:t>
            </a:r>
            <a:endParaRPr sz="2800">
              <a:solidFill>
                <a:schemeClr val="bg1"/>
              </a:solidFill>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8" name="文本框 7"/>
          <p:cNvSpPr txBox="1"/>
          <p:nvPr/>
        </p:nvSpPr>
        <p:spPr>
          <a:xfrm>
            <a:off x="464185" y="2058035"/>
            <a:ext cx="11262995" cy="4384675"/>
          </a:xfrm>
          <a:prstGeom prst="rect">
            <a:avLst/>
          </a:prstGeom>
          <a:noFill/>
        </p:spPr>
        <p:txBody>
          <a:bodyPr wrap="square" rtlCol="0">
            <a:spAutoFit/>
          </a:bodyPr>
          <a:p>
            <a:pPr fontAlgn="auto">
              <a:lnSpc>
                <a:spcPct val="150000"/>
              </a:lnSpc>
            </a:pPr>
            <a:r>
              <a:rPr sz="2400" b="1">
                <a:solidFill>
                  <a:schemeClr val="bg1"/>
                </a:solidFill>
                <a:sym typeface="+mn-ea"/>
              </a:rPr>
              <a:t>column-count</a:t>
            </a:r>
            <a:endParaRPr b="1">
              <a:solidFill>
                <a:schemeClr val="bg1"/>
              </a:solidFill>
              <a:sym typeface="+mn-ea"/>
            </a:endParaRPr>
          </a:p>
          <a:p>
            <a:pPr fontAlgn="auto">
              <a:lnSpc>
                <a:spcPct val="150000"/>
              </a:lnSpc>
            </a:pPr>
            <a:r>
              <a:rPr b="1">
                <a:solidFill>
                  <a:schemeClr val="bg1"/>
                </a:solidFill>
                <a:sym typeface="+mn-ea"/>
              </a:rPr>
              <a:t>说明：     属性规定元素应该被分隔的列数</a:t>
            </a:r>
            <a:endParaRPr b="1">
              <a:solidFill>
                <a:schemeClr val="bg1"/>
              </a:solidFill>
              <a:sym typeface="+mn-ea"/>
            </a:endParaRPr>
          </a:p>
          <a:p>
            <a:pPr fontAlgn="auto">
              <a:lnSpc>
                <a:spcPct val="150000"/>
              </a:lnSpc>
            </a:pPr>
            <a:r>
              <a:rPr sz="2400" b="1">
                <a:solidFill>
                  <a:schemeClr val="bg1"/>
                </a:solidFill>
                <a:sym typeface="+mn-ea"/>
              </a:rPr>
              <a:t>column-gap</a:t>
            </a:r>
            <a:endParaRPr b="1">
              <a:solidFill>
                <a:schemeClr val="bg1"/>
              </a:solidFill>
              <a:sym typeface="+mn-ea"/>
            </a:endParaRPr>
          </a:p>
          <a:p>
            <a:pPr fontAlgn="auto">
              <a:lnSpc>
                <a:spcPct val="150000"/>
              </a:lnSpc>
            </a:pPr>
            <a:r>
              <a:rPr b="1">
                <a:solidFill>
                  <a:schemeClr val="bg1"/>
                </a:solidFill>
                <a:sym typeface="+mn-ea"/>
              </a:rPr>
              <a:t>说明：     属性规定列之间的间隔大小</a:t>
            </a:r>
            <a:endParaRPr b="1">
              <a:solidFill>
                <a:schemeClr val="bg1"/>
              </a:solidFill>
              <a:sym typeface="+mn-ea"/>
            </a:endParaRPr>
          </a:p>
          <a:p>
            <a:pPr fontAlgn="auto">
              <a:lnSpc>
                <a:spcPct val="150000"/>
              </a:lnSpc>
            </a:pPr>
            <a:r>
              <a:rPr sz="2400" b="1">
                <a:solidFill>
                  <a:schemeClr val="bg1"/>
                </a:solidFill>
                <a:sym typeface="+mn-ea"/>
              </a:rPr>
              <a:t>column-rule</a:t>
            </a:r>
            <a:endParaRPr b="1">
              <a:solidFill>
                <a:schemeClr val="bg1"/>
              </a:solidFill>
              <a:sym typeface="+mn-ea"/>
            </a:endParaRPr>
          </a:p>
          <a:p>
            <a:pPr fontAlgn="auto">
              <a:lnSpc>
                <a:spcPct val="150000"/>
              </a:lnSpc>
            </a:pPr>
            <a:r>
              <a:rPr b="1">
                <a:solidFill>
                  <a:schemeClr val="bg1"/>
                </a:solidFill>
                <a:sym typeface="+mn-ea"/>
              </a:rPr>
              <a:t>说明：     设置或检索对象的列与列之间的边框。复合属性。</a:t>
            </a:r>
            <a:endParaRPr b="1">
              <a:solidFill>
                <a:schemeClr val="bg1"/>
              </a:solidFill>
              <a:sym typeface="+mn-ea"/>
            </a:endParaRPr>
          </a:p>
          <a:p>
            <a:pPr fontAlgn="auto">
              <a:lnSpc>
                <a:spcPct val="150000"/>
              </a:lnSpc>
            </a:pPr>
            <a:r>
              <a:rPr sz="2400" b="1">
                <a:solidFill>
                  <a:schemeClr val="bg1"/>
                </a:solidFill>
                <a:sym typeface="+mn-ea"/>
              </a:rPr>
              <a:t>column-fill</a:t>
            </a:r>
            <a:endParaRPr b="1">
              <a:solidFill>
                <a:schemeClr val="bg1"/>
              </a:solidFill>
              <a:sym typeface="+mn-ea"/>
            </a:endParaRPr>
          </a:p>
          <a:p>
            <a:pPr fontAlgn="auto">
              <a:lnSpc>
                <a:spcPct val="150000"/>
              </a:lnSpc>
            </a:pPr>
            <a:r>
              <a:rPr b="1">
                <a:solidFill>
                  <a:schemeClr val="bg1"/>
                </a:solidFill>
                <a:sym typeface="+mn-ea"/>
              </a:rPr>
              <a:t>说明：     设置或检索对象所有列的高度是否统一</a:t>
            </a:r>
            <a:endParaRPr b="1">
              <a:solidFill>
                <a:schemeClr val="bg1"/>
              </a:solidFill>
              <a:sym typeface="+mn-ea"/>
            </a:endParaRPr>
          </a:p>
          <a:p>
            <a:pPr fontAlgn="auto">
              <a:lnSpc>
                <a:spcPct val="150000"/>
              </a:lnSpc>
            </a:pPr>
            <a:endParaRPr b="1">
              <a:solidFill>
                <a:schemeClr val="bg1"/>
              </a:solidFill>
              <a:sym typeface="+mn-ea"/>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9370"/>
            <a:ext cx="12192000" cy="693674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232A34"/>
                </a:solidFill>
              </a:rPr>
              <a:t>css基础语法</a:t>
            </a: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5895975" cy="521970"/>
          </a:xfrm>
          <a:prstGeom prst="rect">
            <a:avLst/>
          </a:prstGeom>
          <a:noFill/>
        </p:spPr>
        <p:txBody>
          <a:bodyPr wrap="square" rtlCol="0">
            <a:spAutoFit/>
          </a:bodyPr>
          <a:lstStyle/>
          <a:p>
            <a:r>
              <a:rPr sz="2800">
                <a:solidFill>
                  <a:schemeClr val="bg1"/>
                </a:solidFill>
                <a:sym typeface="+mn-ea"/>
              </a:rPr>
              <a:t>CSS3 多列</a:t>
            </a:r>
            <a:endParaRPr sz="2800">
              <a:solidFill>
                <a:schemeClr val="bg1"/>
              </a:solidFill>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8" name="文本框 7"/>
          <p:cNvSpPr txBox="1"/>
          <p:nvPr/>
        </p:nvSpPr>
        <p:spPr>
          <a:xfrm>
            <a:off x="464185" y="2058035"/>
            <a:ext cx="11262995" cy="4246245"/>
          </a:xfrm>
          <a:prstGeom prst="rect">
            <a:avLst/>
          </a:prstGeom>
          <a:noFill/>
        </p:spPr>
        <p:txBody>
          <a:bodyPr wrap="square" rtlCol="0">
            <a:spAutoFit/>
          </a:bodyPr>
          <a:p>
            <a:pPr fontAlgn="auto">
              <a:lnSpc>
                <a:spcPct val="150000"/>
              </a:lnSpc>
            </a:pPr>
            <a:r>
              <a:rPr sz="2400" b="1">
                <a:solidFill>
                  <a:schemeClr val="bg1"/>
                </a:solidFill>
                <a:sym typeface="+mn-ea"/>
              </a:rPr>
              <a:t>column-span</a:t>
            </a:r>
            <a:endParaRPr b="1">
              <a:solidFill>
                <a:schemeClr val="bg1"/>
              </a:solidFill>
              <a:sym typeface="+mn-ea"/>
            </a:endParaRPr>
          </a:p>
          <a:p>
            <a:pPr fontAlgn="auto">
              <a:lnSpc>
                <a:spcPct val="150000"/>
              </a:lnSpc>
            </a:pPr>
            <a:r>
              <a:rPr b="1">
                <a:solidFill>
                  <a:schemeClr val="bg1"/>
                </a:solidFill>
                <a:sym typeface="+mn-ea"/>
              </a:rPr>
              <a:t>说明：     设置或检索对象元素是否横跨所有列。</a:t>
            </a:r>
            <a:endParaRPr b="1">
              <a:solidFill>
                <a:schemeClr val="bg1"/>
              </a:solidFill>
              <a:sym typeface="+mn-ea"/>
            </a:endParaRPr>
          </a:p>
          <a:p>
            <a:pPr fontAlgn="auto">
              <a:lnSpc>
                <a:spcPct val="150000"/>
              </a:lnSpc>
            </a:pPr>
            <a:r>
              <a:rPr sz="2400" b="1">
                <a:solidFill>
                  <a:schemeClr val="bg1"/>
                </a:solidFill>
                <a:sym typeface="+mn-ea"/>
              </a:rPr>
              <a:t>column-width</a:t>
            </a:r>
            <a:endParaRPr b="1">
              <a:solidFill>
                <a:schemeClr val="bg1"/>
              </a:solidFill>
              <a:sym typeface="+mn-ea"/>
            </a:endParaRPr>
          </a:p>
          <a:p>
            <a:pPr fontAlgn="auto">
              <a:lnSpc>
                <a:spcPct val="150000"/>
              </a:lnSpc>
            </a:pPr>
            <a:r>
              <a:rPr b="1">
                <a:solidFill>
                  <a:schemeClr val="bg1"/>
                </a:solidFill>
                <a:sym typeface="+mn-ea"/>
              </a:rPr>
              <a:t>说明：     设置或检索对象每列的宽度</a:t>
            </a:r>
            <a:endParaRPr b="1">
              <a:solidFill>
                <a:schemeClr val="bg1"/>
              </a:solidFill>
              <a:sym typeface="+mn-ea"/>
            </a:endParaRPr>
          </a:p>
          <a:p>
            <a:pPr fontAlgn="auto">
              <a:lnSpc>
                <a:spcPct val="150000"/>
              </a:lnSpc>
            </a:pPr>
            <a:r>
              <a:rPr sz="2400" b="1">
                <a:solidFill>
                  <a:schemeClr val="bg1"/>
                </a:solidFill>
                <a:sym typeface="+mn-ea"/>
              </a:rPr>
              <a:t>columns</a:t>
            </a:r>
            <a:endParaRPr b="1">
              <a:solidFill>
                <a:schemeClr val="bg1"/>
              </a:solidFill>
              <a:sym typeface="+mn-ea"/>
            </a:endParaRPr>
          </a:p>
          <a:p>
            <a:pPr fontAlgn="auto">
              <a:lnSpc>
                <a:spcPct val="150000"/>
              </a:lnSpc>
            </a:pPr>
            <a:r>
              <a:rPr b="1">
                <a:solidFill>
                  <a:schemeClr val="bg1"/>
                </a:solidFill>
                <a:sym typeface="+mn-ea"/>
              </a:rPr>
              <a:t>说明：     设置或检索对象的列数和每列的宽度。</a:t>
            </a:r>
            <a:endParaRPr b="1">
              <a:solidFill>
                <a:schemeClr val="bg1"/>
              </a:solidFill>
              <a:sym typeface="+mn-ea"/>
            </a:endParaRPr>
          </a:p>
          <a:p>
            <a:pPr fontAlgn="auto">
              <a:lnSpc>
                <a:spcPct val="150000"/>
              </a:lnSpc>
            </a:pPr>
            <a:r>
              <a:rPr b="1">
                <a:solidFill>
                  <a:schemeClr val="bg1"/>
                </a:solidFill>
                <a:sym typeface="+mn-ea"/>
              </a:rPr>
              <a:t>复合属性     &lt;' column-width '&gt; || &lt;' column-count '&gt;</a:t>
            </a:r>
            <a:endParaRPr b="1">
              <a:solidFill>
                <a:schemeClr val="bg1"/>
              </a:solidFill>
              <a:sym typeface="+mn-ea"/>
            </a:endParaRPr>
          </a:p>
          <a:p>
            <a:pPr fontAlgn="auto">
              <a:lnSpc>
                <a:spcPct val="150000"/>
              </a:lnSpc>
            </a:pPr>
            <a:r>
              <a:rPr b="1">
                <a:solidFill>
                  <a:schemeClr val="bg1"/>
                </a:solidFill>
                <a:sym typeface="+mn-ea"/>
              </a:rPr>
              <a:t>注释： Internet Explorer 10 和 Opera 支持多列属性。 Firefox 需要前缀 -moz-。 Chrome 和 Safari 需要前缀 -webkit-。</a:t>
            </a:r>
            <a:endParaRPr b="1">
              <a:solidFill>
                <a:schemeClr val="bg1"/>
              </a:solidFill>
              <a:sym typeface="+mn-ea"/>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9370"/>
            <a:ext cx="12192000" cy="693674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232A34"/>
                </a:solidFill>
              </a:rPr>
              <a:t>css基础语法</a:t>
            </a: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5895975" cy="521970"/>
          </a:xfrm>
          <a:prstGeom prst="rect">
            <a:avLst/>
          </a:prstGeom>
          <a:noFill/>
        </p:spPr>
        <p:txBody>
          <a:bodyPr wrap="square" rtlCol="0">
            <a:spAutoFit/>
          </a:bodyPr>
          <a:lstStyle/>
          <a:p>
            <a:r>
              <a:rPr lang="zh-CN" sz="2800">
                <a:solidFill>
                  <a:schemeClr val="bg1"/>
                </a:solidFill>
                <a:sym typeface="+mn-ea"/>
              </a:rPr>
              <a:t>解决</a:t>
            </a:r>
            <a:r>
              <a:rPr lang="en-US" altLang="zh-CN" sz="2800">
                <a:solidFill>
                  <a:schemeClr val="bg1"/>
                </a:solidFill>
                <a:sym typeface="+mn-ea"/>
              </a:rPr>
              <a:t>IOS</a:t>
            </a:r>
            <a:r>
              <a:rPr lang="zh-CN" altLang="en-US" sz="2800">
                <a:solidFill>
                  <a:schemeClr val="bg1"/>
                </a:solidFill>
                <a:sym typeface="+mn-ea"/>
              </a:rPr>
              <a:t>滚动回弹</a:t>
            </a:r>
            <a:endParaRPr lang="zh-CN" altLang="en-US" sz="2800">
              <a:solidFill>
                <a:schemeClr val="bg1"/>
              </a:solidFill>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8" name="文本框 7"/>
          <p:cNvSpPr txBox="1"/>
          <p:nvPr/>
        </p:nvSpPr>
        <p:spPr>
          <a:xfrm>
            <a:off x="464185" y="2058035"/>
            <a:ext cx="11262995" cy="3415030"/>
          </a:xfrm>
          <a:prstGeom prst="rect">
            <a:avLst/>
          </a:prstGeom>
          <a:noFill/>
        </p:spPr>
        <p:txBody>
          <a:bodyPr wrap="square" rtlCol="0">
            <a:spAutoFit/>
          </a:bodyPr>
          <a:p>
            <a:pPr fontAlgn="auto">
              <a:lnSpc>
                <a:spcPct val="150000"/>
              </a:lnSpc>
            </a:pPr>
            <a:r>
              <a:rPr lang="en-US" b="1">
                <a:solidFill>
                  <a:schemeClr val="bg1"/>
                </a:solidFill>
                <a:sym typeface="+mn-ea"/>
              </a:rPr>
              <a:t>break-inside: avoid;</a:t>
            </a:r>
            <a:endParaRPr lang="en-US" b="1">
              <a:solidFill>
                <a:schemeClr val="bg1"/>
              </a:solidFill>
              <a:sym typeface="+mn-ea"/>
            </a:endParaRPr>
          </a:p>
          <a:p>
            <a:pPr fontAlgn="auto">
              <a:lnSpc>
                <a:spcPct val="150000"/>
              </a:lnSpc>
            </a:pPr>
            <a:r>
              <a:rPr lang="zh-CN" b="1">
                <a:solidFill>
                  <a:schemeClr val="bg1"/>
                </a:solidFill>
                <a:sym typeface="+mn-ea"/>
              </a:rPr>
              <a:t>解决瀑布流图片队列文字换列问题</a:t>
            </a:r>
            <a:endParaRPr lang="en-US" b="1">
              <a:solidFill>
                <a:schemeClr val="bg1"/>
              </a:solidFill>
              <a:sym typeface="+mn-ea"/>
            </a:endParaRPr>
          </a:p>
          <a:p>
            <a:pPr fontAlgn="auto">
              <a:lnSpc>
                <a:spcPct val="150000"/>
              </a:lnSpc>
            </a:pPr>
            <a:endParaRPr lang="en-US" b="1">
              <a:solidFill>
                <a:schemeClr val="bg1"/>
              </a:solidFill>
              <a:sym typeface="+mn-ea"/>
            </a:endParaRPr>
          </a:p>
          <a:p>
            <a:pPr fontAlgn="auto">
              <a:lnSpc>
                <a:spcPct val="150000"/>
              </a:lnSpc>
            </a:pPr>
            <a:endParaRPr lang="en-US" b="1">
              <a:solidFill>
                <a:schemeClr val="bg1"/>
              </a:solidFill>
              <a:sym typeface="+mn-ea"/>
            </a:endParaRPr>
          </a:p>
          <a:p>
            <a:pPr fontAlgn="auto">
              <a:lnSpc>
                <a:spcPct val="150000"/>
              </a:lnSpc>
            </a:pPr>
            <a:r>
              <a:rPr lang="en-US" b="1">
                <a:solidFill>
                  <a:schemeClr val="bg1"/>
                </a:solidFill>
                <a:sym typeface="+mn-ea"/>
              </a:rPr>
              <a:t>-webkit-overflow-scrolling 属性控制元素在移动设备上是否使用滚动回弹效果.</a:t>
            </a:r>
            <a:endParaRPr lang="en-US" b="1">
              <a:solidFill>
                <a:schemeClr val="bg1"/>
              </a:solidFill>
              <a:sym typeface="+mn-ea"/>
            </a:endParaRPr>
          </a:p>
          <a:p>
            <a:pPr fontAlgn="auto">
              <a:lnSpc>
                <a:spcPct val="150000"/>
              </a:lnSpc>
            </a:pPr>
            <a:r>
              <a:rPr lang="en-US" b="1">
                <a:solidFill>
                  <a:schemeClr val="bg1"/>
                </a:solidFill>
                <a:sym typeface="+mn-ea"/>
              </a:rPr>
              <a:t>auto: 使用普通滚动, 当手指从触摸屏上移开，滚动会立即停止。</a:t>
            </a:r>
            <a:endParaRPr lang="en-US" b="1">
              <a:solidFill>
                <a:schemeClr val="bg1"/>
              </a:solidFill>
              <a:sym typeface="+mn-ea"/>
            </a:endParaRPr>
          </a:p>
          <a:p>
            <a:pPr fontAlgn="auto">
              <a:lnSpc>
                <a:spcPct val="150000"/>
              </a:lnSpc>
            </a:pPr>
            <a:r>
              <a:rPr lang="en-US" b="1">
                <a:solidFill>
                  <a:schemeClr val="bg1"/>
                </a:solidFill>
                <a:sym typeface="+mn-ea"/>
              </a:rPr>
              <a:t>touch: 使用具有回弹效果的滚动, 当手指从触摸屏上移开，内容会继续保持一段时间的滚动效果。继续滚动的速度和持续的时间和滚动手势的强烈程度成正比。同时也会创建一个新的堆栈上下文。</a:t>
            </a:r>
            <a:endParaRPr lang="en-US" b="1">
              <a:solidFill>
                <a:schemeClr val="bg1"/>
              </a:solidFill>
              <a:sym typeface="+mn-ea"/>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pic>
        <p:nvPicPr>
          <p:cNvPr id="3074" name="Picture 2" descr="C:\Users\Administrator\Desktop\未标题-2拷贝.png"/>
          <p:cNvPicPr>
            <a:picLocks noChangeAspect="1" noChangeArrowheads="1"/>
          </p:cNvPicPr>
          <p:nvPr/>
        </p:nvPicPr>
        <p:blipFill>
          <a:blip r:embed="rId1" cstate="print"/>
          <a:srcRect/>
          <a:stretch>
            <a:fillRect/>
          </a:stretch>
        </p:blipFill>
        <p:spPr bwMode="auto">
          <a:xfrm>
            <a:off x="3472668" y="1064927"/>
            <a:ext cx="9260693" cy="5208787"/>
          </a:xfrm>
          <a:prstGeom prst="rect">
            <a:avLst/>
          </a:prstGeom>
          <a:noFill/>
        </p:spPr>
      </p:pic>
      <p:pic>
        <p:nvPicPr>
          <p:cNvPr id="3076" name="Picture 4" descr="C:\Users\Administrator\Desktop\做教育.png"/>
          <p:cNvPicPr>
            <a:picLocks noChangeAspect="1" noChangeArrowheads="1"/>
          </p:cNvPicPr>
          <p:nvPr/>
        </p:nvPicPr>
        <p:blipFill>
          <a:blip r:embed="rId2" cstate="print"/>
          <a:srcRect/>
          <a:stretch>
            <a:fillRect/>
          </a:stretch>
        </p:blipFill>
        <p:spPr bwMode="auto">
          <a:xfrm>
            <a:off x="2098456" y="-2452702"/>
            <a:ext cx="18286413" cy="10285413"/>
          </a:xfrm>
          <a:prstGeom prst="rect">
            <a:avLst/>
          </a:prstGeom>
          <a:noFill/>
        </p:spPr>
      </p:pic>
      <p:pic>
        <p:nvPicPr>
          <p:cNvPr id="6" name="Picture 3" descr="C:\Users\Administrator\Desktop\未标题-1-01.png"/>
          <p:cNvPicPr>
            <a:picLocks noChangeAspect="1" noChangeArrowheads="1"/>
          </p:cNvPicPr>
          <p:nvPr/>
        </p:nvPicPr>
        <p:blipFill>
          <a:blip r:embed="rId3" cstate="print"/>
          <a:srcRect/>
          <a:stretch>
            <a:fillRect/>
          </a:stretch>
        </p:blipFill>
        <p:spPr bwMode="auto">
          <a:xfrm>
            <a:off x="5186857" y="4220266"/>
            <a:ext cx="1560786" cy="468119"/>
          </a:xfrm>
          <a:prstGeom prst="rect">
            <a:avLst/>
          </a:prstGeom>
          <a:noFill/>
        </p:spPr>
      </p:pic>
      <p:sp>
        <p:nvSpPr>
          <p:cNvPr id="8" name="矩形 7"/>
          <p:cNvSpPr/>
          <p:nvPr/>
        </p:nvSpPr>
        <p:spPr>
          <a:xfrm>
            <a:off x="3657600" y="2317531"/>
            <a:ext cx="4556233" cy="10562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TextBox 8"/>
          <p:cNvSpPr txBox="1"/>
          <p:nvPr/>
        </p:nvSpPr>
        <p:spPr>
          <a:xfrm>
            <a:off x="4445888" y="2490947"/>
            <a:ext cx="4674858" cy="707886"/>
          </a:xfrm>
          <a:prstGeom prst="rect">
            <a:avLst/>
          </a:prstGeom>
          <a:noFill/>
        </p:spPr>
        <p:txBody>
          <a:bodyPr wrap="square" rtlCol="0">
            <a:spAutoFit/>
          </a:bodyPr>
          <a:lstStyle/>
          <a:p>
            <a:r>
              <a:rPr lang="en-US" altLang="zh-CN" sz="4000" b="1" dirty="0" smtClean="0">
                <a:solidFill>
                  <a:srgbClr val="232A34"/>
                </a:solidFill>
              </a:rPr>
              <a:t>THANK  YOU</a:t>
            </a:r>
            <a:endParaRPr lang="zh-CN" altLang="en-US" sz="4000" b="1" dirty="0">
              <a:solidFill>
                <a:srgbClr val="232A34"/>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Administrator\Desktop\未标题-3拷贝.jpg"/>
          <p:cNvPicPr>
            <a:picLocks noChangeAspect="1" noChangeArrowheads="1"/>
          </p:cNvPicPr>
          <p:nvPr/>
        </p:nvPicPr>
        <p:blipFill>
          <a:blip r:embed="rId1" cstate="print"/>
          <a:srcRect/>
          <a:stretch>
            <a:fillRect/>
          </a:stretch>
        </p:blipFill>
        <p:spPr bwMode="auto">
          <a:xfrm>
            <a:off x="-10160" y="0"/>
            <a:ext cx="12192000" cy="6840220"/>
          </a:xfrm>
          <a:prstGeom prst="rect">
            <a:avLst/>
          </a:prstGeom>
          <a:noFill/>
        </p:spPr>
      </p:pic>
      <p:pic>
        <p:nvPicPr>
          <p:cNvPr id="2051" name="Picture 3" descr="C:\Users\Administrator\Desktop\未标题-1-01.png"/>
          <p:cNvPicPr>
            <a:picLocks noChangeAspect="1" noChangeArrowheads="1"/>
          </p:cNvPicPr>
          <p:nvPr/>
        </p:nvPicPr>
        <p:blipFill>
          <a:blip r:embed="rId2" cstate="print"/>
          <a:srcRect/>
          <a:stretch>
            <a:fillRect/>
          </a:stretch>
        </p:blipFill>
        <p:spPr bwMode="auto">
          <a:xfrm>
            <a:off x="10310648" y="6112122"/>
            <a:ext cx="1560786" cy="468119"/>
          </a:xfrm>
          <a:prstGeom prst="rect">
            <a:avLst/>
          </a:prstGeom>
          <a:noFill/>
        </p:spPr>
      </p:pic>
      <p:sp>
        <p:nvSpPr>
          <p:cNvPr id="3" name="矩形 2"/>
          <p:cNvSpPr/>
          <p:nvPr/>
        </p:nvSpPr>
        <p:spPr>
          <a:xfrm>
            <a:off x="5813133" y="1877609"/>
            <a:ext cx="790833" cy="790833"/>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4" name="矩形 3"/>
          <p:cNvSpPr/>
          <p:nvPr/>
        </p:nvSpPr>
        <p:spPr>
          <a:xfrm>
            <a:off x="5813133" y="3076575"/>
            <a:ext cx="790833" cy="790833"/>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dirty="0" smtClean="0"/>
              <a:t>       </a:t>
            </a:r>
            <a:endParaRPr lang="zh-CN" altLang="en-US" dirty="0"/>
          </a:p>
        </p:txBody>
      </p:sp>
      <p:sp>
        <p:nvSpPr>
          <p:cNvPr id="7" name="TextBox 6"/>
          <p:cNvSpPr txBox="1"/>
          <p:nvPr/>
        </p:nvSpPr>
        <p:spPr>
          <a:xfrm>
            <a:off x="6005609" y="2011415"/>
            <a:ext cx="405880" cy="523220"/>
          </a:xfrm>
          <a:prstGeom prst="rect">
            <a:avLst/>
          </a:prstGeom>
          <a:noFill/>
        </p:spPr>
        <p:txBody>
          <a:bodyPr wrap="none" rtlCol="0">
            <a:spAutoFit/>
          </a:bodyPr>
          <a:p>
            <a:r>
              <a:rPr lang="en-US" altLang="zh-CN" sz="2800" b="1" dirty="0" smtClean="0">
                <a:solidFill>
                  <a:schemeClr val="bg1"/>
                </a:solidFill>
                <a:latin typeface="+mn-ea"/>
              </a:rPr>
              <a:t>1</a:t>
            </a:r>
            <a:endParaRPr lang="zh-CN" altLang="en-US" sz="2800" b="1" dirty="0">
              <a:solidFill>
                <a:schemeClr val="bg1"/>
              </a:solidFill>
              <a:latin typeface="+mn-ea"/>
            </a:endParaRPr>
          </a:p>
        </p:txBody>
      </p:sp>
      <p:sp>
        <p:nvSpPr>
          <p:cNvPr id="8" name="TextBox 7"/>
          <p:cNvSpPr txBox="1"/>
          <p:nvPr/>
        </p:nvSpPr>
        <p:spPr>
          <a:xfrm>
            <a:off x="6976110" y="2088515"/>
            <a:ext cx="4001135" cy="368300"/>
          </a:xfrm>
          <a:prstGeom prst="rect">
            <a:avLst/>
          </a:prstGeom>
          <a:noFill/>
        </p:spPr>
        <p:txBody>
          <a:bodyPr wrap="square" rtlCol="0">
            <a:spAutoFit/>
          </a:bodyPr>
          <a:p>
            <a:pPr algn="l"/>
            <a:r>
              <a:rPr lang="en-US" altLang="zh-CN" dirty="0" smtClean="0">
                <a:solidFill>
                  <a:schemeClr val="bg1"/>
                </a:solidFill>
              </a:rPr>
              <a:t>CSS3-弹性盒模型</a:t>
            </a:r>
            <a:endParaRPr lang="en-US" altLang="zh-CN" dirty="0" smtClean="0">
              <a:solidFill>
                <a:schemeClr val="bg1"/>
              </a:solidFill>
            </a:endParaRPr>
          </a:p>
        </p:txBody>
      </p:sp>
      <p:sp>
        <p:nvSpPr>
          <p:cNvPr id="14" name="TextBox 13"/>
          <p:cNvSpPr txBox="1"/>
          <p:nvPr/>
        </p:nvSpPr>
        <p:spPr>
          <a:xfrm>
            <a:off x="6005609" y="3193829"/>
            <a:ext cx="405880" cy="523220"/>
          </a:xfrm>
          <a:prstGeom prst="rect">
            <a:avLst/>
          </a:prstGeom>
          <a:noFill/>
        </p:spPr>
        <p:txBody>
          <a:bodyPr wrap="none" rtlCol="0">
            <a:spAutoFit/>
          </a:bodyPr>
          <a:p>
            <a:r>
              <a:rPr lang="en-US" altLang="zh-CN" sz="2800" b="1" dirty="0" smtClean="0">
                <a:solidFill>
                  <a:schemeClr val="bg1"/>
                </a:solidFill>
                <a:latin typeface="+mn-ea"/>
              </a:rPr>
              <a:t>2</a:t>
            </a:r>
            <a:endParaRPr lang="zh-CN" altLang="en-US" sz="2800" b="1" dirty="0">
              <a:solidFill>
                <a:schemeClr val="bg1"/>
              </a:solidFill>
              <a:latin typeface="+mn-ea"/>
            </a:endParaRPr>
          </a:p>
        </p:txBody>
      </p:sp>
      <p:sp>
        <p:nvSpPr>
          <p:cNvPr id="17" name="TextBox 16"/>
          <p:cNvSpPr txBox="1"/>
          <p:nvPr/>
        </p:nvSpPr>
        <p:spPr>
          <a:xfrm>
            <a:off x="6976110" y="3244850"/>
            <a:ext cx="3334385" cy="368300"/>
          </a:xfrm>
          <a:prstGeom prst="rect">
            <a:avLst/>
          </a:prstGeom>
          <a:noFill/>
        </p:spPr>
        <p:txBody>
          <a:bodyPr wrap="square" rtlCol="0">
            <a:spAutoFit/>
          </a:bodyPr>
          <a:p>
            <a:pPr algn="l"/>
            <a:r>
              <a:rPr lang="en-US" altLang="zh-CN" dirty="0" smtClean="0">
                <a:solidFill>
                  <a:schemeClr val="bg1"/>
                </a:solidFill>
              </a:rPr>
              <a:t>媒体查询-</a:t>
            </a:r>
            <a:r>
              <a:rPr lang="zh-CN" altLang="en-US" dirty="0" smtClean="0">
                <a:solidFill>
                  <a:schemeClr val="bg1"/>
                </a:solidFill>
              </a:rPr>
              <a:t>响应式网站</a:t>
            </a:r>
            <a:endParaRPr lang="zh-CN" altLang="en-US" dirty="0" smtClean="0">
              <a:solidFill>
                <a:schemeClr val="bg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9370"/>
            <a:ext cx="12192000" cy="693674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232A34"/>
                </a:solidFill>
              </a:rPr>
              <a:t>css基础语法</a:t>
            </a: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5895975" cy="521970"/>
          </a:xfrm>
          <a:prstGeom prst="rect">
            <a:avLst/>
          </a:prstGeom>
          <a:noFill/>
        </p:spPr>
        <p:txBody>
          <a:bodyPr wrap="square" rtlCol="0">
            <a:spAutoFit/>
          </a:bodyPr>
          <a:lstStyle/>
          <a:p>
            <a:r>
              <a:rPr lang="en-US" altLang="zh-CN" sz="2800" dirty="0">
                <a:solidFill>
                  <a:schemeClr val="bg1"/>
                </a:solidFill>
                <a:sym typeface="+mn-ea"/>
              </a:rPr>
              <a:t>CSS3-弹性盒模型</a:t>
            </a:r>
            <a:endParaRPr lang="en-US" altLang="zh-CN" sz="2800" dirty="0">
              <a:solidFill>
                <a:schemeClr val="bg1"/>
              </a:solidFill>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8" name="文本框 7"/>
          <p:cNvSpPr txBox="1"/>
          <p:nvPr/>
        </p:nvSpPr>
        <p:spPr>
          <a:xfrm>
            <a:off x="586740" y="1580515"/>
            <a:ext cx="11018520" cy="4661535"/>
          </a:xfrm>
          <a:prstGeom prst="rect">
            <a:avLst/>
          </a:prstGeom>
          <a:noFill/>
        </p:spPr>
        <p:txBody>
          <a:bodyPr wrap="square" rtlCol="0">
            <a:spAutoFit/>
          </a:bodyPr>
          <a:p>
            <a:pPr fontAlgn="auto">
              <a:lnSpc>
                <a:spcPct val="150000"/>
              </a:lnSpc>
            </a:pPr>
            <a:r>
              <a:rPr>
                <a:solidFill>
                  <a:schemeClr val="bg1"/>
                </a:solidFill>
              </a:rPr>
              <a:t>弹性盒子是 CSS3 的一种新的布局模式。</a:t>
            </a:r>
            <a:endParaRPr>
              <a:solidFill>
                <a:schemeClr val="bg1"/>
              </a:solidFill>
            </a:endParaRPr>
          </a:p>
          <a:p>
            <a:pPr fontAlgn="auto">
              <a:lnSpc>
                <a:spcPct val="150000"/>
              </a:lnSpc>
            </a:pPr>
            <a:endParaRPr>
              <a:solidFill>
                <a:schemeClr val="bg1"/>
              </a:solidFill>
            </a:endParaRPr>
          </a:p>
          <a:p>
            <a:pPr fontAlgn="auto">
              <a:lnSpc>
                <a:spcPct val="150000"/>
              </a:lnSpc>
            </a:pPr>
            <a:r>
              <a:rPr>
                <a:solidFill>
                  <a:schemeClr val="bg1"/>
                </a:solidFill>
              </a:rPr>
              <a:t>CSS3 弹性盒（ Flexible Box 或 flexbox），是一种当页面需要适应不同的屏幕大小以及设备类型时确保元素拥有恰当的行为的布局方式。</a:t>
            </a:r>
            <a:endParaRPr>
              <a:solidFill>
                <a:schemeClr val="bg1"/>
              </a:solidFill>
            </a:endParaRPr>
          </a:p>
          <a:p>
            <a:pPr fontAlgn="auto">
              <a:lnSpc>
                <a:spcPct val="150000"/>
              </a:lnSpc>
            </a:pPr>
            <a:r>
              <a:rPr>
                <a:solidFill>
                  <a:schemeClr val="bg1"/>
                </a:solidFill>
              </a:rPr>
              <a:t>引入弹性盒布局模型的目的是提供一种更加有效的方式来对一个容器中的子元素进行排列、对齐和分配空白空间。</a:t>
            </a:r>
            <a:endParaRPr>
              <a:solidFill>
                <a:schemeClr val="bg1"/>
              </a:solidFill>
            </a:endParaRPr>
          </a:p>
          <a:p>
            <a:pPr fontAlgn="auto">
              <a:lnSpc>
                <a:spcPct val="150000"/>
              </a:lnSpc>
            </a:pPr>
            <a:endParaRPr>
              <a:solidFill>
                <a:schemeClr val="bg1"/>
              </a:solidFill>
            </a:endParaRPr>
          </a:p>
          <a:p>
            <a:pPr fontAlgn="auto">
              <a:lnSpc>
                <a:spcPct val="150000"/>
              </a:lnSpc>
            </a:pPr>
            <a:r>
              <a:rPr>
                <a:solidFill>
                  <a:schemeClr val="bg1"/>
                </a:solidFill>
              </a:rPr>
              <a:t>弹性盒子由弹性容器(Flex container)和弹性子元素(Flex item)组成。</a:t>
            </a:r>
            <a:endParaRPr>
              <a:solidFill>
                <a:schemeClr val="bg1"/>
              </a:solidFill>
            </a:endParaRPr>
          </a:p>
          <a:p>
            <a:pPr fontAlgn="auto">
              <a:lnSpc>
                <a:spcPct val="150000"/>
              </a:lnSpc>
            </a:pPr>
            <a:r>
              <a:rPr>
                <a:solidFill>
                  <a:schemeClr val="bg1"/>
                </a:solidFill>
              </a:rPr>
              <a:t>弹性容器通过设置 display 属性的值为 flex将其定义为弹性容器。</a:t>
            </a:r>
            <a:endParaRPr>
              <a:solidFill>
                <a:schemeClr val="bg1"/>
              </a:solidFill>
            </a:endParaRPr>
          </a:p>
          <a:p>
            <a:pPr fontAlgn="auto">
              <a:lnSpc>
                <a:spcPct val="150000"/>
              </a:lnSpc>
            </a:pPr>
            <a:r>
              <a:rPr>
                <a:solidFill>
                  <a:schemeClr val="bg1"/>
                </a:solidFill>
              </a:rPr>
              <a:t>弹性容器内包含了一个或多个弹性子元素。</a:t>
            </a:r>
            <a:endParaRPr>
              <a:solidFill>
                <a:schemeClr val="bg1"/>
              </a:solidFill>
            </a:endParaRPr>
          </a:p>
          <a:p>
            <a:pPr fontAlgn="auto">
              <a:lnSpc>
                <a:spcPct val="150000"/>
              </a:lnSpc>
            </a:pPr>
            <a:r>
              <a:rPr>
                <a:solidFill>
                  <a:schemeClr val="bg1"/>
                </a:solidFill>
              </a:rPr>
              <a:t>注意： 弹性容器外及弹性子元素内是正常渲染的。弹性盒子只定义了弹性子元素如何在弹性容器内布局。</a:t>
            </a:r>
            <a:endParaRPr>
              <a:solidFill>
                <a:schemeClr val="bg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9370"/>
            <a:ext cx="12192000" cy="693674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232A34"/>
                </a:solidFill>
              </a:rPr>
              <a:t>css基础语法</a:t>
            </a: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5895975" cy="521970"/>
          </a:xfrm>
          <a:prstGeom prst="rect">
            <a:avLst/>
          </a:prstGeom>
          <a:noFill/>
        </p:spPr>
        <p:txBody>
          <a:bodyPr wrap="square" rtlCol="0">
            <a:spAutoFit/>
          </a:bodyPr>
          <a:lstStyle/>
          <a:p>
            <a:r>
              <a:rPr lang="en-US" altLang="zh-CN" sz="2800" dirty="0">
                <a:solidFill>
                  <a:schemeClr val="bg1"/>
                </a:solidFill>
                <a:sym typeface="+mn-ea"/>
              </a:rPr>
              <a:t>CSS3-弹性盒模型</a:t>
            </a:r>
            <a:endParaRPr lang="en-US" altLang="zh-CN" sz="2800" dirty="0">
              <a:solidFill>
                <a:schemeClr val="bg1"/>
              </a:solidFill>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8" name="文本框 7"/>
          <p:cNvSpPr txBox="1"/>
          <p:nvPr/>
        </p:nvSpPr>
        <p:spPr>
          <a:xfrm>
            <a:off x="586740" y="1606550"/>
            <a:ext cx="11018520" cy="5077460"/>
          </a:xfrm>
          <a:prstGeom prst="rect">
            <a:avLst/>
          </a:prstGeom>
          <a:noFill/>
        </p:spPr>
        <p:txBody>
          <a:bodyPr wrap="square" rtlCol="0">
            <a:spAutoFit/>
          </a:bodyPr>
          <a:p>
            <a:pPr fontAlgn="auto">
              <a:lnSpc>
                <a:spcPct val="150000"/>
              </a:lnSpc>
            </a:pPr>
            <a:r>
              <a:rPr b="1">
                <a:solidFill>
                  <a:schemeClr val="bg1"/>
                </a:solidFill>
              </a:rPr>
              <a:t>Flex布局是什么？</a:t>
            </a:r>
            <a:endParaRPr b="1">
              <a:solidFill>
                <a:schemeClr val="bg1"/>
              </a:solidFill>
            </a:endParaRPr>
          </a:p>
          <a:p>
            <a:pPr fontAlgn="auto">
              <a:lnSpc>
                <a:spcPct val="150000"/>
              </a:lnSpc>
            </a:pPr>
            <a:r>
              <a:rPr>
                <a:solidFill>
                  <a:schemeClr val="bg1"/>
                </a:solidFill>
              </a:rPr>
              <a:t>Flex是Flexible Box的缩写，意为"弹性布局"，用来为盒状模型提供最大的灵活性。</a:t>
            </a:r>
            <a:endParaRPr>
              <a:solidFill>
                <a:schemeClr val="bg1"/>
              </a:solidFill>
            </a:endParaRPr>
          </a:p>
          <a:p>
            <a:pPr fontAlgn="auto">
              <a:lnSpc>
                <a:spcPct val="150000"/>
              </a:lnSpc>
            </a:pPr>
            <a:r>
              <a:rPr>
                <a:solidFill>
                  <a:schemeClr val="bg1"/>
                </a:solidFill>
              </a:rPr>
              <a:t>任何一个容器都可以指定为Flex布局。</a:t>
            </a:r>
            <a:endParaRPr>
              <a:solidFill>
                <a:schemeClr val="bg1"/>
              </a:solidFill>
            </a:endParaRPr>
          </a:p>
          <a:p>
            <a:pPr fontAlgn="auto">
              <a:lnSpc>
                <a:spcPct val="150000"/>
              </a:lnSpc>
            </a:pPr>
            <a:r>
              <a:rPr lang="en-US">
                <a:solidFill>
                  <a:schemeClr val="bg1"/>
                </a:solidFill>
              </a:rPr>
              <a:t>	</a:t>
            </a:r>
            <a:r>
              <a:rPr>
                <a:solidFill>
                  <a:schemeClr val="bg1"/>
                </a:solidFill>
              </a:rPr>
              <a:t>.box{</a:t>
            </a:r>
            <a:endParaRPr>
              <a:solidFill>
                <a:schemeClr val="bg1"/>
              </a:solidFill>
            </a:endParaRPr>
          </a:p>
          <a:p>
            <a:pPr fontAlgn="auto">
              <a:lnSpc>
                <a:spcPct val="150000"/>
              </a:lnSpc>
            </a:pPr>
            <a:r>
              <a:rPr lang="en-US">
                <a:solidFill>
                  <a:schemeClr val="bg1"/>
                </a:solidFill>
              </a:rPr>
              <a:t>		</a:t>
            </a:r>
            <a:r>
              <a:rPr>
                <a:solidFill>
                  <a:schemeClr val="bg1"/>
                </a:solidFill>
              </a:rPr>
              <a:t> display: flex;</a:t>
            </a:r>
            <a:endParaRPr>
              <a:solidFill>
                <a:schemeClr val="bg1"/>
              </a:solidFill>
            </a:endParaRPr>
          </a:p>
          <a:p>
            <a:pPr fontAlgn="auto">
              <a:lnSpc>
                <a:spcPct val="150000"/>
              </a:lnSpc>
            </a:pPr>
            <a:r>
              <a:rPr lang="en-US">
                <a:solidFill>
                  <a:schemeClr val="bg1"/>
                </a:solidFill>
              </a:rPr>
              <a:t>	</a:t>
            </a:r>
            <a:r>
              <a:rPr>
                <a:solidFill>
                  <a:schemeClr val="bg1"/>
                </a:solidFill>
              </a:rPr>
              <a:t>}</a:t>
            </a:r>
            <a:endParaRPr>
              <a:solidFill>
                <a:schemeClr val="bg1"/>
              </a:solidFill>
            </a:endParaRPr>
          </a:p>
          <a:p>
            <a:pPr fontAlgn="auto">
              <a:lnSpc>
                <a:spcPct val="150000"/>
              </a:lnSpc>
            </a:pPr>
            <a:r>
              <a:rPr>
                <a:solidFill>
                  <a:schemeClr val="bg1"/>
                </a:solidFill>
              </a:rPr>
              <a:t>Webkit内核的浏览器，必须加上-webkit</a:t>
            </a:r>
            <a:r>
              <a:rPr lang="en-US">
                <a:solidFill>
                  <a:schemeClr val="bg1"/>
                </a:solidFill>
              </a:rPr>
              <a:t>-</a:t>
            </a:r>
            <a:r>
              <a:rPr>
                <a:solidFill>
                  <a:schemeClr val="bg1"/>
                </a:solidFill>
              </a:rPr>
              <a:t>前缀。</a:t>
            </a:r>
            <a:endParaRPr>
              <a:solidFill>
                <a:schemeClr val="bg1"/>
              </a:solidFill>
            </a:endParaRPr>
          </a:p>
          <a:p>
            <a:pPr fontAlgn="auto">
              <a:lnSpc>
                <a:spcPct val="150000"/>
              </a:lnSpc>
            </a:pPr>
            <a:r>
              <a:rPr lang="en-US">
                <a:solidFill>
                  <a:schemeClr val="bg1"/>
                </a:solidFill>
              </a:rPr>
              <a:t>	</a:t>
            </a:r>
            <a:r>
              <a:rPr>
                <a:solidFill>
                  <a:schemeClr val="bg1"/>
                </a:solidFill>
              </a:rPr>
              <a:t>.box{</a:t>
            </a:r>
            <a:endParaRPr>
              <a:solidFill>
                <a:schemeClr val="bg1"/>
              </a:solidFill>
            </a:endParaRPr>
          </a:p>
          <a:p>
            <a:pPr fontAlgn="auto">
              <a:lnSpc>
                <a:spcPct val="150000"/>
              </a:lnSpc>
            </a:pPr>
            <a:r>
              <a:rPr>
                <a:solidFill>
                  <a:schemeClr val="bg1"/>
                </a:solidFill>
              </a:rPr>
              <a:t>  </a:t>
            </a:r>
            <a:r>
              <a:rPr lang="en-US">
                <a:solidFill>
                  <a:schemeClr val="bg1"/>
                </a:solidFill>
              </a:rPr>
              <a:t>		</a:t>
            </a:r>
            <a:r>
              <a:rPr>
                <a:solidFill>
                  <a:schemeClr val="bg1"/>
                </a:solidFill>
              </a:rPr>
              <a:t>display: -webkit-flex; /* Safari */</a:t>
            </a:r>
            <a:endParaRPr>
              <a:solidFill>
                <a:schemeClr val="bg1"/>
              </a:solidFill>
            </a:endParaRPr>
          </a:p>
          <a:p>
            <a:pPr fontAlgn="auto">
              <a:lnSpc>
                <a:spcPct val="150000"/>
              </a:lnSpc>
            </a:pPr>
            <a:r>
              <a:rPr>
                <a:solidFill>
                  <a:schemeClr val="bg1"/>
                </a:solidFill>
              </a:rPr>
              <a:t>  </a:t>
            </a:r>
            <a:r>
              <a:rPr lang="en-US">
                <a:solidFill>
                  <a:schemeClr val="bg1"/>
                </a:solidFill>
              </a:rPr>
              <a:t>		</a:t>
            </a:r>
            <a:r>
              <a:rPr>
                <a:solidFill>
                  <a:schemeClr val="bg1"/>
                </a:solidFill>
              </a:rPr>
              <a:t>display: flex;</a:t>
            </a:r>
            <a:endParaRPr>
              <a:solidFill>
                <a:schemeClr val="bg1"/>
              </a:solidFill>
            </a:endParaRPr>
          </a:p>
          <a:p>
            <a:pPr fontAlgn="auto">
              <a:lnSpc>
                <a:spcPct val="150000"/>
              </a:lnSpc>
            </a:pPr>
            <a:r>
              <a:rPr lang="en-US">
                <a:solidFill>
                  <a:schemeClr val="bg1"/>
                </a:solidFill>
              </a:rPr>
              <a:t>	</a:t>
            </a:r>
            <a:r>
              <a:rPr>
                <a:solidFill>
                  <a:schemeClr val="bg1"/>
                </a:solidFill>
              </a:rPr>
              <a:t>}</a:t>
            </a:r>
            <a:endParaRPr>
              <a:solidFill>
                <a:schemeClr val="bg1"/>
              </a:solidFill>
            </a:endParaRPr>
          </a:p>
          <a:p>
            <a:pPr fontAlgn="auto">
              <a:lnSpc>
                <a:spcPct val="150000"/>
              </a:lnSpc>
            </a:pPr>
            <a:r>
              <a:rPr>
                <a:solidFill>
                  <a:schemeClr val="bg1"/>
                </a:solidFill>
              </a:rPr>
              <a:t>注意，设为Flex布局以后，子元素的float、clear和vertical-align属性将失效。</a:t>
            </a:r>
            <a:endParaRPr>
              <a:solidFill>
                <a:schemeClr val="bg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9370"/>
            <a:ext cx="12192000" cy="693674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232A34"/>
                </a:solidFill>
              </a:rPr>
              <a:t>css基础语法</a:t>
            </a: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5895975" cy="521970"/>
          </a:xfrm>
          <a:prstGeom prst="rect">
            <a:avLst/>
          </a:prstGeom>
          <a:noFill/>
        </p:spPr>
        <p:txBody>
          <a:bodyPr wrap="square" rtlCol="0">
            <a:spAutoFit/>
          </a:bodyPr>
          <a:lstStyle/>
          <a:p>
            <a:r>
              <a:rPr lang="en-US" altLang="zh-CN" sz="2800" dirty="0">
                <a:solidFill>
                  <a:schemeClr val="bg1"/>
                </a:solidFill>
                <a:sym typeface="+mn-ea"/>
              </a:rPr>
              <a:t>CSS3-弹性盒模型</a:t>
            </a:r>
            <a:endParaRPr lang="en-US" altLang="zh-CN" sz="2800" dirty="0">
              <a:solidFill>
                <a:schemeClr val="bg1"/>
              </a:solidFill>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8" name="文本框 7"/>
          <p:cNvSpPr txBox="1"/>
          <p:nvPr/>
        </p:nvSpPr>
        <p:spPr>
          <a:xfrm>
            <a:off x="586740" y="1606550"/>
            <a:ext cx="11018520" cy="3830955"/>
          </a:xfrm>
          <a:prstGeom prst="rect">
            <a:avLst/>
          </a:prstGeom>
          <a:noFill/>
        </p:spPr>
        <p:txBody>
          <a:bodyPr wrap="square" rtlCol="0">
            <a:spAutoFit/>
          </a:bodyPr>
          <a:p>
            <a:pPr fontAlgn="auto">
              <a:lnSpc>
                <a:spcPct val="150000"/>
              </a:lnSpc>
            </a:pPr>
            <a:r>
              <a:rPr b="1">
                <a:solidFill>
                  <a:schemeClr val="bg1"/>
                </a:solidFill>
              </a:rPr>
              <a:t>容器的属性</a:t>
            </a:r>
            <a:endParaRPr b="1">
              <a:solidFill>
                <a:schemeClr val="bg1"/>
              </a:solidFill>
            </a:endParaRPr>
          </a:p>
          <a:p>
            <a:pPr fontAlgn="auto">
              <a:lnSpc>
                <a:spcPct val="150000"/>
              </a:lnSpc>
            </a:pPr>
            <a:endParaRPr b="1">
              <a:solidFill>
                <a:schemeClr val="bg1"/>
              </a:solidFill>
            </a:endParaRPr>
          </a:p>
          <a:p>
            <a:pPr fontAlgn="auto">
              <a:lnSpc>
                <a:spcPct val="150000"/>
              </a:lnSpc>
            </a:pPr>
            <a:r>
              <a:rPr>
                <a:solidFill>
                  <a:schemeClr val="bg1"/>
                </a:solidFill>
              </a:rPr>
              <a:t>以下6个属性设置在容器上。</a:t>
            </a:r>
            <a:endParaRPr>
              <a:solidFill>
                <a:schemeClr val="bg1"/>
              </a:solidFill>
            </a:endParaRPr>
          </a:p>
          <a:p>
            <a:pPr fontAlgn="auto">
              <a:lnSpc>
                <a:spcPct val="150000"/>
              </a:lnSpc>
            </a:pPr>
            <a:r>
              <a:rPr lang="en-US">
                <a:solidFill>
                  <a:schemeClr val="bg1"/>
                </a:solidFill>
              </a:rPr>
              <a:t>	</a:t>
            </a:r>
            <a:r>
              <a:rPr>
                <a:solidFill>
                  <a:schemeClr val="bg1"/>
                </a:solidFill>
              </a:rPr>
              <a:t>flex-direction</a:t>
            </a:r>
            <a:endParaRPr>
              <a:solidFill>
                <a:schemeClr val="bg1"/>
              </a:solidFill>
            </a:endParaRPr>
          </a:p>
          <a:p>
            <a:pPr fontAlgn="auto">
              <a:lnSpc>
                <a:spcPct val="150000"/>
              </a:lnSpc>
            </a:pPr>
            <a:r>
              <a:rPr lang="en-US">
                <a:solidFill>
                  <a:schemeClr val="bg1"/>
                </a:solidFill>
              </a:rPr>
              <a:t>	</a:t>
            </a:r>
            <a:r>
              <a:rPr>
                <a:solidFill>
                  <a:schemeClr val="bg1"/>
                </a:solidFill>
              </a:rPr>
              <a:t>flex-wrap</a:t>
            </a:r>
            <a:endParaRPr>
              <a:solidFill>
                <a:schemeClr val="bg1"/>
              </a:solidFill>
            </a:endParaRPr>
          </a:p>
          <a:p>
            <a:pPr fontAlgn="auto">
              <a:lnSpc>
                <a:spcPct val="150000"/>
              </a:lnSpc>
            </a:pPr>
            <a:r>
              <a:rPr lang="en-US">
                <a:solidFill>
                  <a:schemeClr val="bg1"/>
                </a:solidFill>
              </a:rPr>
              <a:t>	</a:t>
            </a:r>
            <a:r>
              <a:rPr>
                <a:solidFill>
                  <a:schemeClr val="bg1"/>
                </a:solidFill>
              </a:rPr>
              <a:t>flex-flow</a:t>
            </a:r>
            <a:endParaRPr>
              <a:solidFill>
                <a:schemeClr val="bg1"/>
              </a:solidFill>
            </a:endParaRPr>
          </a:p>
          <a:p>
            <a:pPr fontAlgn="auto">
              <a:lnSpc>
                <a:spcPct val="150000"/>
              </a:lnSpc>
            </a:pPr>
            <a:r>
              <a:rPr lang="en-US">
                <a:solidFill>
                  <a:schemeClr val="bg1"/>
                </a:solidFill>
              </a:rPr>
              <a:t>	</a:t>
            </a:r>
            <a:r>
              <a:rPr>
                <a:solidFill>
                  <a:schemeClr val="bg1"/>
                </a:solidFill>
              </a:rPr>
              <a:t>justify-content</a:t>
            </a:r>
            <a:endParaRPr>
              <a:solidFill>
                <a:schemeClr val="bg1"/>
              </a:solidFill>
            </a:endParaRPr>
          </a:p>
          <a:p>
            <a:pPr fontAlgn="auto">
              <a:lnSpc>
                <a:spcPct val="150000"/>
              </a:lnSpc>
            </a:pPr>
            <a:r>
              <a:rPr lang="en-US">
                <a:solidFill>
                  <a:schemeClr val="bg1"/>
                </a:solidFill>
              </a:rPr>
              <a:t>	</a:t>
            </a:r>
            <a:r>
              <a:rPr>
                <a:solidFill>
                  <a:schemeClr val="bg1"/>
                </a:solidFill>
              </a:rPr>
              <a:t>align-items</a:t>
            </a:r>
            <a:endParaRPr>
              <a:solidFill>
                <a:schemeClr val="bg1"/>
              </a:solidFill>
            </a:endParaRPr>
          </a:p>
          <a:p>
            <a:pPr fontAlgn="auto">
              <a:lnSpc>
                <a:spcPct val="150000"/>
              </a:lnSpc>
            </a:pPr>
            <a:r>
              <a:rPr lang="en-US">
                <a:solidFill>
                  <a:schemeClr val="bg1"/>
                </a:solidFill>
              </a:rPr>
              <a:t>	</a:t>
            </a:r>
            <a:r>
              <a:rPr>
                <a:solidFill>
                  <a:schemeClr val="bg1"/>
                </a:solidFill>
              </a:rPr>
              <a:t>align-content</a:t>
            </a:r>
            <a:endParaRPr>
              <a:solidFill>
                <a:schemeClr val="bg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9370"/>
            <a:ext cx="12192000" cy="693674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232A34"/>
                </a:solidFill>
              </a:rPr>
              <a:t>css基础语法</a:t>
            </a: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5895975" cy="521970"/>
          </a:xfrm>
          <a:prstGeom prst="rect">
            <a:avLst/>
          </a:prstGeom>
          <a:noFill/>
        </p:spPr>
        <p:txBody>
          <a:bodyPr wrap="square" rtlCol="0">
            <a:spAutoFit/>
          </a:bodyPr>
          <a:lstStyle/>
          <a:p>
            <a:r>
              <a:rPr lang="en-US" altLang="zh-CN" sz="2800" dirty="0">
                <a:solidFill>
                  <a:schemeClr val="bg1"/>
                </a:solidFill>
                <a:sym typeface="+mn-ea"/>
              </a:rPr>
              <a:t>CSS3-弹性盒模型</a:t>
            </a:r>
            <a:endParaRPr lang="en-US" altLang="zh-CN" sz="2800" dirty="0">
              <a:solidFill>
                <a:schemeClr val="bg1"/>
              </a:solidFill>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8" name="文本框 7"/>
          <p:cNvSpPr txBox="1"/>
          <p:nvPr/>
        </p:nvSpPr>
        <p:spPr>
          <a:xfrm>
            <a:off x="586740" y="1606550"/>
            <a:ext cx="11018520" cy="2584450"/>
          </a:xfrm>
          <a:prstGeom prst="rect">
            <a:avLst/>
          </a:prstGeom>
          <a:noFill/>
        </p:spPr>
        <p:txBody>
          <a:bodyPr wrap="square" rtlCol="0">
            <a:spAutoFit/>
          </a:bodyPr>
          <a:p>
            <a:pPr fontAlgn="auto">
              <a:lnSpc>
                <a:spcPct val="150000"/>
              </a:lnSpc>
            </a:pPr>
            <a:r>
              <a:rPr b="1">
                <a:solidFill>
                  <a:schemeClr val="bg1"/>
                </a:solidFill>
              </a:rPr>
              <a:t>flex-direction 属性</a:t>
            </a:r>
            <a:endParaRPr b="1">
              <a:solidFill>
                <a:schemeClr val="bg1"/>
              </a:solidFill>
            </a:endParaRPr>
          </a:p>
          <a:p>
            <a:pPr fontAlgn="auto">
              <a:lnSpc>
                <a:spcPct val="150000"/>
              </a:lnSpc>
            </a:pPr>
            <a:r>
              <a:rPr>
                <a:solidFill>
                  <a:schemeClr val="bg1"/>
                </a:solidFill>
              </a:rPr>
              <a:t>flex-direction 顺序指定了弹性子元素在父容器中的位置。</a:t>
            </a:r>
            <a:endParaRPr>
              <a:solidFill>
                <a:schemeClr val="bg1"/>
              </a:solidFill>
            </a:endParaRPr>
          </a:p>
          <a:p>
            <a:pPr fontAlgn="auto">
              <a:lnSpc>
                <a:spcPct val="150000"/>
              </a:lnSpc>
            </a:pPr>
            <a:r>
              <a:rPr lang="en-US">
                <a:solidFill>
                  <a:schemeClr val="bg1"/>
                </a:solidFill>
              </a:rPr>
              <a:t>	</a:t>
            </a:r>
            <a:r>
              <a:rPr>
                <a:solidFill>
                  <a:schemeClr val="bg1"/>
                </a:solidFill>
              </a:rPr>
              <a:t>row：横向从左到右排列（左对齐），默认的排列方式。</a:t>
            </a:r>
            <a:endParaRPr>
              <a:solidFill>
                <a:schemeClr val="bg1"/>
              </a:solidFill>
            </a:endParaRPr>
          </a:p>
          <a:p>
            <a:pPr fontAlgn="auto">
              <a:lnSpc>
                <a:spcPct val="150000"/>
              </a:lnSpc>
            </a:pPr>
            <a:r>
              <a:rPr lang="en-US">
                <a:solidFill>
                  <a:schemeClr val="bg1"/>
                </a:solidFill>
              </a:rPr>
              <a:t>	</a:t>
            </a:r>
            <a:r>
              <a:rPr>
                <a:solidFill>
                  <a:schemeClr val="bg1"/>
                </a:solidFill>
              </a:rPr>
              <a:t>row-reverse：反转横向排列（右对齐，从后往前排，最后一项排在最前面。</a:t>
            </a:r>
            <a:endParaRPr>
              <a:solidFill>
                <a:schemeClr val="bg1"/>
              </a:solidFill>
            </a:endParaRPr>
          </a:p>
          <a:p>
            <a:pPr fontAlgn="auto">
              <a:lnSpc>
                <a:spcPct val="150000"/>
              </a:lnSpc>
            </a:pPr>
            <a:r>
              <a:rPr lang="en-US">
                <a:solidFill>
                  <a:schemeClr val="bg1"/>
                </a:solidFill>
              </a:rPr>
              <a:t>	</a:t>
            </a:r>
            <a:r>
              <a:rPr>
                <a:solidFill>
                  <a:schemeClr val="bg1"/>
                </a:solidFill>
              </a:rPr>
              <a:t>column：纵向排列。</a:t>
            </a:r>
            <a:endParaRPr>
              <a:solidFill>
                <a:schemeClr val="bg1"/>
              </a:solidFill>
            </a:endParaRPr>
          </a:p>
          <a:p>
            <a:pPr fontAlgn="auto">
              <a:lnSpc>
                <a:spcPct val="150000"/>
              </a:lnSpc>
            </a:pPr>
            <a:r>
              <a:rPr lang="en-US">
                <a:solidFill>
                  <a:schemeClr val="bg1"/>
                </a:solidFill>
              </a:rPr>
              <a:t>	</a:t>
            </a:r>
            <a:r>
              <a:rPr>
                <a:solidFill>
                  <a:schemeClr val="bg1"/>
                </a:solidFill>
              </a:rPr>
              <a:t>column-reverse：反转纵向排列，从后往前排，最后一项排在最上面</a:t>
            </a:r>
            <a:endParaRPr>
              <a:solidFill>
                <a:schemeClr val="bg1"/>
              </a:solidFill>
            </a:endParaRPr>
          </a:p>
        </p:txBody>
      </p:sp>
      <p:pic>
        <p:nvPicPr>
          <p:cNvPr id="2" name="图片 2" descr="IMG_256"/>
          <p:cNvPicPr>
            <a:picLocks noChangeAspect="1"/>
          </p:cNvPicPr>
          <p:nvPr/>
        </p:nvPicPr>
        <p:blipFill>
          <a:blip r:embed="rId2"/>
          <a:stretch>
            <a:fillRect/>
          </a:stretch>
        </p:blipFill>
        <p:spPr>
          <a:xfrm>
            <a:off x="1571625" y="4532313"/>
            <a:ext cx="5420360" cy="1579245"/>
          </a:xfrm>
          <a:prstGeom prst="rect">
            <a:avLst/>
          </a:prstGeom>
          <a:noFill/>
          <a:ln w="9525">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9370"/>
            <a:ext cx="12192000" cy="693674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232A34"/>
                </a:solidFill>
              </a:rPr>
              <a:t>css基础语法</a:t>
            </a: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5895975" cy="521970"/>
          </a:xfrm>
          <a:prstGeom prst="rect">
            <a:avLst/>
          </a:prstGeom>
          <a:noFill/>
        </p:spPr>
        <p:txBody>
          <a:bodyPr wrap="square" rtlCol="0">
            <a:spAutoFit/>
          </a:bodyPr>
          <a:lstStyle/>
          <a:p>
            <a:r>
              <a:rPr lang="en-US" altLang="zh-CN" sz="2800" dirty="0">
                <a:solidFill>
                  <a:schemeClr val="bg1"/>
                </a:solidFill>
                <a:sym typeface="+mn-ea"/>
              </a:rPr>
              <a:t>CSS3-弹性盒模型</a:t>
            </a:r>
            <a:endParaRPr lang="en-US" altLang="zh-CN" sz="2800" dirty="0">
              <a:solidFill>
                <a:schemeClr val="bg1"/>
              </a:solidFill>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8" name="文本框 7"/>
          <p:cNvSpPr txBox="1"/>
          <p:nvPr/>
        </p:nvSpPr>
        <p:spPr>
          <a:xfrm>
            <a:off x="586740" y="1606550"/>
            <a:ext cx="11018520" cy="2999740"/>
          </a:xfrm>
          <a:prstGeom prst="rect">
            <a:avLst/>
          </a:prstGeom>
          <a:noFill/>
        </p:spPr>
        <p:txBody>
          <a:bodyPr wrap="square" rtlCol="0">
            <a:spAutoFit/>
          </a:bodyPr>
          <a:p>
            <a:pPr fontAlgn="auto">
              <a:lnSpc>
                <a:spcPct val="150000"/>
              </a:lnSpc>
            </a:pPr>
            <a:r>
              <a:rPr b="1">
                <a:solidFill>
                  <a:schemeClr val="bg1"/>
                </a:solidFill>
              </a:rPr>
              <a:t>justify-content 属性</a:t>
            </a:r>
            <a:endParaRPr b="1">
              <a:solidFill>
                <a:schemeClr val="bg1"/>
              </a:solidFill>
            </a:endParaRPr>
          </a:p>
          <a:p>
            <a:pPr fontAlgn="auto">
              <a:lnSpc>
                <a:spcPct val="150000"/>
              </a:lnSpc>
            </a:pPr>
            <a:r>
              <a:rPr>
                <a:solidFill>
                  <a:schemeClr val="bg1"/>
                </a:solidFill>
              </a:rPr>
              <a:t>内容对齐（justify-content）属性应用在弹性容器上，把弹性项沿着弹性容器的主轴线（main axis）对齐</a:t>
            </a:r>
            <a:endParaRPr>
              <a:solidFill>
                <a:schemeClr val="bg1"/>
              </a:solidFill>
            </a:endParaRPr>
          </a:p>
          <a:p>
            <a:pPr fontAlgn="auto">
              <a:lnSpc>
                <a:spcPct val="150000"/>
              </a:lnSpc>
            </a:pPr>
            <a:r>
              <a:rPr lang="en-US">
                <a:solidFill>
                  <a:schemeClr val="bg1"/>
                </a:solidFill>
              </a:rPr>
              <a:t>	</a:t>
            </a:r>
            <a:r>
              <a:rPr>
                <a:solidFill>
                  <a:schemeClr val="bg1"/>
                </a:solidFill>
              </a:rPr>
              <a:t>flex-start</a:t>
            </a:r>
            <a:endParaRPr sz="1600">
              <a:solidFill>
                <a:schemeClr val="bg1"/>
              </a:solidFill>
            </a:endParaRPr>
          </a:p>
          <a:p>
            <a:pPr fontAlgn="auto">
              <a:lnSpc>
                <a:spcPct val="150000"/>
              </a:lnSpc>
            </a:pPr>
            <a:r>
              <a:rPr lang="en-US">
                <a:solidFill>
                  <a:schemeClr val="bg1"/>
                </a:solidFill>
              </a:rPr>
              <a:t>	</a:t>
            </a:r>
            <a:r>
              <a:rPr>
                <a:solidFill>
                  <a:schemeClr val="bg1"/>
                </a:solidFill>
              </a:rPr>
              <a:t>flex-end</a:t>
            </a:r>
            <a:endParaRPr>
              <a:solidFill>
                <a:schemeClr val="bg1"/>
              </a:solidFill>
            </a:endParaRPr>
          </a:p>
          <a:p>
            <a:pPr fontAlgn="auto">
              <a:lnSpc>
                <a:spcPct val="150000"/>
              </a:lnSpc>
            </a:pPr>
            <a:r>
              <a:rPr lang="en-US">
                <a:solidFill>
                  <a:schemeClr val="bg1"/>
                </a:solidFill>
              </a:rPr>
              <a:t>	</a:t>
            </a:r>
            <a:r>
              <a:rPr>
                <a:solidFill>
                  <a:schemeClr val="bg1"/>
                </a:solidFill>
              </a:rPr>
              <a:t>center</a:t>
            </a:r>
            <a:endParaRPr>
              <a:solidFill>
                <a:schemeClr val="bg1"/>
              </a:solidFill>
            </a:endParaRPr>
          </a:p>
          <a:p>
            <a:pPr fontAlgn="auto">
              <a:lnSpc>
                <a:spcPct val="150000"/>
              </a:lnSpc>
            </a:pPr>
            <a:r>
              <a:rPr lang="en-US">
                <a:solidFill>
                  <a:schemeClr val="bg1"/>
                </a:solidFill>
              </a:rPr>
              <a:t>	</a:t>
            </a:r>
            <a:r>
              <a:rPr>
                <a:solidFill>
                  <a:schemeClr val="bg1"/>
                </a:solidFill>
              </a:rPr>
              <a:t>space-between</a:t>
            </a:r>
            <a:endParaRPr>
              <a:solidFill>
                <a:schemeClr val="bg1"/>
              </a:solidFill>
            </a:endParaRPr>
          </a:p>
          <a:p>
            <a:pPr fontAlgn="auto">
              <a:lnSpc>
                <a:spcPct val="150000"/>
              </a:lnSpc>
            </a:pPr>
            <a:r>
              <a:rPr lang="en-US">
                <a:solidFill>
                  <a:schemeClr val="bg1"/>
                </a:solidFill>
              </a:rPr>
              <a:t>	</a:t>
            </a:r>
            <a:r>
              <a:rPr>
                <a:solidFill>
                  <a:schemeClr val="bg1"/>
                </a:solidFill>
              </a:rPr>
              <a:t>space-around</a:t>
            </a:r>
            <a:endParaRPr>
              <a:solidFill>
                <a:schemeClr val="bg1"/>
              </a:solidFill>
            </a:endParaRPr>
          </a:p>
        </p:txBody>
      </p:sp>
      <p:pic>
        <p:nvPicPr>
          <p:cNvPr id="7" name="图片 2"/>
          <p:cNvPicPr>
            <a:picLocks noChangeAspect="1"/>
          </p:cNvPicPr>
          <p:nvPr/>
        </p:nvPicPr>
        <p:blipFill>
          <a:blip r:embed="rId2" cstate="print"/>
          <a:stretch>
            <a:fillRect/>
          </a:stretch>
        </p:blipFill>
        <p:spPr>
          <a:xfrm>
            <a:off x="3343275" y="2634615"/>
            <a:ext cx="7508875" cy="328549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9370"/>
            <a:ext cx="12192000" cy="693674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232A34"/>
                </a:solidFill>
              </a:rPr>
              <a:t>css基础语法</a:t>
            </a: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5895975" cy="521970"/>
          </a:xfrm>
          <a:prstGeom prst="rect">
            <a:avLst/>
          </a:prstGeom>
          <a:noFill/>
        </p:spPr>
        <p:txBody>
          <a:bodyPr wrap="square" rtlCol="0">
            <a:spAutoFit/>
          </a:bodyPr>
          <a:lstStyle/>
          <a:p>
            <a:r>
              <a:rPr lang="en-US" altLang="zh-CN" sz="2800" dirty="0">
                <a:solidFill>
                  <a:schemeClr val="bg1"/>
                </a:solidFill>
                <a:sym typeface="+mn-ea"/>
              </a:rPr>
              <a:t>CSS3-弹性盒模型</a:t>
            </a:r>
            <a:endParaRPr lang="en-US" altLang="zh-CN" sz="2800" dirty="0">
              <a:solidFill>
                <a:schemeClr val="bg1"/>
              </a:solidFill>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8" name="文本框 7"/>
          <p:cNvSpPr txBox="1"/>
          <p:nvPr/>
        </p:nvSpPr>
        <p:spPr>
          <a:xfrm>
            <a:off x="586740" y="1606550"/>
            <a:ext cx="11018520" cy="2999740"/>
          </a:xfrm>
          <a:prstGeom prst="rect">
            <a:avLst/>
          </a:prstGeom>
          <a:noFill/>
        </p:spPr>
        <p:txBody>
          <a:bodyPr wrap="square" rtlCol="0">
            <a:spAutoFit/>
          </a:bodyPr>
          <a:p>
            <a:pPr fontAlgn="auto">
              <a:lnSpc>
                <a:spcPct val="150000"/>
              </a:lnSpc>
            </a:pPr>
            <a:r>
              <a:rPr b="1">
                <a:solidFill>
                  <a:schemeClr val="bg1"/>
                </a:solidFill>
                <a:sym typeface="+mn-ea"/>
              </a:rPr>
              <a:t>align-items 属性</a:t>
            </a:r>
            <a:endParaRPr>
              <a:solidFill>
                <a:schemeClr val="bg1"/>
              </a:solidFill>
            </a:endParaRPr>
          </a:p>
          <a:p>
            <a:pPr fontAlgn="auto">
              <a:lnSpc>
                <a:spcPct val="150000"/>
              </a:lnSpc>
            </a:pPr>
            <a:r>
              <a:rPr>
                <a:solidFill>
                  <a:schemeClr val="bg1"/>
                </a:solidFill>
              </a:rPr>
              <a:t>align-items 设置或检索弹性盒子元素在侧轴（纵轴）方向上的对齐方式。</a:t>
            </a:r>
            <a:endParaRPr>
              <a:solidFill>
                <a:schemeClr val="bg1"/>
              </a:solidFill>
            </a:endParaRPr>
          </a:p>
          <a:p>
            <a:pPr fontAlgn="auto">
              <a:lnSpc>
                <a:spcPct val="150000"/>
              </a:lnSpc>
            </a:pPr>
            <a:r>
              <a:rPr lang="en-US">
                <a:solidFill>
                  <a:schemeClr val="bg1"/>
                </a:solidFill>
              </a:rPr>
              <a:t>	</a:t>
            </a:r>
            <a:r>
              <a:rPr>
                <a:solidFill>
                  <a:schemeClr val="bg1"/>
                </a:solidFill>
              </a:rPr>
              <a:t>flex-start</a:t>
            </a:r>
            <a:endParaRPr>
              <a:solidFill>
                <a:schemeClr val="bg1"/>
              </a:solidFill>
            </a:endParaRPr>
          </a:p>
          <a:p>
            <a:pPr fontAlgn="auto">
              <a:lnSpc>
                <a:spcPct val="150000"/>
              </a:lnSpc>
            </a:pPr>
            <a:r>
              <a:rPr lang="en-US">
                <a:solidFill>
                  <a:schemeClr val="bg1"/>
                </a:solidFill>
              </a:rPr>
              <a:t>	</a:t>
            </a:r>
            <a:r>
              <a:rPr>
                <a:solidFill>
                  <a:schemeClr val="bg1"/>
                </a:solidFill>
              </a:rPr>
              <a:t>flex-end</a:t>
            </a:r>
            <a:endParaRPr>
              <a:solidFill>
                <a:schemeClr val="bg1"/>
              </a:solidFill>
            </a:endParaRPr>
          </a:p>
          <a:p>
            <a:pPr fontAlgn="auto">
              <a:lnSpc>
                <a:spcPct val="150000"/>
              </a:lnSpc>
            </a:pPr>
            <a:r>
              <a:rPr lang="en-US">
                <a:solidFill>
                  <a:schemeClr val="bg1"/>
                </a:solidFill>
              </a:rPr>
              <a:t>	</a:t>
            </a:r>
            <a:r>
              <a:rPr>
                <a:solidFill>
                  <a:schemeClr val="bg1"/>
                </a:solidFill>
              </a:rPr>
              <a:t>center</a:t>
            </a:r>
            <a:endParaRPr>
              <a:solidFill>
                <a:schemeClr val="bg1"/>
              </a:solidFill>
            </a:endParaRPr>
          </a:p>
          <a:p>
            <a:pPr fontAlgn="auto">
              <a:lnSpc>
                <a:spcPct val="150000"/>
              </a:lnSpc>
            </a:pPr>
            <a:r>
              <a:rPr lang="en-US">
                <a:solidFill>
                  <a:schemeClr val="bg1"/>
                </a:solidFill>
              </a:rPr>
              <a:t>	</a:t>
            </a:r>
            <a:r>
              <a:rPr>
                <a:solidFill>
                  <a:schemeClr val="bg1"/>
                </a:solidFill>
              </a:rPr>
              <a:t>baseline</a:t>
            </a:r>
            <a:endParaRPr>
              <a:solidFill>
                <a:schemeClr val="bg1"/>
              </a:solidFill>
            </a:endParaRPr>
          </a:p>
          <a:p>
            <a:pPr fontAlgn="auto">
              <a:lnSpc>
                <a:spcPct val="150000"/>
              </a:lnSpc>
            </a:pPr>
            <a:r>
              <a:rPr lang="en-US">
                <a:solidFill>
                  <a:schemeClr val="bg1"/>
                </a:solidFill>
              </a:rPr>
              <a:t>	</a:t>
            </a:r>
            <a:r>
              <a:rPr>
                <a:solidFill>
                  <a:schemeClr val="bg1"/>
                </a:solidFill>
                <a:sym typeface="+mn-ea"/>
              </a:rPr>
              <a:t></a:t>
            </a:r>
            <a:r>
              <a:rPr>
                <a:solidFill>
                  <a:schemeClr val="bg1"/>
                </a:solidFill>
              </a:rPr>
              <a:t>stretch（默认值）</a:t>
            </a:r>
            <a:endParaRPr>
              <a:solidFill>
                <a:schemeClr val="bg1"/>
              </a:solidFill>
            </a:endParaRPr>
          </a:p>
        </p:txBody>
      </p:sp>
      <p:pic>
        <p:nvPicPr>
          <p:cNvPr id="2" name="图片 3" descr="IMG_256"/>
          <p:cNvPicPr>
            <a:picLocks noChangeAspect="1"/>
          </p:cNvPicPr>
          <p:nvPr/>
        </p:nvPicPr>
        <p:blipFill>
          <a:blip r:embed="rId2"/>
          <a:stretch>
            <a:fillRect/>
          </a:stretch>
        </p:blipFill>
        <p:spPr>
          <a:xfrm>
            <a:off x="5156200" y="2522855"/>
            <a:ext cx="3090545" cy="3937635"/>
          </a:xfrm>
          <a:prstGeom prst="rect">
            <a:avLst/>
          </a:prstGeom>
          <a:noFill/>
          <a:ln w="9525">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第一PPT模板网：www.1ppt.com">
  <a:themeElements>
    <a:clrScheme name="自定义 27">
      <a:dk1>
        <a:sysClr val="windowText" lastClr="000000"/>
      </a:dk1>
      <a:lt1>
        <a:sysClr val="window" lastClr="FFFFFF"/>
      </a:lt1>
      <a:dk2>
        <a:srgbClr val="44546A"/>
      </a:dk2>
      <a:lt2>
        <a:srgbClr val="E7E6E6"/>
      </a:lt2>
      <a:accent1>
        <a:srgbClr val="12C869"/>
      </a:accent1>
      <a:accent2>
        <a:srgbClr val="323F4F"/>
      </a:accent2>
      <a:accent3>
        <a:srgbClr val="A5A5A5"/>
      </a:accent3>
      <a:accent4>
        <a:srgbClr val="FFC000"/>
      </a:accent4>
      <a:accent5>
        <a:srgbClr val="4472C4"/>
      </a:accent5>
      <a:accent6>
        <a:srgbClr val="70AD47"/>
      </a:accent6>
      <a:hlink>
        <a:srgbClr val="0563C1"/>
      </a:hlink>
      <a:folHlink>
        <a:srgbClr val="954F72"/>
      </a:folHlink>
    </a:clrScheme>
    <a:fontScheme name="officeplus">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4940</Words>
  <Application>WPS 演示</Application>
  <PresentationFormat>自定义</PresentationFormat>
  <Paragraphs>384</Paragraphs>
  <Slides>28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28</vt:i4>
      </vt:variant>
    </vt:vector>
  </HeadingPairs>
  <TitlesOfParts>
    <vt:vector size="35" baseType="lpstr">
      <vt:lpstr>Arial</vt:lpstr>
      <vt:lpstr>宋体</vt:lpstr>
      <vt:lpstr>Wingdings</vt:lpstr>
      <vt:lpstr>Calibri</vt:lpstr>
      <vt:lpstr>微软雅黑</vt:lpstr>
      <vt:lpstr>Arial Unicode MS</vt:lpstr>
      <vt:lpstr>第一PPT模板网：www.1ppt.com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www.1ppt.com</dc:creator>
  <cp:lastModifiedBy>铭铭铭</cp:lastModifiedBy>
  <cp:revision>1088</cp:revision>
  <dcterms:created xsi:type="dcterms:W3CDTF">2015-08-05T01:47:00Z</dcterms:created>
  <dcterms:modified xsi:type="dcterms:W3CDTF">2019-08-23T01:15:23Z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2052-11.1.0.8013</vt:lpwstr>
  </property>
</Properties>
</file>