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90" r:id="rId3"/>
    <p:sldId id="292" r:id="rId4"/>
    <p:sldId id="301" r:id="rId5"/>
    <p:sldId id="448" r:id="rId6"/>
    <p:sldId id="517" r:id="rId8"/>
    <p:sldId id="519" r:id="rId9"/>
    <p:sldId id="520" r:id="rId10"/>
    <p:sldId id="521" r:id="rId11"/>
    <p:sldId id="523" r:id="rId12"/>
    <p:sldId id="524" r:id="rId13"/>
    <p:sldId id="526" r:id="rId14"/>
    <p:sldId id="528" r:id="rId15"/>
    <p:sldId id="541" r:id="rId16"/>
    <p:sldId id="533" r:id="rId17"/>
    <p:sldId id="535" r:id="rId18"/>
    <p:sldId id="537" r:id="rId19"/>
    <p:sldId id="538" r:id="rId20"/>
    <p:sldId id="547" r:id="rId21"/>
    <p:sldId id="549" r:id="rId22"/>
    <p:sldId id="550" r:id="rId23"/>
    <p:sldId id="29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183194" y="1612367"/>
            <a:ext cx="1685925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HTML5</a:t>
            </a:r>
            <a:r>
              <a:rPr lang="zh-CN" altLang="en-US" sz="2400" b="1" dirty="0">
                <a:solidFill>
                  <a:schemeClr val="bg1"/>
                </a:solidFill>
              </a:rPr>
              <a:t>基础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CSS3选择器-</a:t>
            </a:r>
            <a:r>
              <a:rPr sz="2800" b="1">
                <a:solidFill>
                  <a:schemeClr val="bg1"/>
                </a:solidFill>
                <a:sym typeface="+mn-ea"/>
              </a:rPr>
              <a:t>层级选择器</a:t>
            </a:r>
            <a:endParaRPr sz="2800" b="1">
              <a:solidFill>
                <a:schemeClr val="bg1"/>
              </a:solidFill>
              <a:sym typeface="+mn-ea"/>
            </a:endParaRPr>
          </a:p>
          <a:p>
            <a:endParaRPr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646430" y="1643380"/>
            <a:ext cx="1015746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1600" b="1">
                <a:solidFill>
                  <a:schemeClr val="bg1"/>
                </a:solidFill>
                <a:sym typeface="+mn-ea"/>
              </a:rPr>
              <a:t>层级选择器</a:t>
            </a:r>
            <a:endParaRPr sz="1600" b="1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</a:rPr>
              <a:t>div&gt;p{}</a:t>
            </a:r>
            <a:endParaRPr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sz="1600">
                <a:solidFill>
                  <a:schemeClr val="bg1"/>
                </a:solidFill>
              </a:rPr>
              <a:t>&lt;div&gt;</a:t>
            </a:r>
            <a:endParaRPr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sz="1600">
                <a:solidFill>
                  <a:schemeClr val="bg1"/>
                </a:solidFill>
              </a:rPr>
              <a:t>          </a:t>
            </a:r>
            <a:r>
              <a:rPr lang="en-US" sz="1600">
                <a:solidFill>
                  <a:schemeClr val="bg1"/>
                </a:solidFill>
              </a:rPr>
              <a:t>&lt;h1&gt;&lt;/h1&gt;</a:t>
            </a:r>
            <a:endParaRPr 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sz="1600">
                <a:solidFill>
                  <a:schemeClr val="bg1"/>
                </a:solidFill>
              </a:rPr>
              <a:t>         &lt;p&gt;&lt;/p&gt;</a:t>
            </a:r>
            <a:endParaRPr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sz="1600">
                <a:solidFill>
                  <a:schemeClr val="bg1"/>
                </a:solidFill>
              </a:rPr>
              <a:t>          &lt;p&gt;&lt;/p&gt;</a:t>
            </a:r>
            <a:endParaRPr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sz="1600">
                <a:solidFill>
                  <a:schemeClr val="bg1"/>
                </a:solidFill>
              </a:rPr>
              <a:t>          &lt;p&gt;&lt;/p&gt;</a:t>
            </a:r>
            <a:endParaRPr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sz="1600">
                <a:solidFill>
                  <a:schemeClr val="bg1"/>
                </a:solidFill>
              </a:rPr>
              <a:t>&lt;/div&gt;</a:t>
            </a:r>
            <a:endParaRPr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sz="1600">
              <a:solidFill>
                <a:schemeClr val="bg1"/>
              </a:solidFill>
            </a:endParaRPr>
          </a:p>
          <a:p>
            <a:pPr algn="l" fontAlgn="auto">
              <a:lnSpc>
                <a:spcPct val="100000"/>
              </a:lnSpc>
            </a:pPr>
            <a:r>
              <a:rPr sz="1600">
                <a:solidFill>
                  <a:schemeClr val="bg1"/>
                </a:solidFill>
              </a:rPr>
              <a:t>E&gt;F子选择器</a:t>
            </a:r>
            <a:endParaRPr sz="1600">
              <a:solidFill>
                <a:schemeClr val="bg1"/>
              </a:solidFill>
            </a:endParaRPr>
          </a:p>
          <a:p>
            <a:pPr algn="l" fontAlgn="auto">
              <a:lnSpc>
                <a:spcPct val="100000"/>
              </a:lnSpc>
            </a:pPr>
            <a:r>
              <a:rPr sz="1600">
                <a:solidFill>
                  <a:schemeClr val="bg1"/>
                </a:solidFill>
              </a:rPr>
              <a:t>选择匹配的F元素，且匹配的F元素所匹配的E元素的子元素</a:t>
            </a:r>
            <a:endParaRPr sz="1600">
              <a:solidFill>
                <a:schemeClr val="bg1"/>
              </a:solidFill>
            </a:endParaRPr>
          </a:p>
          <a:p>
            <a:pPr algn="l" fontAlgn="auto">
              <a:lnSpc>
                <a:spcPct val="100000"/>
              </a:lnSpc>
            </a:pPr>
            <a:endParaRPr sz="1600">
              <a:solidFill>
                <a:schemeClr val="bg1"/>
              </a:solidFill>
            </a:endParaRPr>
          </a:p>
          <a:p>
            <a:pPr algn="l" fontAlgn="auto">
              <a:lnSpc>
                <a:spcPct val="100000"/>
              </a:lnSpc>
            </a:pPr>
            <a:r>
              <a:rPr sz="1600">
                <a:solidFill>
                  <a:schemeClr val="bg1"/>
                </a:solidFill>
              </a:rPr>
              <a:t>E+F</a:t>
            </a:r>
            <a:endParaRPr sz="1600">
              <a:solidFill>
                <a:schemeClr val="bg1"/>
              </a:solidFill>
            </a:endParaRPr>
          </a:p>
          <a:p>
            <a:pPr algn="l" fontAlgn="auto">
              <a:lnSpc>
                <a:spcPct val="100000"/>
              </a:lnSpc>
            </a:pPr>
            <a:r>
              <a:rPr sz="1600">
                <a:solidFill>
                  <a:schemeClr val="bg1"/>
                </a:solidFill>
              </a:rPr>
              <a:t>相邻兄弟选择器</a:t>
            </a:r>
            <a:endParaRPr sz="1600">
              <a:solidFill>
                <a:schemeClr val="bg1"/>
              </a:solidFill>
            </a:endParaRPr>
          </a:p>
          <a:p>
            <a:pPr algn="l" fontAlgn="auto">
              <a:lnSpc>
                <a:spcPct val="100000"/>
              </a:lnSpc>
            </a:pPr>
            <a:r>
              <a:rPr sz="1600">
                <a:solidFill>
                  <a:schemeClr val="bg1"/>
                </a:solidFill>
              </a:rPr>
              <a:t>选择匹配的F元素，且匹配的F元素紧位于匹配的E元素的后面</a:t>
            </a:r>
            <a:endParaRPr sz="1600">
              <a:solidFill>
                <a:schemeClr val="bg1"/>
              </a:solidFill>
            </a:endParaRPr>
          </a:p>
          <a:p>
            <a:pPr algn="l" fontAlgn="auto">
              <a:lnSpc>
                <a:spcPct val="100000"/>
              </a:lnSpc>
            </a:pPr>
            <a:endParaRPr sz="1600">
              <a:solidFill>
                <a:schemeClr val="bg1"/>
              </a:solidFill>
            </a:endParaRPr>
          </a:p>
          <a:p>
            <a:pPr algn="l" fontAlgn="auto">
              <a:lnSpc>
                <a:spcPct val="100000"/>
              </a:lnSpc>
            </a:pPr>
            <a:r>
              <a:rPr sz="1600">
                <a:solidFill>
                  <a:schemeClr val="bg1"/>
                </a:solidFill>
              </a:rPr>
              <a:t>E~F</a:t>
            </a:r>
            <a:endParaRPr sz="1600">
              <a:solidFill>
                <a:schemeClr val="bg1"/>
              </a:solidFill>
            </a:endParaRPr>
          </a:p>
          <a:p>
            <a:pPr algn="l" fontAlgn="auto">
              <a:lnSpc>
                <a:spcPct val="100000"/>
              </a:lnSpc>
            </a:pPr>
            <a:r>
              <a:rPr sz="1600">
                <a:solidFill>
                  <a:schemeClr val="bg1"/>
                </a:solidFill>
              </a:rPr>
              <a:t>通用选择器</a:t>
            </a:r>
            <a:endParaRPr sz="1600">
              <a:solidFill>
                <a:schemeClr val="bg1"/>
              </a:solidFill>
            </a:endParaRPr>
          </a:p>
          <a:p>
            <a:pPr algn="l" fontAlgn="auto">
              <a:lnSpc>
                <a:spcPct val="100000"/>
              </a:lnSpc>
            </a:pPr>
            <a:r>
              <a:rPr sz="1600">
                <a:solidFill>
                  <a:schemeClr val="bg1"/>
                </a:solidFill>
              </a:rPr>
              <a:t>选择匹配的F元素，且位于匹配的E元素后的所有匹配的F元素</a:t>
            </a:r>
            <a:endParaRPr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CSS3文本属性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17525" y="1784985"/>
            <a:ext cx="387985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1600" b="1">
                <a:solidFill>
                  <a:schemeClr val="bg1"/>
                </a:solidFill>
                <a:sym typeface="+mn-ea"/>
              </a:rPr>
              <a:t>浏览器前缀的简介及应用</a:t>
            </a:r>
            <a:endParaRPr sz="1600" b="1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某些CSS3属性还只是最新版的预览版，并未发布成最终的正式版，而大部分浏览器已经为这些属性提供了支持，但这些属性是小部分浏览器专有的；有些时候，有些浏览器为了扩展某方面的功能，它们会选择新增的一些CSS属性，这些自行扩展的CSS属性也是浏览器专属的。为了让这些浏览器识别这些专属属性，CSS规范允许在CSS属性前增加各自的浏览器前缀。</a:t>
            </a:r>
            <a:endParaRPr sz="1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050" y="1515745"/>
            <a:ext cx="7026275" cy="5273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CSS3文本属性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17525" y="1784985"/>
            <a:ext cx="62725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1600" b="1">
                <a:solidFill>
                  <a:schemeClr val="bg1"/>
                </a:solidFill>
                <a:sym typeface="+mn-ea"/>
              </a:rPr>
              <a:t>文本阴影属性语法及应用</a:t>
            </a:r>
            <a:endParaRPr sz="1600" b="1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语法：text-shadow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说明：水平、垂直阴影的位置允许负值 可进行多阴影设置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 b="1">
                <a:solidFill>
                  <a:schemeClr val="bg1"/>
                </a:solidFill>
                <a:sym typeface="+mn-ea"/>
              </a:rPr>
              <a:t>盒子的阴影属性</a:t>
            </a:r>
            <a:endParaRPr sz="1600" b="1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box-shadow:水平 垂直 模糊 </a:t>
            </a:r>
            <a:r>
              <a:rPr lang="zh-CN" sz="1600">
                <a:solidFill>
                  <a:schemeClr val="bg1"/>
                </a:solidFill>
                <a:sym typeface="+mn-ea"/>
              </a:rPr>
              <a:t>大小</a:t>
            </a:r>
            <a:r>
              <a:rPr sz="1600">
                <a:solidFill>
                  <a:schemeClr val="bg1"/>
                </a:solidFill>
                <a:sym typeface="+mn-ea"/>
              </a:rPr>
              <a:t> 颜色;               inset阴影向内</a:t>
            </a:r>
            <a:endParaRPr sz="1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5" y="4234180"/>
            <a:ext cx="6990715" cy="17621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05" y="2206625"/>
            <a:ext cx="5189220" cy="1885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 背景的新增属性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17525" y="1687195"/>
            <a:ext cx="113538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  <a:sym typeface="+mn-ea"/>
              </a:rPr>
              <a:t>1</a:t>
            </a:r>
            <a:r>
              <a:rPr sz="1600">
                <a:solidFill>
                  <a:schemeClr val="bg1"/>
                </a:solidFill>
                <a:sym typeface="+mn-ea"/>
              </a:rPr>
              <a:t>、Background-clip 背景裁切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说明：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background-clip 属性规定背景的绘制区域。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属性值：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border-box 背景被裁剪到边框盒。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padding-box 背景被裁剪到内边距框。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content-box 背景被裁剪到内容框</a:t>
            </a:r>
            <a:r>
              <a:rPr lang="zh-CN" sz="1600">
                <a:solidFill>
                  <a:schemeClr val="bg1"/>
                </a:solidFill>
                <a:sym typeface="+mn-ea"/>
              </a:rPr>
              <a:t>。</a:t>
            </a:r>
            <a:endParaRPr lang="zh-CN"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注：默认值：border-box;</a:t>
            </a:r>
            <a:endParaRPr sz="1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" name="图片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45748" y="2842578"/>
            <a:ext cx="1500505" cy="1172845"/>
          </a:xfrm>
          <a:prstGeom prst="rect">
            <a:avLst/>
          </a:prstGeom>
        </p:spPr>
      </p:pic>
      <p:pic>
        <p:nvPicPr>
          <p:cNvPr id="11" name="图片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7723" y="2816860"/>
            <a:ext cx="1517015" cy="1198880"/>
          </a:xfrm>
          <a:prstGeom prst="rect">
            <a:avLst/>
          </a:prstGeom>
        </p:spPr>
      </p:pic>
      <p:pic>
        <p:nvPicPr>
          <p:cNvPr id="12" name="图片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24658" y="2803843"/>
            <a:ext cx="1597025" cy="1224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 背景的新增属性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17525" y="1687195"/>
            <a:ext cx="113538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  <a:sym typeface="+mn-ea"/>
              </a:rPr>
              <a:t>2</a:t>
            </a:r>
            <a:r>
              <a:rPr sz="1600">
                <a:solidFill>
                  <a:schemeClr val="bg1"/>
                </a:solidFill>
                <a:sym typeface="+mn-ea"/>
              </a:rPr>
              <a:t>、Background-origin 背景原点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说明：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指定background-origin属性应该是相对位置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属性值：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padding-box 背景图像填充框的相对位置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border-box 背景图像边界框的相对位置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content-box 背景图像的相对位置的内容框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注：默认值为：padding-box;</a:t>
            </a:r>
            <a:endParaRPr sz="1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3" name="图片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1790" y="2782253"/>
            <a:ext cx="1328420" cy="1293495"/>
          </a:xfrm>
          <a:prstGeom prst="rect">
            <a:avLst/>
          </a:prstGeom>
        </p:spPr>
      </p:pic>
      <p:pic>
        <p:nvPicPr>
          <p:cNvPr id="14" name="图片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2190" y="2780665"/>
            <a:ext cx="1320800" cy="1295400"/>
          </a:xfrm>
          <a:prstGeom prst="rect">
            <a:avLst/>
          </a:prstGeom>
        </p:spPr>
      </p:pic>
      <p:pic>
        <p:nvPicPr>
          <p:cNvPr id="15" name="图片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84018" y="2782570"/>
            <a:ext cx="1293495" cy="1318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 背景的新增属性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17525" y="1687195"/>
            <a:ext cx="113538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3、Background-size 背景尺寸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说明：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background-size 规定背景图像的尺寸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属性值：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length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规定背景图的大小。第一个值宽度，第二个值高度。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Percentage(%)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以百分比为值设置背景图大小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cover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把背景图像扩展至足够大，以使背景图像完全覆盖背景区域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contain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把图像图像扩展至最大尺寸，以使其宽度和高度完全适应内容区域</a:t>
            </a:r>
            <a:endParaRPr sz="16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css3多背景属性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17525" y="1687195"/>
            <a:ext cx="113538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Eg: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p{ background:url(demo.gif) no-repeat; //这是写给不识别下面这句的默认背景图片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background:url(demo.gif) no-repeat ,url(demo1.gif) no-repeat left bottom, url(demo2.gif) no-repeat 10px 15px; //这是高级浏览器的css多重背景，第一个最上面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background-color:yellow; //这是定义的默认背景颜色，全部适合 }</a:t>
            </a:r>
            <a:endParaRPr sz="1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" name="图片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430" y="3745230"/>
            <a:ext cx="3771900" cy="2834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 颜色特性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17525" y="1687195"/>
            <a:ext cx="113538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1、rgba 颜色模式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就是色调(Hue)、饱和度(Saturation)、亮度(Lightness)三个颜色通道的改变以及它们相互之间的叠加来获得各种颜色，色调(Hue)色调最大值360，饱和度和亮度有百分比表示0-100%之间。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sz="1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3528060"/>
            <a:ext cx="2990215" cy="291401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905" y="3509010"/>
            <a:ext cx="2942590" cy="2952115"/>
          </a:xfrm>
          <a:prstGeom prst="rect">
            <a:avLst/>
          </a:prstGeom>
        </p:spPr>
      </p:pic>
      <p:sp>
        <p:nvSpPr>
          <p:cNvPr id="21" name="右箭头 20"/>
          <p:cNvSpPr/>
          <p:nvPr/>
        </p:nvSpPr>
        <p:spPr>
          <a:xfrm>
            <a:off x="4573270" y="4822825"/>
            <a:ext cx="1969135" cy="3240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367905" y="4984750"/>
            <a:ext cx="719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RGBA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 </a:t>
            </a:r>
            <a:r>
              <a:rPr lang="zh-CN" altLang="zh-CN" sz="2800" dirty="0">
                <a:solidFill>
                  <a:schemeClr val="bg1"/>
                </a:solidFill>
                <a:sym typeface="+mn-ea"/>
              </a:rPr>
              <a:t>多行文本隐藏</a:t>
            </a:r>
            <a:endParaRPr lang="zh-CN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760095" y="2090420"/>
            <a:ext cx="113538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display: -webkit-box;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 -webkit-line-clamp: 2;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 -webkit-box-orient: vertical;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overflow: hidden;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sz="1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5" y="3966845"/>
            <a:ext cx="3933190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CSS3文本属性-iconfont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17525" y="1532255"/>
            <a:ext cx="113538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@font-face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@font-face是CSS3中的一个模块，他主要是把自己定义的Web字体嵌入到你的网页中，随着@font-face模块的出现，我们在Web的开发中使用字体不怕只能使用Web安全字体（@font-face这个功能早在IE4就支持）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@font-face的语法规则：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@font-face {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  <a:sym typeface="+mn-ea"/>
              </a:rPr>
              <a:t>	</a:t>
            </a:r>
            <a:r>
              <a:rPr sz="1600">
                <a:solidFill>
                  <a:schemeClr val="bg1"/>
                </a:solidFill>
                <a:sym typeface="+mn-ea"/>
              </a:rPr>
              <a:t>font-family: 'icomoon';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  <a:sym typeface="+mn-ea"/>
              </a:rPr>
              <a:t>	</a:t>
            </a:r>
            <a:r>
              <a:rPr sz="1600">
                <a:solidFill>
                  <a:schemeClr val="bg1"/>
                </a:solidFill>
                <a:sym typeface="+mn-ea"/>
              </a:rPr>
              <a:t>src:url('fonts/icomoon.eot');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  <a:sym typeface="+mn-ea"/>
              </a:rPr>
              <a:t>	</a:t>
            </a:r>
            <a:r>
              <a:rPr sz="1600">
                <a:solidFill>
                  <a:schemeClr val="bg1"/>
                </a:solidFill>
                <a:sym typeface="+mn-ea"/>
              </a:rPr>
              <a:t>src:url('fonts/icomoon.eot?#iefix') format('embedded-opentype'),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  <a:sym typeface="+mn-ea"/>
              </a:rPr>
              <a:t>	</a:t>
            </a:r>
            <a:r>
              <a:rPr sz="1600">
                <a:solidFill>
                  <a:schemeClr val="bg1"/>
                </a:solidFill>
                <a:sym typeface="+mn-ea"/>
              </a:rPr>
              <a:t>url('fonts/icomoon.svg#icomoon') format('svg'),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  <a:sym typeface="+mn-ea"/>
              </a:rPr>
              <a:t>	</a:t>
            </a:r>
            <a:r>
              <a:rPr sz="1600">
                <a:solidFill>
                  <a:schemeClr val="bg1"/>
                </a:solidFill>
                <a:sym typeface="+mn-ea"/>
              </a:rPr>
              <a:t>url('fonts/icomoon.woff') format('woff'),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  <a:sym typeface="+mn-ea"/>
              </a:rPr>
              <a:t>	</a:t>
            </a:r>
            <a:r>
              <a:rPr sz="1600">
                <a:solidFill>
                  <a:schemeClr val="bg1"/>
                </a:solidFill>
                <a:sym typeface="+mn-ea"/>
              </a:rPr>
              <a:t>url('fonts/icomoon.ttf') format('truetype');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  <a:sym typeface="+mn-ea"/>
              </a:rPr>
              <a:t>	</a:t>
            </a:r>
            <a:r>
              <a:rPr sz="1600">
                <a:solidFill>
                  <a:schemeClr val="bg1"/>
                </a:solidFill>
                <a:sym typeface="+mn-ea"/>
              </a:rPr>
              <a:t>font-weight: normal;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  <a:sym typeface="+mn-ea"/>
              </a:rPr>
              <a:t>	</a:t>
            </a:r>
            <a:r>
              <a:rPr sz="1600">
                <a:solidFill>
                  <a:schemeClr val="bg1"/>
                </a:solidFill>
                <a:sym typeface="+mn-ea"/>
              </a:rPr>
              <a:t>font-style: normal;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}</a:t>
            </a:r>
            <a:endParaRPr sz="16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" y="0"/>
            <a:ext cx="12192000" cy="684022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237237" y="2747720"/>
            <a:ext cx="523940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day12-css3的选择器及属性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CSS3文本属性-iconfont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17525" y="1687195"/>
            <a:ext cx="113538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@font-face语法说明：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1、YourWebFontName:此值指的就是你自定义的字体名称，最好是使用你下载的默认字体，他将被引用到你的Web元素中的font-family。如“font-family:"YourWebFontName";”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2、source:此值指的是你自定义的字体的存放路径，可以是相对路径也可以是绝路径；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3、format：此值指的是你自定义的字体的格式，主要用来帮助浏览器识别，其值主要有以下几种类型：truetype,opentype,truetype-aat,embedded-opentype,avg等；</a:t>
            </a:r>
            <a:endParaRPr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4、weight和style:这两个值大家一定很熟悉，weight定义字体是否为粗体，style主要定义字体样式，如斜体。</a:t>
            </a:r>
            <a:endParaRPr sz="1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4848860"/>
            <a:ext cx="8771255" cy="1457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0160" y="0"/>
            <a:ext cx="12192000" cy="6840220"/>
          </a:xfrm>
          <a:prstGeom prst="rect">
            <a:avLst/>
          </a:prstGeom>
          <a:noFill/>
        </p:spPr>
      </p:pic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813133" y="187760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13133" y="3076575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05609" y="201141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6110" y="2088515"/>
            <a:ext cx="4001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Css3的概念和优势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5609" y="319382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76110" y="3244850"/>
            <a:ext cx="3334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渐进增强和优雅降级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3133" y="4156075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TextBox 13"/>
          <p:cNvSpPr txBox="1"/>
          <p:nvPr/>
        </p:nvSpPr>
        <p:spPr>
          <a:xfrm>
            <a:off x="6005609" y="4315239"/>
            <a:ext cx="4019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3</a:t>
            </a:r>
            <a:endParaRPr lang="en-US" altLang="zh-CN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16"/>
          <p:cNvSpPr txBox="1"/>
          <p:nvPr/>
        </p:nvSpPr>
        <p:spPr>
          <a:xfrm>
            <a:off x="6976110" y="4315460"/>
            <a:ext cx="3334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CSS3选择器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13133" y="5255895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11" name="TextBox 13"/>
          <p:cNvSpPr txBox="1"/>
          <p:nvPr/>
        </p:nvSpPr>
        <p:spPr>
          <a:xfrm>
            <a:off x="6005609" y="5415059"/>
            <a:ext cx="4019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4</a:t>
            </a:r>
            <a:endParaRPr lang="en-US" altLang="zh-CN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6"/>
          <p:cNvSpPr txBox="1"/>
          <p:nvPr/>
        </p:nvSpPr>
        <p:spPr>
          <a:xfrm>
            <a:off x="6976110" y="5415280"/>
            <a:ext cx="3334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CSS3文本属性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CSS3的概念和优势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646430" y="1882775"/>
            <a:ext cx="951420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CSS3是css技术的升级版本，CSS3语言开发是朝着模块化发展的。以前的规范作为一个模块实在是太庞大而且比较复杂，所以，把它分解为一些小的模块，更多新的模块也被加入进来。这些模块包括： 盒子模型、列表模块、超链接方式 、语言模块 、背景和边框 、文字特效 、多栏布局等。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css3的优点：CSS3将完全向后兼容，所以没有必要修改现在的设计来让它们继续运作。网络浏览器也还将继续支持CSS2。对我们来说，CSS3主要的影响是将可以使用新的可用的选择器和属性，这些会允许实现新的设计效果（譬如动态和渐变），而且可以很简单的设计出现在的设计效果（比如说使用分栏）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渐进增强和优雅降级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646430" y="1895475"/>
            <a:ext cx="95142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渐进增强 progressive enhancement：针对低版本浏览器进行构建页面，保证最基本的功能，然后再针对高级浏览器进行效果、交互等改进和追加功能达到更好的用户体验。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3405505"/>
            <a:ext cx="3428365" cy="2286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270" y="3405505"/>
            <a:ext cx="3047365" cy="228600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4573270" y="4386580"/>
            <a:ext cx="1969135" cy="3240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渐进增强和优雅降级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647065" y="1751965"/>
            <a:ext cx="95142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渐进增强 progressive enhancement：针对低版本浏览器进行构建页面，保证最基本的功能，然后再针对高级浏览器进行效果、交互等改进和追加功能达到更好的用户体验。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418965" y="3987800"/>
            <a:ext cx="1969135" cy="3240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3006725"/>
            <a:ext cx="3047365" cy="2286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065" y="3006725"/>
            <a:ext cx="3428365" cy="2286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47065" y="5408295"/>
            <a:ext cx="977836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区别：优雅降级是从复杂的现状开始，并试图减少用户体验的供给，而渐进增强则是从一个非常基础的，能够起作用的版本开始，并不断扩充，以适应未来环境的需要。降级（功能衰减）意味着往回看；而渐进增强则意味着朝前看，同时保证其根基处于安全地带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CSS3选择器-</a:t>
            </a:r>
            <a:r>
              <a:rPr lang="zh-CN" altLang="zh-CN" sz="2800" dirty="0">
                <a:solidFill>
                  <a:schemeClr val="bg1"/>
                </a:solidFill>
                <a:sym typeface="+mn-ea"/>
              </a:rPr>
              <a:t>属性选择器</a:t>
            </a:r>
            <a:endParaRPr lang="zh-CN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646430" y="2058035"/>
            <a:ext cx="101574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1、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[</a:t>
            </a:r>
            <a:r>
              <a:rPr lang="en-US" altLang="zh-CN">
                <a:solidFill>
                  <a:schemeClr val="bg1"/>
                </a:solidFill>
              </a:rPr>
              <a:t>title</a:t>
            </a:r>
            <a:r>
              <a:rPr lang="zh-CN" altLang="en-US">
                <a:solidFill>
                  <a:schemeClr val="bg1"/>
                </a:solidFill>
              </a:rPr>
              <a:t>]：只使用属性名，但没有确定任何属性值；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[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title</a:t>
            </a:r>
            <a:r>
              <a:rPr lang="zh-CN" altLang="en-US">
                <a:solidFill>
                  <a:schemeClr val="bg1"/>
                </a:solidFill>
              </a:rPr>
              <a:t>="value"]：指定属性名，并指定了该属性的属性值；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3、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[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title</a:t>
            </a:r>
            <a:r>
              <a:rPr lang="zh-CN" altLang="en-US">
                <a:solidFill>
                  <a:schemeClr val="bg1"/>
                </a:solidFill>
              </a:rPr>
              <a:t>~="value"]：指定属性名，并且具有属性值，此属性值是一个词列表，并且以空格隔开，其中词列表中包含了一个value词，而且等号前面的“〜”不能不写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4、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[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title</a:t>
            </a:r>
            <a:r>
              <a:rPr lang="zh-CN" altLang="en-US">
                <a:solidFill>
                  <a:schemeClr val="bg1"/>
                </a:solidFill>
              </a:rPr>
              <a:t>^="value"]：指定了属性名，并且有属性值，属性值是以value开头的；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5、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[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title</a:t>
            </a:r>
            <a:r>
              <a:rPr lang="zh-CN" altLang="en-US">
                <a:solidFill>
                  <a:schemeClr val="bg1"/>
                </a:solidFill>
              </a:rPr>
              <a:t>$="value"]：指定了属性名，并且有属性值，而且属性值是以value结束的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6、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[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title</a:t>
            </a:r>
            <a:r>
              <a:rPr lang="zh-CN" altLang="en-US">
                <a:solidFill>
                  <a:schemeClr val="bg1"/>
                </a:solidFill>
              </a:rPr>
              <a:t>*="value"]：指定了属性名，并且有属性值，而且属值中包含了value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7、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[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title</a:t>
            </a:r>
            <a:r>
              <a:rPr lang="zh-CN" altLang="en-US">
                <a:solidFill>
                  <a:schemeClr val="bg1"/>
                </a:solidFill>
              </a:rPr>
              <a:t>|="value"]：指定了属性名，并且属性值是value或者以“value-”开头的值;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CSS3选择器-</a:t>
            </a:r>
            <a:r>
              <a:rPr sz="2800">
                <a:solidFill>
                  <a:schemeClr val="bg1"/>
                </a:solidFill>
                <a:sym typeface="+mn-ea"/>
              </a:rPr>
              <a:t>结构性伪类选择器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646430" y="1643380"/>
            <a:ext cx="1015746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</a:rPr>
              <a:t>X:first-child 其父元素的首个子元素。IE7就可以支持</a:t>
            </a:r>
            <a:endParaRPr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</a:rPr>
              <a:t>X:last-child 匹配父元素中最后一个X元素</a:t>
            </a:r>
            <a:endParaRPr lang="en-US"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</a:rPr>
              <a:t>X:nth-child(n)用于匹配索引值为n的子元素。索引值从1开始</a:t>
            </a:r>
            <a:endParaRPr lang="en-US"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</a:rPr>
              <a:t>X:only-child这个伪类一般用的比较少，比如上述代码匹配的是div下的有且仅有一个的p，也就是说，如果div内有多个p，将不匹配。</a:t>
            </a:r>
            <a:endParaRPr lang="en-US"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</a:rPr>
              <a:t>X:nth-last-child(n)从最后一个开始算索引。</a:t>
            </a:r>
            <a:endParaRPr lang="en-US"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</a:rPr>
              <a:t>X:first-of-type匹配同级兄弟元素中的第一个X元素</a:t>
            </a:r>
            <a:r>
              <a:rPr lang="zh-CN" altLang="en-US" sz="1600">
                <a:solidFill>
                  <a:schemeClr val="bg1"/>
                </a:solidFill>
              </a:rPr>
              <a:t>；</a:t>
            </a:r>
            <a:endParaRPr lang="en-US"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</a:rPr>
              <a:t>X:last-of-type匹配同级兄弟元素中的最后一个X元素</a:t>
            </a:r>
            <a:endParaRPr lang="en-US"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</a:rPr>
              <a:t>X:nth-of-type(n)匹配同类型中的第n个同级兄弟元素X</a:t>
            </a:r>
            <a:endParaRPr lang="en-US"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</a:rPr>
              <a:t>X:only-of-type匹配属于同类型中唯一兄弟元素的X</a:t>
            </a:r>
            <a:endParaRPr lang="en-US"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</a:rPr>
              <a:t>X:nth-last-of-type(n) 匹配同类型中的倒数第n个同级兄弟元素</a:t>
            </a:r>
            <a:endParaRPr lang="en-US"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</a:rPr>
              <a:t>X :root匹配文档的根元素。在HTML（标准通用标记语言下的一个应用）中，根元素永远是HTML</a:t>
            </a:r>
            <a:endParaRPr lang="en-US"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</a:rPr>
              <a:t>X:empty匹配没有任何子元素（包括包含文本）的元素X</a:t>
            </a:r>
            <a:endParaRPr 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CSS3选择器</a:t>
            </a:r>
            <a:endParaRPr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646430" y="1643380"/>
            <a:ext cx="1015746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1600" b="1">
                <a:solidFill>
                  <a:schemeClr val="bg1"/>
                </a:solidFill>
                <a:sym typeface="+mn-ea"/>
              </a:rPr>
              <a:t>目标伪类选择器</a:t>
            </a:r>
            <a:endParaRPr sz="1600" b="1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</a:rPr>
              <a:t>:target 选择匹配E的所有元素，且匹配元素被相关URL指向</a:t>
            </a:r>
            <a:endParaRPr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endParaRPr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sz="1600" b="1">
                <a:solidFill>
                  <a:schemeClr val="bg1"/>
                </a:solidFill>
              </a:rPr>
              <a:t>UI 元素状态伪类选择器</a:t>
            </a:r>
            <a:endParaRPr sz="1600" b="1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</a:rPr>
              <a:t>E:enabled 匹配所有用户界面（form表单）中处于可用状态的E元素</a:t>
            </a:r>
            <a:endParaRPr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</a:rPr>
              <a:t>E:disabled 匹配所有用户界面（form表单）中处于不可用状态的E元素</a:t>
            </a:r>
            <a:endParaRPr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</a:rPr>
              <a:t>E:checked 匹配所有用户界面（form表单）中处于选中状态的元素E</a:t>
            </a:r>
            <a:endParaRPr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</a:rPr>
              <a:t>:</a:t>
            </a:r>
            <a:r>
              <a:rPr sz="1600">
                <a:solidFill>
                  <a:schemeClr val="bg1"/>
                </a:solidFill>
              </a:rPr>
              <a:t>:selection 匹配E元素中被用户选中或处于高亮状态的部分</a:t>
            </a:r>
            <a:endParaRPr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sz="1600" b="1">
                <a:solidFill>
                  <a:schemeClr val="bg1"/>
                </a:solidFill>
                <a:sym typeface="+mn-ea"/>
              </a:rPr>
              <a:t>动态伪类选择器</a:t>
            </a:r>
            <a:endParaRPr sz="1600" b="1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  <a:sym typeface="+mn-ea"/>
              </a:rPr>
              <a:t>E:focus 用户行为选择器 选择匹配的E元素，而且匹配元素获取焦点</a:t>
            </a:r>
            <a:endParaRPr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sz="1600" b="1">
                <a:solidFill>
                  <a:schemeClr val="bg1"/>
                </a:solidFill>
              </a:rPr>
              <a:t>否定伪类 选择器</a:t>
            </a:r>
            <a:endParaRPr sz="1600" b="1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</a:rPr>
              <a:t>E:not(s) （IE6-8浏览器不支持:not()选择器。）匹配所有不匹配简单选择符s的元素E</a:t>
            </a:r>
            <a:endParaRPr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endParaRPr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4287</Words>
  <Application>WPS 演示</Application>
  <PresentationFormat>自定义</PresentationFormat>
  <Paragraphs>280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微软雅黑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铭铭铭</cp:lastModifiedBy>
  <cp:revision>779</cp:revision>
  <dcterms:created xsi:type="dcterms:W3CDTF">2015-08-05T01:47:00Z</dcterms:created>
  <dcterms:modified xsi:type="dcterms:W3CDTF">2019-08-22T01:04:30Z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