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90" r:id="rId3"/>
    <p:sldId id="292" r:id="rId4"/>
    <p:sldId id="301" r:id="rId5"/>
    <p:sldId id="448" r:id="rId6"/>
    <p:sldId id="505" r:id="rId8"/>
    <p:sldId id="506" r:id="rId9"/>
    <p:sldId id="460" r:id="rId10"/>
    <p:sldId id="461" r:id="rId11"/>
    <p:sldId id="462" r:id="rId12"/>
    <p:sldId id="463" r:id="rId13"/>
    <p:sldId id="464" r:id="rId14"/>
    <p:sldId id="465" r:id="rId15"/>
    <p:sldId id="466" r:id="rId16"/>
    <p:sldId id="467" r:id="rId17"/>
    <p:sldId id="469" r:id="rId18"/>
    <p:sldId id="470" r:id="rId19"/>
    <p:sldId id="471" r:id="rId20"/>
    <p:sldId id="472" r:id="rId21"/>
    <p:sldId id="473" r:id="rId22"/>
    <p:sldId id="474" r:id="rId23"/>
    <p:sldId id="475" r:id="rId24"/>
    <p:sldId id="476" r:id="rId25"/>
    <p:sldId id="477" r:id="rId26"/>
    <p:sldId id="479" r:id="rId27"/>
    <p:sldId id="481" r:id="rId28"/>
    <p:sldId id="482" r:id="rId29"/>
    <p:sldId id="485" r:id="rId30"/>
    <p:sldId id="486" r:id="rId31"/>
    <p:sldId id="487" r:id="rId32"/>
    <p:sldId id="488" r:id="rId33"/>
    <p:sldId id="489" r:id="rId34"/>
    <p:sldId id="490" r:id="rId35"/>
    <p:sldId id="491" r:id="rId36"/>
    <p:sldId id="492" r:id="rId37"/>
    <p:sldId id="493" r:id="rId38"/>
    <p:sldId id="494" r:id="rId39"/>
    <p:sldId id="495" r:id="rId40"/>
    <p:sldId id="496" r:id="rId41"/>
    <p:sldId id="497" r:id="rId42"/>
    <p:sldId id="498" r:id="rId43"/>
    <p:sldId id="499" r:id="rId44"/>
    <p:sldId id="500" r:id="rId45"/>
    <p:sldId id="501" r:id="rId46"/>
    <p:sldId id="502" r:id="rId47"/>
    <p:sldId id="503" r:id="rId48"/>
    <p:sldId id="293"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519"/>
    <a:srgbClr val="E73A1C"/>
    <a:srgbClr val="232A34"/>
    <a:srgbClr val="F60A73"/>
    <a:srgbClr val="053D20"/>
    <a:srgbClr val="003300"/>
    <a:srgbClr val="00B050"/>
    <a:srgbClr val="00DE64"/>
    <a:srgbClr val="007A37"/>
    <a:srgbClr val="2FF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0" autoAdjust="0"/>
    <p:restoredTop sz="94660"/>
  </p:normalViewPr>
  <p:slideViewPr>
    <p:cSldViewPr snapToGrid="0">
      <p:cViewPr>
        <p:scale>
          <a:sx n="70" d="100"/>
          <a:sy n="70" d="100"/>
        </p:scale>
        <p:origin x="-348" y="-96"/>
      </p:cViewPr>
      <p:guideLst>
        <p:guide orient="horz" pos="2160"/>
        <p:guide pos="3840"/>
      </p:guideLst>
    </p:cSldViewPr>
  </p:slideViewPr>
  <p:notesTextViewPr>
    <p:cViewPr>
      <p:scale>
        <a:sx n="1" d="1"/>
        <a:sy n="1" d="1"/>
      </p:scale>
      <p:origin x="0" y="0"/>
    </p:cViewPr>
  </p:notesTextViewPr>
  <p:sorterViewPr>
    <p:cViewPr>
      <p:scale>
        <a:sx n="130" d="100"/>
        <a:sy n="130" d="100"/>
      </p:scale>
      <p:origin x="0" y="40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2 拷贝.jpg"/>
          <p:cNvPicPr>
            <a:picLocks noChangeAspect="1" noChangeArrowheads="1"/>
          </p:cNvPicPr>
          <p:nvPr/>
        </p:nvPicPr>
        <p:blipFill>
          <a:blip r:embed="rId1" cstate="print"/>
          <a:srcRect/>
          <a:stretch>
            <a:fillRect/>
          </a:stretch>
        </p:blipFill>
        <p:spPr bwMode="auto">
          <a:xfrm>
            <a:off x="0" y="0"/>
            <a:ext cx="12192000" cy="6858001"/>
          </a:xfrm>
          <a:prstGeom prst="rect">
            <a:avLst/>
          </a:prstGeom>
          <a:noFill/>
        </p:spPr>
      </p:pic>
      <p:sp>
        <p:nvSpPr>
          <p:cNvPr id="4" name="TextBox 3"/>
          <p:cNvSpPr txBox="1"/>
          <p:nvPr/>
        </p:nvSpPr>
        <p:spPr>
          <a:xfrm>
            <a:off x="10183194" y="1612367"/>
            <a:ext cx="1685925" cy="483235"/>
          </a:xfrm>
          <a:prstGeom prst="rect">
            <a:avLst/>
          </a:prstGeom>
          <a:noFill/>
        </p:spPr>
        <p:txBody>
          <a:bodyPr wrap="none" rtlCol="0">
            <a:spAutoFit/>
          </a:bodyPr>
          <a:lstStyle/>
          <a:p>
            <a:pPr algn="ctr"/>
            <a:r>
              <a:rPr lang="en-US" altLang="zh-CN" sz="2400" b="1" dirty="0">
                <a:solidFill>
                  <a:schemeClr val="bg1"/>
                </a:solidFill>
              </a:rPr>
              <a:t>HTML5</a:t>
            </a:r>
            <a:r>
              <a:rPr lang="zh-CN" altLang="en-US" sz="2400" b="1" dirty="0">
                <a:solidFill>
                  <a:schemeClr val="bg1"/>
                </a:solidFill>
              </a:rPr>
              <a:t>基础</a:t>
            </a:r>
            <a:endParaRPr lang="zh-CN" altLang="en-US" sz="24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新增表格应用</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2289175"/>
            <a:ext cx="9514205" cy="3692525"/>
          </a:xfrm>
          <a:prstGeom prst="rect">
            <a:avLst/>
          </a:prstGeom>
          <a:noFill/>
        </p:spPr>
        <p:txBody>
          <a:bodyPr wrap="square" rtlCol="0">
            <a:spAutoFit/>
          </a:bodyPr>
          <a:p>
            <a:r>
              <a:rPr lang="zh-CN" altLang="en-US">
                <a:solidFill>
                  <a:schemeClr val="bg1"/>
                </a:solidFill>
              </a:rPr>
              <a:t>表格的基本结构：</a:t>
            </a:r>
            <a:endParaRPr lang="zh-CN" altLang="en-US">
              <a:solidFill>
                <a:schemeClr val="bg1"/>
              </a:solidFill>
            </a:endParaRPr>
          </a:p>
          <a:p>
            <a:r>
              <a:rPr lang="zh-CN" altLang="en-US">
                <a:solidFill>
                  <a:schemeClr val="bg1"/>
                </a:solidFill>
              </a:rPr>
              <a:t>&lt;table&gt;</a:t>
            </a:r>
            <a:endParaRPr lang="zh-CN" altLang="en-US">
              <a:solidFill>
                <a:schemeClr val="bg1"/>
              </a:solidFill>
            </a:endParaRPr>
          </a:p>
          <a:p>
            <a:r>
              <a:rPr lang="zh-CN" altLang="en-US">
                <a:solidFill>
                  <a:schemeClr val="bg1"/>
                </a:solidFill>
              </a:rPr>
              <a:t>     &lt;tr&gt;</a:t>
            </a:r>
            <a:endParaRPr lang="zh-CN" altLang="en-US">
              <a:solidFill>
                <a:schemeClr val="bg1"/>
              </a:solidFill>
            </a:endParaRPr>
          </a:p>
          <a:p>
            <a:r>
              <a:rPr lang="zh-CN" altLang="en-US">
                <a:solidFill>
                  <a:schemeClr val="bg1"/>
                </a:solidFill>
              </a:rPr>
              <a:t>         &lt;td&gt;&lt;/td&gt; </a:t>
            </a:r>
            <a:endParaRPr lang="zh-CN" altLang="en-US">
              <a:solidFill>
                <a:schemeClr val="bg1"/>
              </a:solidFill>
            </a:endParaRPr>
          </a:p>
          <a:p>
            <a:r>
              <a:rPr lang="zh-CN" altLang="en-US">
                <a:solidFill>
                  <a:schemeClr val="bg1"/>
                </a:solidFill>
              </a:rPr>
              <a:t>     &lt;/tr&gt;</a:t>
            </a:r>
            <a:endParaRPr lang="zh-CN" altLang="en-US">
              <a:solidFill>
                <a:schemeClr val="bg1"/>
              </a:solidFill>
            </a:endParaRPr>
          </a:p>
          <a:p>
            <a:r>
              <a:rPr lang="zh-CN" altLang="en-US">
                <a:solidFill>
                  <a:schemeClr val="bg1"/>
                </a:solidFill>
              </a:rPr>
              <a:t>&lt;/table&gt;</a:t>
            </a:r>
            <a:endParaRPr lang="zh-CN" altLang="en-US">
              <a:solidFill>
                <a:schemeClr val="bg1"/>
              </a:solidFill>
            </a:endParaRPr>
          </a:p>
          <a:p>
            <a:endParaRPr lang="zh-CN" altLang="en-US">
              <a:solidFill>
                <a:schemeClr val="bg1"/>
              </a:solidFill>
            </a:endParaRPr>
          </a:p>
          <a:p>
            <a:r>
              <a:rPr lang="zh-CN" altLang="en-US">
                <a:solidFill>
                  <a:schemeClr val="bg1"/>
                </a:solidFill>
              </a:rPr>
              <a:t>1、cellspacing="单元格与单元格之间的间距"</a:t>
            </a:r>
            <a:endParaRPr lang="zh-CN" altLang="en-US">
              <a:solidFill>
                <a:schemeClr val="bg1"/>
              </a:solidFill>
            </a:endParaRPr>
          </a:p>
          <a:p>
            <a:r>
              <a:rPr lang="zh-CN" altLang="en-US">
                <a:solidFill>
                  <a:schemeClr val="bg1"/>
                </a:solidFill>
              </a:rPr>
              <a:t>2、cellpadding=“单元格与内容之间的距离"</a:t>
            </a:r>
            <a:endParaRPr lang="zh-CN" altLang="en-US">
              <a:solidFill>
                <a:schemeClr val="bg1"/>
              </a:solidFill>
            </a:endParaRPr>
          </a:p>
          <a:p>
            <a:r>
              <a:rPr lang="zh-CN" altLang="en-US">
                <a:solidFill>
                  <a:schemeClr val="bg1"/>
                </a:solidFill>
              </a:rPr>
              <a:t>3、align="表格水平对齐方式"    取值：left、right、center、 valign=“垂直对齐” top\bottom\middle</a:t>
            </a:r>
            <a:endParaRPr lang="zh-CN" altLang="en-US">
              <a:solidFill>
                <a:schemeClr val="bg1"/>
              </a:solidFill>
            </a:endParaRPr>
          </a:p>
          <a:p>
            <a:r>
              <a:rPr lang="zh-CN" altLang="en-US">
                <a:solidFill>
                  <a:schemeClr val="bg1"/>
                </a:solidFill>
              </a:rPr>
              <a:t>4、合并单元格属性：(td)   合并列： colspan=“所要合并的单元格的列数"   合并行： rowspan=“所要合并单元格的行数”</a:t>
            </a:r>
            <a:endParaRPr lang="zh-CN" altLang="en-US">
              <a:solidFill>
                <a:schemeClr val="bg1"/>
              </a:solidFill>
            </a:endParaRPr>
          </a:p>
        </p:txBody>
      </p:sp>
      <p:pic>
        <p:nvPicPr>
          <p:cNvPr id="7" name="图片 6"/>
          <p:cNvPicPr>
            <a:picLocks noChangeAspect="1"/>
          </p:cNvPicPr>
          <p:nvPr/>
        </p:nvPicPr>
        <p:blipFill>
          <a:blip r:embed="rId2"/>
          <a:stretch>
            <a:fillRect/>
          </a:stretch>
        </p:blipFill>
        <p:spPr>
          <a:xfrm>
            <a:off x="5701030" y="2009775"/>
            <a:ext cx="4609465" cy="20955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高级表格应用</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2245995"/>
            <a:ext cx="9514205" cy="3138170"/>
          </a:xfrm>
          <a:prstGeom prst="rect">
            <a:avLst/>
          </a:prstGeom>
          <a:noFill/>
        </p:spPr>
        <p:txBody>
          <a:bodyPr wrap="square" rtlCol="0">
            <a:spAutoFit/>
          </a:bodyPr>
          <a:p>
            <a:r>
              <a:rPr lang="zh-CN" altLang="en-US">
                <a:solidFill>
                  <a:schemeClr val="bg1"/>
                </a:solidFill>
              </a:rPr>
              <a:t>1、单元格间距：</a:t>
            </a:r>
            <a:endParaRPr lang="zh-CN" altLang="en-US">
              <a:solidFill>
                <a:schemeClr val="bg1"/>
              </a:solidFill>
            </a:endParaRPr>
          </a:p>
          <a:p>
            <a:endParaRPr lang="zh-CN" altLang="en-US">
              <a:solidFill>
                <a:schemeClr val="bg1"/>
              </a:solidFill>
            </a:endParaRPr>
          </a:p>
          <a:p>
            <a:r>
              <a:rPr lang="zh-CN" altLang="en-US">
                <a:solidFill>
                  <a:schemeClr val="bg1"/>
                </a:solidFill>
              </a:rPr>
              <a:t>语法:border-spacing:value</a:t>
            </a:r>
            <a:endParaRPr lang="zh-CN" altLang="en-US">
              <a:solidFill>
                <a:schemeClr val="bg1"/>
              </a:solidFill>
            </a:endParaRPr>
          </a:p>
          <a:p>
            <a:endParaRPr lang="zh-CN" altLang="en-US">
              <a:solidFill>
                <a:schemeClr val="bg1"/>
              </a:solidFill>
            </a:endParaRPr>
          </a:p>
          <a:p>
            <a:r>
              <a:rPr lang="zh-CN" altLang="en-US">
                <a:solidFill>
                  <a:schemeClr val="bg1"/>
                </a:solidFill>
              </a:rPr>
              <a:t>说明：</a:t>
            </a:r>
            <a:endParaRPr lang="zh-CN" altLang="en-US">
              <a:solidFill>
                <a:schemeClr val="bg1"/>
              </a:solidFill>
            </a:endParaRPr>
          </a:p>
          <a:p>
            <a:endParaRPr lang="zh-CN" altLang="en-US">
              <a:solidFill>
                <a:schemeClr val="bg1"/>
              </a:solidFill>
            </a:endParaRPr>
          </a:p>
          <a:p>
            <a:r>
              <a:rPr lang="zh-CN" altLang="en-US">
                <a:solidFill>
                  <a:schemeClr val="bg1"/>
                </a:solidFill>
              </a:rPr>
              <a:t>单元格间距(该属性必须给table添加)</a:t>
            </a:r>
            <a:endParaRPr lang="zh-CN" altLang="en-US">
              <a:solidFill>
                <a:schemeClr val="bg1"/>
              </a:solidFill>
            </a:endParaRPr>
          </a:p>
          <a:p>
            <a:endParaRPr lang="zh-CN" altLang="en-US">
              <a:solidFill>
                <a:schemeClr val="bg1"/>
              </a:solidFill>
            </a:endParaRPr>
          </a:p>
          <a:p>
            <a:r>
              <a:rPr lang="zh-CN" altLang="en-US">
                <a:solidFill>
                  <a:schemeClr val="bg1"/>
                </a:solidFill>
              </a:rPr>
              <a:t>表示单元格边框之间的距离</a:t>
            </a:r>
            <a:endParaRPr lang="zh-CN" altLang="en-US">
              <a:solidFill>
                <a:schemeClr val="bg1"/>
              </a:solidFill>
            </a:endParaRPr>
          </a:p>
          <a:p>
            <a:endParaRPr lang="zh-CN" altLang="en-US">
              <a:solidFill>
                <a:schemeClr val="bg1"/>
              </a:solidFill>
            </a:endParaRPr>
          </a:p>
          <a:p>
            <a:r>
              <a:rPr lang="zh-CN" altLang="en-US">
                <a:solidFill>
                  <a:schemeClr val="bg1"/>
                </a:solidFill>
              </a:rPr>
              <a:t>不可取负值</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高级表格应用</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2245995"/>
            <a:ext cx="9514205" cy="2861310"/>
          </a:xfrm>
          <a:prstGeom prst="rect">
            <a:avLst/>
          </a:prstGeom>
          <a:noFill/>
        </p:spPr>
        <p:txBody>
          <a:bodyPr wrap="square" rtlCol="0">
            <a:spAutoFit/>
          </a:bodyPr>
          <a:p>
            <a:r>
              <a:rPr lang="zh-CN" altLang="en-US">
                <a:solidFill>
                  <a:schemeClr val="bg1"/>
                </a:solidFill>
              </a:rPr>
              <a:t>2、合并相邻单元格边框：</a:t>
            </a:r>
            <a:endParaRPr lang="zh-CN" altLang="en-US">
              <a:solidFill>
                <a:schemeClr val="bg1"/>
              </a:solidFill>
            </a:endParaRPr>
          </a:p>
          <a:p>
            <a:endParaRPr lang="zh-CN" altLang="en-US">
              <a:solidFill>
                <a:schemeClr val="bg1"/>
              </a:solidFill>
            </a:endParaRPr>
          </a:p>
          <a:p>
            <a:r>
              <a:rPr lang="zh-CN" altLang="en-US">
                <a:solidFill>
                  <a:schemeClr val="bg1"/>
                </a:solidFill>
              </a:rPr>
              <a:t>语法：border-collapse:separate/collapse;</a:t>
            </a:r>
            <a:endParaRPr lang="zh-CN" altLang="en-US">
              <a:solidFill>
                <a:schemeClr val="bg1"/>
              </a:solidFill>
            </a:endParaRPr>
          </a:p>
          <a:p>
            <a:endParaRPr lang="zh-CN" altLang="en-US">
              <a:solidFill>
                <a:schemeClr val="bg1"/>
              </a:solidFill>
            </a:endParaRPr>
          </a:p>
          <a:p>
            <a:r>
              <a:rPr lang="zh-CN" altLang="en-US">
                <a:solidFill>
                  <a:schemeClr val="bg1"/>
                </a:solidFill>
              </a:rPr>
              <a:t>说明：</a:t>
            </a:r>
            <a:endParaRPr lang="zh-CN" altLang="en-US">
              <a:solidFill>
                <a:schemeClr val="bg1"/>
              </a:solidFill>
            </a:endParaRPr>
          </a:p>
          <a:p>
            <a:r>
              <a:rPr lang="zh-CN" altLang="en-US">
                <a:solidFill>
                  <a:schemeClr val="bg1"/>
                </a:solidFill>
              </a:rPr>
              <a:t>作用：合并相邻单元格边框 (该属性必须给table添加)</a:t>
            </a:r>
            <a:endParaRPr lang="zh-CN" altLang="en-US">
              <a:solidFill>
                <a:schemeClr val="bg1"/>
              </a:solidFill>
            </a:endParaRPr>
          </a:p>
          <a:p>
            <a:endParaRPr lang="zh-CN" altLang="en-US">
              <a:solidFill>
                <a:schemeClr val="bg1"/>
              </a:solidFill>
            </a:endParaRPr>
          </a:p>
          <a:p>
            <a:r>
              <a:rPr lang="zh-CN" altLang="en-US">
                <a:solidFill>
                  <a:schemeClr val="bg1"/>
                </a:solidFill>
              </a:rPr>
              <a:t>separate(边框分开)默认值；</a:t>
            </a:r>
            <a:endParaRPr lang="zh-CN" altLang="en-US">
              <a:solidFill>
                <a:schemeClr val="bg1"/>
              </a:solidFill>
            </a:endParaRPr>
          </a:p>
          <a:p>
            <a:endParaRPr lang="zh-CN" altLang="en-US">
              <a:solidFill>
                <a:schemeClr val="bg1"/>
              </a:solidFill>
            </a:endParaRPr>
          </a:p>
          <a:p>
            <a:r>
              <a:rPr lang="zh-CN" altLang="en-US">
                <a:solidFill>
                  <a:schemeClr val="bg1"/>
                </a:solidFill>
              </a:rPr>
              <a:t>collapse(边框合并)</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高级表格应用</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821180"/>
            <a:ext cx="9514205" cy="1476375"/>
          </a:xfrm>
          <a:prstGeom prst="rect">
            <a:avLst/>
          </a:prstGeom>
          <a:noFill/>
        </p:spPr>
        <p:txBody>
          <a:bodyPr wrap="square" rtlCol="0">
            <a:spAutoFit/>
          </a:bodyPr>
          <a:p>
            <a:r>
              <a:rPr lang="zh-CN" altLang="en-US">
                <a:solidFill>
                  <a:schemeClr val="bg1"/>
                </a:solidFill>
              </a:rPr>
              <a:t>3、无内容时单元格的设置：</a:t>
            </a:r>
            <a:endParaRPr lang="zh-CN" altLang="en-US">
              <a:solidFill>
                <a:schemeClr val="bg1"/>
              </a:solidFill>
            </a:endParaRPr>
          </a:p>
          <a:p>
            <a:endParaRPr lang="zh-CN" altLang="en-US">
              <a:solidFill>
                <a:schemeClr val="bg1"/>
              </a:solidFill>
            </a:endParaRPr>
          </a:p>
          <a:p>
            <a:r>
              <a:rPr lang="zh-CN" altLang="en-US">
                <a:solidFill>
                  <a:schemeClr val="bg1"/>
                </a:solidFill>
              </a:rPr>
              <a:t>语法：empty-cells:show/hide;</a:t>
            </a:r>
            <a:endParaRPr lang="zh-CN" altLang="en-US">
              <a:solidFill>
                <a:schemeClr val="bg1"/>
              </a:solidFill>
            </a:endParaRPr>
          </a:p>
          <a:p>
            <a:endParaRPr lang="zh-CN" altLang="en-US">
              <a:solidFill>
                <a:schemeClr val="bg1"/>
              </a:solidFill>
            </a:endParaRPr>
          </a:p>
          <a:p>
            <a:r>
              <a:rPr lang="zh-CN" altLang="en-US">
                <a:solidFill>
                  <a:schemeClr val="bg1"/>
                </a:solidFill>
              </a:rPr>
              <a:t>说明：定义当单元格无内容时，是否显示该单元格的边框区域； show：显示 ；hide：隐藏；</a:t>
            </a:r>
            <a:endParaRPr lang="zh-CN" altLang="en-US">
              <a:solidFill>
                <a:schemeClr val="bg1"/>
              </a:solidFill>
            </a:endParaRPr>
          </a:p>
        </p:txBody>
      </p:sp>
      <p:sp>
        <p:nvSpPr>
          <p:cNvPr id="7" name="文本框 6"/>
          <p:cNvSpPr txBox="1"/>
          <p:nvPr/>
        </p:nvSpPr>
        <p:spPr>
          <a:xfrm>
            <a:off x="646430" y="3865245"/>
            <a:ext cx="9514205" cy="2584450"/>
          </a:xfrm>
          <a:prstGeom prst="rect">
            <a:avLst/>
          </a:prstGeom>
          <a:noFill/>
        </p:spPr>
        <p:txBody>
          <a:bodyPr wrap="square" rtlCol="0">
            <a:spAutoFit/>
          </a:bodyPr>
          <a:p>
            <a:r>
              <a:rPr lang="en-US" altLang="zh-CN">
                <a:solidFill>
                  <a:schemeClr val="bg1"/>
                </a:solidFill>
              </a:rPr>
              <a:t>4</a:t>
            </a:r>
            <a:r>
              <a:rPr lang="zh-CN" altLang="en-US">
                <a:solidFill>
                  <a:schemeClr val="bg1"/>
                </a:solidFill>
              </a:rPr>
              <a:t>、显示单元格行和列的算法(加快运行的速度)：</a:t>
            </a:r>
            <a:endParaRPr lang="zh-CN" altLang="en-US">
              <a:solidFill>
                <a:schemeClr val="bg1"/>
              </a:solidFill>
            </a:endParaRPr>
          </a:p>
          <a:p>
            <a:endParaRPr lang="zh-CN" altLang="en-US">
              <a:solidFill>
                <a:schemeClr val="bg1"/>
              </a:solidFill>
            </a:endParaRPr>
          </a:p>
          <a:p>
            <a:r>
              <a:rPr lang="zh-CN" altLang="en-US">
                <a:solidFill>
                  <a:schemeClr val="bg1"/>
                </a:solidFill>
              </a:rPr>
              <a:t>语法：table-layout:auto/fixed</a:t>
            </a:r>
            <a:endParaRPr lang="zh-CN" altLang="en-US">
              <a:solidFill>
                <a:schemeClr val="bg1"/>
              </a:solidFill>
            </a:endParaRPr>
          </a:p>
          <a:p>
            <a:endParaRPr lang="zh-CN" altLang="en-US">
              <a:solidFill>
                <a:schemeClr val="bg1"/>
              </a:solidFill>
            </a:endParaRPr>
          </a:p>
          <a:p>
            <a:r>
              <a:rPr lang="zh-CN" altLang="en-US">
                <a:solidFill>
                  <a:schemeClr val="bg1"/>
                </a:solidFill>
              </a:rPr>
              <a:t>说明：</a:t>
            </a:r>
            <a:endParaRPr lang="zh-CN" altLang="en-US">
              <a:solidFill>
                <a:schemeClr val="bg1"/>
              </a:solidFill>
            </a:endParaRPr>
          </a:p>
          <a:p>
            <a:r>
              <a:rPr lang="zh-CN" altLang="en-US">
                <a:solidFill>
                  <a:schemeClr val="bg1"/>
                </a:solidFill>
              </a:rPr>
              <a:t>自动表格布局：列的宽度是由列单元格中没有折行的最宽的内容设定的。</a:t>
            </a:r>
            <a:endParaRPr lang="zh-CN" altLang="en-US">
              <a:solidFill>
                <a:schemeClr val="bg1"/>
              </a:solidFill>
            </a:endParaRPr>
          </a:p>
          <a:p>
            <a:r>
              <a:rPr lang="zh-CN" altLang="en-US">
                <a:solidFill>
                  <a:schemeClr val="bg1"/>
                </a:solidFill>
              </a:rPr>
              <a:t>缺点：较慢（因为它需要在确定最终的布局前访问表格中的所有内容）。</a:t>
            </a:r>
            <a:endParaRPr lang="zh-CN" altLang="en-US">
              <a:solidFill>
                <a:schemeClr val="bg1"/>
              </a:solidFill>
            </a:endParaRPr>
          </a:p>
          <a:p>
            <a:r>
              <a:rPr lang="zh-CN" altLang="en-US">
                <a:solidFill>
                  <a:schemeClr val="bg1"/>
                </a:solidFill>
              </a:rPr>
              <a:t>优点：灵活   固定表格布局 优点：加快运行的速度,允许浏览器更快的对表格进行布局。 缺点:不太灵活</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高级表格应用</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558290"/>
            <a:ext cx="9514205" cy="2306955"/>
          </a:xfrm>
          <a:prstGeom prst="rect">
            <a:avLst/>
          </a:prstGeom>
          <a:noFill/>
        </p:spPr>
        <p:txBody>
          <a:bodyPr wrap="square" rtlCol="0">
            <a:spAutoFit/>
          </a:bodyPr>
          <a:p>
            <a:r>
              <a:rPr lang="zh-CN" altLang="en-US">
                <a:solidFill>
                  <a:schemeClr val="bg1"/>
                </a:solidFill>
              </a:rPr>
              <a:t>5、表格</a:t>
            </a:r>
            <a:r>
              <a:rPr lang="zh-CN" altLang="en-US">
                <a:solidFill>
                  <a:schemeClr val="bg1"/>
                </a:solidFill>
                <a:sym typeface="+mn-ea"/>
              </a:rPr>
              <a:t>列标题</a:t>
            </a:r>
            <a:endParaRPr lang="zh-CN" altLang="en-US">
              <a:solidFill>
                <a:schemeClr val="bg1"/>
              </a:solidFill>
            </a:endParaRPr>
          </a:p>
          <a:p>
            <a:endParaRPr lang="zh-CN" altLang="en-US">
              <a:solidFill>
                <a:schemeClr val="bg1"/>
              </a:solidFill>
            </a:endParaRPr>
          </a:p>
          <a:p>
            <a:r>
              <a:rPr lang="zh-CN" altLang="en-US">
                <a:solidFill>
                  <a:schemeClr val="bg1"/>
                </a:solidFill>
              </a:rPr>
              <a:t>语法：&lt;th&gt;&lt;/th&gt;</a:t>
            </a:r>
            <a:r>
              <a:rPr lang="zh-CN" altLang="en-US">
                <a:solidFill>
                  <a:schemeClr val="bg1"/>
                </a:solidFill>
                <a:sym typeface="+mn-ea"/>
              </a:rPr>
              <a:t>列标题</a:t>
            </a:r>
            <a:endParaRPr lang="zh-CN" altLang="en-US">
              <a:solidFill>
                <a:schemeClr val="bg1"/>
              </a:solidFill>
            </a:endParaRPr>
          </a:p>
          <a:p>
            <a:r>
              <a:rPr lang="zh-CN" altLang="en-US">
                <a:solidFill>
                  <a:schemeClr val="bg1"/>
                </a:solidFill>
              </a:rPr>
              <a:t>     </a:t>
            </a:r>
            <a:endParaRPr lang="zh-CN" altLang="en-US">
              <a:solidFill>
                <a:schemeClr val="bg1"/>
              </a:solidFill>
            </a:endParaRPr>
          </a:p>
          <a:p>
            <a:r>
              <a:rPr lang="zh-CN" altLang="en-US">
                <a:solidFill>
                  <a:schemeClr val="bg1"/>
                </a:solidFill>
              </a:rPr>
              <a:t>说明：</a:t>
            </a:r>
            <a:endParaRPr lang="zh-CN" altLang="en-US">
              <a:solidFill>
                <a:schemeClr val="bg1"/>
              </a:solidFill>
            </a:endParaRPr>
          </a:p>
          <a:p>
            <a:r>
              <a:rPr lang="zh-CN" altLang="en-US">
                <a:solidFill>
                  <a:schemeClr val="bg1"/>
                </a:solidFill>
              </a:rPr>
              <a:t>th标记表示表格内的表头单元格,是单元格标题；</a:t>
            </a:r>
            <a:endParaRPr lang="zh-CN" altLang="en-US">
              <a:solidFill>
                <a:schemeClr val="bg1"/>
              </a:solidFill>
            </a:endParaRPr>
          </a:p>
          <a:p>
            <a:endParaRPr lang="zh-CN" altLang="en-US">
              <a:solidFill>
                <a:schemeClr val="bg1"/>
              </a:solidFill>
            </a:endParaRPr>
          </a:p>
          <a:p>
            <a:endParaRPr lang="zh-CN" altLang="en-US">
              <a:solidFill>
                <a:schemeClr val="bg1"/>
              </a:solidFill>
            </a:endParaRPr>
          </a:p>
        </p:txBody>
      </p:sp>
      <p:sp>
        <p:nvSpPr>
          <p:cNvPr id="7" name="文本框 6"/>
          <p:cNvSpPr txBox="1"/>
          <p:nvPr/>
        </p:nvSpPr>
        <p:spPr>
          <a:xfrm>
            <a:off x="646430" y="3441700"/>
            <a:ext cx="9514205" cy="3138170"/>
          </a:xfrm>
          <a:prstGeom prst="rect">
            <a:avLst/>
          </a:prstGeom>
          <a:noFill/>
        </p:spPr>
        <p:txBody>
          <a:bodyPr wrap="square" rtlCol="0">
            <a:spAutoFit/>
          </a:bodyPr>
          <a:p>
            <a:r>
              <a:rPr>
                <a:solidFill>
                  <a:schemeClr val="bg1"/>
                </a:solidFill>
              </a:rPr>
              <a:t>6、</a:t>
            </a:r>
            <a:r>
              <a:rPr lang="zh-CN" altLang="en-US">
                <a:solidFill>
                  <a:schemeClr val="bg1"/>
                </a:solidFill>
                <a:sym typeface="+mn-ea"/>
              </a:rPr>
              <a:t>&lt;caption&gt;&lt;/caption&gt;</a:t>
            </a:r>
            <a:endParaRPr lang="zh-CN" altLang="en-US">
              <a:solidFill>
                <a:schemeClr val="bg1"/>
              </a:solidFill>
            </a:endParaRPr>
          </a:p>
          <a:p>
            <a:r>
              <a:rPr lang="zh-CN" altLang="en-US">
                <a:solidFill>
                  <a:schemeClr val="bg1"/>
                </a:solidFill>
                <a:sym typeface="+mn-ea"/>
              </a:rPr>
              <a:t>caption标记表示表格的名称，也叫表格标题。</a:t>
            </a:r>
            <a:endParaRPr>
              <a:solidFill>
                <a:schemeClr val="bg1"/>
              </a:solidFill>
            </a:endParaRPr>
          </a:p>
          <a:p>
            <a:r>
              <a:rPr lang="en-US">
                <a:solidFill>
                  <a:schemeClr val="bg1"/>
                </a:solidFill>
              </a:rPr>
              <a:t>	</a:t>
            </a:r>
            <a:endParaRPr>
              <a:solidFill>
                <a:schemeClr val="bg1"/>
              </a:solidFill>
            </a:endParaRPr>
          </a:p>
          <a:p>
            <a:r>
              <a:rPr>
                <a:solidFill>
                  <a:schemeClr val="bg1"/>
                </a:solidFill>
              </a:rPr>
              <a:t>设置表格标题的位置</a:t>
            </a:r>
            <a:endParaRPr>
              <a:solidFill>
                <a:schemeClr val="bg1"/>
              </a:solidFill>
            </a:endParaRPr>
          </a:p>
          <a:p>
            <a:r>
              <a:rPr>
                <a:solidFill>
                  <a:schemeClr val="bg1"/>
                </a:solidFill>
              </a:rPr>
              <a:t>caption-side:top/right/bottom/left</a:t>
            </a:r>
            <a:endParaRPr>
              <a:solidFill>
                <a:schemeClr val="bg1"/>
              </a:solidFill>
            </a:endParaRPr>
          </a:p>
          <a:p>
            <a:endParaRPr>
              <a:solidFill>
                <a:schemeClr val="bg1"/>
              </a:solidFill>
            </a:endParaRPr>
          </a:p>
          <a:p>
            <a:r>
              <a:rPr>
                <a:solidFill>
                  <a:schemeClr val="bg1"/>
                </a:solidFill>
              </a:rPr>
              <a:t>说明：</a:t>
            </a:r>
            <a:endParaRPr>
              <a:solidFill>
                <a:schemeClr val="bg1"/>
              </a:solidFill>
            </a:endParaRPr>
          </a:p>
          <a:p>
            <a:r>
              <a:rPr>
                <a:solidFill>
                  <a:schemeClr val="bg1"/>
                </a:solidFill>
              </a:rPr>
              <a:t>定义表格的caption对象放于表格的哪个位置，与caption对象一起使用；  </a:t>
            </a:r>
            <a:endParaRPr>
              <a:solidFill>
                <a:schemeClr val="bg1"/>
              </a:solidFill>
            </a:endParaRPr>
          </a:p>
          <a:p>
            <a:r>
              <a:rPr>
                <a:solidFill>
                  <a:schemeClr val="bg1"/>
                </a:solidFill>
              </a:rPr>
              <a:t>top为默认值；  </a:t>
            </a:r>
            <a:endParaRPr>
              <a:solidFill>
                <a:schemeClr val="bg1"/>
              </a:solidFill>
            </a:endParaRPr>
          </a:p>
          <a:p>
            <a:r>
              <a:rPr>
                <a:solidFill>
                  <a:schemeClr val="bg1"/>
                </a:solidFill>
              </a:rPr>
              <a:t>left,right位置只有火狐识别，  </a:t>
            </a:r>
            <a:endParaRPr>
              <a:solidFill>
                <a:schemeClr val="bg1"/>
              </a:solidFill>
            </a:endParaRPr>
          </a:p>
          <a:p>
            <a:r>
              <a:rPr>
                <a:solidFill>
                  <a:schemeClr val="bg1"/>
                </a:solidFill>
              </a:rPr>
              <a:t>top,bottom IE6以上版本支持，IE6以下版本不支持其它属性值，只识别top;</a:t>
            </a:r>
            <a:endParaRPr>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高级表格应用</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2887345"/>
            <a:ext cx="9514205" cy="3692525"/>
          </a:xfrm>
          <a:prstGeom prst="rect">
            <a:avLst/>
          </a:prstGeom>
          <a:noFill/>
        </p:spPr>
        <p:txBody>
          <a:bodyPr wrap="square" rtlCol="0">
            <a:spAutoFit/>
          </a:bodyPr>
          <a:p>
            <a:pPr fontAlgn="auto"/>
            <a:r>
              <a:rPr lang="zh-CN" altLang="en-US">
                <a:solidFill>
                  <a:schemeClr val="bg1"/>
                </a:solidFill>
              </a:rPr>
              <a:t>数据行分组</a:t>
            </a:r>
            <a:endParaRPr lang="zh-CN" altLang="en-US">
              <a:solidFill>
                <a:schemeClr val="bg1"/>
              </a:solidFill>
            </a:endParaRPr>
          </a:p>
          <a:p>
            <a:pPr fontAlgn="auto"/>
            <a:r>
              <a:rPr lang="zh-CN" altLang="en-US">
                <a:solidFill>
                  <a:schemeClr val="bg1"/>
                </a:solidFill>
              </a:rPr>
              <a:t>&lt;thead&gt;&lt;/thead&gt;表头</a:t>
            </a:r>
            <a:endParaRPr lang="zh-CN" altLang="en-US">
              <a:solidFill>
                <a:schemeClr val="bg1"/>
              </a:solidFill>
            </a:endParaRPr>
          </a:p>
          <a:p>
            <a:pPr fontAlgn="auto"/>
            <a:r>
              <a:rPr lang="zh-CN" altLang="en-US">
                <a:solidFill>
                  <a:schemeClr val="bg1"/>
                </a:solidFill>
              </a:rPr>
              <a:t>&lt;tbody&gt;&lt;/tbody&gt;表体</a:t>
            </a:r>
            <a:endParaRPr lang="zh-CN" altLang="en-US">
              <a:solidFill>
                <a:schemeClr val="bg1"/>
              </a:solidFill>
            </a:endParaRPr>
          </a:p>
          <a:p>
            <a:pPr fontAlgn="auto"/>
            <a:r>
              <a:rPr lang="zh-CN" altLang="en-US">
                <a:solidFill>
                  <a:schemeClr val="bg1"/>
                </a:solidFill>
              </a:rPr>
              <a:t>&lt;tfoot&gt;&lt;/tfoot&gt;表尾</a:t>
            </a:r>
            <a:endParaRPr lang="zh-CN" altLang="en-US">
              <a:solidFill>
                <a:schemeClr val="bg1"/>
              </a:solidFill>
            </a:endParaRPr>
          </a:p>
          <a:p>
            <a:pPr fontAlgn="auto"/>
            <a:r>
              <a:rPr lang="zh-CN" altLang="en-US">
                <a:solidFill>
                  <a:schemeClr val="bg1"/>
                </a:solidFill>
              </a:rPr>
              <a:t>说明：一个Table中，只能包含一个thead,一个tfoot,但可包含多个tbody</a:t>
            </a:r>
            <a:endParaRPr lang="zh-CN" altLang="en-US">
              <a:solidFill>
                <a:schemeClr val="bg1"/>
              </a:solidFill>
            </a:endParaRPr>
          </a:p>
          <a:p>
            <a:pPr fontAlgn="auto"/>
            <a:r>
              <a:rPr lang="zh-CN" altLang="en-US">
                <a:solidFill>
                  <a:schemeClr val="bg1"/>
                </a:solidFill>
              </a:rPr>
              <a:t>thead 元素应该与 tbody 和 tfoot 元素结合起来使用。 tbody 元素用于对 HTML 表格中的主体内容进行分组， tfoot 元素用于对 HTML 表格中的表注（页脚）内容进行分组。 如果要使用 thead、tfoot 以及 tbody 元素，就必须使用全部的元素。</a:t>
            </a:r>
            <a:endParaRPr lang="zh-CN" altLang="en-US">
              <a:solidFill>
                <a:schemeClr val="bg1"/>
              </a:solidFill>
            </a:endParaRPr>
          </a:p>
          <a:p>
            <a:pPr fontAlgn="auto"/>
            <a:endParaRPr lang="zh-CN" altLang="en-US">
              <a:solidFill>
                <a:schemeClr val="bg1"/>
              </a:solidFill>
            </a:endParaRPr>
          </a:p>
          <a:p>
            <a:pPr fontAlgn="auto"/>
            <a:r>
              <a:rPr lang="zh-CN" altLang="en-US">
                <a:solidFill>
                  <a:schemeClr val="bg1"/>
                </a:solidFill>
              </a:rPr>
              <a:t>提示：在默认情况下这些元素不会影响到表格的布局。不过，可以使用 CSS 使这些元素改变表格的外观。 详细描述： thead、tfoot 以及 tbody 元素使我们有能力对表格中的行进行分组。当创建某个表格时，也许希望拥有一个标题行，一些带有数据的行，以及位于底部的一个总计行。</a:t>
            </a:r>
            <a:endParaRPr lang="zh-CN" altLang="en-US">
              <a:solidFill>
                <a:schemeClr val="bg1"/>
              </a:solidFill>
            </a:endParaRPr>
          </a:p>
        </p:txBody>
      </p:sp>
      <p:pic>
        <p:nvPicPr>
          <p:cNvPr id="7" name="图片 6"/>
          <p:cNvPicPr>
            <a:picLocks noChangeAspect="1"/>
          </p:cNvPicPr>
          <p:nvPr/>
        </p:nvPicPr>
        <p:blipFill>
          <a:blip r:embed="rId2"/>
          <a:srcRect l="-3554" r="-117" b="-6445"/>
          <a:stretch>
            <a:fillRect/>
          </a:stretch>
        </p:blipFill>
        <p:spPr>
          <a:xfrm>
            <a:off x="4834255" y="1663700"/>
            <a:ext cx="5109210" cy="235204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高级表格应用</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998345"/>
            <a:ext cx="9514205" cy="3415030"/>
          </a:xfrm>
          <a:prstGeom prst="rect">
            <a:avLst/>
          </a:prstGeom>
          <a:noFill/>
        </p:spPr>
        <p:txBody>
          <a:bodyPr wrap="square" rtlCol="0">
            <a:spAutoFit/>
          </a:bodyPr>
          <a:p>
            <a:pPr fontAlgn="auto">
              <a:lnSpc>
                <a:spcPct val="150000"/>
              </a:lnSpc>
            </a:pPr>
            <a:r>
              <a:rPr lang="zh-CN" altLang="en-US">
                <a:solidFill>
                  <a:schemeClr val="bg1"/>
                </a:solidFill>
              </a:rPr>
              <a:t>数据列分组</a:t>
            </a:r>
            <a:endParaRPr lang="zh-CN" altLang="en-US">
              <a:solidFill>
                <a:schemeClr val="bg1"/>
              </a:solidFill>
            </a:endParaRPr>
          </a:p>
          <a:p>
            <a:pPr fontAlgn="auto">
              <a:lnSpc>
                <a:spcPct val="150000"/>
              </a:lnSpc>
            </a:pPr>
            <a:r>
              <a:rPr lang="zh-CN" altLang="en-US">
                <a:solidFill>
                  <a:schemeClr val="bg1"/>
                </a:solidFill>
              </a:rPr>
              <a:t>&lt;colgroup span="value"&gt;&lt;/colgroup&gt;双标签</a:t>
            </a:r>
            <a:endParaRPr lang="zh-CN" altLang="en-US">
              <a:solidFill>
                <a:schemeClr val="bg1"/>
              </a:solidFill>
            </a:endParaRPr>
          </a:p>
          <a:p>
            <a:pPr fontAlgn="auto">
              <a:lnSpc>
                <a:spcPct val="150000"/>
              </a:lnSpc>
            </a:pPr>
            <a:r>
              <a:rPr lang="zh-CN" altLang="en-US">
                <a:solidFill>
                  <a:schemeClr val="bg1"/>
                </a:solidFill>
              </a:rPr>
              <a:t>&lt;col span="value" </a:t>
            </a:r>
            <a:r>
              <a:rPr lang="en-US" altLang="zh-CN">
                <a:solidFill>
                  <a:schemeClr val="bg1"/>
                </a:solidFill>
              </a:rPr>
              <a:t>/</a:t>
            </a:r>
            <a:r>
              <a:rPr lang="zh-CN" altLang="en-US">
                <a:solidFill>
                  <a:schemeClr val="bg1"/>
                </a:solidFill>
              </a:rPr>
              <a:t>&gt;单标签</a:t>
            </a:r>
            <a:endParaRPr lang="zh-CN" altLang="en-US">
              <a:solidFill>
                <a:schemeClr val="bg1"/>
              </a:solidFill>
            </a:endParaRPr>
          </a:p>
          <a:p>
            <a:pPr fontAlgn="auto">
              <a:lnSpc>
                <a:spcPct val="150000"/>
              </a:lnSpc>
            </a:pPr>
            <a:r>
              <a:rPr lang="zh-CN" altLang="en-US">
                <a:solidFill>
                  <a:schemeClr val="bg1"/>
                </a:solidFill>
              </a:rPr>
              <a:t>说明：</a:t>
            </a:r>
            <a:endParaRPr lang="zh-CN" altLang="en-US">
              <a:solidFill>
                <a:schemeClr val="bg1"/>
              </a:solidFill>
            </a:endParaRPr>
          </a:p>
          <a:p>
            <a:pPr fontAlgn="auto">
              <a:lnSpc>
                <a:spcPct val="150000"/>
              </a:lnSpc>
            </a:pPr>
            <a:r>
              <a:rPr lang="zh-CN" altLang="en-US">
                <a:solidFill>
                  <a:schemeClr val="bg1"/>
                </a:solidFill>
              </a:rPr>
              <a:t>1）col和colgroup元素会根据从左到右的顺序依次对数据表格进行分组。</a:t>
            </a:r>
            <a:endParaRPr lang="zh-CN" altLang="en-US">
              <a:solidFill>
                <a:schemeClr val="bg1"/>
              </a:solidFill>
            </a:endParaRPr>
          </a:p>
          <a:p>
            <a:pPr fontAlgn="auto">
              <a:lnSpc>
                <a:spcPct val="150000"/>
              </a:lnSpc>
            </a:pPr>
            <a:r>
              <a:rPr lang="zh-CN" altLang="en-US">
                <a:solidFill>
                  <a:schemeClr val="bg1"/>
                </a:solidFill>
              </a:rPr>
              <a:t>2）span属性显示指定相邻几列组成一组，span属性值默认为1，默认时仅定义一列为一组。</a:t>
            </a:r>
            <a:endParaRPr lang="zh-CN" altLang="en-US">
              <a:solidFill>
                <a:schemeClr val="bg1"/>
              </a:solidFill>
            </a:endParaRPr>
          </a:p>
          <a:p>
            <a:pPr fontAlgn="auto">
              <a:lnSpc>
                <a:spcPct val="150000"/>
              </a:lnSpc>
            </a:pPr>
            <a:r>
              <a:rPr lang="zh-CN" altLang="en-US">
                <a:solidFill>
                  <a:schemeClr val="bg1"/>
                </a:solidFill>
              </a:rPr>
              <a:t>Firefox、Chrome 以及 Safari 仅支持 colgroup 元素的 span 和 width 属性</a:t>
            </a:r>
            <a:endParaRPr lang="zh-CN" altLang="en-US">
              <a:solidFill>
                <a:schemeClr val="bg1"/>
              </a:solidFill>
            </a:endParaRPr>
          </a:p>
          <a:p>
            <a:pPr fontAlgn="auto">
              <a:lnSpc>
                <a:spcPct val="150000"/>
              </a:lnSpc>
            </a:pPr>
            <a:r>
              <a:rPr lang="en-US" altLang="zh-CN">
                <a:solidFill>
                  <a:schemeClr val="bg1"/>
                </a:solidFill>
              </a:rPr>
              <a:t>3</a:t>
            </a:r>
            <a:r>
              <a:rPr lang="zh-CN" altLang="en-US">
                <a:solidFill>
                  <a:schemeClr val="bg1"/>
                </a:solidFill>
              </a:rPr>
              <a:t>）可以通过给table添加rules="groups"属性来给分组列添加组的分割线。</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594995" y="685165"/>
            <a:ext cx="5895975" cy="521970"/>
          </a:xfrm>
          <a:prstGeom prst="rect">
            <a:avLst/>
          </a:prstGeom>
          <a:noFill/>
        </p:spPr>
        <p:txBody>
          <a:bodyPr wrap="square" rtlCol="0">
            <a:spAutoFit/>
          </a:bodyPr>
          <a:lstStyle/>
          <a:p>
            <a:pPr algn="l"/>
            <a:r>
              <a:rPr lang="zh-CN" altLang="en-US" sz="2800" dirty="0" smtClean="0">
                <a:solidFill>
                  <a:schemeClr val="bg1"/>
                </a:solidFill>
                <a:sym typeface="+mn-ea"/>
              </a:rPr>
              <a:t>扩展知识：滤镜</a:t>
            </a:r>
            <a:r>
              <a:rPr lang="en-US" altLang="zh-CN" sz="2800" dirty="0" smtClean="0">
                <a:solidFill>
                  <a:schemeClr val="bg1"/>
                </a:solidFill>
                <a:sym typeface="+mn-ea"/>
              </a:rPr>
              <a:t>	IE</a:t>
            </a:r>
            <a:r>
              <a:rPr lang="zh-CN" altLang="en-US" sz="2800" dirty="0" smtClean="0">
                <a:solidFill>
                  <a:schemeClr val="bg1"/>
                </a:solidFill>
                <a:sym typeface="+mn-ea"/>
              </a:rPr>
              <a:t>独有</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929640" y="2693035"/>
            <a:ext cx="9514205" cy="2584450"/>
          </a:xfrm>
          <a:prstGeom prst="rect">
            <a:avLst/>
          </a:prstGeom>
          <a:noFill/>
        </p:spPr>
        <p:txBody>
          <a:bodyPr wrap="square" rtlCol="0">
            <a:spAutoFit/>
          </a:bodyPr>
          <a:p>
            <a:pPr fontAlgn="auto">
              <a:lnSpc>
                <a:spcPct val="150000"/>
              </a:lnSpc>
            </a:pPr>
            <a:r>
              <a:rPr lang="zh-CN" altLang="en-US">
                <a:solidFill>
                  <a:schemeClr val="bg1"/>
                </a:solidFill>
              </a:rPr>
              <a:t>CSS样式表是一种为超文本标签语言提供增强补充服务的技术，可对每一个html的标签做精雕细刻的修饰。只用html制作的网页，对页面内各部分的修饰能力有限且语句烦锁，样式表正是弥补这一缺陷的有力技术，它语句文法简单，只要在源码中插入style语句就可轻易实现页面内任意文本颜色、背景、边框、行距、字距的添删和修饰等功能，使网页更加生动活泼，从而获得满意的效果。当然，样式表的强大还依靠的就是它的滤镜功能。因为有了滤镜，大家就可以轻易地创造出“专业”的</a:t>
            </a:r>
            <a:r>
              <a:rPr lang="zh-CN" altLang="en-US" b="1">
                <a:solidFill>
                  <a:srgbClr val="FF0000"/>
                </a:solidFill>
              </a:rPr>
              <a:t>艺术效果</a:t>
            </a:r>
            <a:r>
              <a:rPr lang="zh-CN" altLang="en-US">
                <a:solidFill>
                  <a:schemeClr val="bg1"/>
                </a:solidFill>
              </a:rPr>
              <a:t>。</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扩展知识：滤镜</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959610"/>
            <a:ext cx="9514205" cy="4246245"/>
          </a:xfrm>
          <a:prstGeom prst="rect">
            <a:avLst/>
          </a:prstGeom>
          <a:noFill/>
        </p:spPr>
        <p:txBody>
          <a:bodyPr wrap="square" rtlCol="0">
            <a:spAutoFit/>
          </a:bodyPr>
          <a:p>
            <a:pPr fontAlgn="auto">
              <a:lnSpc>
                <a:spcPct val="150000"/>
              </a:lnSpc>
            </a:pPr>
            <a:r>
              <a:rPr lang="zh-CN" altLang="en-US">
                <a:solidFill>
                  <a:schemeClr val="bg1"/>
                </a:solidFill>
              </a:rPr>
              <a:t>一、什么是样式表滤镜</a:t>
            </a:r>
            <a:endParaRPr lang="zh-CN" altLang="en-US">
              <a:solidFill>
                <a:schemeClr val="bg1"/>
              </a:solidFill>
            </a:endParaRPr>
          </a:p>
          <a:p>
            <a:pPr fontAlgn="auto">
              <a:lnSpc>
                <a:spcPct val="150000"/>
              </a:lnSpc>
            </a:pPr>
            <a:endParaRPr lang="zh-CN" altLang="en-US">
              <a:solidFill>
                <a:schemeClr val="bg1"/>
              </a:solidFill>
            </a:endParaRPr>
          </a:p>
          <a:p>
            <a:pPr fontAlgn="auto">
              <a:lnSpc>
                <a:spcPct val="150000"/>
              </a:lnSpc>
            </a:pPr>
            <a:r>
              <a:rPr lang="zh-CN" altLang="en-US">
                <a:solidFill>
                  <a:schemeClr val="bg1"/>
                </a:solidFill>
              </a:rPr>
              <a:t>说到滤镜，其实它并不是对图像进行了什么处理，而是在浏览器中对使用了该属性的对象进行一定的修饰。样式表滤镜实际上是样式表一个新的扩展部分，使用这种技术简单的语法就可以把可视化的滤镜和转换效果添加到一个标准的html元素上，例如图片、文本、以及其他一些对象，为页面添加一些丰富的变化。如果大家有一些脚本语言的基础，能够把滤镜效果与类似javascript的脚本代码做一些结合，就可以拥有一个在样式表滤镜与脚本共同作用下建立的强大的动态交互文档工具。现在能使用的滤镜有13个之多，不过要欣赏到这些滤镜的特效，必须要求用户的浏览器必须在IE4.0/NC6.0之上，因为只有这些版本的浏览器才能支持样式表滤镜效果。</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70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1270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337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扩展知识：滤镜</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297948" y="6112122"/>
            <a:ext cx="1560786" cy="468119"/>
          </a:xfrm>
          <a:prstGeom prst="rect">
            <a:avLst/>
          </a:prstGeom>
          <a:noFill/>
        </p:spPr>
      </p:pic>
      <p:sp>
        <p:nvSpPr>
          <p:cNvPr id="2" name="文本框 1"/>
          <p:cNvSpPr txBox="1"/>
          <p:nvPr/>
        </p:nvSpPr>
        <p:spPr>
          <a:xfrm>
            <a:off x="633730" y="1959610"/>
            <a:ext cx="9514205" cy="2584450"/>
          </a:xfrm>
          <a:prstGeom prst="rect">
            <a:avLst/>
          </a:prstGeom>
          <a:noFill/>
        </p:spPr>
        <p:txBody>
          <a:bodyPr wrap="square" rtlCol="0">
            <a:spAutoFit/>
          </a:bodyPr>
          <a:p>
            <a:pPr fontAlgn="auto">
              <a:lnSpc>
                <a:spcPct val="150000"/>
              </a:lnSpc>
            </a:pPr>
            <a:r>
              <a:rPr lang="zh-CN" altLang="en-US">
                <a:solidFill>
                  <a:schemeClr val="bg1"/>
                </a:solidFill>
              </a:rPr>
              <a:t>二、常用的样式表滤镜</a:t>
            </a:r>
            <a:endParaRPr lang="zh-CN" altLang="en-US">
              <a:solidFill>
                <a:schemeClr val="bg1"/>
              </a:solidFill>
            </a:endParaRPr>
          </a:p>
          <a:p>
            <a:pPr fontAlgn="auto">
              <a:lnSpc>
                <a:spcPct val="150000"/>
              </a:lnSpc>
            </a:pPr>
            <a:endParaRPr lang="zh-CN" altLang="en-US">
              <a:solidFill>
                <a:schemeClr val="bg1"/>
              </a:solidFill>
            </a:endParaRPr>
          </a:p>
          <a:p>
            <a:pPr fontAlgn="auto">
              <a:lnSpc>
                <a:spcPct val="150000"/>
              </a:lnSpc>
            </a:pPr>
            <a:r>
              <a:rPr lang="zh-CN" altLang="en-US">
                <a:solidFill>
                  <a:schemeClr val="bg1"/>
                </a:solidFill>
              </a:rPr>
              <a:t>随着样式表技术的不断成熟，其滤镜功能和种类也在不断增多。如果用户能够熟练地混合使用它们，将可以产生意想不到的效果。在操作上，用户只需要了解具体滤镜的实际效果后，就能根据实际进行微调了。为了使大家能有针对性地使用滤镜，下面就把一些常用滤镜的功能和参数详细介绍如下：</a:t>
            </a:r>
            <a:endParaRPr lang="zh-CN" altLang="en-US">
              <a:solidFill>
                <a:schemeClr val="bg1"/>
              </a:solidFill>
            </a:endParaRPr>
          </a:p>
        </p:txBody>
      </p:sp>
      <p:sp>
        <p:nvSpPr>
          <p:cNvPr id="8" name="文本框 7"/>
          <p:cNvSpPr txBox="1"/>
          <p:nvPr/>
        </p:nvSpPr>
        <p:spPr>
          <a:xfrm>
            <a:off x="568960" y="4702810"/>
            <a:ext cx="8633460" cy="1337945"/>
          </a:xfrm>
          <a:prstGeom prst="rect">
            <a:avLst/>
          </a:prstGeom>
          <a:noFill/>
        </p:spPr>
        <p:txBody>
          <a:bodyPr wrap="square" rtlCol="0">
            <a:spAutoFit/>
          </a:bodyPr>
          <a:p>
            <a:pPr algn="l" fontAlgn="auto">
              <a:lnSpc>
                <a:spcPct val="150000"/>
              </a:lnSpc>
            </a:pPr>
            <a:r>
              <a:rPr lang="zh-CN" altLang="en-US">
                <a:solidFill>
                  <a:schemeClr val="bg1"/>
                </a:solidFill>
              </a:rPr>
              <a:t>提示：在IE下使用的滤镜，可以实现很多不错的特效，但是在chrome和火狐opera等浏览器里这些就全都失效了，因为 滤镜只是属于IE浏览器开发下的功能，不支持IE内核的浏览器也就都不支持这些滤镜。</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3拷贝.jpg"/>
          <p:cNvPicPr>
            <a:picLocks noChangeAspect="1" noChangeArrowheads="1"/>
          </p:cNvPicPr>
          <p:nvPr/>
        </p:nvPicPr>
        <p:blipFill>
          <a:blip r:embed="rId1" cstate="print"/>
          <a:srcRect/>
          <a:stretch>
            <a:fillRect/>
          </a:stretch>
        </p:blipFill>
        <p:spPr bwMode="auto">
          <a:xfrm>
            <a:off x="15240" y="0"/>
            <a:ext cx="12192000" cy="6840220"/>
          </a:xfrm>
          <a:prstGeom prst="rect">
            <a:avLst/>
          </a:prstGeom>
          <a:noFill/>
        </p:spPr>
      </p:pic>
      <p:sp>
        <p:nvSpPr>
          <p:cNvPr id="19" name="TextBox 18"/>
          <p:cNvSpPr txBox="1"/>
          <p:nvPr/>
        </p:nvSpPr>
        <p:spPr>
          <a:xfrm>
            <a:off x="6237237" y="2747720"/>
            <a:ext cx="5239407" cy="521970"/>
          </a:xfrm>
          <a:prstGeom prst="rect">
            <a:avLst/>
          </a:prstGeom>
          <a:noFill/>
        </p:spPr>
        <p:txBody>
          <a:bodyPr wrap="square" rtlCol="0">
            <a:spAutoFit/>
          </a:bodyPr>
          <a:lstStyle/>
          <a:p>
            <a:pPr algn="ctr"/>
            <a:r>
              <a:rPr lang="en-US" altLang="zh-CN" sz="2800" dirty="0">
                <a:solidFill>
                  <a:schemeClr val="bg1"/>
                </a:solidFill>
              </a:rPr>
              <a:t>day10-</a:t>
            </a:r>
            <a:r>
              <a:rPr lang="zh-CN" altLang="en-US" sz="2800" dirty="0">
                <a:solidFill>
                  <a:schemeClr val="bg1"/>
                </a:solidFill>
              </a:rPr>
              <a:t>表格表单及统筹</a:t>
            </a:r>
            <a:endParaRPr lang="zh-CN" altLang="en-US" sz="2800" dirty="0">
              <a:solidFill>
                <a:schemeClr val="bg1"/>
              </a:solidFill>
            </a:endParaRPr>
          </a:p>
        </p:txBody>
      </p:sp>
      <p:pic>
        <p:nvPicPr>
          <p:cNvPr id="2051"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扩展知识：滤镜</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805305"/>
            <a:ext cx="9514205" cy="4661535"/>
          </a:xfrm>
          <a:prstGeom prst="rect">
            <a:avLst/>
          </a:prstGeom>
          <a:noFill/>
        </p:spPr>
        <p:txBody>
          <a:bodyPr wrap="square" rtlCol="0">
            <a:spAutoFit/>
          </a:bodyPr>
          <a:p>
            <a:pPr fontAlgn="auto">
              <a:lnSpc>
                <a:spcPct val="150000"/>
              </a:lnSpc>
            </a:pPr>
            <a:r>
              <a:rPr lang="zh-CN" altLang="en-US">
                <a:solidFill>
                  <a:schemeClr val="bg1"/>
                </a:solidFill>
              </a:rPr>
              <a:t>1、滤镜</a:t>
            </a:r>
            <a:endParaRPr lang="zh-CN" altLang="en-US">
              <a:solidFill>
                <a:schemeClr val="bg1"/>
              </a:solidFill>
            </a:endParaRPr>
          </a:p>
          <a:p>
            <a:pPr fontAlgn="auto">
              <a:lnSpc>
                <a:spcPct val="150000"/>
              </a:lnSpc>
            </a:pPr>
            <a:r>
              <a:rPr lang="zh-CN" altLang="en-US">
                <a:solidFill>
                  <a:schemeClr val="bg1"/>
                </a:solidFill>
              </a:rPr>
              <a:t>作用：该滤镜可以实现各种溶入效果，如果大家将该滤镜与网页脚本语言结合起来，对滤镜的参数进行处理的话，就能很轻易地做出淡入淡出的效果来。</a:t>
            </a:r>
            <a:endParaRPr lang="zh-CN" altLang="en-US">
              <a:solidFill>
                <a:schemeClr val="bg1"/>
              </a:solidFill>
            </a:endParaRPr>
          </a:p>
          <a:p>
            <a:pPr fontAlgn="auto">
              <a:lnSpc>
                <a:spcPct val="150000"/>
              </a:lnSpc>
            </a:pPr>
            <a:r>
              <a:rPr lang="zh-CN" altLang="en-US">
                <a:solidFill>
                  <a:schemeClr val="bg1"/>
                </a:solidFill>
              </a:rPr>
              <a:t>语法：{FILTER：ALPHA(opacity=opacity，finishopacity=finishopacity，</a:t>
            </a:r>
            <a:endParaRPr lang="zh-CN" altLang="en-US">
              <a:solidFill>
                <a:schemeClr val="bg1"/>
              </a:solidFill>
            </a:endParaRPr>
          </a:p>
          <a:p>
            <a:pPr fontAlgn="auto">
              <a:lnSpc>
                <a:spcPct val="150000"/>
              </a:lnSpc>
            </a:pPr>
            <a:r>
              <a:rPr lang="zh-CN" altLang="en-US">
                <a:solidFill>
                  <a:schemeClr val="bg1"/>
                </a:solidFill>
              </a:rPr>
              <a:t>style=style，startx=startx，starty=starty，finishx=finishx，finishy=finishy)}</a:t>
            </a:r>
            <a:endParaRPr lang="zh-CN" altLang="en-US">
              <a:solidFill>
                <a:schemeClr val="bg1"/>
              </a:solidFill>
            </a:endParaRPr>
          </a:p>
          <a:p>
            <a:pPr fontAlgn="auto">
              <a:lnSpc>
                <a:spcPct val="150000"/>
              </a:lnSpc>
            </a:pPr>
            <a:r>
              <a:rPr lang="zh-CN" altLang="en-US">
                <a:solidFill>
                  <a:schemeClr val="bg1"/>
                </a:solidFill>
              </a:rPr>
              <a:t>参数：Opacity参数代表图象的起始透明度，其默认的数值是从0到100，0代表完全透明，100代表完全不透明；FinishOpacity是一个可选参数，如果想要设置渐变的透明效果，就可以使用他们来指定结束时的透明度，作用范围也是0到100；Style表示透明区域的形状特征，其中“0”代表统一形状，“1”代表线形。“2”代表放射状，“3”代表矩形；startx表示渐变透明效果开始处的X坐标，starty代表渐变透明效果开始处的Y坐标，finishx代表渐变透明效果结束处的X坐标，finishy代表渐变透明效果结束处的Y坐标。</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扩展知识：滤镜</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805305"/>
            <a:ext cx="9514205" cy="3415030"/>
          </a:xfrm>
          <a:prstGeom prst="rect">
            <a:avLst/>
          </a:prstGeom>
          <a:noFill/>
        </p:spPr>
        <p:txBody>
          <a:bodyPr wrap="square" rtlCol="0">
            <a:spAutoFit/>
          </a:bodyPr>
          <a:p>
            <a:pPr fontAlgn="auto">
              <a:lnSpc>
                <a:spcPct val="150000"/>
              </a:lnSpc>
            </a:pPr>
            <a:r>
              <a:rPr lang="zh-CN" altLang="en-US">
                <a:solidFill>
                  <a:schemeClr val="bg1"/>
                </a:solidFill>
              </a:rPr>
              <a:t>2、模糊滤镜</a:t>
            </a:r>
            <a:endParaRPr lang="zh-CN" altLang="en-US">
              <a:solidFill>
                <a:schemeClr val="bg1"/>
              </a:solidFill>
            </a:endParaRPr>
          </a:p>
          <a:p>
            <a:pPr fontAlgn="auto">
              <a:lnSpc>
                <a:spcPct val="150000"/>
              </a:lnSpc>
            </a:pPr>
            <a:r>
              <a:rPr lang="zh-CN" altLang="en-US">
                <a:solidFill>
                  <a:schemeClr val="bg1"/>
                </a:solidFill>
              </a:rPr>
              <a:t>作用：该滤镜主要是让图象产生一种模糊效果。</a:t>
            </a:r>
            <a:endParaRPr lang="zh-CN" altLang="en-US">
              <a:solidFill>
                <a:schemeClr val="bg1"/>
              </a:solidFill>
            </a:endParaRPr>
          </a:p>
          <a:p>
            <a:pPr fontAlgn="auto">
              <a:lnSpc>
                <a:spcPct val="150000"/>
              </a:lnSpc>
            </a:pPr>
            <a:r>
              <a:rPr lang="zh-CN" altLang="en-US">
                <a:solidFill>
                  <a:schemeClr val="bg1"/>
                </a:solidFill>
              </a:rPr>
              <a:t>语法：{filter:blur(add=add，direction=direction，strength=strength)}</a:t>
            </a:r>
            <a:endParaRPr lang="zh-CN" altLang="en-US">
              <a:solidFill>
                <a:schemeClr val="bg1"/>
              </a:solidFill>
            </a:endParaRPr>
          </a:p>
          <a:p>
            <a:pPr fontAlgn="auto">
              <a:lnSpc>
                <a:spcPct val="150000"/>
              </a:lnSpc>
            </a:pPr>
            <a:r>
              <a:rPr lang="zh-CN" altLang="en-US">
                <a:solidFill>
                  <a:schemeClr val="bg1"/>
                </a:solidFill>
              </a:rPr>
              <a:t>参数：该滤镜主要包括三个参数，其中add是用来指定图象是否被改变成印象派的模糊效果，模糊效果是按顺时针的方向进行的，它的数值应该是ture或false；direction参数是用来设置模糊的方向的，其中0度代表垂直向上，每45度为一个单位，默认值是向左的270度；strength 参数代表有多少像素的宽度将受到模糊影响，缺省的参数值是5个像素，而且该参数值只能使用整数来指定。</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扩展知识：滤镜</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696085"/>
            <a:ext cx="9514205" cy="2584450"/>
          </a:xfrm>
          <a:prstGeom prst="rect">
            <a:avLst/>
          </a:prstGeom>
          <a:noFill/>
        </p:spPr>
        <p:txBody>
          <a:bodyPr wrap="square" rtlCol="0">
            <a:spAutoFit/>
          </a:bodyPr>
          <a:p>
            <a:pPr fontAlgn="auto">
              <a:lnSpc>
                <a:spcPct val="150000"/>
              </a:lnSpc>
            </a:pPr>
            <a:r>
              <a:rPr lang="zh-CN" altLang="en-US">
                <a:solidFill>
                  <a:schemeClr val="bg1"/>
                </a:solidFill>
              </a:rPr>
              <a:t>3、斜影滤镜</a:t>
            </a:r>
            <a:endParaRPr lang="zh-CN" altLang="en-US">
              <a:solidFill>
                <a:schemeClr val="bg1"/>
              </a:solidFill>
            </a:endParaRPr>
          </a:p>
          <a:p>
            <a:pPr fontAlgn="auto">
              <a:lnSpc>
                <a:spcPct val="150000"/>
              </a:lnSpc>
            </a:pPr>
            <a:r>
              <a:rPr lang="zh-CN" altLang="en-US">
                <a:solidFill>
                  <a:schemeClr val="bg1"/>
                </a:solidFill>
              </a:rPr>
              <a:t>作用：该滤镜主要是为对象建立轮廓的影子效果的，它可以在指定的方向建立物体的投影；</a:t>
            </a:r>
            <a:endParaRPr lang="zh-CN" altLang="en-US">
              <a:solidFill>
                <a:schemeClr val="bg1"/>
              </a:solidFill>
            </a:endParaRPr>
          </a:p>
          <a:p>
            <a:pPr fontAlgn="auto">
              <a:lnSpc>
                <a:spcPct val="150000"/>
              </a:lnSpc>
            </a:pPr>
            <a:r>
              <a:rPr lang="zh-CN" altLang="en-US">
                <a:solidFill>
                  <a:schemeClr val="bg1"/>
                </a:solidFill>
              </a:rPr>
              <a:t>语法：{filter:shadow(color=color,direction=direction)}</a:t>
            </a:r>
            <a:endParaRPr lang="zh-CN" altLang="en-US">
              <a:solidFill>
                <a:schemeClr val="bg1"/>
              </a:solidFill>
            </a:endParaRPr>
          </a:p>
          <a:p>
            <a:pPr fontAlgn="auto">
              <a:lnSpc>
                <a:spcPct val="150000"/>
              </a:lnSpc>
            </a:pPr>
            <a:r>
              <a:rPr lang="zh-CN" altLang="en-US">
                <a:solidFill>
                  <a:schemeClr val="bg1"/>
                </a:solidFill>
              </a:rPr>
              <a:t>参数：斜影滤镜只有两个参数，其中color代表投影的底色，该数值是用英文字母来代替的，例如投影底色是红色的话，就应该设置color=red;direction参数是用来设置投影方向的，如果该数值是0的话，就代表垂直投影，此外该数值每45度为一个单位，它的默认值是向左的270度。</a:t>
            </a:r>
            <a:endParaRPr lang="zh-CN" altLang="en-US">
              <a:solidFill>
                <a:schemeClr val="bg1"/>
              </a:solidFill>
            </a:endParaRPr>
          </a:p>
        </p:txBody>
      </p:sp>
      <p:sp>
        <p:nvSpPr>
          <p:cNvPr id="7" name="文本框 6"/>
          <p:cNvSpPr txBox="1"/>
          <p:nvPr/>
        </p:nvSpPr>
        <p:spPr>
          <a:xfrm>
            <a:off x="699135" y="4361815"/>
            <a:ext cx="9611360" cy="2445385"/>
          </a:xfrm>
          <a:prstGeom prst="rect">
            <a:avLst/>
          </a:prstGeom>
          <a:noFill/>
        </p:spPr>
        <p:txBody>
          <a:bodyPr wrap="square" rtlCol="0">
            <a:spAutoFit/>
          </a:bodyPr>
          <a:p>
            <a:pPr fontAlgn="auto">
              <a:lnSpc>
                <a:spcPct val="150000"/>
              </a:lnSpc>
            </a:pPr>
            <a:r>
              <a:rPr lang="zh-CN" altLang="en-US">
                <a:solidFill>
                  <a:schemeClr val="bg1"/>
                </a:solidFill>
                <a:sym typeface="+mn-ea"/>
              </a:rPr>
              <a:t>4、发光滤镜</a:t>
            </a:r>
            <a:endParaRPr lang="zh-CN" altLang="en-US">
              <a:solidFill>
                <a:schemeClr val="bg1"/>
              </a:solidFill>
            </a:endParaRPr>
          </a:p>
          <a:p>
            <a:pPr fontAlgn="auto">
              <a:lnSpc>
                <a:spcPct val="150000"/>
              </a:lnSpc>
            </a:pPr>
            <a:r>
              <a:rPr lang="zh-CN" altLang="en-US">
                <a:solidFill>
                  <a:schemeClr val="bg1"/>
                </a:solidFill>
                <a:sym typeface="+mn-ea"/>
              </a:rPr>
              <a:t>作用：该滤镜可以给图象或者文字产生一种发光效果；</a:t>
            </a:r>
            <a:endParaRPr lang="zh-CN" altLang="en-US">
              <a:solidFill>
                <a:schemeClr val="bg1"/>
              </a:solidFill>
            </a:endParaRPr>
          </a:p>
          <a:p>
            <a:pPr fontAlgn="auto">
              <a:lnSpc>
                <a:spcPct val="150000"/>
              </a:lnSpc>
            </a:pPr>
            <a:r>
              <a:rPr lang="zh-CN" altLang="en-US">
                <a:solidFill>
                  <a:schemeClr val="bg1"/>
                </a:solidFill>
                <a:sym typeface="+mn-ea"/>
              </a:rPr>
              <a:t>语法：{filter:glow(color=color,strength=strength)}</a:t>
            </a:r>
            <a:endParaRPr lang="zh-CN" altLang="en-US">
              <a:solidFill>
                <a:schemeClr val="bg1"/>
              </a:solidFill>
            </a:endParaRPr>
          </a:p>
          <a:p>
            <a:pPr fontAlgn="auto">
              <a:lnSpc>
                <a:spcPct val="150000"/>
              </a:lnSpc>
            </a:pPr>
            <a:r>
              <a:rPr lang="zh-CN" altLang="en-US">
                <a:solidFill>
                  <a:schemeClr val="bg1"/>
                </a:solidFill>
                <a:sym typeface="+mn-ea"/>
              </a:rPr>
              <a:t>参数：该滤镜的color参数与阴影滤镜的color参数功能几乎是一样的，不过这里的color参数是用来设置发光颜色的;strength参数是用来指定发光强度的，其值为1到255之间的任何整数。</a:t>
            </a:r>
            <a:endParaRPr lang="zh-CN" altLang="en-US">
              <a:solidFill>
                <a:schemeClr val="bg1"/>
              </a:solidFill>
            </a:endParaRPr>
          </a:p>
          <a:p>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扩展知识：滤镜</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605915"/>
            <a:ext cx="9514205" cy="2999740"/>
          </a:xfrm>
          <a:prstGeom prst="rect">
            <a:avLst/>
          </a:prstGeom>
          <a:noFill/>
        </p:spPr>
        <p:txBody>
          <a:bodyPr wrap="square" rtlCol="0">
            <a:spAutoFit/>
          </a:bodyPr>
          <a:p>
            <a:pPr fontAlgn="auto">
              <a:lnSpc>
                <a:spcPct val="150000"/>
              </a:lnSpc>
            </a:pPr>
            <a:r>
              <a:rPr lang="zh-CN" altLang="en-US">
                <a:solidFill>
                  <a:schemeClr val="bg1"/>
                </a:solidFill>
              </a:rPr>
              <a:t>5、灯光滤镜</a:t>
            </a:r>
            <a:endParaRPr lang="zh-CN" altLang="en-US">
              <a:solidFill>
                <a:schemeClr val="bg1"/>
              </a:solidFill>
            </a:endParaRPr>
          </a:p>
          <a:p>
            <a:pPr fontAlgn="auto">
              <a:lnSpc>
                <a:spcPct val="150000"/>
              </a:lnSpc>
            </a:pPr>
            <a:r>
              <a:rPr lang="zh-CN" altLang="en-US">
                <a:solidFill>
                  <a:schemeClr val="bg1"/>
                </a:solidFill>
              </a:rPr>
              <a:t>作用：灯光滤镜是模拟光源来投射文字或者图象，使图象和文字能产生一定的投射效果；</a:t>
            </a:r>
            <a:endParaRPr lang="zh-CN" altLang="en-US">
              <a:solidFill>
                <a:schemeClr val="bg1"/>
              </a:solidFill>
            </a:endParaRPr>
          </a:p>
          <a:p>
            <a:pPr fontAlgn="auto">
              <a:lnSpc>
                <a:spcPct val="150000"/>
              </a:lnSpc>
            </a:pPr>
            <a:r>
              <a:rPr lang="zh-CN" altLang="en-US">
                <a:solidFill>
                  <a:schemeClr val="bg1"/>
                </a:solidFill>
              </a:rPr>
              <a:t>语法：{filter:light}</a:t>
            </a:r>
            <a:endParaRPr lang="zh-CN" altLang="en-US">
              <a:solidFill>
                <a:schemeClr val="bg1"/>
              </a:solidFill>
            </a:endParaRPr>
          </a:p>
          <a:p>
            <a:pPr fontAlgn="auto">
              <a:lnSpc>
                <a:spcPct val="150000"/>
              </a:lnSpc>
            </a:pPr>
            <a:r>
              <a:rPr lang="zh-CN" altLang="en-US">
                <a:solidFill>
                  <a:schemeClr val="bg1"/>
                </a:solidFill>
              </a:rPr>
              <a:t>参数：一旦为对象定义了“light"滤镜属性后，大家就可以调用它的“方法(Method)"来设置或者改变属性，该滤镜可用的方法有：AddAmbient方法是用来加入包围光源的，AddCone方法是用来加入锥形光源的，MoveLight方法是用来移动光源的，Changstrength方法是用来改变光源强度的，Changcolor方法是用来改变光的颜色的，Clear方法是用来清除所有光源的。</a:t>
            </a:r>
            <a:endParaRPr lang="zh-CN" altLang="en-US">
              <a:solidFill>
                <a:schemeClr val="bg1"/>
              </a:solidFill>
            </a:endParaRPr>
          </a:p>
        </p:txBody>
      </p:sp>
      <p:sp>
        <p:nvSpPr>
          <p:cNvPr id="7" name="文本框 6"/>
          <p:cNvSpPr txBox="1"/>
          <p:nvPr/>
        </p:nvSpPr>
        <p:spPr>
          <a:xfrm>
            <a:off x="646430" y="4605655"/>
            <a:ext cx="9598660" cy="2445385"/>
          </a:xfrm>
          <a:prstGeom prst="rect">
            <a:avLst/>
          </a:prstGeom>
          <a:noFill/>
        </p:spPr>
        <p:txBody>
          <a:bodyPr wrap="square" rtlCol="0">
            <a:spAutoFit/>
          </a:bodyPr>
          <a:p>
            <a:pPr fontAlgn="auto">
              <a:lnSpc>
                <a:spcPct val="150000"/>
              </a:lnSpc>
            </a:pPr>
            <a:r>
              <a:rPr lang="zh-CN" altLang="en-US">
                <a:solidFill>
                  <a:schemeClr val="bg1"/>
                </a:solidFill>
                <a:sym typeface="+mn-ea"/>
              </a:rPr>
              <a:t>6、遮罩滤镜</a:t>
            </a:r>
            <a:endParaRPr lang="zh-CN" altLang="en-US">
              <a:solidFill>
                <a:schemeClr val="bg1"/>
              </a:solidFill>
            </a:endParaRPr>
          </a:p>
          <a:p>
            <a:pPr fontAlgn="auto">
              <a:lnSpc>
                <a:spcPct val="150000"/>
              </a:lnSpc>
            </a:pPr>
            <a:r>
              <a:rPr lang="zh-CN" altLang="en-US">
                <a:solidFill>
                  <a:schemeClr val="bg1"/>
                </a:solidFill>
                <a:sym typeface="+mn-ea"/>
              </a:rPr>
              <a:t>作用：该滤镜可以为对象建立一个覆盖于表面的膜，其效果就象戴着有色眼镜看物体一样。</a:t>
            </a:r>
            <a:endParaRPr lang="zh-CN" altLang="en-US">
              <a:solidFill>
                <a:schemeClr val="bg1"/>
              </a:solidFill>
            </a:endParaRPr>
          </a:p>
          <a:p>
            <a:pPr fontAlgn="auto">
              <a:lnSpc>
                <a:spcPct val="150000"/>
              </a:lnSpc>
            </a:pPr>
            <a:r>
              <a:rPr lang="zh-CN" altLang="en-US">
                <a:solidFill>
                  <a:schemeClr val="bg1"/>
                </a:solidFill>
                <a:sym typeface="+mn-ea"/>
              </a:rPr>
              <a:t>语法： {filter:mask(color=color)}</a:t>
            </a:r>
            <a:endParaRPr lang="zh-CN" altLang="en-US">
              <a:solidFill>
                <a:schemeClr val="bg1"/>
              </a:solidFill>
            </a:endParaRPr>
          </a:p>
          <a:p>
            <a:pPr fontAlgn="auto">
              <a:lnSpc>
                <a:spcPct val="150000"/>
              </a:lnSpc>
            </a:pPr>
            <a:r>
              <a:rPr lang="zh-CN" altLang="en-US">
                <a:solidFill>
                  <a:schemeClr val="bg1"/>
                </a:solidFill>
                <a:sym typeface="+mn-ea"/>
              </a:rPr>
              <a:t>参数：该滤镜的color参数表示覆盖对象表面的颜色，例如如果遮罩颜色为绿色，那么就应该设置color=blue。</a:t>
            </a:r>
            <a:endParaRPr lang="zh-CN" altLang="en-US">
              <a:solidFill>
                <a:schemeClr val="bg1"/>
              </a:solidFill>
            </a:endParaRPr>
          </a:p>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20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扩展知识：滤镜</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502410"/>
            <a:ext cx="9514205" cy="4661535"/>
          </a:xfrm>
          <a:prstGeom prst="rect">
            <a:avLst/>
          </a:prstGeom>
          <a:noFill/>
        </p:spPr>
        <p:txBody>
          <a:bodyPr wrap="square" rtlCol="0">
            <a:spAutoFit/>
          </a:bodyPr>
          <a:p>
            <a:pPr fontAlgn="auto">
              <a:lnSpc>
                <a:spcPct val="150000"/>
              </a:lnSpc>
            </a:pPr>
            <a:r>
              <a:rPr lang="zh-CN" altLang="en-US">
                <a:solidFill>
                  <a:schemeClr val="bg1"/>
                </a:solidFill>
                <a:sym typeface="+mn-ea"/>
              </a:rPr>
              <a:t>7、阴影滤镜</a:t>
            </a:r>
            <a:endParaRPr lang="zh-CN" altLang="en-US">
              <a:solidFill>
                <a:schemeClr val="bg1"/>
              </a:solidFill>
            </a:endParaRPr>
          </a:p>
          <a:p>
            <a:pPr fontAlgn="auto">
              <a:lnSpc>
                <a:spcPct val="150000"/>
              </a:lnSpc>
            </a:pPr>
            <a:r>
              <a:rPr lang="zh-CN" altLang="en-US">
                <a:solidFill>
                  <a:schemeClr val="bg1"/>
                </a:solidFill>
                <a:sym typeface="+mn-ea"/>
              </a:rPr>
              <a:t>作用：阴影滤镜就是给对象添加阴影效果，其工作原理是建立一个偏移量，加上色彩。</a:t>
            </a:r>
            <a:endParaRPr lang="zh-CN" altLang="en-US">
              <a:solidFill>
                <a:schemeClr val="bg1"/>
              </a:solidFill>
            </a:endParaRPr>
          </a:p>
          <a:p>
            <a:pPr fontAlgn="auto">
              <a:lnSpc>
                <a:spcPct val="150000"/>
              </a:lnSpc>
            </a:pPr>
            <a:r>
              <a:rPr lang="zh-CN" altLang="en-US">
                <a:solidFill>
                  <a:schemeClr val="bg1"/>
                </a:solidFill>
                <a:sym typeface="+mn-ea"/>
              </a:rPr>
              <a:t>语法：{filter:dropshadow(color=color,offx=offx,offy=offy,positive=positive)}</a:t>
            </a:r>
            <a:endParaRPr lang="zh-CN" altLang="en-US">
              <a:solidFill>
                <a:schemeClr val="bg1"/>
              </a:solidFill>
            </a:endParaRPr>
          </a:p>
          <a:p>
            <a:pPr fontAlgn="auto">
              <a:lnSpc>
                <a:spcPct val="150000"/>
              </a:lnSpc>
            </a:pPr>
            <a:r>
              <a:rPr lang="zh-CN" altLang="en-US">
                <a:solidFill>
                  <a:schemeClr val="bg1"/>
                </a:solidFill>
                <a:sym typeface="+mn-ea"/>
              </a:rPr>
              <a:t>参数：该滤镜中的Color参数表示投射阴影的颜色，offx 表示水平方向阴影的偏移量，offy 表示竖直方向阴影的偏移量，Positive参数是一个布尔值，其数值如果为TRUE，就为任何的非透明像素建立可见的投影，如果为FASLE，就为透明的像素部分建立透明效果。</a:t>
            </a:r>
            <a:endParaRPr lang="zh-CN" altLang="en-US">
              <a:solidFill>
                <a:schemeClr val="bg1"/>
              </a:solidFill>
            </a:endParaRPr>
          </a:p>
          <a:p>
            <a:pPr fontAlgn="auto">
              <a:lnSpc>
                <a:spcPct val="150000"/>
              </a:lnSpc>
            </a:pPr>
            <a:endParaRPr lang="zh-CN" altLang="en-US">
              <a:solidFill>
                <a:schemeClr val="bg1"/>
              </a:solidFill>
            </a:endParaRPr>
          </a:p>
          <a:p>
            <a:pPr fontAlgn="auto">
              <a:lnSpc>
                <a:spcPct val="150000"/>
              </a:lnSpc>
            </a:pPr>
            <a:r>
              <a:rPr lang="zh-CN" altLang="en-US">
                <a:solidFill>
                  <a:schemeClr val="bg1"/>
                </a:solidFill>
                <a:sym typeface="+mn-ea"/>
              </a:rPr>
              <a:t>8、灰度滤镜</a:t>
            </a:r>
            <a:endParaRPr lang="zh-CN" altLang="en-US">
              <a:solidFill>
                <a:schemeClr val="bg1"/>
              </a:solidFill>
            </a:endParaRPr>
          </a:p>
          <a:p>
            <a:pPr fontAlgn="auto">
              <a:lnSpc>
                <a:spcPct val="150000"/>
              </a:lnSpc>
            </a:pPr>
            <a:r>
              <a:rPr lang="zh-CN" altLang="en-US">
                <a:solidFill>
                  <a:schemeClr val="bg1"/>
                </a:solidFill>
                <a:sym typeface="+mn-ea"/>
              </a:rPr>
              <a:t>作用：该滤镜主要是将图象对象转换成灰度形式显示。</a:t>
            </a:r>
            <a:endParaRPr lang="zh-CN" altLang="en-US">
              <a:solidFill>
                <a:schemeClr val="bg1"/>
              </a:solidFill>
            </a:endParaRPr>
          </a:p>
          <a:p>
            <a:pPr fontAlgn="auto">
              <a:lnSpc>
                <a:spcPct val="150000"/>
              </a:lnSpc>
            </a:pPr>
            <a:r>
              <a:rPr lang="zh-CN" altLang="en-US">
                <a:solidFill>
                  <a:schemeClr val="bg1"/>
                </a:solidFill>
                <a:sym typeface="+mn-ea"/>
              </a:rPr>
              <a:t>语法：{filter:gray}</a:t>
            </a:r>
            <a:endParaRPr lang="zh-CN" altLang="en-US">
              <a:solidFill>
                <a:schemeClr val="bg1"/>
              </a:solidFill>
            </a:endParaRPr>
          </a:p>
          <a:p>
            <a:pPr fontAlgn="auto">
              <a:lnSpc>
                <a:spcPct val="150000"/>
              </a:lnSpc>
            </a:pPr>
            <a:r>
              <a:rPr lang="zh-CN" altLang="en-US">
                <a:solidFill>
                  <a:schemeClr val="bg1"/>
                </a:solidFill>
                <a:sym typeface="+mn-ea"/>
              </a:rPr>
              <a:t>参数：该滤镜没有参数。</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扩展知识：滤镜</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502410"/>
            <a:ext cx="9514205" cy="4246245"/>
          </a:xfrm>
          <a:prstGeom prst="rect">
            <a:avLst/>
          </a:prstGeom>
          <a:noFill/>
        </p:spPr>
        <p:txBody>
          <a:bodyPr wrap="square" rtlCol="0">
            <a:spAutoFit/>
          </a:bodyPr>
          <a:p>
            <a:pPr fontAlgn="auto">
              <a:lnSpc>
                <a:spcPct val="150000"/>
              </a:lnSpc>
            </a:pPr>
            <a:r>
              <a:rPr lang="zh-CN" altLang="en-US">
                <a:solidFill>
                  <a:schemeClr val="bg1"/>
                </a:solidFill>
                <a:sym typeface="+mn-ea"/>
              </a:rPr>
              <a:t>9、翻转滤镜</a:t>
            </a:r>
            <a:endParaRPr lang="zh-CN" altLang="en-US">
              <a:solidFill>
                <a:schemeClr val="bg1"/>
              </a:solidFill>
              <a:sym typeface="+mn-ea"/>
            </a:endParaRPr>
          </a:p>
          <a:p>
            <a:pPr fontAlgn="auto">
              <a:lnSpc>
                <a:spcPct val="150000"/>
              </a:lnSpc>
            </a:pPr>
            <a:r>
              <a:rPr lang="zh-CN" altLang="en-US">
                <a:solidFill>
                  <a:schemeClr val="bg1"/>
                </a:solidFill>
                <a:sym typeface="+mn-ea"/>
              </a:rPr>
              <a:t>作用：翻转滤镜主要是实现图象对象的水平或者竖直翻转效果。</a:t>
            </a:r>
            <a:endParaRPr lang="zh-CN" altLang="en-US">
              <a:solidFill>
                <a:schemeClr val="bg1"/>
              </a:solidFill>
              <a:sym typeface="+mn-ea"/>
            </a:endParaRPr>
          </a:p>
          <a:p>
            <a:pPr fontAlgn="auto">
              <a:lnSpc>
                <a:spcPct val="150000"/>
              </a:lnSpc>
            </a:pPr>
            <a:r>
              <a:rPr lang="zh-CN" altLang="en-US">
                <a:solidFill>
                  <a:schemeClr val="bg1"/>
                </a:solidFill>
                <a:sym typeface="+mn-ea"/>
              </a:rPr>
              <a:t>语法：{filter:filph} {filter:filpv}</a:t>
            </a:r>
            <a:endParaRPr lang="zh-CN" altLang="en-US">
              <a:solidFill>
                <a:schemeClr val="bg1"/>
              </a:solidFill>
              <a:sym typeface="+mn-ea"/>
            </a:endParaRPr>
          </a:p>
          <a:p>
            <a:pPr fontAlgn="auto">
              <a:lnSpc>
                <a:spcPct val="150000"/>
              </a:lnSpc>
            </a:pPr>
            <a:r>
              <a:rPr lang="zh-CN" altLang="en-US">
                <a:solidFill>
                  <a:schemeClr val="bg1"/>
                </a:solidFill>
                <a:sym typeface="+mn-ea"/>
              </a:rPr>
              <a:t>参数：这种滤镜也不带参数，其中{filter:filph}是实现水平翻转的，{filter:filpv} 是实现竖直翻转的。</a:t>
            </a:r>
            <a:endParaRPr lang="zh-CN" altLang="en-US">
              <a:solidFill>
                <a:schemeClr val="bg1"/>
              </a:solidFill>
              <a:sym typeface="+mn-ea"/>
            </a:endParaRPr>
          </a:p>
          <a:p>
            <a:pPr fontAlgn="auto">
              <a:lnSpc>
                <a:spcPct val="150000"/>
              </a:lnSpc>
            </a:pPr>
            <a:endParaRPr lang="zh-CN" altLang="en-US">
              <a:solidFill>
                <a:schemeClr val="bg1"/>
              </a:solidFill>
              <a:sym typeface="+mn-ea"/>
            </a:endParaRPr>
          </a:p>
          <a:p>
            <a:pPr fontAlgn="auto">
              <a:lnSpc>
                <a:spcPct val="150000"/>
              </a:lnSpc>
            </a:pPr>
            <a:r>
              <a:rPr lang="zh-CN" altLang="en-US">
                <a:solidFill>
                  <a:schemeClr val="bg1"/>
                </a:solidFill>
                <a:sym typeface="+mn-ea"/>
              </a:rPr>
              <a:t>10、X光滤镜</a:t>
            </a:r>
            <a:endParaRPr lang="zh-CN" altLang="en-US">
              <a:solidFill>
                <a:schemeClr val="bg1"/>
              </a:solidFill>
              <a:sym typeface="+mn-ea"/>
            </a:endParaRPr>
          </a:p>
          <a:p>
            <a:pPr fontAlgn="auto">
              <a:lnSpc>
                <a:spcPct val="150000"/>
              </a:lnSpc>
            </a:pPr>
            <a:r>
              <a:rPr lang="zh-CN" altLang="en-US">
                <a:solidFill>
                  <a:schemeClr val="bg1"/>
                </a:solidFill>
                <a:sym typeface="+mn-ea"/>
              </a:rPr>
              <a:t>作用：X光滤镜可以让对象反映出它的轮廓并把这些轮廓加亮。</a:t>
            </a:r>
            <a:endParaRPr lang="zh-CN" altLang="en-US">
              <a:solidFill>
                <a:schemeClr val="bg1"/>
              </a:solidFill>
              <a:sym typeface="+mn-ea"/>
            </a:endParaRPr>
          </a:p>
          <a:p>
            <a:pPr fontAlgn="auto">
              <a:lnSpc>
                <a:spcPct val="150000"/>
              </a:lnSpc>
            </a:pPr>
            <a:r>
              <a:rPr lang="zh-CN" altLang="en-US">
                <a:solidFill>
                  <a:schemeClr val="bg1"/>
                </a:solidFill>
                <a:sym typeface="+mn-ea"/>
              </a:rPr>
              <a:t>语法： {filter:xray}</a:t>
            </a:r>
            <a:endParaRPr lang="zh-CN" altLang="en-US">
              <a:solidFill>
                <a:schemeClr val="bg1"/>
              </a:solidFill>
              <a:sym typeface="+mn-ea"/>
            </a:endParaRPr>
          </a:p>
          <a:p>
            <a:pPr fontAlgn="auto">
              <a:lnSpc>
                <a:spcPct val="150000"/>
              </a:lnSpc>
            </a:pPr>
            <a:r>
              <a:rPr lang="zh-CN" altLang="en-US">
                <a:solidFill>
                  <a:schemeClr val="bg1"/>
                </a:solidFill>
                <a:sym typeface="+mn-ea"/>
              </a:rPr>
              <a:t>参数：该滤镜本身不含有参数。</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扩展知识：滤镜</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502410"/>
            <a:ext cx="9514205" cy="5077460"/>
          </a:xfrm>
          <a:prstGeom prst="rect">
            <a:avLst/>
          </a:prstGeom>
          <a:noFill/>
        </p:spPr>
        <p:txBody>
          <a:bodyPr wrap="square" rtlCol="0">
            <a:spAutoFit/>
          </a:bodyPr>
          <a:p>
            <a:pPr fontAlgn="auto">
              <a:lnSpc>
                <a:spcPct val="150000"/>
              </a:lnSpc>
            </a:pPr>
            <a:r>
              <a:rPr lang="zh-CN" altLang="en-US">
                <a:solidFill>
                  <a:schemeClr val="bg1"/>
                </a:solidFill>
                <a:sym typeface="+mn-ea"/>
              </a:rPr>
              <a:t>11、倒置滤镜</a:t>
            </a:r>
            <a:endParaRPr lang="zh-CN" altLang="en-US">
              <a:solidFill>
                <a:schemeClr val="bg1"/>
              </a:solidFill>
              <a:sym typeface="+mn-ea"/>
            </a:endParaRPr>
          </a:p>
          <a:p>
            <a:pPr fontAlgn="auto">
              <a:lnSpc>
                <a:spcPct val="150000"/>
              </a:lnSpc>
            </a:pPr>
            <a:r>
              <a:rPr lang="zh-CN" altLang="en-US">
                <a:solidFill>
                  <a:schemeClr val="bg1"/>
                </a:solidFill>
                <a:sym typeface="+mn-ea"/>
              </a:rPr>
              <a:t>作用：使用该滤镜可以把包括色彩、饱和度、和亮度值等对象的可视化属性全部翻转。</a:t>
            </a:r>
            <a:endParaRPr lang="zh-CN" altLang="en-US">
              <a:solidFill>
                <a:schemeClr val="bg1"/>
              </a:solidFill>
              <a:sym typeface="+mn-ea"/>
            </a:endParaRPr>
          </a:p>
          <a:p>
            <a:pPr fontAlgn="auto">
              <a:lnSpc>
                <a:spcPct val="150000"/>
              </a:lnSpc>
            </a:pPr>
            <a:r>
              <a:rPr lang="zh-CN" altLang="en-US">
                <a:solidFill>
                  <a:schemeClr val="bg1"/>
                </a:solidFill>
                <a:sym typeface="+mn-ea"/>
              </a:rPr>
              <a:t>语法： {filter:invert}</a:t>
            </a:r>
            <a:endParaRPr lang="zh-CN" altLang="en-US">
              <a:solidFill>
                <a:schemeClr val="bg1"/>
              </a:solidFill>
              <a:sym typeface="+mn-ea"/>
            </a:endParaRPr>
          </a:p>
          <a:p>
            <a:pPr fontAlgn="auto">
              <a:lnSpc>
                <a:spcPct val="150000"/>
              </a:lnSpc>
            </a:pPr>
            <a:r>
              <a:rPr lang="zh-CN" altLang="en-US">
                <a:solidFill>
                  <a:schemeClr val="bg1"/>
                </a:solidFill>
                <a:sym typeface="+mn-ea"/>
              </a:rPr>
              <a:t>参数：该滤镜没有参数。</a:t>
            </a:r>
            <a:endParaRPr lang="zh-CN" altLang="en-US">
              <a:solidFill>
                <a:schemeClr val="bg1"/>
              </a:solidFill>
              <a:sym typeface="+mn-ea"/>
            </a:endParaRPr>
          </a:p>
          <a:p>
            <a:pPr fontAlgn="auto">
              <a:lnSpc>
                <a:spcPct val="150000"/>
              </a:lnSpc>
            </a:pPr>
            <a:endParaRPr lang="zh-CN" altLang="en-US">
              <a:solidFill>
                <a:schemeClr val="bg1"/>
              </a:solidFill>
              <a:sym typeface="+mn-ea"/>
            </a:endParaRPr>
          </a:p>
          <a:p>
            <a:pPr fontAlgn="auto">
              <a:lnSpc>
                <a:spcPct val="150000"/>
              </a:lnSpc>
            </a:pPr>
            <a:r>
              <a:rPr lang="zh-CN" altLang="en-US">
                <a:solidFill>
                  <a:schemeClr val="bg1"/>
                </a:solidFill>
                <a:sym typeface="+mn-ea"/>
              </a:rPr>
              <a:t>12、波纹滤镜</a:t>
            </a:r>
            <a:endParaRPr lang="zh-CN" altLang="en-US">
              <a:solidFill>
                <a:schemeClr val="bg1"/>
              </a:solidFill>
              <a:sym typeface="+mn-ea"/>
            </a:endParaRPr>
          </a:p>
          <a:p>
            <a:pPr fontAlgn="auto">
              <a:lnSpc>
                <a:spcPct val="150000"/>
              </a:lnSpc>
            </a:pPr>
            <a:r>
              <a:rPr lang="zh-CN" altLang="en-US">
                <a:solidFill>
                  <a:schemeClr val="bg1"/>
                </a:solidFill>
                <a:sym typeface="+mn-ea"/>
              </a:rPr>
              <a:t>作用：波纹滤镜可以在水平和竖直方向利用正弦波打乱图象，使图象产生水波效果。</a:t>
            </a:r>
            <a:endParaRPr lang="zh-CN" altLang="en-US">
              <a:solidFill>
                <a:schemeClr val="bg1"/>
              </a:solidFill>
              <a:sym typeface="+mn-ea"/>
            </a:endParaRPr>
          </a:p>
          <a:p>
            <a:pPr fontAlgn="auto">
              <a:lnSpc>
                <a:spcPct val="150000"/>
              </a:lnSpc>
            </a:pPr>
            <a:r>
              <a:rPr lang="zh-CN" altLang="en-US">
                <a:solidFill>
                  <a:schemeClr val="bg1"/>
                </a:solidFill>
                <a:sym typeface="+mn-ea"/>
              </a:rPr>
              <a:t>语法：{filter:wave(add=add,freq=freq,lightstrength=strength,phase=phase,strength=strength)}</a:t>
            </a:r>
            <a:endParaRPr lang="zh-CN" altLang="en-US">
              <a:solidFill>
                <a:schemeClr val="bg1"/>
              </a:solidFill>
              <a:sym typeface="+mn-ea"/>
            </a:endParaRPr>
          </a:p>
          <a:p>
            <a:pPr fontAlgn="auto">
              <a:lnSpc>
                <a:spcPct val="150000"/>
              </a:lnSpc>
            </a:pPr>
            <a:r>
              <a:rPr lang="zh-CN" altLang="en-US">
                <a:solidFill>
                  <a:schemeClr val="bg1"/>
                </a:solidFill>
                <a:sym typeface="+mn-ea"/>
              </a:rPr>
              <a:t>参数：该滤镜的add参数是一个布尔数值，它是用来表示是否要把对象按照波形样式打乱；freq参数是用来设置波纹频率的，也就是指定在对象上一共需要产生多少个完整的波纹；lightstrength参数可以设置波纹光影的增强效果的，其数值范围在0到100之间；phase参数是用来设置正弦波的偏移量的，strength是设置正弦波的振幅大小的。</a:t>
            </a:r>
            <a:endParaRPr lang="zh-CN" altLang="en-US">
              <a:solidFill>
                <a:schemeClr val="bg1"/>
              </a:solidFill>
              <a:sym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图片高级-透明图片</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985010"/>
            <a:ext cx="9514205" cy="3830955"/>
          </a:xfrm>
          <a:prstGeom prst="rect">
            <a:avLst/>
          </a:prstGeom>
          <a:noFill/>
        </p:spPr>
        <p:txBody>
          <a:bodyPr wrap="square" rtlCol="0">
            <a:spAutoFit/>
          </a:bodyPr>
          <a:p>
            <a:pPr fontAlgn="auto">
              <a:lnSpc>
                <a:spcPct val="150000"/>
              </a:lnSpc>
            </a:pPr>
            <a:r>
              <a:rPr lang="zh-CN" altLang="en-US">
                <a:solidFill>
                  <a:schemeClr val="bg1"/>
                </a:solidFill>
                <a:sym typeface="+mn-ea"/>
              </a:rPr>
              <a:t>图片高级-透明图片</a:t>
            </a:r>
            <a:endParaRPr lang="zh-CN" altLang="en-US">
              <a:solidFill>
                <a:schemeClr val="bg1"/>
              </a:solidFill>
              <a:sym typeface="+mn-ea"/>
            </a:endParaRPr>
          </a:p>
          <a:p>
            <a:pPr fontAlgn="auto">
              <a:lnSpc>
                <a:spcPct val="150000"/>
              </a:lnSpc>
            </a:pPr>
            <a:endParaRPr lang="zh-CN" altLang="en-US">
              <a:solidFill>
                <a:schemeClr val="bg1"/>
              </a:solidFill>
              <a:sym typeface="+mn-ea"/>
            </a:endParaRPr>
          </a:p>
          <a:p>
            <a:pPr fontAlgn="auto">
              <a:lnSpc>
                <a:spcPct val="150000"/>
              </a:lnSpc>
            </a:pPr>
            <a:r>
              <a:rPr lang="zh-CN" altLang="en-US">
                <a:solidFill>
                  <a:schemeClr val="bg1"/>
                </a:solidFill>
                <a:sym typeface="+mn-ea"/>
              </a:rPr>
              <a:t>（一）网页上常用的图片格式（jpg,png,gif）</a:t>
            </a:r>
            <a:r>
              <a:rPr lang="en-US" altLang="zh-CN">
                <a:solidFill>
                  <a:schemeClr val="bg1"/>
                </a:solidFill>
                <a:sym typeface="+mn-ea"/>
              </a:rPr>
              <a:t>	jpg</a:t>
            </a:r>
            <a:r>
              <a:rPr lang="zh-CN" altLang="zh-CN">
                <a:solidFill>
                  <a:schemeClr val="bg1"/>
                </a:solidFill>
                <a:sym typeface="+mn-ea"/>
              </a:rPr>
              <a:t>牺牲像素降低画质</a:t>
            </a:r>
            <a:r>
              <a:rPr lang="en-US" altLang="zh-CN">
                <a:solidFill>
                  <a:schemeClr val="bg1"/>
                </a:solidFill>
                <a:sym typeface="+mn-ea"/>
              </a:rPr>
              <a:t>----</a:t>
            </a:r>
            <a:r>
              <a:rPr lang="zh-CN" altLang="en-US">
                <a:solidFill>
                  <a:schemeClr val="bg1"/>
                </a:solidFill>
                <a:sym typeface="+mn-ea"/>
              </a:rPr>
              <a:t>图片体积</a:t>
            </a:r>
            <a:endParaRPr lang="zh-CN" altLang="en-US">
              <a:solidFill>
                <a:schemeClr val="bg1"/>
              </a:solidFill>
              <a:sym typeface="+mn-ea"/>
            </a:endParaRPr>
          </a:p>
          <a:p>
            <a:pPr fontAlgn="auto">
              <a:lnSpc>
                <a:spcPct val="150000"/>
              </a:lnSpc>
            </a:pPr>
            <a:endParaRPr lang="zh-CN" altLang="en-US">
              <a:solidFill>
                <a:schemeClr val="bg1"/>
              </a:solidFill>
              <a:sym typeface="+mn-ea"/>
            </a:endParaRPr>
          </a:p>
          <a:p>
            <a:pPr fontAlgn="auto">
              <a:lnSpc>
                <a:spcPct val="150000"/>
              </a:lnSpc>
            </a:pPr>
            <a:r>
              <a:rPr lang="zh-CN" altLang="en-US">
                <a:solidFill>
                  <a:schemeClr val="bg1"/>
                </a:solidFill>
                <a:sym typeface="+mn-ea"/>
              </a:rPr>
              <a:t>     支持透明：gif，png(png8,png24,png32)</a:t>
            </a:r>
            <a:endParaRPr lang="zh-CN" altLang="en-US">
              <a:solidFill>
                <a:schemeClr val="bg1"/>
              </a:solidFill>
              <a:sym typeface="+mn-ea"/>
            </a:endParaRPr>
          </a:p>
          <a:p>
            <a:pPr fontAlgn="auto">
              <a:lnSpc>
                <a:spcPct val="150000"/>
              </a:lnSpc>
            </a:pPr>
            <a:endParaRPr lang="zh-CN" altLang="en-US">
              <a:solidFill>
                <a:schemeClr val="bg1"/>
              </a:solidFill>
              <a:sym typeface="+mn-ea"/>
            </a:endParaRPr>
          </a:p>
          <a:p>
            <a:pPr fontAlgn="auto">
              <a:lnSpc>
                <a:spcPct val="150000"/>
              </a:lnSpc>
            </a:pPr>
            <a:r>
              <a:rPr lang="zh-CN" altLang="en-US">
                <a:solidFill>
                  <a:schemeClr val="bg1"/>
                </a:solidFill>
                <a:sym typeface="+mn-ea"/>
              </a:rPr>
              <a:t>（二）网页上的图片形式（插入图片和背景图）</a:t>
            </a:r>
            <a:endParaRPr lang="zh-CN" altLang="en-US">
              <a:solidFill>
                <a:schemeClr val="bg1"/>
              </a:solidFill>
              <a:sym typeface="+mn-ea"/>
            </a:endParaRPr>
          </a:p>
          <a:p>
            <a:pPr fontAlgn="auto">
              <a:lnSpc>
                <a:spcPct val="150000"/>
              </a:lnSpc>
            </a:pPr>
            <a:endParaRPr lang="zh-CN" altLang="en-US">
              <a:solidFill>
                <a:schemeClr val="bg1"/>
              </a:solidFill>
              <a:sym typeface="+mn-ea"/>
            </a:endParaRPr>
          </a:p>
          <a:p>
            <a:pPr fontAlgn="auto">
              <a:lnSpc>
                <a:spcPct val="150000"/>
              </a:lnSpc>
            </a:pPr>
            <a:r>
              <a:rPr lang="zh-CN" altLang="en-US">
                <a:solidFill>
                  <a:schemeClr val="bg1"/>
                </a:solidFill>
                <a:sym typeface="+mn-ea"/>
              </a:rPr>
              <a:t>（三）插入图片透明</a:t>
            </a:r>
            <a:endParaRPr lang="zh-CN" altLang="en-US">
              <a:solidFill>
                <a:schemeClr val="bg1"/>
              </a:solidFill>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图片高级-透明图片</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985010"/>
            <a:ext cx="9514205" cy="4246245"/>
          </a:xfrm>
          <a:prstGeom prst="rect">
            <a:avLst/>
          </a:prstGeom>
          <a:noFill/>
        </p:spPr>
        <p:txBody>
          <a:bodyPr wrap="square" rtlCol="0">
            <a:spAutoFit/>
          </a:bodyPr>
          <a:p>
            <a:pPr fontAlgn="auto">
              <a:lnSpc>
                <a:spcPct val="150000"/>
              </a:lnSpc>
            </a:pPr>
            <a:r>
              <a:rPr lang="zh-CN" altLang="en-US">
                <a:solidFill>
                  <a:schemeClr val="bg1"/>
                </a:solidFill>
                <a:sym typeface="+mn-ea"/>
              </a:rPr>
              <a:t>网页上常用的图片格式</a:t>
            </a:r>
            <a:endParaRPr lang="zh-CN" altLang="en-US">
              <a:solidFill>
                <a:schemeClr val="bg1"/>
              </a:solidFill>
              <a:sym typeface="+mn-ea"/>
            </a:endParaRPr>
          </a:p>
          <a:p>
            <a:pPr fontAlgn="auto">
              <a:lnSpc>
                <a:spcPct val="150000"/>
              </a:lnSpc>
            </a:pPr>
            <a:endParaRPr lang="zh-CN" altLang="en-US">
              <a:solidFill>
                <a:schemeClr val="bg1"/>
              </a:solidFill>
              <a:sym typeface="+mn-ea"/>
            </a:endParaRPr>
          </a:p>
          <a:p>
            <a:pPr fontAlgn="auto">
              <a:lnSpc>
                <a:spcPct val="150000"/>
              </a:lnSpc>
            </a:pPr>
            <a:r>
              <a:rPr lang="zh-CN" altLang="en-US">
                <a:solidFill>
                  <a:schemeClr val="bg1"/>
                </a:solidFill>
                <a:sym typeface="+mn-ea"/>
              </a:rPr>
              <a:t>1)jpg:有损压缩格式，靠损失图片本身的质量来减小图片的体积，适用于颜色丰富的图像;(像素点组成的，像素点越多会越清晰 )</a:t>
            </a:r>
            <a:endParaRPr lang="zh-CN" altLang="en-US">
              <a:solidFill>
                <a:schemeClr val="bg1"/>
              </a:solidFill>
              <a:sym typeface="+mn-ea"/>
            </a:endParaRPr>
          </a:p>
          <a:p>
            <a:pPr fontAlgn="auto">
              <a:lnSpc>
                <a:spcPct val="150000"/>
              </a:lnSpc>
            </a:pPr>
            <a:endParaRPr lang="zh-CN" altLang="en-US">
              <a:solidFill>
                <a:schemeClr val="bg1"/>
              </a:solidFill>
              <a:sym typeface="+mn-ea"/>
            </a:endParaRPr>
          </a:p>
          <a:p>
            <a:pPr fontAlgn="auto">
              <a:lnSpc>
                <a:spcPct val="150000"/>
              </a:lnSpc>
            </a:pPr>
            <a:r>
              <a:rPr lang="zh-CN" altLang="en-US">
                <a:solidFill>
                  <a:schemeClr val="bg1"/>
                </a:solidFill>
                <a:sym typeface="+mn-ea"/>
              </a:rPr>
              <a:t>2）gif：有损压缩格式，靠损失图片的色彩数量来减小图片的体积，支持透明，支持动画，适用于颜色数量较少的图像;</a:t>
            </a:r>
            <a:endParaRPr lang="zh-CN" altLang="en-US">
              <a:solidFill>
                <a:schemeClr val="bg1"/>
              </a:solidFill>
              <a:sym typeface="+mn-ea"/>
            </a:endParaRPr>
          </a:p>
          <a:p>
            <a:pPr fontAlgn="auto">
              <a:lnSpc>
                <a:spcPct val="150000"/>
              </a:lnSpc>
            </a:pPr>
            <a:endParaRPr lang="zh-CN" altLang="en-US">
              <a:solidFill>
                <a:schemeClr val="bg1"/>
              </a:solidFill>
              <a:sym typeface="+mn-ea"/>
            </a:endParaRPr>
          </a:p>
          <a:p>
            <a:pPr fontAlgn="auto">
              <a:lnSpc>
                <a:spcPct val="150000"/>
              </a:lnSpc>
            </a:pPr>
            <a:r>
              <a:rPr lang="zh-CN" altLang="en-US">
                <a:solidFill>
                  <a:schemeClr val="bg1"/>
                </a:solidFill>
                <a:sym typeface="+mn-ea"/>
              </a:rPr>
              <a:t>3)png:有损压缩格式，损失图片的色彩数量来减小图片的体积，支持透明，不支持动画，是fireworks的 源文件格式，适用于颜色数量较少的图像;</a:t>
            </a:r>
            <a:endParaRPr lang="zh-CN" altLang="en-US">
              <a:solidFill>
                <a:schemeClr val="bg1"/>
              </a:solidFill>
              <a:sym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图片高级-透明图片</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985010"/>
            <a:ext cx="9514205" cy="4246245"/>
          </a:xfrm>
          <a:prstGeom prst="rect">
            <a:avLst/>
          </a:prstGeom>
          <a:noFill/>
        </p:spPr>
        <p:txBody>
          <a:bodyPr wrap="square" rtlCol="0">
            <a:spAutoFit/>
          </a:bodyPr>
          <a:p>
            <a:pPr fontAlgn="auto">
              <a:lnSpc>
                <a:spcPct val="150000"/>
              </a:lnSpc>
            </a:pPr>
            <a:r>
              <a:rPr lang="zh-CN" altLang="en-US">
                <a:solidFill>
                  <a:schemeClr val="bg1"/>
                </a:solidFill>
                <a:sym typeface="+mn-ea"/>
              </a:rPr>
              <a:t>A.图片背景透明：</a:t>
            </a:r>
            <a:endParaRPr lang="zh-CN" altLang="en-US">
              <a:solidFill>
                <a:schemeClr val="bg1"/>
              </a:solidFill>
              <a:sym typeface="+mn-ea"/>
            </a:endParaRPr>
          </a:p>
          <a:p>
            <a:pPr fontAlgn="auto">
              <a:lnSpc>
                <a:spcPct val="150000"/>
              </a:lnSpc>
            </a:pPr>
            <a:r>
              <a:rPr lang="zh-CN" altLang="en-US">
                <a:solidFill>
                  <a:schemeClr val="bg1"/>
                </a:solidFill>
                <a:sym typeface="+mn-ea"/>
              </a:rPr>
              <a:t>            .gif：支持</a:t>
            </a:r>
            <a:endParaRPr lang="zh-CN" altLang="en-US">
              <a:solidFill>
                <a:schemeClr val="bg1"/>
              </a:solidFill>
              <a:sym typeface="+mn-ea"/>
            </a:endParaRPr>
          </a:p>
          <a:p>
            <a:pPr fontAlgn="auto">
              <a:lnSpc>
                <a:spcPct val="150000"/>
              </a:lnSpc>
            </a:pPr>
            <a:r>
              <a:rPr lang="zh-CN" altLang="en-US">
                <a:solidFill>
                  <a:schemeClr val="bg1"/>
                </a:solidFill>
                <a:sym typeface="+mn-ea"/>
              </a:rPr>
              <a:t>            .png8：支持(建议使用)</a:t>
            </a:r>
            <a:endParaRPr lang="zh-CN" altLang="en-US">
              <a:solidFill>
                <a:schemeClr val="bg1"/>
              </a:solidFill>
              <a:sym typeface="+mn-ea"/>
            </a:endParaRPr>
          </a:p>
          <a:p>
            <a:pPr fontAlgn="auto">
              <a:lnSpc>
                <a:spcPct val="150000"/>
              </a:lnSpc>
            </a:pPr>
            <a:r>
              <a:rPr lang="zh-CN" altLang="en-US">
                <a:solidFill>
                  <a:schemeClr val="bg1"/>
                </a:solidFill>
                <a:sym typeface="+mn-ea"/>
              </a:rPr>
              <a:t>            .png24:IE6不支持，其它内核浏览器支持（PS制作)</a:t>
            </a:r>
            <a:endParaRPr lang="zh-CN" altLang="en-US">
              <a:solidFill>
                <a:schemeClr val="bg1"/>
              </a:solidFill>
              <a:sym typeface="+mn-ea"/>
            </a:endParaRPr>
          </a:p>
          <a:p>
            <a:pPr fontAlgn="auto">
              <a:lnSpc>
                <a:spcPct val="150000"/>
              </a:lnSpc>
            </a:pPr>
            <a:r>
              <a:rPr lang="zh-CN" altLang="en-US">
                <a:solidFill>
                  <a:schemeClr val="bg1"/>
                </a:solidFill>
                <a:sym typeface="+mn-ea"/>
              </a:rPr>
              <a:t>            .png32：IE6不支持，其它内核浏览器支持</a:t>
            </a:r>
            <a:endParaRPr lang="zh-CN" altLang="en-US">
              <a:solidFill>
                <a:schemeClr val="bg1"/>
              </a:solidFill>
              <a:sym typeface="+mn-ea"/>
            </a:endParaRPr>
          </a:p>
          <a:p>
            <a:pPr fontAlgn="auto">
              <a:lnSpc>
                <a:spcPct val="150000"/>
              </a:lnSpc>
            </a:pPr>
            <a:endParaRPr lang="zh-CN" altLang="en-US">
              <a:solidFill>
                <a:schemeClr val="bg1"/>
              </a:solidFill>
              <a:sym typeface="+mn-ea"/>
            </a:endParaRPr>
          </a:p>
          <a:p>
            <a:pPr fontAlgn="auto">
              <a:lnSpc>
                <a:spcPct val="150000"/>
              </a:lnSpc>
            </a:pPr>
            <a:endParaRPr lang="zh-CN" altLang="en-US">
              <a:solidFill>
                <a:schemeClr val="bg1"/>
              </a:solidFill>
              <a:sym typeface="+mn-ea"/>
            </a:endParaRPr>
          </a:p>
          <a:p>
            <a:pPr fontAlgn="auto">
              <a:lnSpc>
                <a:spcPct val="150000"/>
              </a:lnSpc>
            </a:pPr>
            <a:r>
              <a:rPr lang="zh-CN" altLang="en-US">
                <a:solidFill>
                  <a:schemeClr val="bg1"/>
                </a:solidFill>
                <a:sym typeface="+mn-ea"/>
              </a:rPr>
              <a:t>B.图片本身透明</a:t>
            </a:r>
            <a:endParaRPr lang="zh-CN" altLang="en-US">
              <a:solidFill>
                <a:schemeClr val="bg1"/>
              </a:solidFill>
              <a:sym typeface="+mn-ea"/>
            </a:endParaRPr>
          </a:p>
          <a:p>
            <a:pPr fontAlgn="auto">
              <a:lnSpc>
                <a:spcPct val="150000"/>
              </a:lnSpc>
            </a:pPr>
            <a:r>
              <a:rPr lang="zh-CN" altLang="en-US">
                <a:solidFill>
                  <a:schemeClr val="bg1"/>
                </a:solidFill>
                <a:sym typeface="+mn-ea"/>
              </a:rPr>
              <a:t>            .png24:IE6不支持（ps制作)，可用filter兼容。</a:t>
            </a:r>
            <a:endParaRPr lang="zh-CN" altLang="en-US">
              <a:solidFill>
                <a:schemeClr val="bg1"/>
              </a:solidFill>
              <a:sym typeface="+mn-ea"/>
            </a:endParaRPr>
          </a:p>
          <a:p>
            <a:pPr fontAlgn="auto">
              <a:lnSpc>
                <a:spcPct val="150000"/>
              </a:lnSpc>
            </a:pPr>
            <a:r>
              <a:rPr lang="zh-CN" altLang="en-US">
                <a:solidFill>
                  <a:schemeClr val="bg1"/>
                </a:solidFill>
                <a:sym typeface="+mn-ea"/>
              </a:rPr>
              <a:t>            .png32：IE6不支持，可用filter兼容。</a:t>
            </a:r>
            <a:endParaRPr lang="zh-CN" altLang="en-US">
              <a:solidFill>
                <a:schemeClr val="bg1"/>
              </a:solidFill>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3拷贝.jpg"/>
          <p:cNvPicPr>
            <a:picLocks noChangeAspect="1" noChangeArrowheads="1"/>
          </p:cNvPicPr>
          <p:nvPr/>
        </p:nvPicPr>
        <p:blipFill>
          <a:blip r:embed="rId1" cstate="print"/>
          <a:srcRect/>
          <a:stretch>
            <a:fillRect/>
          </a:stretch>
        </p:blipFill>
        <p:spPr bwMode="auto">
          <a:xfrm>
            <a:off x="-10160" y="0"/>
            <a:ext cx="12192000" cy="6840220"/>
          </a:xfrm>
          <a:prstGeom prst="rect">
            <a:avLst/>
          </a:prstGeom>
          <a:noFill/>
        </p:spPr>
      </p:pic>
      <p:pic>
        <p:nvPicPr>
          <p:cNvPr id="2051"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3" name="矩形 2"/>
          <p:cNvSpPr/>
          <p:nvPr/>
        </p:nvSpPr>
        <p:spPr>
          <a:xfrm>
            <a:off x="5813133" y="1877609"/>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4" name="矩形 3"/>
          <p:cNvSpPr/>
          <p:nvPr/>
        </p:nvSpPr>
        <p:spPr>
          <a:xfrm>
            <a:off x="5813133" y="3076575"/>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t>       </a:t>
            </a:r>
            <a:endParaRPr lang="zh-CN" altLang="en-US" dirty="0"/>
          </a:p>
        </p:txBody>
      </p:sp>
      <p:sp>
        <p:nvSpPr>
          <p:cNvPr id="7" name="TextBox 6"/>
          <p:cNvSpPr txBox="1"/>
          <p:nvPr/>
        </p:nvSpPr>
        <p:spPr>
          <a:xfrm>
            <a:off x="6005609" y="2011415"/>
            <a:ext cx="405880" cy="523220"/>
          </a:xfrm>
          <a:prstGeom prst="rect">
            <a:avLst/>
          </a:prstGeom>
          <a:noFill/>
        </p:spPr>
        <p:txBody>
          <a:bodyPr wrap="none" rtlCol="0">
            <a:spAutoFit/>
          </a:bodyPr>
          <a:p>
            <a:r>
              <a:rPr lang="en-US" altLang="zh-CN" sz="2800" b="1" dirty="0" smtClean="0">
                <a:solidFill>
                  <a:schemeClr val="bg1"/>
                </a:solidFill>
                <a:latin typeface="+mn-ea"/>
              </a:rPr>
              <a:t>1</a:t>
            </a:r>
            <a:endParaRPr lang="zh-CN" altLang="en-US" sz="2800" b="1" dirty="0">
              <a:solidFill>
                <a:schemeClr val="bg1"/>
              </a:solidFill>
              <a:latin typeface="+mn-ea"/>
            </a:endParaRPr>
          </a:p>
        </p:txBody>
      </p:sp>
      <p:sp>
        <p:nvSpPr>
          <p:cNvPr id="8" name="TextBox 7"/>
          <p:cNvSpPr txBox="1"/>
          <p:nvPr/>
        </p:nvSpPr>
        <p:spPr>
          <a:xfrm>
            <a:off x="6976110" y="2088515"/>
            <a:ext cx="4001135" cy="368300"/>
          </a:xfrm>
          <a:prstGeom prst="rect">
            <a:avLst/>
          </a:prstGeom>
          <a:noFill/>
        </p:spPr>
        <p:txBody>
          <a:bodyPr wrap="square" rtlCol="0">
            <a:spAutoFit/>
          </a:bodyPr>
          <a:p>
            <a:pPr algn="l"/>
            <a:r>
              <a:rPr lang="zh-CN" altLang="en-US" dirty="0" smtClean="0">
                <a:solidFill>
                  <a:schemeClr val="bg1"/>
                </a:solidFill>
              </a:rPr>
              <a:t>表单标签及属性补充</a:t>
            </a:r>
            <a:endParaRPr lang="en-US" altLang="zh-CN" dirty="0" smtClean="0">
              <a:solidFill>
                <a:schemeClr val="bg1"/>
              </a:solidFill>
            </a:endParaRPr>
          </a:p>
        </p:txBody>
      </p:sp>
      <p:sp>
        <p:nvSpPr>
          <p:cNvPr id="14" name="TextBox 13"/>
          <p:cNvSpPr txBox="1"/>
          <p:nvPr/>
        </p:nvSpPr>
        <p:spPr>
          <a:xfrm>
            <a:off x="6005609" y="3193829"/>
            <a:ext cx="405880" cy="523220"/>
          </a:xfrm>
          <a:prstGeom prst="rect">
            <a:avLst/>
          </a:prstGeom>
          <a:noFill/>
        </p:spPr>
        <p:txBody>
          <a:bodyPr wrap="none" rtlCol="0">
            <a:spAutoFit/>
          </a:bodyPr>
          <a:p>
            <a:r>
              <a:rPr lang="en-US" altLang="zh-CN" sz="2800" b="1" dirty="0" smtClean="0">
                <a:solidFill>
                  <a:schemeClr val="bg1"/>
                </a:solidFill>
                <a:latin typeface="+mn-ea"/>
              </a:rPr>
              <a:t>2</a:t>
            </a:r>
            <a:endParaRPr lang="zh-CN" altLang="en-US" sz="2800" b="1" dirty="0">
              <a:solidFill>
                <a:schemeClr val="bg1"/>
              </a:solidFill>
              <a:latin typeface="+mn-ea"/>
            </a:endParaRPr>
          </a:p>
        </p:txBody>
      </p:sp>
      <p:sp>
        <p:nvSpPr>
          <p:cNvPr id="17" name="TextBox 16"/>
          <p:cNvSpPr txBox="1"/>
          <p:nvPr/>
        </p:nvSpPr>
        <p:spPr>
          <a:xfrm>
            <a:off x="6976110" y="3244850"/>
            <a:ext cx="3334385" cy="368300"/>
          </a:xfrm>
          <a:prstGeom prst="rect">
            <a:avLst/>
          </a:prstGeom>
          <a:noFill/>
        </p:spPr>
        <p:txBody>
          <a:bodyPr wrap="square" rtlCol="0">
            <a:spAutoFit/>
          </a:bodyPr>
          <a:p>
            <a:pPr algn="l"/>
            <a:r>
              <a:rPr lang="zh-CN" altLang="en-US" dirty="0" smtClean="0">
                <a:solidFill>
                  <a:schemeClr val="bg1"/>
                </a:solidFill>
              </a:rPr>
              <a:t>表格标签及属性补充</a:t>
            </a:r>
            <a:endParaRPr lang="zh-CN" altLang="en-US" dirty="0" smtClean="0">
              <a:solidFill>
                <a:schemeClr val="bg1"/>
              </a:solidFill>
            </a:endParaRPr>
          </a:p>
        </p:txBody>
      </p:sp>
      <p:sp>
        <p:nvSpPr>
          <p:cNvPr id="5" name="矩形 4"/>
          <p:cNvSpPr/>
          <p:nvPr/>
        </p:nvSpPr>
        <p:spPr>
          <a:xfrm>
            <a:off x="5813133" y="4156075"/>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t>       </a:t>
            </a:r>
            <a:endParaRPr lang="zh-CN" altLang="en-US" dirty="0"/>
          </a:p>
        </p:txBody>
      </p:sp>
      <p:sp>
        <p:nvSpPr>
          <p:cNvPr id="6" name="TextBox 13"/>
          <p:cNvSpPr txBox="1"/>
          <p:nvPr/>
        </p:nvSpPr>
        <p:spPr>
          <a:xfrm>
            <a:off x="6005609" y="4315239"/>
            <a:ext cx="401955" cy="521970"/>
          </a:xfrm>
          <a:prstGeom prst="rect">
            <a:avLst/>
          </a:prstGeom>
          <a:noFill/>
        </p:spPr>
        <p:txBody>
          <a:bodyPr wrap="none" rtlCol="0">
            <a:spAutoFit/>
          </a:bodyPr>
          <a:p>
            <a:r>
              <a:rPr lang="en-US" altLang="zh-CN" sz="2800" b="1" dirty="0">
                <a:solidFill>
                  <a:schemeClr val="bg1"/>
                </a:solidFill>
                <a:latin typeface="+mn-ea"/>
              </a:rPr>
              <a:t>3</a:t>
            </a:r>
            <a:endParaRPr lang="en-US" altLang="zh-CN" sz="2800" b="1" dirty="0">
              <a:solidFill>
                <a:schemeClr val="bg1"/>
              </a:solidFill>
              <a:latin typeface="+mn-ea"/>
            </a:endParaRPr>
          </a:p>
        </p:txBody>
      </p:sp>
      <p:sp>
        <p:nvSpPr>
          <p:cNvPr id="9" name="TextBox 16"/>
          <p:cNvSpPr txBox="1"/>
          <p:nvPr/>
        </p:nvSpPr>
        <p:spPr>
          <a:xfrm>
            <a:off x="6976110" y="4315460"/>
            <a:ext cx="3334385" cy="368300"/>
          </a:xfrm>
          <a:prstGeom prst="rect">
            <a:avLst/>
          </a:prstGeom>
          <a:noFill/>
        </p:spPr>
        <p:txBody>
          <a:bodyPr wrap="square" rtlCol="0">
            <a:spAutoFit/>
          </a:bodyPr>
          <a:p>
            <a:pPr algn="l"/>
            <a:r>
              <a:rPr lang="zh-CN" altLang="en-US" dirty="0" smtClean="0">
                <a:solidFill>
                  <a:schemeClr val="bg1"/>
                </a:solidFill>
              </a:rPr>
              <a:t>CSS统筹</a:t>
            </a:r>
            <a:endParaRPr lang="zh-CN" altLang="en-US" dirty="0" smtClean="0">
              <a:solidFill>
                <a:schemeClr val="bg1"/>
              </a:solidFill>
            </a:endParaRPr>
          </a:p>
        </p:txBody>
      </p:sp>
      <p:sp>
        <p:nvSpPr>
          <p:cNvPr id="10" name="矩形 9"/>
          <p:cNvSpPr/>
          <p:nvPr/>
        </p:nvSpPr>
        <p:spPr>
          <a:xfrm>
            <a:off x="5813133" y="5255895"/>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smtClean="0"/>
              <a:t>       </a:t>
            </a:r>
            <a:endParaRPr lang="zh-CN" altLang="en-US" dirty="0"/>
          </a:p>
        </p:txBody>
      </p:sp>
      <p:sp>
        <p:nvSpPr>
          <p:cNvPr id="11" name="TextBox 13"/>
          <p:cNvSpPr txBox="1"/>
          <p:nvPr/>
        </p:nvSpPr>
        <p:spPr>
          <a:xfrm>
            <a:off x="6005609" y="5415059"/>
            <a:ext cx="401955" cy="521970"/>
          </a:xfrm>
          <a:prstGeom prst="rect">
            <a:avLst/>
          </a:prstGeom>
          <a:noFill/>
        </p:spPr>
        <p:txBody>
          <a:bodyPr wrap="none" rtlCol="0">
            <a:spAutoFit/>
          </a:bodyPr>
          <a:p>
            <a:r>
              <a:rPr lang="en-US" altLang="zh-CN" sz="2800" b="1" dirty="0">
                <a:solidFill>
                  <a:schemeClr val="bg1"/>
                </a:solidFill>
                <a:latin typeface="+mn-ea"/>
              </a:rPr>
              <a:t>4</a:t>
            </a:r>
            <a:endParaRPr lang="en-US" altLang="zh-CN" sz="2800" b="1" dirty="0">
              <a:solidFill>
                <a:schemeClr val="bg1"/>
              </a:solidFill>
              <a:latin typeface="+mn-ea"/>
            </a:endParaRPr>
          </a:p>
        </p:txBody>
      </p:sp>
      <p:sp>
        <p:nvSpPr>
          <p:cNvPr id="12" name="TextBox 16"/>
          <p:cNvSpPr txBox="1"/>
          <p:nvPr/>
        </p:nvSpPr>
        <p:spPr>
          <a:xfrm>
            <a:off x="6976110" y="5415280"/>
            <a:ext cx="3334385" cy="368300"/>
          </a:xfrm>
          <a:prstGeom prst="rect">
            <a:avLst/>
          </a:prstGeom>
          <a:noFill/>
        </p:spPr>
        <p:txBody>
          <a:bodyPr wrap="square" rtlCol="0">
            <a:spAutoFit/>
          </a:bodyPr>
          <a:p>
            <a:pPr algn="l"/>
            <a:r>
              <a:rPr lang="zh-CN" altLang="en-US" dirty="0" smtClean="0">
                <a:solidFill>
                  <a:schemeClr val="bg1"/>
                </a:solidFill>
              </a:rPr>
              <a:t>BFC概念和应用场景</a:t>
            </a:r>
            <a:endParaRPr lang="zh-CN" altLang="en-US" dirty="0" smtClean="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图片高级-透明图片</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33730" y="1997075"/>
            <a:ext cx="10749280" cy="4661535"/>
          </a:xfrm>
          <a:prstGeom prst="rect">
            <a:avLst/>
          </a:prstGeom>
          <a:noFill/>
        </p:spPr>
        <p:txBody>
          <a:bodyPr wrap="square" rtlCol="0">
            <a:spAutoFit/>
          </a:bodyPr>
          <a:p>
            <a:pPr fontAlgn="auto">
              <a:lnSpc>
                <a:spcPct val="150000"/>
              </a:lnSpc>
            </a:pPr>
            <a:r>
              <a:rPr lang="zh-CN" altLang="en-US">
                <a:solidFill>
                  <a:schemeClr val="bg1"/>
                </a:solidFill>
                <a:sym typeface="+mn-ea"/>
              </a:rPr>
              <a:t> 样式：</a:t>
            </a:r>
            <a:endParaRPr lang="zh-CN" altLang="en-US">
              <a:solidFill>
                <a:schemeClr val="bg1"/>
              </a:solidFill>
              <a:sym typeface="+mn-ea"/>
            </a:endParaRPr>
          </a:p>
          <a:p>
            <a:pPr fontAlgn="auto">
              <a:lnSpc>
                <a:spcPct val="150000"/>
              </a:lnSpc>
            </a:pPr>
            <a:r>
              <a:rPr lang="zh-CN" altLang="en-US">
                <a:solidFill>
                  <a:schemeClr val="bg1"/>
                </a:solidFill>
                <a:sym typeface="+mn-ea"/>
              </a:rPr>
              <a:t>&lt;style type="text/css"&gt;</a:t>
            </a:r>
            <a:endParaRPr lang="zh-CN" altLang="en-US">
              <a:solidFill>
                <a:schemeClr val="bg1"/>
              </a:solidFill>
              <a:sym typeface="+mn-ea"/>
            </a:endParaRPr>
          </a:p>
          <a:p>
            <a:pPr fontAlgn="auto">
              <a:lnSpc>
                <a:spcPct val="150000"/>
              </a:lnSpc>
            </a:pPr>
            <a:r>
              <a:rPr lang="en-US" altLang="zh-CN">
                <a:solidFill>
                  <a:schemeClr val="bg1"/>
                </a:solidFill>
                <a:sym typeface="+mn-ea"/>
              </a:rPr>
              <a:t>	</a:t>
            </a:r>
            <a:r>
              <a:rPr lang="zh-CN" altLang="en-US">
                <a:solidFill>
                  <a:schemeClr val="bg1"/>
                </a:solidFill>
                <a:sym typeface="+mn-ea"/>
              </a:rPr>
              <a:t>body{background:#000;}</a:t>
            </a:r>
            <a:endParaRPr lang="zh-CN" altLang="en-US">
              <a:solidFill>
                <a:schemeClr val="bg1"/>
              </a:solidFill>
              <a:sym typeface="+mn-ea"/>
            </a:endParaRPr>
          </a:p>
          <a:p>
            <a:pPr fontAlgn="auto">
              <a:lnSpc>
                <a:spcPct val="150000"/>
              </a:lnSpc>
            </a:pPr>
            <a:r>
              <a:rPr lang="en-US" altLang="zh-CN">
                <a:solidFill>
                  <a:schemeClr val="bg1"/>
                </a:solidFill>
                <a:sym typeface="+mn-ea"/>
              </a:rPr>
              <a:t>	</a:t>
            </a:r>
            <a:r>
              <a:rPr lang="zh-CN" altLang="en-US">
                <a:solidFill>
                  <a:schemeClr val="bg1"/>
                </a:solidFill>
                <a:sym typeface="+mn-ea"/>
              </a:rPr>
              <a:t>.alpha{display:none;_display:inline-block;filter:progid:DXImageTransform.Microsoft.AlphaImageLoader(src="url",sizingMethod="scale");width:value;height:value;}</a:t>
            </a:r>
            <a:endParaRPr lang="zh-CN" altLang="en-US">
              <a:solidFill>
                <a:schemeClr val="bg1"/>
              </a:solidFill>
              <a:sym typeface="+mn-ea"/>
            </a:endParaRPr>
          </a:p>
          <a:p>
            <a:pPr fontAlgn="auto">
              <a:lnSpc>
                <a:spcPct val="150000"/>
              </a:lnSpc>
            </a:pPr>
            <a:r>
              <a:rPr lang="zh-CN" altLang="en-US">
                <a:solidFill>
                  <a:schemeClr val="bg1"/>
                </a:solidFill>
                <a:sym typeface="+mn-ea"/>
              </a:rPr>
              <a:t>.ie6hidden{_display:none;}</a:t>
            </a:r>
            <a:endParaRPr lang="zh-CN" altLang="en-US">
              <a:solidFill>
                <a:schemeClr val="bg1"/>
              </a:solidFill>
              <a:sym typeface="+mn-ea"/>
            </a:endParaRPr>
          </a:p>
          <a:p>
            <a:pPr fontAlgn="auto">
              <a:lnSpc>
                <a:spcPct val="150000"/>
              </a:lnSpc>
            </a:pPr>
            <a:r>
              <a:rPr lang="zh-CN" altLang="en-US">
                <a:solidFill>
                  <a:schemeClr val="bg1"/>
                </a:solidFill>
                <a:sym typeface="+mn-ea"/>
              </a:rPr>
              <a:t>&lt;/style&gt;</a:t>
            </a:r>
            <a:endParaRPr lang="zh-CN" altLang="en-US">
              <a:solidFill>
                <a:schemeClr val="bg1"/>
              </a:solidFill>
              <a:sym typeface="+mn-ea"/>
            </a:endParaRPr>
          </a:p>
          <a:p>
            <a:pPr fontAlgn="auto">
              <a:lnSpc>
                <a:spcPct val="150000"/>
              </a:lnSpc>
            </a:pPr>
            <a:r>
              <a:rPr lang="zh-CN" altLang="en-US">
                <a:solidFill>
                  <a:schemeClr val="bg1"/>
                </a:solidFill>
                <a:sym typeface="+mn-ea"/>
              </a:rPr>
              <a:t>结构：</a:t>
            </a:r>
            <a:endParaRPr lang="zh-CN" altLang="en-US">
              <a:solidFill>
                <a:schemeClr val="bg1"/>
              </a:solidFill>
              <a:sym typeface="+mn-ea"/>
            </a:endParaRPr>
          </a:p>
          <a:p>
            <a:pPr fontAlgn="auto">
              <a:lnSpc>
                <a:spcPct val="150000"/>
              </a:lnSpc>
            </a:pPr>
            <a:r>
              <a:rPr lang="zh-CN" altLang="en-US">
                <a:solidFill>
                  <a:schemeClr val="bg1"/>
                </a:solidFill>
                <a:sym typeface="+mn-ea"/>
              </a:rPr>
              <a:t>&lt;span class="alpha"&gt;&lt;/span&gt;</a:t>
            </a:r>
            <a:endParaRPr lang="zh-CN" altLang="en-US">
              <a:solidFill>
                <a:schemeClr val="bg1"/>
              </a:solidFill>
              <a:sym typeface="+mn-ea"/>
            </a:endParaRPr>
          </a:p>
          <a:p>
            <a:pPr fontAlgn="auto">
              <a:lnSpc>
                <a:spcPct val="150000"/>
              </a:lnSpc>
            </a:pPr>
            <a:r>
              <a:rPr lang="zh-CN" altLang="en-US">
                <a:solidFill>
                  <a:schemeClr val="bg1"/>
                </a:solidFill>
                <a:sym typeface="+mn-ea"/>
              </a:rPr>
              <a:t>&lt;img class="ie6hidden" src="url" /&gt;</a:t>
            </a:r>
            <a:endParaRPr lang="zh-CN" altLang="en-US">
              <a:solidFill>
                <a:schemeClr val="bg1"/>
              </a:solidFill>
              <a:sym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CSS文档统筹</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791970"/>
            <a:ext cx="10749280" cy="4661535"/>
          </a:xfrm>
          <a:prstGeom prst="rect">
            <a:avLst/>
          </a:prstGeom>
          <a:noFill/>
        </p:spPr>
        <p:txBody>
          <a:bodyPr wrap="square" rtlCol="0">
            <a:spAutoFit/>
          </a:bodyPr>
          <a:p>
            <a:pPr fontAlgn="auto">
              <a:lnSpc>
                <a:spcPct val="150000"/>
              </a:lnSpc>
            </a:pPr>
            <a:r>
              <a:rPr lang="en-US" altLang="zh-CN">
                <a:solidFill>
                  <a:schemeClr val="bg1"/>
                </a:solidFill>
                <a:sym typeface="+mn-ea"/>
              </a:rPr>
              <a:t>1</a:t>
            </a:r>
            <a:r>
              <a:rPr lang="zh-CN" altLang="en-US">
                <a:solidFill>
                  <a:schemeClr val="bg1"/>
                </a:solidFill>
                <a:sym typeface="+mn-ea"/>
              </a:rPr>
              <a:t>、整站里相同的CSS样式提取到一个样式表里，各个页面调用相同的样式文件即可。</a:t>
            </a:r>
            <a:endParaRPr lang="zh-CN" altLang="en-US">
              <a:solidFill>
                <a:schemeClr val="bg1"/>
              </a:solidFill>
              <a:sym typeface="+mn-ea"/>
            </a:endParaRPr>
          </a:p>
          <a:p>
            <a:pPr fontAlgn="auto">
              <a:lnSpc>
                <a:spcPct val="150000"/>
              </a:lnSpc>
            </a:pPr>
            <a:endParaRPr lang="zh-CN" altLang="en-US">
              <a:solidFill>
                <a:schemeClr val="bg1"/>
              </a:solidFill>
              <a:sym typeface="+mn-ea"/>
            </a:endParaRPr>
          </a:p>
          <a:p>
            <a:pPr fontAlgn="auto">
              <a:lnSpc>
                <a:spcPct val="150000"/>
              </a:lnSpc>
            </a:pPr>
            <a:r>
              <a:rPr lang="zh-CN" altLang="en-US">
                <a:solidFill>
                  <a:schemeClr val="bg1"/>
                </a:solidFill>
                <a:sym typeface="+mn-ea"/>
              </a:rPr>
              <a:t>网站较大的情况下一般会把网站的头部，尾部单独分离出来，包括样式文件。</a:t>
            </a:r>
            <a:endParaRPr lang="zh-CN" altLang="en-US">
              <a:solidFill>
                <a:schemeClr val="bg1"/>
              </a:solidFill>
              <a:sym typeface="+mn-ea"/>
            </a:endParaRPr>
          </a:p>
          <a:p>
            <a:pPr fontAlgn="auto">
              <a:lnSpc>
                <a:spcPct val="150000"/>
              </a:lnSpc>
            </a:pPr>
            <a:endParaRPr lang="zh-CN" altLang="en-US">
              <a:solidFill>
                <a:schemeClr val="bg1"/>
              </a:solidFill>
              <a:sym typeface="+mn-ea"/>
            </a:endParaRPr>
          </a:p>
          <a:p>
            <a:pPr fontAlgn="auto">
              <a:lnSpc>
                <a:spcPct val="150000"/>
              </a:lnSpc>
            </a:pPr>
            <a:r>
              <a:rPr lang="en-US" altLang="zh-CN">
                <a:solidFill>
                  <a:schemeClr val="bg1"/>
                </a:solidFill>
                <a:sym typeface="+mn-ea"/>
              </a:rPr>
              <a:t>2</a:t>
            </a:r>
            <a:r>
              <a:rPr lang="zh-CN" altLang="en-US">
                <a:solidFill>
                  <a:schemeClr val="bg1"/>
                </a:solidFill>
                <a:sym typeface="+mn-ea"/>
              </a:rPr>
              <a:t>、根据页面类型分离文件</a:t>
            </a:r>
            <a:endParaRPr lang="zh-CN" altLang="en-US">
              <a:solidFill>
                <a:schemeClr val="bg1"/>
              </a:solidFill>
              <a:sym typeface="+mn-ea"/>
            </a:endParaRPr>
          </a:p>
          <a:p>
            <a:pPr fontAlgn="auto">
              <a:lnSpc>
                <a:spcPct val="150000"/>
              </a:lnSpc>
            </a:pPr>
            <a:endParaRPr lang="zh-CN" altLang="en-US">
              <a:solidFill>
                <a:schemeClr val="bg1"/>
              </a:solidFill>
              <a:sym typeface="+mn-ea"/>
            </a:endParaRPr>
          </a:p>
          <a:p>
            <a:pPr fontAlgn="auto">
              <a:lnSpc>
                <a:spcPct val="150000"/>
              </a:lnSpc>
            </a:pPr>
            <a:r>
              <a:rPr lang="en-US" altLang="zh-CN">
                <a:solidFill>
                  <a:schemeClr val="bg1"/>
                </a:solidFill>
                <a:sym typeface="+mn-ea"/>
              </a:rPr>
              <a:t>3</a:t>
            </a:r>
            <a:r>
              <a:rPr lang="zh-CN" altLang="en-US">
                <a:solidFill>
                  <a:schemeClr val="bg1"/>
                </a:solidFill>
                <a:sym typeface="+mn-ea"/>
              </a:rPr>
              <a:t>、根据功能模块分离文件</a:t>
            </a:r>
            <a:endParaRPr lang="zh-CN" altLang="en-US">
              <a:solidFill>
                <a:schemeClr val="bg1"/>
              </a:solidFill>
              <a:sym typeface="+mn-ea"/>
            </a:endParaRPr>
          </a:p>
          <a:p>
            <a:pPr fontAlgn="auto">
              <a:lnSpc>
                <a:spcPct val="150000"/>
              </a:lnSpc>
            </a:pPr>
            <a:endParaRPr lang="zh-CN" altLang="en-US">
              <a:solidFill>
                <a:schemeClr val="bg1"/>
              </a:solidFill>
              <a:sym typeface="+mn-ea"/>
            </a:endParaRPr>
          </a:p>
          <a:p>
            <a:pPr fontAlgn="auto">
              <a:lnSpc>
                <a:spcPct val="150000"/>
              </a:lnSpc>
            </a:pPr>
            <a:r>
              <a:rPr lang="en-US" altLang="zh-CN">
                <a:solidFill>
                  <a:schemeClr val="bg1"/>
                </a:solidFill>
                <a:sym typeface="+mn-ea"/>
              </a:rPr>
              <a:t>4</a:t>
            </a:r>
            <a:r>
              <a:rPr lang="zh-CN" altLang="en-US">
                <a:solidFill>
                  <a:schemeClr val="bg1"/>
                </a:solidFill>
                <a:sym typeface="+mn-ea"/>
              </a:rPr>
              <a:t>、根据设备类型分离文件</a:t>
            </a:r>
            <a:r>
              <a:rPr lang="en-US" altLang="zh-CN">
                <a:solidFill>
                  <a:schemeClr val="bg1"/>
                </a:solidFill>
                <a:sym typeface="+mn-ea"/>
              </a:rPr>
              <a:t>//	PC    ipad  phone</a:t>
            </a:r>
            <a:endParaRPr lang="zh-CN" altLang="en-US">
              <a:solidFill>
                <a:schemeClr val="bg1"/>
              </a:solidFill>
              <a:sym typeface="+mn-ea"/>
            </a:endParaRPr>
          </a:p>
          <a:p>
            <a:pPr fontAlgn="auto">
              <a:lnSpc>
                <a:spcPct val="150000"/>
              </a:lnSpc>
            </a:pPr>
            <a:endParaRPr lang="zh-CN" altLang="en-US">
              <a:solidFill>
                <a:schemeClr val="bg1"/>
              </a:solidFill>
              <a:sym typeface="+mn-ea"/>
            </a:endParaRPr>
          </a:p>
          <a:p>
            <a:pPr fontAlgn="auto">
              <a:lnSpc>
                <a:spcPct val="150000"/>
              </a:lnSpc>
            </a:pPr>
            <a:r>
              <a:rPr lang="en-US" altLang="zh-CN">
                <a:solidFill>
                  <a:schemeClr val="bg1"/>
                </a:solidFill>
                <a:sym typeface="+mn-ea"/>
              </a:rPr>
              <a:t>5</a:t>
            </a:r>
            <a:r>
              <a:rPr lang="zh-CN" altLang="en-US">
                <a:solidFill>
                  <a:schemeClr val="bg1"/>
                </a:solidFill>
                <a:sym typeface="+mn-ea"/>
              </a:rPr>
              <a:t>、根据代码规模综合分离文件</a:t>
            </a:r>
            <a:endParaRPr lang="zh-CN" altLang="en-US">
              <a:solidFill>
                <a:schemeClr val="bg1"/>
              </a:solidFill>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CSS文档统筹</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687195"/>
            <a:ext cx="10749280" cy="4892675"/>
          </a:xfrm>
          <a:prstGeom prst="rect">
            <a:avLst/>
          </a:prstGeom>
          <a:noFill/>
        </p:spPr>
        <p:txBody>
          <a:bodyPr wrap="square" rtlCol="0">
            <a:spAutoFit/>
          </a:bodyPr>
          <a:p>
            <a:pPr fontAlgn="auto">
              <a:lnSpc>
                <a:spcPct val="150000"/>
              </a:lnSpc>
            </a:pPr>
            <a:r>
              <a:rPr sz="1600">
                <a:solidFill>
                  <a:schemeClr val="bg1"/>
                </a:solidFill>
                <a:sym typeface="+mn-ea"/>
              </a:rPr>
              <a:t>网页自身优化（如何让网站被搜索引擎搜索到）：</a:t>
            </a:r>
            <a:r>
              <a:rPr sz="1600" b="1">
                <a:solidFill>
                  <a:srgbClr val="EA5519"/>
                </a:solidFill>
                <a:sym typeface="+mn-ea"/>
              </a:rPr>
              <a:t>语义化</a:t>
            </a:r>
            <a:r>
              <a:rPr lang="en-US" sz="1600" b="1">
                <a:solidFill>
                  <a:srgbClr val="EA5519"/>
                </a:solidFill>
                <a:sym typeface="+mn-ea"/>
              </a:rPr>
              <a:t>---</a:t>
            </a:r>
            <a:r>
              <a:rPr lang="zh-CN" sz="1600" b="1">
                <a:solidFill>
                  <a:srgbClr val="EA5519"/>
                </a:solidFill>
                <a:sym typeface="+mn-ea"/>
              </a:rPr>
              <a:t>标签直观意思所表达结构</a:t>
            </a:r>
            <a:endParaRPr sz="1600">
              <a:solidFill>
                <a:schemeClr val="bg1"/>
              </a:solidFill>
              <a:sym typeface="+mn-ea"/>
            </a:endParaRPr>
          </a:p>
          <a:p>
            <a:pPr fontAlgn="auto">
              <a:lnSpc>
                <a:spcPct val="150000"/>
              </a:lnSpc>
            </a:pPr>
            <a:r>
              <a:rPr sz="1600">
                <a:solidFill>
                  <a:schemeClr val="bg1"/>
                </a:solidFill>
                <a:sym typeface="+mn-ea"/>
              </a:rPr>
              <a:t>★页面主题优化</a:t>
            </a:r>
            <a:endParaRPr sz="1600">
              <a:solidFill>
                <a:schemeClr val="bg1"/>
              </a:solidFill>
              <a:sym typeface="+mn-ea"/>
            </a:endParaRPr>
          </a:p>
          <a:p>
            <a:pPr fontAlgn="auto">
              <a:lnSpc>
                <a:spcPct val="150000"/>
              </a:lnSpc>
            </a:pPr>
            <a:r>
              <a:rPr sz="1600">
                <a:solidFill>
                  <a:schemeClr val="bg1"/>
                </a:solidFill>
                <a:sym typeface="+mn-ea"/>
              </a:rPr>
              <a:t>实事求是的写下自己网站的名字，网站的名字要合理，最好包含网站的主要内容。</a:t>
            </a:r>
            <a:endParaRPr sz="1600">
              <a:solidFill>
                <a:schemeClr val="bg1"/>
              </a:solidFill>
              <a:sym typeface="+mn-ea"/>
            </a:endParaRPr>
          </a:p>
          <a:p>
            <a:pPr fontAlgn="auto">
              <a:lnSpc>
                <a:spcPct val="150000"/>
              </a:lnSpc>
            </a:pPr>
            <a:r>
              <a:rPr sz="1600">
                <a:solidFill>
                  <a:schemeClr val="bg1"/>
                </a:solidFill>
                <a:sym typeface="+mn-ea"/>
              </a:rPr>
              <a:t>★页面头部优化</a:t>
            </a:r>
            <a:endParaRPr sz="1600">
              <a:solidFill>
                <a:schemeClr val="bg1"/>
              </a:solidFill>
              <a:sym typeface="+mn-ea"/>
            </a:endParaRPr>
          </a:p>
          <a:p>
            <a:pPr fontAlgn="auto">
              <a:lnSpc>
                <a:spcPct val="150000"/>
              </a:lnSpc>
            </a:pPr>
            <a:r>
              <a:rPr sz="1600">
                <a:solidFill>
                  <a:schemeClr val="bg1"/>
                </a:solidFill>
                <a:sym typeface="+mn-ea"/>
              </a:rPr>
              <a:t>页面头部指的是代码中部分，具体一点就是中的“Description（描述）”和“Keywords（关键字）”两部分：</a:t>
            </a:r>
            <a:endParaRPr sz="1600">
              <a:solidFill>
                <a:schemeClr val="bg1"/>
              </a:solidFill>
              <a:sym typeface="+mn-ea"/>
            </a:endParaRPr>
          </a:p>
          <a:p>
            <a:pPr fontAlgn="auto">
              <a:lnSpc>
                <a:spcPct val="150000"/>
              </a:lnSpc>
            </a:pPr>
            <a:r>
              <a:rPr sz="1600">
                <a:solidFill>
                  <a:schemeClr val="bg1"/>
                </a:solidFill>
                <a:sym typeface="+mn-ea"/>
              </a:rPr>
              <a:t>1、“描述”部分应该用近乎描述的语言写下一段介绍你网站的文字，在这其中，你应该适当的对你网站的特色内容加以重复以求突出；</a:t>
            </a:r>
            <a:endParaRPr sz="1600">
              <a:solidFill>
                <a:schemeClr val="bg1"/>
              </a:solidFill>
              <a:sym typeface="+mn-ea"/>
            </a:endParaRPr>
          </a:p>
          <a:p>
            <a:pPr fontAlgn="auto">
              <a:lnSpc>
                <a:spcPct val="150000"/>
              </a:lnSpc>
            </a:pPr>
            <a:r>
              <a:rPr sz="1600">
                <a:solidFill>
                  <a:schemeClr val="bg1"/>
                </a:solidFill>
                <a:sym typeface="+mn-ea"/>
              </a:rPr>
              <a:t>2、“关键字”部分应该列出你认为合适的，能突出网站内容的关键字就可以了，关键字不要设置太多，可设置10---8个，搜索引擎只会浏览靠前的几个关键字。</a:t>
            </a:r>
            <a:endParaRPr sz="1600">
              <a:solidFill>
                <a:schemeClr val="bg1"/>
              </a:solidFill>
              <a:sym typeface="+mn-ea"/>
            </a:endParaRPr>
          </a:p>
          <a:p>
            <a:pPr fontAlgn="auto">
              <a:lnSpc>
                <a:spcPct val="150000"/>
              </a:lnSpc>
            </a:pPr>
            <a:r>
              <a:rPr sz="1600">
                <a:solidFill>
                  <a:schemeClr val="bg1"/>
                </a:solidFill>
                <a:sym typeface="+mn-ea"/>
              </a:rPr>
              <a:t>&lt;meta name="keywords"   content="" /&gt;向搜索引擎说明你的网页的关键词；</a:t>
            </a:r>
            <a:endParaRPr sz="1600">
              <a:solidFill>
                <a:schemeClr val="bg1"/>
              </a:solidFill>
              <a:sym typeface="+mn-ea"/>
            </a:endParaRPr>
          </a:p>
          <a:p>
            <a:pPr fontAlgn="auto">
              <a:lnSpc>
                <a:spcPct val="150000"/>
              </a:lnSpc>
            </a:pPr>
            <a:r>
              <a:rPr sz="1600">
                <a:solidFill>
                  <a:schemeClr val="bg1"/>
                </a:solidFill>
                <a:sym typeface="+mn-ea"/>
              </a:rPr>
              <a:t>&lt;meta name="description"    content=""/&gt;告诉搜索引擎你的站点的主要内容；</a:t>
            </a:r>
            <a:endParaRPr sz="1600">
              <a:solidFill>
                <a:schemeClr val="bg1"/>
              </a:solidFill>
              <a:sym typeface="+mn-ea"/>
            </a:endParaRPr>
          </a:p>
          <a:p>
            <a:pPr fontAlgn="auto">
              <a:lnSpc>
                <a:spcPct val="150000"/>
              </a:lnSpc>
            </a:pPr>
            <a:r>
              <a:rPr sz="1600">
                <a:solidFill>
                  <a:schemeClr val="bg1"/>
                </a:solidFill>
                <a:sym typeface="+mn-ea"/>
              </a:rPr>
              <a:t>&lt;meta name="generator" content=""&gt;用以说明生成工具（如Microsoft FrontPage 4.0）等；</a:t>
            </a:r>
            <a:endParaRPr sz="1600">
              <a:solidFill>
                <a:schemeClr val="bg1"/>
              </a:solidFill>
              <a:sym typeface="+mn-ea"/>
            </a:endParaRPr>
          </a:p>
          <a:p>
            <a:pPr fontAlgn="auto">
              <a:lnSpc>
                <a:spcPct val="150000"/>
              </a:lnSpc>
            </a:pPr>
            <a:r>
              <a:rPr sz="1600">
                <a:solidFill>
                  <a:schemeClr val="bg1"/>
                </a:solidFill>
                <a:sym typeface="+mn-ea"/>
              </a:rPr>
              <a:t>&lt;meta name="author"content="你的姓名"&gt;告诉搜索引擎你的站点的制作的作者；</a:t>
            </a:r>
            <a:endParaRPr sz="1600">
              <a:solidFill>
                <a:schemeClr val="bg1"/>
              </a:solidFill>
              <a:sym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CSS文档统筹</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687195"/>
            <a:ext cx="10749280" cy="4892675"/>
          </a:xfrm>
          <a:prstGeom prst="rect">
            <a:avLst/>
          </a:prstGeom>
          <a:noFill/>
        </p:spPr>
        <p:txBody>
          <a:bodyPr wrap="square" rtlCol="0">
            <a:spAutoFit/>
          </a:bodyPr>
          <a:p>
            <a:pPr fontAlgn="auto">
              <a:lnSpc>
                <a:spcPct val="150000"/>
              </a:lnSpc>
            </a:pPr>
            <a:r>
              <a:rPr sz="1600">
                <a:solidFill>
                  <a:schemeClr val="bg1"/>
                </a:solidFill>
                <a:sym typeface="+mn-ea"/>
              </a:rPr>
              <a:t>★超链接优化</a:t>
            </a:r>
            <a:endParaRPr sz="1600">
              <a:solidFill>
                <a:schemeClr val="bg1"/>
              </a:solidFill>
              <a:sym typeface="+mn-ea"/>
            </a:endParaRPr>
          </a:p>
          <a:p>
            <a:pPr fontAlgn="auto">
              <a:lnSpc>
                <a:spcPct val="150000"/>
              </a:lnSpc>
            </a:pPr>
            <a:endParaRPr sz="1600">
              <a:solidFill>
                <a:schemeClr val="bg1"/>
              </a:solidFill>
              <a:sym typeface="+mn-ea"/>
            </a:endParaRPr>
          </a:p>
          <a:p>
            <a:pPr fontAlgn="auto">
              <a:lnSpc>
                <a:spcPct val="150000"/>
              </a:lnSpc>
            </a:pPr>
            <a:r>
              <a:rPr sz="1600">
                <a:solidFill>
                  <a:schemeClr val="bg1"/>
                </a:solidFill>
                <a:sym typeface="+mn-ea"/>
              </a:rPr>
              <a:t>搜索引擎为何可以能够索引全世界的网站，是因为各个搜索引擎程序中都有一个会自动“爬行”于互联网上的智能机器人程序，这个机器人就是顺着网站之间的链接游览世界的，那么我们就应该为它创造一个良好的爬行通道——合理的设置链接。 怎样的链接才是合理的呢？</a:t>
            </a:r>
            <a:endParaRPr sz="1600">
              <a:solidFill>
                <a:schemeClr val="bg1"/>
              </a:solidFill>
              <a:sym typeface="+mn-ea"/>
            </a:endParaRPr>
          </a:p>
          <a:p>
            <a:pPr fontAlgn="auto">
              <a:lnSpc>
                <a:spcPct val="100000"/>
              </a:lnSpc>
            </a:pPr>
            <a:endParaRPr sz="1600">
              <a:solidFill>
                <a:schemeClr val="bg1"/>
              </a:solidFill>
              <a:sym typeface="+mn-ea"/>
            </a:endParaRPr>
          </a:p>
          <a:p>
            <a:pPr fontAlgn="auto">
              <a:lnSpc>
                <a:spcPct val="150000"/>
              </a:lnSpc>
            </a:pPr>
            <a:r>
              <a:rPr sz="1600">
                <a:solidFill>
                  <a:schemeClr val="bg1"/>
                </a:solidFill>
                <a:sym typeface="+mn-ea"/>
              </a:rPr>
              <a:t>1、采用纯文本链接，少用，最好是别用Flash动画设置链接，因为搜索引擎无法识别Flash上的文字.</a:t>
            </a:r>
            <a:endParaRPr sz="1600">
              <a:solidFill>
                <a:schemeClr val="bg1"/>
              </a:solidFill>
              <a:sym typeface="+mn-ea"/>
            </a:endParaRPr>
          </a:p>
          <a:p>
            <a:pPr fontAlgn="auto">
              <a:lnSpc>
                <a:spcPct val="150000"/>
              </a:lnSpc>
            </a:pPr>
            <a:r>
              <a:rPr sz="1600">
                <a:solidFill>
                  <a:schemeClr val="bg1"/>
                </a:solidFill>
                <a:sym typeface="+mn-ea"/>
              </a:rPr>
              <a:t>许多公司、个人都喜欢酷酷的Flash动画，网站的入口也做成Flash片断，，搜索引擎很难光顾这样的网站。而且个别设计者非常马虎，把网站的入口链接放在了Flash上，有时因为网络繁忙、缺少Flash插件而导致用户根本就看不到网站的内容，</a:t>
            </a:r>
            <a:endParaRPr sz="1600">
              <a:solidFill>
                <a:schemeClr val="bg1"/>
              </a:solidFill>
              <a:sym typeface="+mn-ea"/>
            </a:endParaRPr>
          </a:p>
          <a:p>
            <a:pPr fontAlgn="auto">
              <a:lnSpc>
                <a:spcPct val="100000"/>
              </a:lnSpc>
            </a:pPr>
            <a:endParaRPr sz="1600">
              <a:solidFill>
                <a:schemeClr val="bg1"/>
              </a:solidFill>
              <a:sym typeface="+mn-ea"/>
            </a:endParaRPr>
          </a:p>
          <a:p>
            <a:pPr fontAlgn="auto">
              <a:lnSpc>
                <a:spcPct val="150000"/>
              </a:lnSpc>
            </a:pPr>
            <a:r>
              <a:rPr sz="1600">
                <a:solidFill>
                  <a:schemeClr val="bg1"/>
                </a:solidFill>
                <a:sym typeface="+mn-ea"/>
              </a:rPr>
              <a:t>2、按规范书写超链接，这个title属性，它既可以起到提示访客的作用，也可以让搜索引擎知道它要去哪里.</a:t>
            </a:r>
            <a:endParaRPr sz="1600">
              <a:solidFill>
                <a:schemeClr val="bg1"/>
              </a:solidFill>
              <a:sym typeface="+mn-ea"/>
            </a:endParaRPr>
          </a:p>
          <a:p>
            <a:pPr fontAlgn="auto">
              <a:lnSpc>
                <a:spcPct val="100000"/>
              </a:lnSpc>
            </a:pPr>
            <a:endParaRPr sz="1600">
              <a:solidFill>
                <a:schemeClr val="bg1"/>
              </a:solidFill>
              <a:sym typeface="+mn-ea"/>
            </a:endParaRPr>
          </a:p>
          <a:p>
            <a:pPr fontAlgn="auto">
              <a:lnSpc>
                <a:spcPct val="150000"/>
              </a:lnSpc>
            </a:pPr>
            <a:r>
              <a:rPr sz="1600">
                <a:solidFill>
                  <a:schemeClr val="bg1"/>
                </a:solidFill>
                <a:sym typeface="+mn-ea"/>
              </a:rPr>
              <a:t>3、最好别使用图片热点链接，理由和第一点差不多。</a:t>
            </a:r>
            <a:endParaRPr sz="1600">
              <a:solidFill>
                <a:schemeClr val="bg1"/>
              </a:solidFill>
              <a:sym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CSS文档统筹</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583690"/>
            <a:ext cx="10749280" cy="5215890"/>
          </a:xfrm>
          <a:prstGeom prst="rect">
            <a:avLst/>
          </a:prstGeom>
          <a:noFill/>
        </p:spPr>
        <p:txBody>
          <a:bodyPr wrap="square" rtlCol="0">
            <a:spAutoFit/>
          </a:bodyPr>
          <a:p>
            <a:pPr fontAlgn="auto">
              <a:lnSpc>
                <a:spcPct val="150000"/>
              </a:lnSpc>
            </a:pPr>
            <a:r>
              <a:rPr>
                <a:solidFill>
                  <a:schemeClr val="bg1"/>
                </a:solidFill>
                <a:sym typeface="+mn-ea"/>
              </a:rPr>
              <a:t>★图片优化(alt属性，title属性)</a:t>
            </a:r>
            <a:endParaRPr>
              <a:solidFill>
                <a:schemeClr val="bg1"/>
              </a:solidFill>
              <a:sym typeface="+mn-ea"/>
            </a:endParaRPr>
          </a:p>
          <a:p>
            <a:pPr fontAlgn="auto">
              <a:lnSpc>
                <a:spcPct val="150000"/>
              </a:lnSpc>
            </a:pPr>
            <a:endParaRPr sz="2000">
              <a:solidFill>
                <a:schemeClr val="bg1"/>
              </a:solidFill>
              <a:sym typeface="+mn-ea"/>
            </a:endParaRPr>
          </a:p>
          <a:p>
            <a:pPr fontAlgn="auto">
              <a:lnSpc>
                <a:spcPct val="150000"/>
              </a:lnSpc>
            </a:pPr>
            <a:r>
              <a:rPr>
                <a:solidFill>
                  <a:schemeClr val="bg1"/>
                </a:solidFill>
                <a:sym typeface="+mn-ea"/>
              </a:rPr>
              <a:t>图片优化并不是修改图片的大小、颜色，而是你应该为每个标签加上alt属性，alt属性的作用是当图片无法显示时以文字作为替代显示出来，而对于SEO来说，它可以令搜索引擎有机会索引你网站上的图片，对于一些确实没什么意义的图片，最好也不要省略alt，而应该留空，即 alt=""。</a:t>
            </a:r>
            <a:endParaRPr>
              <a:solidFill>
                <a:schemeClr val="bg1"/>
              </a:solidFill>
              <a:sym typeface="+mn-ea"/>
            </a:endParaRPr>
          </a:p>
          <a:p>
            <a:pPr fontAlgn="auto">
              <a:lnSpc>
                <a:spcPct val="150000"/>
              </a:lnSpc>
            </a:pPr>
            <a:endParaRPr sz="2000">
              <a:solidFill>
                <a:schemeClr val="bg1"/>
              </a:solidFill>
              <a:sym typeface="+mn-ea"/>
            </a:endParaRPr>
          </a:p>
          <a:p>
            <a:pPr fontAlgn="auto">
              <a:lnSpc>
                <a:spcPct val="150000"/>
              </a:lnSpc>
            </a:pPr>
            <a:r>
              <a:rPr>
                <a:solidFill>
                  <a:schemeClr val="bg1"/>
                </a:solidFill>
                <a:sym typeface="+mn-ea"/>
              </a:rPr>
              <a:t>★为网站制作一个“网站地图”</a:t>
            </a:r>
            <a:endParaRPr>
              <a:solidFill>
                <a:schemeClr val="bg1"/>
              </a:solidFill>
              <a:sym typeface="+mn-ea"/>
            </a:endParaRPr>
          </a:p>
          <a:p>
            <a:pPr fontAlgn="auto">
              <a:lnSpc>
                <a:spcPct val="150000"/>
              </a:lnSpc>
            </a:pPr>
            <a:endParaRPr sz="2000">
              <a:solidFill>
                <a:schemeClr val="bg1"/>
              </a:solidFill>
              <a:sym typeface="+mn-ea"/>
            </a:endParaRPr>
          </a:p>
          <a:p>
            <a:pPr fontAlgn="auto">
              <a:lnSpc>
                <a:spcPct val="150000"/>
              </a:lnSpc>
            </a:pPr>
            <a:r>
              <a:rPr>
                <a:solidFill>
                  <a:schemeClr val="bg1"/>
                </a:solidFill>
                <a:sym typeface="+mn-ea"/>
              </a:rPr>
              <a:t>什么是网站地图？说白了就是一个页面，在这个页面上呢，列出了你网站中各个栏目的入口地址，例如：http://sitemap.163.com，站点地图的作用很大，首先，对于一个栏目众多的网站，它可以帮助访客最快速度找到所需的内容；二则，可以给搜索引擎提供一份自己网站的“鸟瞰图”，方便搜索机器人依次索引整个网站。</a:t>
            </a:r>
            <a:endParaRPr>
              <a:solidFill>
                <a:schemeClr val="bg1"/>
              </a:solidFill>
              <a:sym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CSS文档统筹</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775460"/>
            <a:ext cx="10749280" cy="4246245"/>
          </a:xfrm>
          <a:prstGeom prst="rect">
            <a:avLst/>
          </a:prstGeom>
          <a:noFill/>
        </p:spPr>
        <p:txBody>
          <a:bodyPr wrap="square" rtlCol="0">
            <a:spAutoFit/>
          </a:bodyPr>
          <a:p>
            <a:pPr fontAlgn="auto">
              <a:lnSpc>
                <a:spcPct val="150000"/>
              </a:lnSpc>
            </a:pPr>
            <a:r>
              <a:rPr>
                <a:solidFill>
                  <a:schemeClr val="bg1"/>
                </a:solidFill>
                <a:sym typeface="+mn-ea"/>
              </a:rPr>
              <a:t>★PageRank（pr值,友情链接）</a:t>
            </a:r>
            <a:endParaRPr>
              <a:solidFill>
                <a:schemeClr val="bg1"/>
              </a:solidFill>
              <a:sym typeface="+mn-ea"/>
            </a:endParaRPr>
          </a:p>
          <a:p>
            <a:pPr fontAlgn="auto">
              <a:lnSpc>
                <a:spcPct val="150000"/>
              </a:lnSpc>
            </a:pPr>
            <a:endParaRPr>
              <a:solidFill>
                <a:schemeClr val="bg1"/>
              </a:solidFill>
              <a:sym typeface="+mn-ea"/>
            </a:endParaRPr>
          </a:p>
          <a:p>
            <a:pPr fontAlgn="auto">
              <a:lnSpc>
                <a:spcPct val="150000"/>
              </a:lnSpc>
            </a:pPr>
            <a:r>
              <a:rPr>
                <a:solidFill>
                  <a:schemeClr val="bg1"/>
                </a:solidFill>
                <a:sym typeface="+mn-ea"/>
              </a:rPr>
              <a:t>PR值是Google提出的一个重要参数，它标明了某个网站的重要程度，那么pr值是如何确定的呢？目前普通的解释为：假如有ABC三个网站，彼此互作友情链接，那么当一个访客通过A上的友情链接来到B时，Google就认为A为B投了“一票”，同理，如果有人从C访问B，那么B又得一票，如果全世界的网站上都有B的友情链接，B就是世界上最重要的网站了！</a:t>
            </a:r>
            <a:endParaRPr>
              <a:solidFill>
                <a:schemeClr val="bg1"/>
              </a:solidFill>
              <a:sym typeface="+mn-ea"/>
            </a:endParaRPr>
          </a:p>
          <a:p>
            <a:pPr fontAlgn="auto">
              <a:lnSpc>
                <a:spcPct val="150000"/>
              </a:lnSpc>
            </a:pPr>
            <a:endParaRPr>
              <a:solidFill>
                <a:schemeClr val="bg1"/>
              </a:solidFill>
              <a:sym typeface="+mn-ea"/>
            </a:endParaRPr>
          </a:p>
          <a:p>
            <a:pPr fontAlgn="auto">
              <a:lnSpc>
                <a:spcPct val="150000"/>
              </a:lnSpc>
            </a:pPr>
            <a:r>
              <a:rPr>
                <a:solidFill>
                  <a:schemeClr val="bg1"/>
                </a:solidFill>
                <a:sym typeface="+mn-ea"/>
              </a:rPr>
              <a:t>那么如何提供我们自己的pr值，方法为交换链接！应该找一些和自己网站内容相近，且较为优秀的网站，但不要疯狂的交换链接，如果你的首页上一下子多了几百个友情链接，Google不但不会提升你的pr，有可能认为你作弊，从而把该网站从自己的数据库中删除.</a:t>
            </a:r>
            <a:endParaRPr>
              <a:solidFill>
                <a:schemeClr val="bg1"/>
              </a:solidFill>
              <a:sym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CSS文档统筹</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762760"/>
            <a:ext cx="10749280" cy="4661535"/>
          </a:xfrm>
          <a:prstGeom prst="rect">
            <a:avLst/>
          </a:prstGeom>
          <a:noFill/>
        </p:spPr>
        <p:txBody>
          <a:bodyPr wrap="square" rtlCol="0">
            <a:spAutoFit/>
          </a:bodyPr>
          <a:p>
            <a:pPr fontAlgn="auto">
              <a:lnSpc>
                <a:spcPct val="150000"/>
              </a:lnSpc>
            </a:pPr>
            <a:r>
              <a:rPr>
                <a:solidFill>
                  <a:schemeClr val="bg1"/>
                </a:solidFill>
                <a:sym typeface="+mn-ea"/>
              </a:rPr>
              <a:t> ★静态页面与动态页面</a:t>
            </a:r>
            <a:endParaRPr>
              <a:solidFill>
                <a:schemeClr val="bg1"/>
              </a:solidFill>
              <a:sym typeface="+mn-ea"/>
            </a:endParaRPr>
          </a:p>
          <a:p>
            <a:pPr fontAlgn="auto">
              <a:lnSpc>
                <a:spcPct val="150000"/>
              </a:lnSpc>
            </a:pPr>
            <a:endParaRPr>
              <a:solidFill>
                <a:schemeClr val="bg1"/>
              </a:solidFill>
              <a:sym typeface="+mn-ea"/>
            </a:endParaRPr>
          </a:p>
          <a:p>
            <a:pPr fontAlgn="auto">
              <a:lnSpc>
                <a:spcPct val="150000"/>
              </a:lnSpc>
            </a:pPr>
            <a:r>
              <a:rPr>
                <a:solidFill>
                  <a:schemeClr val="bg1"/>
                </a:solidFill>
                <a:sym typeface="+mn-ea"/>
              </a:rPr>
              <a:t>目前所有的SEO都认为，Google一类的搜索引擎会尽量避免索引带有参数动态页面，而喜欢索引普通的静态页面，这一点并未得到Google等搜索引擎的明确回答，但从效果来看是这样。</a:t>
            </a:r>
            <a:endParaRPr>
              <a:solidFill>
                <a:schemeClr val="bg1"/>
              </a:solidFill>
              <a:sym typeface="+mn-ea"/>
            </a:endParaRPr>
          </a:p>
          <a:p>
            <a:pPr fontAlgn="auto">
              <a:lnSpc>
                <a:spcPct val="150000"/>
              </a:lnSpc>
            </a:pPr>
            <a:endParaRPr>
              <a:solidFill>
                <a:schemeClr val="bg1"/>
              </a:solidFill>
              <a:sym typeface="+mn-ea"/>
            </a:endParaRPr>
          </a:p>
          <a:p>
            <a:pPr fontAlgn="auto">
              <a:lnSpc>
                <a:spcPct val="150000"/>
              </a:lnSpc>
            </a:pPr>
            <a:r>
              <a:rPr>
                <a:solidFill>
                  <a:schemeClr val="bg1"/>
                </a:solidFill>
                <a:sym typeface="+mn-ea"/>
              </a:rPr>
              <a:t>毕竟动态页面的变数太大，举个例子，你发了一个帖子，可能在论坛某板块的第1页上，可随着跟贴的增加你的发言可能就被挤到第10页上了， 因此，制作网站的时候，最好避免使用动态页面，或者改良技术，让动态页面自动生成对应的静态页面，既能便于搜索引擎收录，也可以降低网站服务器、数据库负担，一举两得，不过这也不是绝对的，网站流量决定一切，即便是一个全部采用动态页面的网站，但因为很受欢迎访客不断，那么它还是会被搜索引擎青睐，还是会出现在搜索结果的前列。而且，随着技术的进步，搜索引擎也会改进，搜索动态页面将来必定会更加容易。</a:t>
            </a:r>
            <a:endParaRPr>
              <a:solidFill>
                <a:schemeClr val="bg1"/>
              </a:solidFill>
              <a:sym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CSS文档统筹</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736725"/>
            <a:ext cx="10749280" cy="4661535"/>
          </a:xfrm>
          <a:prstGeom prst="rect">
            <a:avLst/>
          </a:prstGeom>
          <a:noFill/>
        </p:spPr>
        <p:txBody>
          <a:bodyPr wrap="square" rtlCol="0">
            <a:spAutoFit/>
          </a:bodyPr>
          <a:p>
            <a:pPr fontAlgn="auto">
              <a:lnSpc>
                <a:spcPct val="150000"/>
              </a:lnSpc>
            </a:pPr>
            <a:r>
              <a:rPr>
                <a:solidFill>
                  <a:schemeClr val="bg1"/>
                </a:solidFill>
                <a:sym typeface="+mn-ea"/>
              </a:rPr>
              <a:t>★避免大“体积”的页面</a:t>
            </a:r>
            <a:endParaRPr>
              <a:solidFill>
                <a:schemeClr val="bg1"/>
              </a:solidFill>
              <a:sym typeface="+mn-ea"/>
            </a:endParaRPr>
          </a:p>
          <a:p>
            <a:pPr fontAlgn="auto">
              <a:lnSpc>
                <a:spcPct val="150000"/>
              </a:lnSpc>
            </a:pPr>
            <a:endParaRPr>
              <a:solidFill>
                <a:schemeClr val="bg1"/>
              </a:solidFill>
              <a:sym typeface="+mn-ea"/>
            </a:endParaRPr>
          </a:p>
          <a:p>
            <a:pPr fontAlgn="auto">
              <a:lnSpc>
                <a:spcPct val="150000"/>
              </a:lnSpc>
            </a:pPr>
            <a:r>
              <a:rPr>
                <a:solidFill>
                  <a:schemeClr val="bg1"/>
                </a:solidFill>
                <a:sym typeface="+mn-ea"/>
              </a:rPr>
              <a:t>有经验标明，搜索引擎不喜欢索引大体积的页面，即一个页面代码部分的体积不要太大，控制在100kb内为佳.</a:t>
            </a:r>
            <a:endParaRPr>
              <a:solidFill>
                <a:schemeClr val="bg1"/>
              </a:solidFill>
              <a:sym typeface="+mn-ea"/>
            </a:endParaRPr>
          </a:p>
          <a:p>
            <a:pPr fontAlgn="auto">
              <a:lnSpc>
                <a:spcPct val="150000"/>
              </a:lnSpc>
            </a:pPr>
            <a:endParaRPr>
              <a:solidFill>
                <a:schemeClr val="bg1"/>
              </a:solidFill>
              <a:sym typeface="+mn-ea"/>
            </a:endParaRPr>
          </a:p>
          <a:p>
            <a:pPr fontAlgn="auto">
              <a:lnSpc>
                <a:spcPct val="150000"/>
              </a:lnSpc>
            </a:pPr>
            <a:r>
              <a:rPr>
                <a:solidFill>
                  <a:schemeClr val="bg1"/>
                </a:solidFill>
                <a:sym typeface="+mn-ea"/>
              </a:rPr>
              <a:t>★最重要的一点！合理的代码结构</a:t>
            </a:r>
            <a:endParaRPr>
              <a:solidFill>
                <a:schemeClr val="bg1"/>
              </a:solidFill>
              <a:sym typeface="+mn-ea"/>
            </a:endParaRPr>
          </a:p>
          <a:p>
            <a:pPr fontAlgn="auto">
              <a:lnSpc>
                <a:spcPct val="150000"/>
              </a:lnSpc>
            </a:pPr>
            <a:r>
              <a:rPr>
                <a:solidFill>
                  <a:schemeClr val="bg1"/>
                </a:solidFill>
                <a:sym typeface="+mn-ea"/>
              </a:rPr>
              <a:t>搜索引擎喜欢格式清晰，结构分明的页面，理论上XML是最合乎搜索引擎，当然，这太极端了，不过如果采用XHTML+CSS技术将页面数据同表现分离，即避免大量嵌套表格和其它冗余的代码还是能够完美实现这一要求的。</a:t>
            </a:r>
            <a:endParaRPr>
              <a:solidFill>
                <a:schemeClr val="bg1"/>
              </a:solidFill>
              <a:sym typeface="+mn-ea"/>
            </a:endParaRPr>
          </a:p>
          <a:p>
            <a:pPr fontAlgn="auto">
              <a:lnSpc>
                <a:spcPct val="150000"/>
              </a:lnSpc>
            </a:pPr>
            <a:endParaRPr>
              <a:solidFill>
                <a:schemeClr val="bg1"/>
              </a:solidFill>
              <a:sym typeface="+mn-ea"/>
            </a:endParaRPr>
          </a:p>
          <a:p>
            <a:pPr fontAlgn="auto">
              <a:lnSpc>
                <a:spcPct val="150000"/>
              </a:lnSpc>
            </a:pPr>
            <a:r>
              <a:rPr>
                <a:solidFill>
                  <a:schemeClr val="bg1"/>
                </a:solidFill>
                <a:sym typeface="+mn-ea"/>
              </a:rPr>
              <a:t>原则：简化代码，易修改</a:t>
            </a:r>
            <a:endParaRPr>
              <a:solidFill>
                <a:schemeClr val="bg1"/>
              </a:solidFill>
              <a:sym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48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CSS文档统筹</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775460"/>
            <a:ext cx="10749280" cy="4246245"/>
          </a:xfrm>
          <a:prstGeom prst="rect">
            <a:avLst/>
          </a:prstGeom>
          <a:noFill/>
        </p:spPr>
        <p:txBody>
          <a:bodyPr wrap="square" rtlCol="0">
            <a:spAutoFit/>
          </a:bodyPr>
          <a:p>
            <a:pPr fontAlgn="auto">
              <a:lnSpc>
                <a:spcPct val="150000"/>
              </a:lnSpc>
            </a:pPr>
            <a:r>
              <a:rPr>
                <a:solidFill>
                  <a:schemeClr val="bg1"/>
                </a:solidFill>
                <a:sym typeface="+mn-ea"/>
              </a:rPr>
              <a:t>CSS规范</a:t>
            </a:r>
            <a:endParaRPr>
              <a:solidFill>
                <a:schemeClr val="bg1"/>
              </a:solidFill>
              <a:sym typeface="+mn-ea"/>
            </a:endParaRPr>
          </a:p>
          <a:p>
            <a:pPr fontAlgn="auto">
              <a:lnSpc>
                <a:spcPct val="150000"/>
              </a:lnSpc>
            </a:pPr>
            <a:r>
              <a:rPr>
                <a:solidFill>
                  <a:schemeClr val="bg1"/>
                </a:solidFill>
                <a:sym typeface="+mn-ea"/>
              </a:rPr>
              <a:t>1、命名方法（语义化命名，结构化命名）</a:t>
            </a:r>
            <a:endParaRPr>
              <a:solidFill>
                <a:schemeClr val="bg1"/>
              </a:solidFill>
              <a:sym typeface="+mn-ea"/>
            </a:endParaRPr>
          </a:p>
          <a:p>
            <a:pPr fontAlgn="auto">
              <a:lnSpc>
                <a:spcPct val="150000"/>
              </a:lnSpc>
            </a:pPr>
            <a:r>
              <a:rPr>
                <a:solidFill>
                  <a:schemeClr val="bg1"/>
                </a:solidFill>
                <a:sym typeface="+mn-ea"/>
              </a:rPr>
              <a:t>ID:结构化    header footer</a:t>
            </a:r>
            <a:endParaRPr>
              <a:solidFill>
                <a:schemeClr val="bg1"/>
              </a:solidFill>
              <a:sym typeface="+mn-ea"/>
            </a:endParaRPr>
          </a:p>
          <a:p>
            <a:pPr fontAlgn="auto">
              <a:lnSpc>
                <a:spcPct val="150000"/>
              </a:lnSpc>
            </a:pPr>
            <a:r>
              <a:rPr>
                <a:solidFill>
                  <a:schemeClr val="bg1"/>
                </a:solidFill>
                <a:sym typeface="+mn-ea"/>
              </a:rPr>
              <a:t>class: .border0    .red:    .font12      .clear</a:t>
            </a:r>
            <a:endParaRPr>
              <a:solidFill>
                <a:schemeClr val="bg1"/>
              </a:solidFill>
              <a:sym typeface="+mn-ea"/>
            </a:endParaRPr>
          </a:p>
          <a:p>
            <a:pPr fontAlgn="auto">
              <a:lnSpc>
                <a:spcPct val="150000"/>
              </a:lnSpc>
            </a:pPr>
            <a:endParaRPr>
              <a:solidFill>
                <a:schemeClr val="bg1"/>
              </a:solidFill>
              <a:sym typeface="+mn-ea"/>
            </a:endParaRPr>
          </a:p>
          <a:p>
            <a:pPr fontAlgn="auto">
              <a:lnSpc>
                <a:spcPct val="150000"/>
              </a:lnSpc>
            </a:pPr>
            <a:r>
              <a:rPr>
                <a:solidFill>
                  <a:schemeClr val="bg1"/>
                </a:solidFill>
                <a:sym typeface="+mn-ea"/>
              </a:rPr>
              <a:t>2、CSS命名规则</a:t>
            </a:r>
            <a:endParaRPr>
              <a:solidFill>
                <a:schemeClr val="bg1"/>
              </a:solidFill>
              <a:sym typeface="+mn-ea"/>
            </a:endParaRPr>
          </a:p>
          <a:p>
            <a:pPr fontAlgn="auto">
              <a:lnSpc>
                <a:spcPct val="150000"/>
              </a:lnSpc>
            </a:pPr>
            <a:r>
              <a:rPr>
                <a:solidFill>
                  <a:schemeClr val="bg1"/>
                </a:solidFill>
                <a:sym typeface="+mn-ea"/>
              </a:rPr>
              <a:t>1）建议使用小写字母</a:t>
            </a:r>
            <a:endParaRPr>
              <a:solidFill>
                <a:schemeClr val="bg1"/>
              </a:solidFill>
              <a:sym typeface="+mn-ea"/>
            </a:endParaRPr>
          </a:p>
          <a:p>
            <a:pPr fontAlgn="auto">
              <a:lnSpc>
                <a:spcPct val="150000"/>
              </a:lnSpc>
            </a:pPr>
            <a:r>
              <a:rPr>
                <a:solidFill>
                  <a:schemeClr val="bg1"/>
                </a:solidFill>
                <a:sym typeface="+mn-ea"/>
              </a:rPr>
              <a:t>2）以英文字母开头，后面可以连接数字、字母、下划线、连字符，建议尽量使用英文字母，适当使用下划线和连接线；</a:t>
            </a:r>
            <a:endParaRPr>
              <a:solidFill>
                <a:schemeClr val="bg1"/>
              </a:solidFill>
              <a:sym typeface="+mn-ea"/>
            </a:endParaRPr>
          </a:p>
          <a:p>
            <a:pPr fontAlgn="auto">
              <a:lnSpc>
                <a:spcPct val="150000"/>
              </a:lnSpc>
            </a:pPr>
            <a:r>
              <a:rPr>
                <a:solidFill>
                  <a:schemeClr val="bg1"/>
                </a:solidFill>
                <a:sym typeface="+mn-ea"/>
              </a:rPr>
              <a:t>3）词必达意，名称要反映用途和相关信息，同时也要简短。</a:t>
            </a:r>
            <a:endParaRPr>
              <a:solidFill>
                <a:schemeClr val="bg1"/>
              </a:solidFill>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48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CSS文档统筹</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544320"/>
            <a:ext cx="10749280" cy="5077460"/>
          </a:xfrm>
          <a:prstGeom prst="rect">
            <a:avLst/>
          </a:prstGeom>
          <a:noFill/>
        </p:spPr>
        <p:txBody>
          <a:bodyPr wrap="square" rtlCol="0">
            <a:spAutoFit/>
          </a:bodyPr>
          <a:p>
            <a:pPr fontAlgn="auto">
              <a:lnSpc>
                <a:spcPct val="150000"/>
              </a:lnSpc>
            </a:pPr>
            <a:r>
              <a:rPr>
                <a:solidFill>
                  <a:schemeClr val="bg1"/>
                </a:solidFill>
                <a:sym typeface="+mn-ea"/>
              </a:rPr>
              <a:t>样式重置</a:t>
            </a:r>
            <a:endParaRPr>
              <a:solidFill>
                <a:schemeClr val="bg1"/>
              </a:solidFill>
              <a:sym typeface="+mn-ea"/>
            </a:endParaRPr>
          </a:p>
          <a:p>
            <a:pPr fontAlgn="auto">
              <a:lnSpc>
                <a:spcPct val="150000"/>
              </a:lnSpc>
            </a:pPr>
            <a:r>
              <a:rPr>
                <a:solidFill>
                  <a:schemeClr val="bg1"/>
                </a:solidFill>
                <a:sym typeface="+mn-ea"/>
              </a:rPr>
              <a:t>新浪为例</a:t>
            </a:r>
            <a:r>
              <a:rPr lang="zh-CN">
                <a:solidFill>
                  <a:schemeClr val="bg1"/>
                </a:solidFill>
                <a:sym typeface="+mn-ea"/>
              </a:rPr>
              <a:t>：</a:t>
            </a:r>
            <a:endParaRPr lang="zh-CN" altLang="en-US">
              <a:solidFill>
                <a:schemeClr val="bg1"/>
              </a:solidFill>
              <a:sym typeface="+mn-ea"/>
            </a:endParaRPr>
          </a:p>
          <a:p>
            <a:pPr fontAlgn="auto">
              <a:lnSpc>
                <a:spcPct val="150000"/>
              </a:lnSpc>
            </a:pPr>
            <a:r>
              <a:rPr>
                <a:solidFill>
                  <a:schemeClr val="bg1"/>
                </a:solidFill>
                <a:sym typeface="+mn-ea"/>
              </a:rPr>
              <a:t>html, body, ul, li, ol, dl, dd, dt, p, h1, h2, h3, h4, h5, h6, form, fieldset, legend, img { margin:0; padding:0; }</a:t>
            </a:r>
            <a:endParaRPr>
              <a:solidFill>
                <a:schemeClr val="bg1"/>
              </a:solidFill>
              <a:sym typeface="+mn-ea"/>
            </a:endParaRPr>
          </a:p>
          <a:p>
            <a:pPr fontAlgn="auto">
              <a:lnSpc>
                <a:spcPct val="150000"/>
              </a:lnSpc>
            </a:pPr>
            <a:r>
              <a:rPr>
                <a:solidFill>
                  <a:schemeClr val="bg1"/>
                </a:solidFill>
                <a:sym typeface="+mn-ea"/>
              </a:rPr>
              <a:t>fieldset, img { border:none; }</a:t>
            </a:r>
            <a:endParaRPr>
              <a:solidFill>
                <a:schemeClr val="bg1"/>
              </a:solidFill>
              <a:sym typeface="+mn-ea"/>
            </a:endParaRPr>
          </a:p>
          <a:p>
            <a:pPr fontAlgn="auto">
              <a:lnSpc>
                <a:spcPct val="150000"/>
              </a:lnSpc>
            </a:pPr>
            <a:r>
              <a:rPr>
                <a:solidFill>
                  <a:schemeClr val="bg1"/>
                </a:solidFill>
                <a:sym typeface="+mn-ea"/>
              </a:rPr>
              <a:t>img{display: block;}</a:t>
            </a:r>
            <a:endParaRPr>
              <a:solidFill>
                <a:schemeClr val="bg1"/>
              </a:solidFill>
              <a:sym typeface="+mn-ea"/>
            </a:endParaRPr>
          </a:p>
          <a:p>
            <a:pPr fontAlgn="auto">
              <a:lnSpc>
                <a:spcPct val="150000"/>
              </a:lnSpc>
            </a:pPr>
            <a:r>
              <a:rPr>
                <a:solidFill>
                  <a:schemeClr val="bg1"/>
                </a:solidFill>
                <a:sym typeface="+mn-ea"/>
              </a:rPr>
              <a:t>address, caption, cite, code, dfn, th, var { font-style:normal; font-weight:normal; }</a:t>
            </a:r>
            <a:endParaRPr>
              <a:solidFill>
                <a:schemeClr val="bg1"/>
              </a:solidFill>
              <a:sym typeface="+mn-ea"/>
            </a:endParaRPr>
          </a:p>
          <a:p>
            <a:pPr fontAlgn="auto">
              <a:lnSpc>
                <a:spcPct val="150000"/>
              </a:lnSpc>
            </a:pPr>
            <a:r>
              <a:rPr>
                <a:solidFill>
                  <a:schemeClr val="bg1"/>
                </a:solidFill>
                <a:sym typeface="+mn-ea"/>
              </a:rPr>
              <a:t>ul, ol { list-style:none; }</a:t>
            </a:r>
            <a:endParaRPr>
              <a:solidFill>
                <a:schemeClr val="bg1"/>
              </a:solidFill>
              <a:sym typeface="+mn-ea"/>
            </a:endParaRPr>
          </a:p>
          <a:p>
            <a:pPr fontAlgn="auto">
              <a:lnSpc>
                <a:spcPct val="150000"/>
              </a:lnSpc>
            </a:pPr>
            <a:r>
              <a:rPr>
                <a:solidFill>
                  <a:schemeClr val="bg1"/>
                </a:solidFill>
                <a:sym typeface="+mn-ea"/>
              </a:rPr>
              <a:t>body { color:#333; font:12px/20px "SimSun","宋体","Arial Narrow",HELVETICA; background:#fff;/* overflow-y:scroll;*/ overflow-x:hidden;}</a:t>
            </a:r>
            <a:endParaRPr>
              <a:solidFill>
                <a:schemeClr val="bg1"/>
              </a:solidFill>
              <a:sym typeface="+mn-ea"/>
            </a:endParaRPr>
          </a:p>
          <a:p>
            <a:pPr fontAlgn="auto">
              <a:lnSpc>
                <a:spcPct val="150000"/>
              </a:lnSpc>
            </a:pPr>
            <a:r>
              <a:rPr>
                <a:solidFill>
                  <a:schemeClr val="bg1"/>
                </a:solidFill>
                <a:sym typeface="+mn-ea"/>
              </a:rPr>
              <a:t>a { color:#666; text-decoration:none; }</a:t>
            </a:r>
            <a:endParaRPr>
              <a:solidFill>
                <a:schemeClr val="bg1"/>
              </a:solidFill>
              <a:sym typeface="+mn-ea"/>
            </a:endParaRPr>
          </a:p>
          <a:p>
            <a:pPr fontAlgn="auto">
              <a:lnSpc>
                <a:spcPct val="150000"/>
              </a:lnSpc>
            </a:pPr>
            <a:r>
              <a:rPr>
                <a:solidFill>
                  <a:schemeClr val="bg1"/>
                </a:solidFill>
                <a:sym typeface="+mn-ea"/>
              </a:rPr>
              <a:t>a:visited { color:#666; }</a:t>
            </a:r>
            <a:endParaRPr>
              <a:solidFill>
                <a:schemeClr val="bg1"/>
              </a:solidFill>
              <a:sym typeface="+mn-ea"/>
            </a:endParaRPr>
          </a:p>
          <a:p>
            <a:pPr fontAlgn="auto">
              <a:lnSpc>
                <a:spcPct val="150000"/>
              </a:lnSpc>
            </a:pPr>
            <a:r>
              <a:rPr>
                <a:solidFill>
                  <a:schemeClr val="bg1"/>
                </a:solidFill>
                <a:sym typeface="+mn-ea"/>
              </a:rPr>
              <a:t>a:hover, a:active, a:focus { color:#ff8400; text-decoration:underline; }</a:t>
            </a:r>
            <a:endParaRPr>
              <a:solidFill>
                <a:schemeClr val="bg1"/>
              </a:solidFill>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回顾表单</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646430" y="2174240"/>
            <a:ext cx="9514205" cy="3415030"/>
          </a:xfrm>
          <a:prstGeom prst="rect">
            <a:avLst/>
          </a:prstGeom>
          <a:noFill/>
        </p:spPr>
        <p:txBody>
          <a:bodyPr wrap="square" rtlCol="0">
            <a:spAutoFit/>
          </a:bodyPr>
          <a:p>
            <a:r>
              <a:rPr lang="zh-CN" altLang="en-US">
                <a:solidFill>
                  <a:schemeClr val="bg1"/>
                </a:solidFill>
              </a:rPr>
              <a:t>表单的组成：</a:t>
            </a:r>
            <a:endParaRPr lang="zh-CN" altLang="en-US">
              <a:solidFill>
                <a:schemeClr val="bg1"/>
              </a:solidFill>
            </a:endParaRPr>
          </a:p>
          <a:p>
            <a:r>
              <a:rPr lang="zh-CN" altLang="en-US">
                <a:solidFill>
                  <a:schemeClr val="bg1"/>
                </a:solidFill>
              </a:rPr>
              <a:t>表单域：</a:t>
            </a:r>
            <a:endParaRPr lang="zh-CN" altLang="en-US">
              <a:solidFill>
                <a:schemeClr val="bg1"/>
              </a:solidFill>
            </a:endParaRPr>
          </a:p>
          <a:p>
            <a:r>
              <a:rPr lang="zh-CN" altLang="en-US">
                <a:solidFill>
                  <a:schemeClr val="bg1"/>
                </a:solidFill>
              </a:rPr>
              <a:t>&lt;form name=“”  method=“” action=“ "&gt;&lt;/form&gt;</a:t>
            </a:r>
            <a:endParaRPr lang="zh-CN" altLang="en-US">
              <a:solidFill>
                <a:schemeClr val="bg1"/>
              </a:solidFill>
            </a:endParaRPr>
          </a:p>
          <a:p>
            <a:endParaRPr lang="zh-CN" altLang="en-US">
              <a:solidFill>
                <a:schemeClr val="bg1"/>
              </a:solidFill>
            </a:endParaRPr>
          </a:p>
          <a:p>
            <a:r>
              <a:rPr lang="zh-CN" altLang="en-US">
                <a:solidFill>
                  <a:schemeClr val="bg1"/>
                </a:solidFill>
              </a:rPr>
              <a:t>表单控件 ：</a:t>
            </a:r>
            <a:endParaRPr lang="zh-CN" altLang="en-US">
              <a:solidFill>
                <a:schemeClr val="bg1"/>
              </a:solidFill>
            </a:endParaRPr>
          </a:p>
          <a:p>
            <a:r>
              <a:rPr lang="zh-CN" altLang="en-US">
                <a:solidFill>
                  <a:schemeClr val="bg1"/>
                </a:solidFill>
              </a:rPr>
              <a:t>&lt;input type="text" value=""/&gt;</a:t>
            </a:r>
            <a:r>
              <a:rPr lang="en-US" altLang="zh-CN">
                <a:solidFill>
                  <a:schemeClr val="bg1"/>
                </a:solidFill>
              </a:rPr>
              <a:t>		</a:t>
            </a:r>
            <a:r>
              <a:rPr lang="zh-CN" altLang="en-US">
                <a:solidFill>
                  <a:schemeClr val="bg1"/>
                </a:solidFill>
              </a:rPr>
              <a:t>文本</a:t>
            </a:r>
            <a:endParaRPr lang="zh-CN" altLang="en-US">
              <a:solidFill>
                <a:schemeClr val="bg1"/>
              </a:solidFill>
            </a:endParaRPr>
          </a:p>
          <a:p>
            <a:r>
              <a:rPr lang="zh-CN" altLang="en-US">
                <a:solidFill>
                  <a:schemeClr val="bg1"/>
                </a:solidFill>
              </a:rPr>
              <a:t>&lt;input type="password" value=""/&gt;</a:t>
            </a:r>
            <a:r>
              <a:rPr lang="en-US" altLang="zh-CN">
                <a:solidFill>
                  <a:schemeClr val="bg1"/>
                </a:solidFill>
              </a:rPr>
              <a:t>		</a:t>
            </a:r>
            <a:r>
              <a:rPr lang="zh-CN" altLang="en-US">
                <a:solidFill>
                  <a:schemeClr val="bg1"/>
                </a:solidFill>
              </a:rPr>
              <a:t>密码</a:t>
            </a:r>
            <a:endParaRPr lang="zh-CN" altLang="en-US">
              <a:solidFill>
                <a:schemeClr val="bg1"/>
              </a:solidFill>
            </a:endParaRPr>
          </a:p>
          <a:p>
            <a:r>
              <a:rPr lang="zh-CN" altLang="en-US">
                <a:solidFill>
                  <a:schemeClr val="bg1"/>
                </a:solidFill>
              </a:rPr>
              <a:t>&lt;input type="button" value=""/&gt;</a:t>
            </a:r>
            <a:r>
              <a:rPr lang="en-US" altLang="zh-CN">
                <a:solidFill>
                  <a:schemeClr val="bg1"/>
                </a:solidFill>
              </a:rPr>
              <a:t>		</a:t>
            </a:r>
            <a:r>
              <a:rPr lang="zh-CN" altLang="en-US">
                <a:solidFill>
                  <a:schemeClr val="bg1"/>
                </a:solidFill>
              </a:rPr>
              <a:t>空按钮</a:t>
            </a:r>
            <a:endParaRPr lang="zh-CN" altLang="en-US">
              <a:solidFill>
                <a:schemeClr val="bg1"/>
              </a:solidFill>
            </a:endParaRPr>
          </a:p>
          <a:p>
            <a:r>
              <a:rPr lang="zh-CN" altLang="en-US">
                <a:solidFill>
                  <a:schemeClr val="bg1"/>
                </a:solidFill>
              </a:rPr>
              <a:t>&lt;input type="submit" value=""/&gt;</a:t>
            </a:r>
            <a:r>
              <a:rPr lang="en-US" altLang="zh-CN">
                <a:solidFill>
                  <a:schemeClr val="bg1"/>
                </a:solidFill>
              </a:rPr>
              <a:t>		</a:t>
            </a:r>
            <a:r>
              <a:rPr lang="zh-CN" altLang="en-US">
                <a:solidFill>
                  <a:schemeClr val="bg1"/>
                </a:solidFill>
              </a:rPr>
              <a:t>提交</a:t>
            </a:r>
            <a:endParaRPr lang="zh-CN" altLang="en-US">
              <a:solidFill>
                <a:schemeClr val="bg1"/>
              </a:solidFill>
            </a:endParaRPr>
          </a:p>
          <a:p>
            <a:r>
              <a:rPr lang="zh-CN" altLang="en-US">
                <a:solidFill>
                  <a:schemeClr val="bg1"/>
                </a:solidFill>
              </a:rPr>
              <a:t>&lt;input type="reset" value=""/&gt;</a:t>
            </a:r>
            <a:r>
              <a:rPr lang="en-US" altLang="zh-CN">
                <a:solidFill>
                  <a:schemeClr val="bg1"/>
                </a:solidFill>
              </a:rPr>
              <a:t>		</a:t>
            </a:r>
            <a:r>
              <a:rPr lang="zh-CN" altLang="en-US">
                <a:solidFill>
                  <a:schemeClr val="bg1"/>
                </a:solidFill>
              </a:rPr>
              <a:t>重置</a:t>
            </a:r>
            <a:endParaRPr lang="zh-CN" altLang="en-US">
              <a:solidFill>
                <a:schemeClr val="bg1"/>
              </a:solidFill>
            </a:endParaRPr>
          </a:p>
          <a:p>
            <a:r>
              <a:rPr lang="zh-CN" altLang="en-US">
                <a:solidFill>
                  <a:schemeClr val="bg1"/>
                </a:solidFill>
              </a:rPr>
              <a:t>&lt;input type="checkbox" checked="checked" disabled="disabled"/&gt;</a:t>
            </a:r>
            <a:r>
              <a:rPr lang="en-US" altLang="zh-CN">
                <a:solidFill>
                  <a:schemeClr val="bg1"/>
                </a:solidFill>
              </a:rPr>
              <a:t>	</a:t>
            </a:r>
            <a:r>
              <a:rPr lang="zh-CN" altLang="en-US">
                <a:solidFill>
                  <a:schemeClr val="bg1"/>
                </a:solidFill>
              </a:rPr>
              <a:t>复选按钮</a:t>
            </a:r>
            <a:endParaRPr lang="zh-CN" altLang="en-US">
              <a:solidFill>
                <a:schemeClr val="bg1"/>
              </a:solidFill>
            </a:endParaRPr>
          </a:p>
          <a:p>
            <a:r>
              <a:rPr lang="zh-CN" altLang="en-US">
                <a:solidFill>
                  <a:schemeClr val="bg1"/>
                </a:solidFill>
              </a:rPr>
              <a:t>&lt;input type="radio" name="rel"/&gt;</a:t>
            </a:r>
            <a:r>
              <a:rPr lang="en-US" altLang="zh-CN">
                <a:solidFill>
                  <a:schemeClr val="bg1"/>
                </a:solidFill>
              </a:rPr>
              <a:t>				</a:t>
            </a:r>
            <a:r>
              <a:rPr lang="zh-CN" altLang="en-US">
                <a:solidFill>
                  <a:schemeClr val="bg1"/>
                </a:solidFill>
              </a:rPr>
              <a:t>单选按钮</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48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CSS文档统筹</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421130"/>
            <a:ext cx="10749280" cy="5492750"/>
          </a:xfrm>
          <a:prstGeom prst="rect">
            <a:avLst/>
          </a:prstGeom>
          <a:noFill/>
        </p:spPr>
        <p:txBody>
          <a:bodyPr wrap="square" rtlCol="0">
            <a:spAutoFit/>
          </a:bodyPr>
          <a:p>
            <a:pPr fontAlgn="auto">
              <a:lnSpc>
                <a:spcPct val="150000"/>
              </a:lnSpc>
            </a:pPr>
            <a:r>
              <a:rPr>
                <a:solidFill>
                  <a:schemeClr val="bg1"/>
                </a:solidFill>
                <a:sym typeface="+mn-ea"/>
              </a:rPr>
              <a:t>腾讯</a:t>
            </a:r>
            <a:endParaRPr>
              <a:solidFill>
                <a:schemeClr val="bg1"/>
              </a:solidFill>
              <a:sym typeface="+mn-ea"/>
            </a:endParaRPr>
          </a:p>
          <a:p>
            <a:pPr fontAlgn="auto">
              <a:lnSpc>
                <a:spcPct val="150000"/>
              </a:lnSpc>
            </a:pPr>
            <a:r>
              <a:rPr>
                <a:solidFill>
                  <a:schemeClr val="bg1"/>
                </a:solidFill>
                <a:sym typeface="+mn-ea"/>
              </a:rPr>
              <a:t>body,ol,ul,h1,h2,h3,h4,h5,h6,p,th,td,dl,dd,form,fieldset,legend,input,textarea,select{margin:0;padding:0}</a:t>
            </a:r>
            <a:endParaRPr>
              <a:solidFill>
                <a:schemeClr val="bg1"/>
              </a:solidFill>
              <a:sym typeface="+mn-ea"/>
            </a:endParaRPr>
          </a:p>
          <a:p>
            <a:pPr fontAlgn="auto">
              <a:lnSpc>
                <a:spcPct val="150000"/>
              </a:lnSpc>
            </a:pPr>
            <a:r>
              <a:rPr>
                <a:solidFill>
                  <a:schemeClr val="bg1"/>
                </a:solidFill>
                <a:sym typeface="+mn-ea"/>
              </a:rPr>
              <a:t>body{font:12px "宋体","Arial Narrow",HELVETICA;background:#fff;}</a:t>
            </a:r>
            <a:endParaRPr>
              <a:solidFill>
                <a:schemeClr val="bg1"/>
              </a:solidFill>
              <a:sym typeface="+mn-ea"/>
            </a:endParaRPr>
          </a:p>
          <a:p>
            <a:pPr fontAlgn="auto">
              <a:lnSpc>
                <a:spcPct val="150000"/>
              </a:lnSpc>
            </a:pPr>
            <a:r>
              <a:rPr>
                <a:solidFill>
                  <a:schemeClr val="bg1"/>
                </a:solidFill>
                <a:sym typeface="+mn-ea"/>
              </a:rPr>
              <a:t>a{color:#172c45;text-decoration:none}</a:t>
            </a:r>
            <a:endParaRPr>
              <a:solidFill>
                <a:schemeClr val="bg1"/>
              </a:solidFill>
              <a:sym typeface="+mn-ea"/>
            </a:endParaRPr>
          </a:p>
          <a:p>
            <a:pPr fontAlgn="auto">
              <a:lnSpc>
                <a:spcPct val="150000"/>
              </a:lnSpc>
            </a:pPr>
            <a:r>
              <a:rPr>
                <a:solidFill>
                  <a:schemeClr val="bg1"/>
                </a:solidFill>
                <a:sym typeface="+mn-ea"/>
              </a:rPr>
              <a:t>a:hover{color:#cd0200;text-decoration:underline}</a:t>
            </a:r>
            <a:endParaRPr>
              <a:solidFill>
                <a:schemeClr val="bg1"/>
              </a:solidFill>
              <a:sym typeface="+mn-ea"/>
            </a:endParaRPr>
          </a:p>
          <a:p>
            <a:pPr fontAlgn="auto">
              <a:lnSpc>
                <a:spcPct val="150000"/>
              </a:lnSpc>
            </a:pPr>
            <a:r>
              <a:rPr>
                <a:solidFill>
                  <a:schemeClr val="bg1"/>
                </a:solidFill>
                <a:sym typeface="+mn-ea"/>
              </a:rPr>
              <a:t>em{font-style:normal}</a:t>
            </a:r>
            <a:endParaRPr>
              <a:solidFill>
                <a:schemeClr val="bg1"/>
              </a:solidFill>
              <a:sym typeface="+mn-ea"/>
            </a:endParaRPr>
          </a:p>
          <a:p>
            <a:pPr fontAlgn="auto">
              <a:lnSpc>
                <a:spcPct val="150000"/>
              </a:lnSpc>
            </a:pPr>
            <a:r>
              <a:rPr>
                <a:solidFill>
                  <a:schemeClr val="bg1"/>
                </a:solidFill>
                <a:sym typeface="+mn-ea"/>
              </a:rPr>
              <a:t>li{list-style:none}</a:t>
            </a:r>
            <a:endParaRPr>
              <a:solidFill>
                <a:schemeClr val="bg1"/>
              </a:solidFill>
              <a:sym typeface="+mn-ea"/>
            </a:endParaRPr>
          </a:p>
          <a:p>
            <a:pPr fontAlgn="auto">
              <a:lnSpc>
                <a:spcPct val="150000"/>
              </a:lnSpc>
            </a:pPr>
            <a:r>
              <a:rPr>
                <a:solidFill>
                  <a:schemeClr val="bg1"/>
                </a:solidFill>
                <a:sym typeface="+mn-ea"/>
              </a:rPr>
              <a:t>img{border:0;vertical-align:middle}</a:t>
            </a:r>
            <a:endParaRPr>
              <a:solidFill>
                <a:schemeClr val="bg1"/>
              </a:solidFill>
              <a:sym typeface="+mn-ea"/>
            </a:endParaRPr>
          </a:p>
          <a:p>
            <a:pPr fontAlgn="auto">
              <a:lnSpc>
                <a:spcPct val="150000"/>
              </a:lnSpc>
            </a:pPr>
            <a:r>
              <a:rPr>
                <a:solidFill>
                  <a:schemeClr val="bg1"/>
                </a:solidFill>
                <a:sym typeface="+mn-ea"/>
              </a:rPr>
              <a:t>table{border-collapse:collapse;border-spacing:0}</a:t>
            </a:r>
            <a:endParaRPr>
              <a:solidFill>
                <a:schemeClr val="bg1"/>
              </a:solidFill>
              <a:sym typeface="+mn-ea"/>
            </a:endParaRPr>
          </a:p>
          <a:p>
            <a:pPr fontAlgn="auto">
              <a:lnSpc>
                <a:spcPct val="150000"/>
              </a:lnSpc>
            </a:pPr>
            <a:r>
              <a:rPr>
                <a:solidFill>
                  <a:schemeClr val="bg1"/>
                </a:solidFill>
                <a:sym typeface="+mn-ea"/>
              </a:rPr>
              <a:t>p{word-wrap:break-word}</a:t>
            </a:r>
            <a:endParaRPr>
              <a:solidFill>
                <a:schemeClr val="bg1"/>
              </a:solidFill>
              <a:sym typeface="+mn-ea"/>
            </a:endParaRPr>
          </a:p>
          <a:p>
            <a:pPr fontAlgn="auto">
              <a:lnSpc>
                <a:spcPct val="150000"/>
              </a:lnSpc>
            </a:pPr>
            <a:r>
              <a:rPr>
                <a:solidFill>
                  <a:schemeClr val="bg1"/>
                </a:solidFill>
                <a:sym typeface="+mn-ea"/>
              </a:rPr>
              <a:t>.ind{text-indent:2em}</a:t>
            </a:r>
            <a:endParaRPr>
              <a:solidFill>
                <a:schemeClr val="bg1"/>
              </a:solidFill>
              <a:sym typeface="+mn-ea"/>
            </a:endParaRPr>
          </a:p>
          <a:p>
            <a:pPr fontAlgn="auto">
              <a:lnSpc>
                <a:spcPct val="150000"/>
              </a:lnSpc>
            </a:pPr>
            <a:r>
              <a:rPr>
                <a:solidFill>
                  <a:schemeClr val="bg1"/>
                </a:solidFill>
                <a:sym typeface="+mn-ea"/>
              </a:rPr>
              <a:t>.ind10{text-indent:10px;}</a:t>
            </a:r>
            <a:endParaRPr>
              <a:solidFill>
                <a:schemeClr val="bg1"/>
              </a:solidFill>
              <a:sym typeface="+mn-ea"/>
            </a:endParaRPr>
          </a:p>
          <a:p>
            <a:pPr fontAlgn="auto">
              <a:lnSpc>
                <a:spcPct val="150000"/>
              </a:lnSpc>
            </a:pPr>
            <a:r>
              <a:rPr>
                <a:solidFill>
                  <a:schemeClr val="bg1"/>
                </a:solidFill>
                <a:sym typeface="+mn-ea"/>
              </a:rPr>
              <a:t>.noborder{border:0;}</a:t>
            </a:r>
            <a:endParaRPr>
              <a:solidFill>
                <a:schemeClr val="bg1"/>
              </a:solidFill>
              <a:sym typeface="+mn-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48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CSS文档统筹</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544320"/>
            <a:ext cx="10749280" cy="4661535"/>
          </a:xfrm>
          <a:prstGeom prst="rect">
            <a:avLst/>
          </a:prstGeom>
          <a:noFill/>
        </p:spPr>
        <p:txBody>
          <a:bodyPr wrap="square" rtlCol="0">
            <a:spAutoFit/>
          </a:bodyPr>
          <a:p>
            <a:pPr fontAlgn="auto">
              <a:lnSpc>
                <a:spcPct val="150000"/>
              </a:lnSpc>
            </a:pPr>
            <a:r>
              <a:rPr>
                <a:solidFill>
                  <a:schemeClr val="bg1"/>
                </a:solidFill>
                <a:sym typeface="+mn-ea"/>
              </a:rPr>
              <a:t>搜狐</a:t>
            </a:r>
            <a:endParaRPr>
              <a:solidFill>
                <a:schemeClr val="bg1"/>
              </a:solidFill>
              <a:sym typeface="+mn-ea"/>
            </a:endParaRPr>
          </a:p>
          <a:p>
            <a:pPr fontAlgn="auto">
              <a:lnSpc>
                <a:spcPct val="150000"/>
              </a:lnSpc>
            </a:pPr>
            <a:r>
              <a:rPr>
                <a:solidFill>
                  <a:schemeClr val="bg1"/>
                </a:solidFill>
                <a:sym typeface="+mn-ea"/>
              </a:rPr>
              <a:t>body{font-family:"\5B8B\4F53","Arial Narrow",HELVETICA;text-align:center;margin:0 auto;padding:0;background:#FFF;font-size:12px;color:#333;}</a:t>
            </a:r>
            <a:endParaRPr>
              <a:solidFill>
                <a:schemeClr val="bg1"/>
              </a:solidFill>
              <a:sym typeface="+mn-ea"/>
            </a:endParaRPr>
          </a:p>
          <a:p>
            <a:pPr fontAlgn="auto">
              <a:lnSpc>
                <a:spcPct val="150000"/>
              </a:lnSpc>
            </a:pPr>
            <a:r>
              <a:rPr>
                <a:solidFill>
                  <a:schemeClr val="bg1"/>
                </a:solidFill>
                <a:sym typeface="+mn-ea"/>
              </a:rPr>
              <a:t>body &gt; div{text-align:center;margin-right:auto;margin-left:auto;}</a:t>
            </a:r>
            <a:endParaRPr>
              <a:solidFill>
                <a:schemeClr val="bg1"/>
              </a:solidFill>
              <a:sym typeface="+mn-ea"/>
            </a:endParaRPr>
          </a:p>
          <a:p>
            <a:pPr fontAlgn="auto">
              <a:lnSpc>
                <a:spcPct val="150000"/>
              </a:lnSpc>
            </a:pPr>
            <a:r>
              <a:rPr>
                <a:solidFill>
                  <a:schemeClr val="bg1"/>
                </a:solidFill>
                <a:sym typeface="+mn-ea"/>
              </a:rPr>
              <a:t>div,form,ul,ol,li,span,p{margin:0;padding:0;border:0;}</a:t>
            </a:r>
            <a:endParaRPr>
              <a:solidFill>
                <a:schemeClr val="bg1"/>
              </a:solidFill>
              <a:sym typeface="+mn-ea"/>
            </a:endParaRPr>
          </a:p>
          <a:p>
            <a:pPr fontAlgn="auto">
              <a:lnSpc>
                <a:spcPct val="150000"/>
              </a:lnSpc>
            </a:pPr>
            <a:r>
              <a:rPr>
                <a:solidFill>
                  <a:schemeClr val="bg1"/>
                </a:solidFill>
                <a:sym typeface="+mn-ea"/>
              </a:rPr>
              <a:t>img,a img{border:0;margin:0;padding:0;}</a:t>
            </a:r>
            <a:endParaRPr>
              <a:solidFill>
                <a:schemeClr val="bg1"/>
              </a:solidFill>
              <a:sym typeface="+mn-ea"/>
            </a:endParaRPr>
          </a:p>
          <a:p>
            <a:pPr fontAlgn="auto">
              <a:lnSpc>
                <a:spcPct val="150000"/>
              </a:lnSpc>
            </a:pPr>
            <a:r>
              <a:rPr>
                <a:solidFill>
                  <a:schemeClr val="bg1"/>
                </a:solidFill>
                <a:sym typeface="+mn-ea"/>
              </a:rPr>
              <a:t>h1,h2,h3,h4,h5,h6{margin:0;padding:0;font-size:12px;font-weight:normal;}</a:t>
            </a:r>
            <a:endParaRPr>
              <a:solidFill>
                <a:schemeClr val="bg1"/>
              </a:solidFill>
              <a:sym typeface="+mn-ea"/>
            </a:endParaRPr>
          </a:p>
          <a:p>
            <a:pPr fontAlgn="auto">
              <a:lnSpc>
                <a:spcPct val="150000"/>
              </a:lnSpc>
            </a:pPr>
            <a:r>
              <a:rPr>
                <a:solidFill>
                  <a:schemeClr val="bg1"/>
                </a:solidFill>
                <a:sym typeface="+mn-ea"/>
              </a:rPr>
              <a:t>ul,ol,li{list-style:none}</a:t>
            </a:r>
            <a:endParaRPr>
              <a:solidFill>
                <a:schemeClr val="bg1"/>
              </a:solidFill>
              <a:sym typeface="+mn-ea"/>
            </a:endParaRPr>
          </a:p>
          <a:p>
            <a:pPr fontAlgn="auto">
              <a:lnSpc>
                <a:spcPct val="150000"/>
              </a:lnSpc>
            </a:pPr>
            <a:r>
              <a:rPr>
                <a:solidFill>
                  <a:schemeClr val="bg1"/>
                </a:solidFill>
                <a:sym typeface="+mn-ea"/>
              </a:rPr>
              <a:t>table,td,input{font-size:12px;padding:0} /* 默认链接颜色 */</a:t>
            </a:r>
            <a:endParaRPr>
              <a:solidFill>
                <a:schemeClr val="bg1"/>
              </a:solidFill>
              <a:sym typeface="+mn-ea"/>
            </a:endParaRPr>
          </a:p>
          <a:p>
            <a:pPr fontAlgn="auto">
              <a:lnSpc>
                <a:spcPct val="150000"/>
              </a:lnSpc>
            </a:pPr>
            <a:r>
              <a:rPr>
                <a:solidFill>
                  <a:schemeClr val="bg1"/>
                </a:solidFill>
                <a:sym typeface="+mn-ea"/>
              </a:rPr>
              <a:t>a{outline-style:none;color:#333;text-decoration:none}</a:t>
            </a:r>
            <a:endParaRPr>
              <a:solidFill>
                <a:schemeClr val="bg1"/>
              </a:solidFill>
              <a:sym typeface="+mn-ea"/>
            </a:endParaRPr>
          </a:p>
          <a:p>
            <a:pPr fontAlgn="auto">
              <a:lnSpc>
                <a:spcPct val="150000"/>
              </a:lnSpc>
            </a:pPr>
            <a:r>
              <a:rPr>
                <a:solidFill>
                  <a:schemeClr val="bg1"/>
                </a:solidFill>
                <a:sym typeface="+mn-ea"/>
              </a:rPr>
              <a:t>a:hover{color:#c00;text-decoration:underline;}</a:t>
            </a:r>
            <a:endParaRPr>
              <a:solidFill>
                <a:schemeClr val="bg1"/>
              </a:solidFill>
              <a:sym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48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bfc概念和应用场景</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788795"/>
            <a:ext cx="10749280" cy="3830955"/>
          </a:xfrm>
          <a:prstGeom prst="rect">
            <a:avLst/>
          </a:prstGeom>
          <a:noFill/>
        </p:spPr>
        <p:txBody>
          <a:bodyPr wrap="square" rtlCol="0">
            <a:spAutoFit/>
          </a:bodyPr>
          <a:p>
            <a:pPr fontAlgn="auto">
              <a:lnSpc>
                <a:spcPct val="150000"/>
              </a:lnSpc>
            </a:pPr>
            <a:r>
              <a:rPr>
                <a:solidFill>
                  <a:schemeClr val="bg1"/>
                </a:solidFill>
                <a:sym typeface="+mn-ea"/>
              </a:rPr>
              <a:t>BFC 已经是一个耳听熟闻的词语了，网上有许多关于 BFC 的文章，介绍了如何触发 BFC 以及 BFC 的一些用处（如清浮动，防止 margin 重叠等）。</a:t>
            </a:r>
            <a:endParaRPr>
              <a:solidFill>
                <a:schemeClr val="bg1"/>
              </a:solidFill>
              <a:sym typeface="+mn-ea"/>
            </a:endParaRPr>
          </a:p>
          <a:p>
            <a:pPr fontAlgn="auto">
              <a:lnSpc>
                <a:spcPct val="150000"/>
              </a:lnSpc>
            </a:pPr>
            <a:endParaRPr>
              <a:solidFill>
                <a:schemeClr val="bg1"/>
              </a:solidFill>
              <a:sym typeface="+mn-ea"/>
            </a:endParaRPr>
          </a:p>
          <a:p>
            <a:pPr fontAlgn="auto">
              <a:lnSpc>
                <a:spcPct val="150000"/>
              </a:lnSpc>
            </a:pPr>
            <a:r>
              <a:rPr>
                <a:solidFill>
                  <a:schemeClr val="bg1"/>
                </a:solidFill>
                <a:sym typeface="+mn-ea"/>
              </a:rPr>
              <a:t>一、BFC是什么？</a:t>
            </a:r>
            <a:endParaRPr>
              <a:solidFill>
                <a:schemeClr val="bg1"/>
              </a:solidFill>
              <a:sym typeface="+mn-ea"/>
            </a:endParaRPr>
          </a:p>
          <a:p>
            <a:pPr fontAlgn="auto">
              <a:lnSpc>
                <a:spcPct val="150000"/>
              </a:lnSpc>
            </a:pPr>
            <a:endParaRPr>
              <a:solidFill>
                <a:schemeClr val="bg1"/>
              </a:solidFill>
              <a:sym typeface="+mn-ea"/>
            </a:endParaRPr>
          </a:p>
          <a:p>
            <a:pPr fontAlgn="auto">
              <a:lnSpc>
                <a:spcPct val="150000"/>
              </a:lnSpc>
            </a:pPr>
            <a:r>
              <a:rPr>
                <a:solidFill>
                  <a:schemeClr val="bg1"/>
                </a:solidFill>
                <a:sym typeface="+mn-ea"/>
              </a:rPr>
              <a:t>　　在解释 BFC 是什么之前，需要先介绍 Box、Formatting（格式化） Context（上下文）==块级格式化上下文 的概念。</a:t>
            </a:r>
            <a:endParaRPr>
              <a:solidFill>
                <a:schemeClr val="bg1"/>
              </a:solidFill>
              <a:sym typeface="+mn-ea"/>
            </a:endParaRPr>
          </a:p>
          <a:p>
            <a:pPr fontAlgn="auto">
              <a:lnSpc>
                <a:spcPct val="150000"/>
              </a:lnSpc>
            </a:pPr>
            <a:r>
              <a:rPr>
                <a:solidFill>
                  <a:schemeClr val="bg1"/>
                </a:solidFill>
                <a:sym typeface="+mn-ea"/>
              </a:rPr>
              <a:t>BFC(Block formatting context)直译为"块级格式化上下文"。它是一个独立的渲染区域，只有Block-level box参与， 它规定了内部的Block-level Box如何布局，并且与这个区域外部毫不相干。</a:t>
            </a:r>
            <a:endParaRPr>
              <a:solidFill>
                <a:schemeClr val="bg1"/>
              </a:solidFill>
              <a:sym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48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bfc概念和应用场景</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660525"/>
            <a:ext cx="10749280" cy="5077460"/>
          </a:xfrm>
          <a:prstGeom prst="rect">
            <a:avLst/>
          </a:prstGeom>
          <a:noFill/>
        </p:spPr>
        <p:txBody>
          <a:bodyPr wrap="square" rtlCol="0">
            <a:spAutoFit/>
          </a:bodyPr>
          <a:p>
            <a:pPr fontAlgn="auto">
              <a:lnSpc>
                <a:spcPct val="150000"/>
              </a:lnSpc>
            </a:pPr>
            <a:r>
              <a:rPr>
                <a:solidFill>
                  <a:schemeClr val="bg1"/>
                </a:solidFill>
                <a:sym typeface="+mn-ea"/>
              </a:rPr>
              <a:t>二、BFC布局规则：</a:t>
            </a:r>
            <a:endParaRPr>
              <a:solidFill>
                <a:schemeClr val="bg1"/>
              </a:solidFill>
              <a:sym typeface="+mn-ea"/>
            </a:endParaRPr>
          </a:p>
          <a:p>
            <a:pPr fontAlgn="auto">
              <a:lnSpc>
                <a:spcPct val="150000"/>
              </a:lnSpc>
            </a:pPr>
            <a:endParaRPr>
              <a:solidFill>
                <a:schemeClr val="bg1"/>
              </a:solidFill>
              <a:sym typeface="+mn-ea"/>
            </a:endParaRPr>
          </a:p>
          <a:p>
            <a:pPr fontAlgn="auto">
              <a:lnSpc>
                <a:spcPct val="150000"/>
              </a:lnSpc>
            </a:pPr>
            <a:r>
              <a:rPr lang="en-US">
                <a:solidFill>
                  <a:schemeClr val="bg1"/>
                </a:solidFill>
                <a:sym typeface="+mn-ea"/>
              </a:rPr>
              <a:t>1</a:t>
            </a:r>
            <a:r>
              <a:rPr>
                <a:solidFill>
                  <a:schemeClr val="bg1"/>
                </a:solidFill>
                <a:sym typeface="+mn-ea"/>
              </a:rPr>
              <a:t>、内部的Box会在垂直方向，一个接一个地放置。</a:t>
            </a:r>
            <a:endParaRPr>
              <a:solidFill>
                <a:schemeClr val="bg1"/>
              </a:solidFill>
              <a:sym typeface="+mn-ea"/>
            </a:endParaRPr>
          </a:p>
          <a:p>
            <a:pPr fontAlgn="auto">
              <a:lnSpc>
                <a:spcPct val="150000"/>
              </a:lnSpc>
            </a:pPr>
            <a:endParaRPr>
              <a:solidFill>
                <a:schemeClr val="bg1"/>
              </a:solidFill>
              <a:sym typeface="+mn-ea"/>
            </a:endParaRPr>
          </a:p>
          <a:p>
            <a:pPr fontAlgn="auto">
              <a:lnSpc>
                <a:spcPct val="150000"/>
              </a:lnSpc>
            </a:pPr>
            <a:r>
              <a:rPr lang="en-US">
                <a:solidFill>
                  <a:schemeClr val="bg1"/>
                </a:solidFill>
                <a:sym typeface="+mn-ea"/>
              </a:rPr>
              <a:t>2</a:t>
            </a:r>
            <a:r>
              <a:rPr>
                <a:solidFill>
                  <a:schemeClr val="bg1"/>
                </a:solidFill>
                <a:sym typeface="+mn-ea"/>
              </a:rPr>
              <a:t>、Box垂直方向的距离由margin决定。属于同一个BFC的两个相邻Box的margin会发生重叠</a:t>
            </a:r>
            <a:endParaRPr>
              <a:solidFill>
                <a:schemeClr val="bg1"/>
              </a:solidFill>
              <a:sym typeface="+mn-ea"/>
            </a:endParaRPr>
          </a:p>
          <a:p>
            <a:pPr fontAlgn="auto">
              <a:lnSpc>
                <a:spcPct val="150000"/>
              </a:lnSpc>
            </a:pPr>
            <a:endParaRPr>
              <a:solidFill>
                <a:schemeClr val="bg1"/>
              </a:solidFill>
              <a:sym typeface="+mn-ea"/>
            </a:endParaRPr>
          </a:p>
          <a:p>
            <a:pPr fontAlgn="auto">
              <a:lnSpc>
                <a:spcPct val="150000"/>
              </a:lnSpc>
            </a:pPr>
            <a:r>
              <a:rPr lang="en-US">
                <a:solidFill>
                  <a:schemeClr val="bg1"/>
                </a:solidFill>
                <a:sym typeface="+mn-ea"/>
              </a:rPr>
              <a:t>3</a:t>
            </a:r>
            <a:r>
              <a:rPr>
                <a:solidFill>
                  <a:schemeClr val="bg1"/>
                </a:solidFill>
                <a:sym typeface="+mn-ea"/>
              </a:rPr>
              <a:t>、每个元素的margin box的左边， 与包含块border box的左边相接触</a:t>
            </a:r>
            <a:endParaRPr>
              <a:solidFill>
                <a:schemeClr val="bg1"/>
              </a:solidFill>
              <a:sym typeface="+mn-ea"/>
            </a:endParaRPr>
          </a:p>
          <a:p>
            <a:pPr fontAlgn="auto">
              <a:lnSpc>
                <a:spcPct val="150000"/>
              </a:lnSpc>
            </a:pPr>
            <a:endParaRPr>
              <a:solidFill>
                <a:schemeClr val="bg1"/>
              </a:solidFill>
              <a:sym typeface="+mn-ea"/>
            </a:endParaRPr>
          </a:p>
          <a:p>
            <a:pPr fontAlgn="auto">
              <a:lnSpc>
                <a:spcPct val="150000"/>
              </a:lnSpc>
            </a:pPr>
            <a:r>
              <a:rPr lang="en-US">
                <a:solidFill>
                  <a:schemeClr val="bg1"/>
                </a:solidFill>
                <a:sym typeface="+mn-ea"/>
              </a:rPr>
              <a:t>4</a:t>
            </a:r>
            <a:r>
              <a:rPr>
                <a:solidFill>
                  <a:schemeClr val="bg1"/>
                </a:solidFill>
                <a:sym typeface="+mn-ea"/>
              </a:rPr>
              <a:t>、BFC的区域不会与float box重叠。</a:t>
            </a:r>
            <a:endParaRPr>
              <a:solidFill>
                <a:schemeClr val="bg1"/>
              </a:solidFill>
              <a:sym typeface="+mn-ea"/>
            </a:endParaRPr>
          </a:p>
          <a:p>
            <a:pPr fontAlgn="auto">
              <a:lnSpc>
                <a:spcPct val="150000"/>
              </a:lnSpc>
            </a:pPr>
            <a:endParaRPr>
              <a:solidFill>
                <a:schemeClr val="bg1"/>
              </a:solidFill>
              <a:sym typeface="+mn-ea"/>
            </a:endParaRPr>
          </a:p>
          <a:p>
            <a:pPr fontAlgn="auto">
              <a:lnSpc>
                <a:spcPct val="150000"/>
              </a:lnSpc>
            </a:pPr>
            <a:r>
              <a:rPr lang="en-US">
                <a:solidFill>
                  <a:schemeClr val="bg1"/>
                </a:solidFill>
                <a:sym typeface="+mn-ea"/>
              </a:rPr>
              <a:t>5</a:t>
            </a:r>
            <a:r>
              <a:rPr>
                <a:solidFill>
                  <a:schemeClr val="bg1"/>
                </a:solidFill>
                <a:sym typeface="+mn-ea"/>
              </a:rPr>
              <a:t>、BFC就是页面上的一个隔离的独立容器，容器里面的子元素不会影响到外面的元素。</a:t>
            </a:r>
            <a:endParaRPr>
              <a:solidFill>
                <a:schemeClr val="bg1"/>
              </a:solidFill>
              <a:sym typeface="+mn-ea"/>
            </a:endParaRPr>
          </a:p>
          <a:p>
            <a:pPr fontAlgn="auto">
              <a:lnSpc>
                <a:spcPct val="150000"/>
              </a:lnSpc>
            </a:pPr>
            <a:r>
              <a:rPr lang="en-US">
                <a:solidFill>
                  <a:schemeClr val="bg1"/>
                </a:solidFill>
                <a:sym typeface="+mn-ea"/>
              </a:rPr>
              <a:t>6</a:t>
            </a:r>
            <a:r>
              <a:rPr>
                <a:solidFill>
                  <a:schemeClr val="bg1"/>
                </a:solidFill>
                <a:sym typeface="+mn-ea"/>
              </a:rPr>
              <a:t>、计算BFC的高度时，浮动元素也参与计算</a:t>
            </a:r>
            <a:endParaRPr>
              <a:solidFill>
                <a:schemeClr val="bg1"/>
              </a:solidFill>
              <a:sym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48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bfc概念和应用场景</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929130"/>
            <a:ext cx="10749280" cy="2999740"/>
          </a:xfrm>
          <a:prstGeom prst="rect">
            <a:avLst/>
          </a:prstGeom>
          <a:noFill/>
        </p:spPr>
        <p:txBody>
          <a:bodyPr wrap="square" rtlCol="0">
            <a:spAutoFit/>
          </a:bodyPr>
          <a:p>
            <a:pPr fontAlgn="auto">
              <a:lnSpc>
                <a:spcPct val="150000"/>
              </a:lnSpc>
            </a:pPr>
            <a:r>
              <a:rPr>
                <a:solidFill>
                  <a:schemeClr val="bg1"/>
                </a:solidFill>
                <a:sym typeface="+mn-ea"/>
              </a:rPr>
              <a:t>三、哪些元素会生成BFC?</a:t>
            </a:r>
            <a:endParaRPr>
              <a:solidFill>
                <a:schemeClr val="bg1"/>
              </a:solidFill>
              <a:sym typeface="+mn-ea"/>
            </a:endParaRPr>
          </a:p>
          <a:p>
            <a:pPr fontAlgn="auto">
              <a:lnSpc>
                <a:spcPct val="150000"/>
              </a:lnSpc>
            </a:pPr>
            <a:endParaRPr>
              <a:solidFill>
                <a:schemeClr val="bg1"/>
              </a:solidFill>
              <a:sym typeface="+mn-ea"/>
            </a:endParaRPr>
          </a:p>
          <a:p>
            <a:pPr fontAlgn="auto">
              <a:lnSpc>
                <a:spcPct val="150000"/>
              </a:lnSpc>
            </a:pPr>
            <a:r>
              <a:rPr>
                <a:solidFill>
                  <a:schemeClr val="bg1"/>
                </a:solidFill>
                <a:sym typeface="+mn-ea"/>
              </a:rPr>
              <a:t>- 根元素</a:t>
            </a:r>
            <a:r>
              <a:rPr lang="en-US">
                <a:solidFill>
                  <a:schemeClr val="bg1"/>
                </a:solidFill>
                <a:sym typeface="+mn-ea"/>
              </a:rPr>
              <a:t>	HTML</a:t>
            </a:r>
            <a:endParaRPr>
              <a:solidFill>
                <a:schemeClr val="bg1"/>
              </a:solidFill>
              <a:sym typeface="+mn-ea"/>
            </a:endParaRPr>
          </a:p>
          <a:p>
            <a:pPr fontAlgn="auto">
              <a:lnSpc>
                <a:spcPct val="150000"/>
              </a:lnSpc>
            </a:pPr>
            <a:r>
              <a:rPr>
                <a:solidFill>
                  <a:schemeClr val="bg1"/>
                </a:solidFill>
                <a:sym typeface="+mn-ea"/>
              </a:rPr>
              <a:t>- float属性不为none  </a:t>
            </a:r>
            <a:r>
              <a:rPr lang="en-US">
                <a:solidFill>
                  <a:schemeClr val="bg1"/>
                </a:solidFill>
                <a:sym typeface="+mn-ea"/>
              </a:rPr>
              <a:t>left||right</a:t>
            </a:r>
            <a:endParaRPr>
              <a:solidFill>
                <a:schemeClr val="bg1"/>
              </a:solidFill>
              <a:sym typeface="+mn-ea"/>
            </a:endParaRPr>
          </a:p>
          <a:p>
            <a:pPr fontAlgn="auto">
              <a:lnSpc>
                <a:spcPct val="150000"/>
              </a:lnSpc>
            </a:pPr>
            <a:r>
              <a:rPr>
                <a:solidFill>
                  <a:schemeClr val="bg1"/>
                </a:solidFill>
                <a:sym typeface="+mn-ea"/>
              </a:rPr>
              <a:t>- position为absolute或fixed</a:t>
            </a:r>
            <a:endParaRPr>
              <a:solidFill>
                <a:schemeClr val="bg1"/>
              </a:solidFill>
              <a:sym typeface="+mn-ea"/>
            </a:endParaRPr>
          </a:p>
          <a:p>
            <a:pPr fontAlgn="auto">
              <a:lnSpc>
                <a:spcPct val="150000"/>
              </a:lnSpc>
            </a:pPr>
            <a:r>
              <a:rPr>
                <a:solidFill>
                  <a:schemeClr val="bg1"/>
                </a:solidFill>
                <a:sym typeface="+mn-ea"/>
              </a:rPr>
              <a:t>- display为</a:t>
            </a:r>
            <a:r>
              <a:rPr b="1">
                <a:solidFill>
                  <a:srgbClr val="EA5519"/>
                </a:solidFill>
                <a:sym typeface="+mn-ea"/>
              </a:rPr>
              <a:t>inline-block, flex</a:t>
            </a:r>
            <a:r>
              <a:rPr lang="en-US">
                <a:solidFill>
                  <a:schemeClr val="bg1"/>
                </a:solidFill>
                <a:sym typeface="+mn-ea"/>
              </a:rPr>
              <a:t>,</a:t>
            </a:r>
            <a:r>
              <a:rPr>
                <a:solidFill>
                  <a:schemeClr val="bg1"/>
                </a:solidFill>
                <a:sym typeface="+mn-ea"/>
              </a:rPr>
              <a:t>table-cell, table-caption, , inline-flex</a:t>
            </a:r>
            <a:endParaRPr>
              <a:solidFill>
                <a:schemeClr val="bg1"/>
              </a:solidFill>
              <a:sym typeface="+mn-ea"/>
            </a:endParaRPr>
          </a:p>
          <a:p>
            <a:pPr fontAlgn="auto">
              <a:lnSpc>
                <a:spcPct val="150000"/>
              </a:lnSpc>
            </a:pPr>
            <a:r>
              <a:rPr>
                <a:solidFill>
                  <a:schemeClr val="bg1"/>
                </a:solidFill>
                <a:sym typeface="+mn-ea"/>
              </a:rPr>
              <a:t>- overflow不为visible</a:t>
            </a:r>
            <a:r>
              <a:rPr lang="en-US">
                <a:solidFill>
                  <a:schemeClr val="bg1"/>
                </a:solidFill>
                <a:sym typeface="+mn-ea"/>
              </a:rPr>
              <a:t>;</a:t>
            </a:r>
            <a:r>
              <a:rPr>
                <a:solidFill>
                  <a:schemeClr val="bg1"/>
                </a:solidFill>
                <a:sym typeface="+mn-ea"/>
              </a:rPr>
              <a:t> </a:t>
            </a:r>
            <a:r>
              <a:rPr lang="en-US">
                <a:solidFill>
                  <a:schemeClr val="bg1"/>
                </a:solidFill>
                <a:sym typeface="+mn-ea"/>
              </a:rPr>
              <a:t>auto hidden scroll</a:t>
            </a:r>
            <a:endParaRPr lang="en-US">
              <a:solidFill>
                <a:schemeClr val="bg1"/>
              </a:solidFill>
              <a:sym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4871"/>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pPr algn="l"/>
            <a:r>
              <a:rPr lang="zh-CN" altLang="en-US" sz="2800" dirty="0" smtClean="0">
                <a:solidFill>
                  <a:schemeClr val="bg1"/>
                </a:solidFill>
                <a:sym typeface="+mn-ea"/>
              </a:rPr>
              <a:t>属性的继承</a:t>
            </a:r>
            <a:endParaRPr lang="zh-CN" altLang="en-US" sz="2800" dirty="0" smtClean="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1929130"/>
            <a:ext cx="10749280" cy="4246245"/>
          </a:xfrm>
          <a:prstGeom prst="rect">
            <a:avLst/>
          </a:prstGeom>
          <a:noFill/>
        </p:spPr>
        <p:txBody>
          <a:bodyPr wrap="square" rtlCol="0">
            <a:spAutoFit/>
          </a:bodyPr>
          <a:p>
            <a:pPr fontAlgn="auto">
              <a:lnSpc>
                <a:spcPct val="150000"/>
              </a:lnSpc>
            </a:pPr>
            <a:r>
              <a:rPr>
                <a:solidFill>
                  <a:schemeClr val="bg1"/>
                </a:solidFill>
                <a:sym typeface="+mn-ea"/>
              </a:rPr>
              <a:t>不可继承的：display、margin、border、padding、background、height、min-height、max- height、min-width、max-width、overflow、position、left、right、top、 bottom、z-index、float、clear、table-layout、vertical-align</a:t>
            </a:r>
            <a:endParaRPr>
              <a:solidFill>
                <a:schemeClr val="bg1"/>
              </a:solidFill>
              <a:sym typeface="+mn-ea"/>
            </a:endParaRPr>
          </a:p>
          <a:p>
            <a:pPr fontAlgn="auto">
              <a:lnSpc>
                <a:spcPct val="150000"/>
              </a:lnSpc>
            </a:pPr>
            <a:endParaRPr>
              <a:solidFill>
                <a:schemeClr val="bg1"/>
              </a:solidFill>
              <a:sym typeface="+mn-ea"/>
            </a:endParaRPr>
          </a:p>
          <a:p>
            <a:pPr fontAlgn="auto">
              <a:lnSpc>
                <a:spcPct val="150000"/>
              </a:lnSpc>
            </a:pPr>
            <a:r>
              <a:rPr>
                <a:solidFill>
                  <a:schemeClr val="bg1"/>
                </a:solidFill>
                <a:sym typeface="+mn-ea"/>
              </a:rPr>
              <a:t>所有元素可继承：visibility和cursor。</a:t>
            </a:r>
            <a:endParaRPr>
              <a:solidFill>
                <a:schemeClr val="bg1"/>
              </a:solidFill>
              <a:sym typeface="+mn-ea"/>
            </a:endParaRPr>
          </a:p>
          <a:p>
            <a:pPr fontAlgn="auto">
              <a:lnSpc>
                <a:spcPct val="150000"/>
              </a:lnSpc>
            </a:pPr>
            <a:r>
              <a:rPr>
                <a:solidFill>
                  <a:schemeClr val="bg1"/>
                </a:solidFill>
                <a:sym typeface="+mn-ea"/>
              </a:rPr>
              <a:t>内联元素可继承：letter-spacing、word-spacing、line-height、color、font、 font-family、font-size、font-style、font-variant、font-weight、text- decoration、text-transform。</a:t>
            </a:r>
            <a:endParaRPr>
              <a:solidFill>
                <a:schemeClr val="bg1"/>
              </a:solidFill>
              <a:sym typeface="+mn-ea"/>
            </a:endParaRPr>
          </a:p>
          <a:p>
            <a:pPr fontAlgn="auto">
              <a:lnSpc>
                <a:spcPct val="150000"/>
              </a:lnSpc>
            </a:pPr>
            <a:r>
              <a:rPr>
                <a:solidFill>
                  <a:schemeClr val="bg1"/>
                </a:solidFill>
                <a:sym typeface="+mn-ea"/>
              </a:rPr>
              <a:t>块状元素可继承：text-indent和text-align</a:t>
            </a:r>
            <a:endParaRPr>
              <a:solidFill>
                <a:schemeClr val="bg1"/>
              </a:solidFill>
              <a:sym typeface="+mn-ea"/>
            </a:endParaRPr>
          </a:p>
          <a:p>
            <a:pPr fontAlgn="auto">
              <a:lnSpc>
                <a:spcPct val="150000"/>
              </a:lnSpc>
            </a:pPr>
            <a:r>
              <a:rPr>
                <a:solidFill>
                  <a:schemeClr val="bg1"/>
                </a:solidFill>
                <a:sym typeface="+mn-ea"/>
              </a:rPr>
              <a:t>列表元素可继承：list-style、list-style-type、list-style-position、list-style-image。</a:t>
            </a:r>
            <a:endParaRPr>
              <a:solidFill>
                <a:schemeClr val="bg1"/>
              </a:solidFill>
              <a:sym typeface="+mn-ea"/>
            </a:endParaRPr>
          </a:p>
          <a:p>
            <a:pPr fontAlgn="auto">
              <a:lnSpc>
                <a:spcPct val="150000"/>
              </a:lnSpc>
            </a:pPr>
            <a:r>
              <a:rPr>
                <a:solidFill>
                  <a:schemeClr val="bg1"/>
                </a:solidFill>
                <a:sym typeface="+mn-ea"/>
              </a:rPr>
              <a:t>表格元素可继承：border-collapse。</a:t>
            </a:r>
            <a:endParaRPr>
              <a:solidFill>
                <a:schemeClr val="bg1"/>
              </a:solidFill>
              <a:sym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pic>
        <p:nvPicPr>
          <p:cNvPr id="3074" name="Picture 2" descr="C:\Users\Administrator\Desktop\未标题-2拷贝.png"/>
          <p:cNvPicPr>
            <a:picLocks noChangeAspect="1" noChangeArrowheads="1"/>
          </p:cNvPicPr>
          <p:nvPr/>
        </p:nvPicPr>
        <p:blipFill>
          <a:blip r:embed="rId1" cstate="print"/>
          <a:srcRect/>
          <a:stretch>
            <a:fillRect/>
          </a:stretch>
        </p:blipFill>
        <p:spPr bwMode="auto">
          <a:xfrm>
            <a:off x="3472668" y="1064927"/>
            <a:ext cx="9260693" cy="5208787"/>
          </a:xfrm>
          <a:prstGeom prst="rect">
            <a:avLst/>
          </a:prstGeom>
          <a:noFill/>
        </p:spPr>
      </p:pic>
      <p:pic>
        <p:nvPicPr>
          <p:cNvPr id="3076" name="Picture 4" descr="C:\Users\Administrator\Desktop\做教育.png"/>
          <p:cNvPicPr>
            <a:picLocks noChangeAspect="1" noChangeArrowheads="1"/>
          </p:cNvPicPr>
          <p:nvPr/>
        </p:nvPicPr>
        <p:blipFill>
          <a:blip r:embed="rId2" cstate="print"/>
          <a:srcRect/>
          <a:stretch>
            <a:fillRect/>
          </a:stretch>
        </p:blipFill>
        <p:spPr bwMode="auto">
          <a:xfrm>
            <a:off x="2098456" y="-2452702"/>
            <a:ext cx="18286413" cy="10285413"/>
          </a:xfrm>
          <a:prstGeom prst="rect">
            <a:avLst/>
          </a:prstGeom>
          <a:noFill/>
        </p:spPr>
      </p:pic>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5186857" y="4220266"/>
            <a:ext cx="1560786" cy="468119"/>
          </a:xfrm>
          <a:prstGeom prst="rect">
            <a:avLst/>
          </a:prstGeom>
          <a:noFill/>
        </p:spPr>
      </p:pic>
      <p:sp>
        <p:nvSpPr>
          <p:cNvPr id="8" name="矩形 7"/>
          <p:cNvSpPr/>
          <p:nvPr/>
        </p:nvSpPr>
        <p:spPr>
          <a:xfrm>
            <a:off x="3657600" y="2317531"/>
            <a:ext cx="4556233" cy="1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4445888" y="2490947"/>
            <a:ext cx="4674858" cy="707886"/>
          </a:xfrm>
          <a:prstGeom prst="rect">
            <a:avLst/>
          </a:prstGeom>
          <a:noFill/>
        </p:spPr>
        <p:txBody>
          <a:bodyPr wrap="square" rtlCol="0">
            <a:spAutoFit/>
          </a:bodyPr>
          <a:lstStyle/>
          <a:p>
            <a:r>
              <a:rPr lang="en-US" altLang="zh-CN" sz="4000" b="1" dirty="0" smtClean="0">
                <a:solidFill>
                  <a:srgbClr val="232A34"/>
                </a:solidFill>
              </a:rPr>
              <a:t>THANK  YOU</a:t>
            </a:r>
            <a:endParaRPr lang="zh-CN" altLang="en-US" sz="4000" b="1" dirty="0">
              <a:solidFill>
                <a:srgbClr val="232A34"/>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1809750" cy="548640"/>
          </a:xfrm>
          <a:prstGeom prst="rect">
            <a:avLst/>
          </a:prstGeom>
          <a:noFill/>
        </p:spPr>
        <p:txBody>
          <a:bodyPr wrap="square" rtlCol="0">
            <a:spAutoFit/>
          </a:bodyPr>
          <a:lstStyle/>
          <a:p>
            <a:r>
              <a:rPr lang="en-US" altLang="zh-CN" sz="2800" b="1" dirty="0" smtClean="0">
                <a:solidFill>
                  <a:schemeClr val="bg1"/>
                </a:solidFill>
                <a:sym typeface="+mn-ea"/>
              </a:rPr>
              <a:t>HTML</a:t>
            </a:r>
            <a:r>
              <a:rPr lang="zh-CN" altLang="en-US" sz="2800" b="1" dirty="0" smtClean="0">
                <a:solidFill>
                  <a:schemeClr val="bg1"/>
                </a:solidFill>
                <a:sym typeface="+mn-ea"/>
              </a:rPr>
              <a:t>基础</a:t>
            </a:r>
            <a:endParaRPr lang="zh-CN" altLang="en-US" sz="2800" b="1" dirty="0" smtClean="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1139825" y="1699895"/>
            <a:ext cx="5143500" cy="548640"/>
          </a:xfrm>
          <a:prstGeom prst="rect">
            <a:avLst/>
          </a:prstGeom>
          <a:noFill/>
        </p:spPr>
        <p:txBody>
          <a:bodyPr wrap="square" rtlCol="0">
            <a:spAutoFit/>
          </a:bodyPr>
          <a:p>
            <a:r>
              <a:rPr lang="zh-CN" altLang="en-US" sz="2800">
                <a:solidFill>
                  <a:schemeClr val="bg1"/>
                </a:solidFill>
              </a:rPr>
              <a:t>表单</a:t>
            </a:r>
            <a:endParaRPr lang="zh-CN" altLang="en-US" sz="2800">
              <a:solidFill>
                <a:schemeClr val="bg1"/>
              </a:solidFill>
            </a:endParaRPr>
          </a:p>
        </p:txBody>
      </p:sp>
      <p:sp>
        <p:nvSpPr>
          <p:cNvPr id="9" name="文本框 8"/>
          <p:cNvSpPr txBox="1"/>
          <p:nvPr/>
        </p:nvSpPr>
        <p:spPr>
          <a:xfrm>
            <a:off x="1139825" y="2305685"/>
            <a:ext cx="9170670" cy="829945"/>
          </a:xfrm>
          <a:prstGeom prst="rect">
            <a:avLst/>
          </a:prstGeom>
          <a:noFill/>
        </p:spPr>
        <p:txBody>
          <a:bodyPr wrap="square" rtlCol="0">
            <a:spAutoFit/>
          </a:bodyPr>
          <a:p>
            <a:pPr fontAlgn="auto">
              <a:lnSpc>
                <a:spcPct val="150000"/>
              </a:lnSpc>
            </a:pPr>
            <a:r>
              <a:rPr lang="zh-CN" altLang="en-US" sz="1600">
                <a:solidFill>
                  <a:schemeClr val="bg1"/>
                </a:solidFill>
                <a:sym typeface="+mn-ea"/>
              </a:rPr>
              <a:t>隐藏 </a:t>
            </a:r>
            <a:endParaRPr lang="zh-CN" altLang="en-US" sz="1600">
              <a:solidFill>
                <a:schemeClr val="bg1"/>
              </a:solidFill>
            </a:endParaRPr>
          </a:p>
          <a:p>
            <a:pPr fontAlgn="auto">
              <a:lnSpc>
                <a:spcPct val="150000"/>
              </a:lnSpc>
            </a:pPr>
            <a:r>
              <a:rPr lang="zh-CN" altLang="en-US" sz="1600">
                <a:solidFill>
                  <a:schemeClr val="bg1"/>
                </a:solidFill>
                <a:sym typeface="+mn-ea"/>
              </a:rPr>
              <a:t>&lt;input type=“</a:t>
            </a:r>
            <a:r>
              <a:rPr lang="en-US" altLang="zh-CN" sz="1600">
                <a:solidFill>
                  <a:schemeClr val="bg1"/>
                </a:solidFill>
                <a:sym typeface="+mn-ea"/>
              </a:rPr>
              <a:t>hidden</a:t>
            </a:r>
            <a:r>
              <a:rPr lang="zh-CN" altLang="en-US" sz="1600">
                <a:solidFill>
                  <a:schemeClr val="bg1"/>
                </a:solidFill>
                <a:sym typeface="+mn-ea"/>
              </a:rPr>
              <a:t>” name=“” /&gt;</a:t>
            </a:r>
            <a:endParaRPr lang="zh-CN" altLang="en-US" sz="160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400" y="-1905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1809750" cy="548640"/>
          </a:xfrm>
          <a:prstGeom prst="rect">
            <a:avLst/>
          </a:prstGeom>
          <a:noFill/>
        </p:spPr>
        <p:txBody>
          <a:bodyPr wrap="square" rtlCol="0">
            <a:spAutoFit/>
          </a:bodyPr>
          <a:lstStyle/>
          <a:p>
            <a:r>
              <a:rPr lang="en-US" altLang="zh-CN" sz="2800" b="1" dirty="0" smtClean="0">
                <a:solidFill>
                  <a:schemeClr val="bg1"/>
                </a:solidFill>
                <a:sym typeface="+mn-ea"/>
              </a:rPr>
              <a:t>HTML</a:t>
            </a:r>
            <a:r>
              <a:rPr lang="zh-CN" altLang="en-US" sz="2800" b="1" dirty="0" smtClean="0">
                <a:solidFill>
                  <a:schemeClr val="bg1"/>
                </a:solidFill>
                <a:sym typeface="+mn-ea"/>
              </a:rPr>
              <a:t>基础</a:t>
            </a:r>
            <a:endParaRPr lang="zh-CN" altLang="en-US" sz="2800" b="1" dirty="0" smtClean="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1139825" y="1699895"/>
            <a:ext cx="5143500" cy="548640"/>
          </a:xfrm>
          <a:prstGeom prst="rect">
            <a:avLst/>
          </a:prstGeom>
          <a:noFill/>
        </p:spPr>
        <p:txBody>
          <a:bodyPr wrap="square" rtlCol="0">
            <a:spAutoFit/>
          </a:bodyPr>
          <a:p>
            <a:r>
              <a:rPr lang="zh-CN" altLang="en-US" sz="2800">
                <a:solidFill>
                  <a:schemeClr val="bg1"/>
                </a:solidFill>
              </a:rPr>
              <a:t>表单</a:t>
            </a:r>
            <a:endParaRPr lang="zh-CN" altLang="en-US" sz="2800">
              <a:solidFill>
                <a:schemeClr val="bg1"/>
              </a:solidFill>
            </a:endParaRPr>
          </a:p>
        </p:txBody>
      </p:sp>
      <p:sp>
        <p:nvSpPr>
          <p:cNvPr id="9" name="文本框 8"/>
          <p:cNvSpPr txBox="1"/>
          <p:nvPr/>
        </p:nvSpPr>
        <p:spPr>
          <a:xfrm>
            <a:off x="1139825" y="2248535"/>
            <a:ext cx="9170670" cy="4480560"/>
          </a:xfrm>
          <a:prstGeom prst="rect">
            <a:avLst/>
          </a:prstGeom>
          <a:noFill/>
        </p:spPr>
        <p:txBody>
          <a:bodyPr wrap="square" rtlCol="0">
            <a:spAutoFit/>
          </a:bodyPr>
          <a:p>
            <a:pPr fontAlgn="auto">
              <a:lnSpc>
                <a:spcPct val="150000"/>
              </a:lnSpc>
            </a:pPr>
            <a:r>
              <a:rPr lang="zh-CN" altLang="en-US" sz="1600">
                <a:solidFill>
                  <a:schemeClr val="bg1"/>
                </a:solidFill>
              </a:rPr>
              <a:t>表单域下拉列表（菜单）</a:t>
            </a:r>
            <a:endParaRPr lang="zh-CN" altLang="en-US" sz="1600">
              <a:solidFill>
                <a:schemeClr val="bg1"/>
              </a:solidFill>
            </a:endParaRPr>
          </a:p>
          <a:p>
            <a:pPr fontAlgn="auto">
              <a:lnSpc>
                <a:spcPct val="150000"/>
              </a:lnSpc>
            </a:pPr>
            <a:r>
              <a:rPr lang="zh-CN" altLang="en-US" sz="1600">
                <a:solidFill>
                  <a:schemeClr val="bg1"/>
                </a:solidFill>
              </a:rPr>
              <a:t>语法：</a:t>
            </a:r>
            <a:endParaRPr lang="zh-CN" altLang="en-US" sz="1600">
              <a:solidFill>
                <a:schemeClr val="bg1"/>
              </a:solidFill>
            </a:endParaRPr>
          </a:p>
          <a:p>
            <a:pPr fontAlgn="auto">
              <a:lnSpc>
                <a:spcPct val="150000"/>
              </a:lnSpc>
            </a:pPr>
            <a:r>
              <a:rPr lang="zh-CN" altLang="en-US" sz="1600">
                <a:solidFill>
                  <a:schemeClr val="bg1"/>
                </a:solidFill>
              </a:rPr>
              <a:t>&lt;select &gt;  </a:t>
            </a:r>
            <a:endParaRPr lang="zh-CN" altLang="en-US" sz="1600">
              <a:solidFill>
                <a:schemeClr val="bg1"/>
              </a:solidFill>
            </a:endParaRPr>
          </a:p>
          <a:p>
            <a:pPr fontAlgn="auto">
              <a:lnSpc>
                <a:spcPct val="150000"/>
              </a:lnSpc>
            </a:pPr>
            <a:r>
              <a:rPr lang="zh-CN" altLang="en-US" sz="1600">
                <a:solidFill>
                  <a:schemeClr val="bg1"/>
                </a:solidFill>
              </a:rPr>
              <a:t>     &lt;option&gt;下拉选项1&lt;/option&gt;</a:t>
            </a:r>
            <a:endParaRPr lang="zh-CN" altLang="en-US" sz="1600">
              <a:solidFill>
                <a:schemeClr val="bg1"/>
              </a:solidFill>
            </a:endParaRPr>
          </a:p>
          <a:p>
            <a:pPr fontAlgn="auto">
              <a:lnSpc>
                <a:spcPct val="150000"/>
              </a:lnSpc>
            </a:pPr>
            <a:r>
              <a:rPr lang="zh-CN" altLang="en-US" sz="1600">
                <a:solidFill>
                  <a:schemeClr val="bg1"/>
                </a:solidFill>
              </a:rPr>
              <a:t>     &lt;option&gt;下拉选项2&lt;/option&gt;  </a:t>
            </a:r>
            <a:endParaRPr lang="zh-CN" altLang="en-US" sz="1600">
              <a:solidFill>
                <a:schemeClr val="bg1"/>
              </a:solidFill>
            </a:endParaRPr>
          </a:p>
          <a:p>
            <a:pPr fontAlgn="auto">
              <a:lnSpc>
                <a:spcPct val="150000"/>
              </a:lnSpc>
            </a:pPr>
            <a:r>
              <a:rPr lang="zh-CN" altLang="en-US" sz="1600">
                <a:solidFill>
                  <a:schemeClr val="bg1"/>
                </a:solidFill>
              </a:rPr>
              <a:t>&lt;/select&gt;</a:t>
            </a:r>
            <a:endParaRPr lang="zh-CN" altLang="en-US" sz="1600">
              <a:solidFill>
                <a:schemeClr val="bg1"/>
              </a:solidFill>
            </a:endParaRPr>
          </a:p>
          <a:p>
            <a:pPr fontAlgn="auto">
              <a:lnSpc>
                <a:spcPct val="150000"/>
              </a:lnSpc>
            </a:pPr>
            <a:r>
              <a:rPr lang="zh-CN" altLang="en-US" sz="1600">
                <a:solidFill>
                  <a:schemeClr val="bg1"/>
                </a:solidFill>
              </a:rPr>
              <a:t>表单域多行文本定义：</a:t>
            </a:r>
            <a:endParaRPr lang="zh-CN" altLang="en-US" sz="1600">
              <a:solidFill>
                <a:schemeClr val="bg1"/>
              </a:solidFill>
            </a:endParaRPr>
          </a:p>
          <a:p>
            <a:pPr fontAlgn="auto">
              <a:lnSpc>
                <a:spcPct val="150000"/>
              </a:lnSpc>
            </a:pPr>
            <a:r>
              <a:rPr lang="zh-CN" altLang="en-US" sz="1600">
                <a:solidFill>
                  <a:schemeClr val="bg1"/>
                </a:solidFill>
              </a:rPr>
              <a:t>语法：</a:t>
            </a:r>
            <a:endParaRPr lang="zh-CN" altLang="en-US" sz="1600">
              <a:solidFill>
                <a:schemeClr val="bg1"/>
              </a:solidFill>
            </a:endParaRPr>
          </a:p>
          <a:p>
            <a:pPr fontAlgn="auto">
              <a:lnSpc>
                <a:spcPct val="150000"/>
              </a:lnSpc>
            </a:pPr>
            <a:r>
              <a:rPr lang="zh-CN" altLang="en-US" sz="1600">
                <a:solidFill>
                  <a:schemeClr val="bg1"/>
                </a:solidFill>
              </a:rPr>
              <a:t>&lt;textarea  name=""  cols=""  rows="" &gt; &lt;/textarea&gt;</a:t>
            </a:r>
            <a:endParaRPr lang="zh-CN" altLang="en-US" sz="1600">
              <a:solidFill>
                <a:schemeClr val="bg1"/>
              </a:solidFill>
            </a:endParaRPr>
          </a:p>
          <a:p>
            <a:pPr fontAlgn="auto">
              <a:lnSpc>
                <a:spcPct val="150000"/>
              </a:lnSpc>
            </a:pPr>
            <a:r>
              <a:rPr lang="zh-CN" altLang="en-US" sz="1600">
                <a:solidFill>
                  <a:schemeClr val="bg1"/>
                </a:solidFill>
              </a:rPr>
              <a:t>说明：</a:t>
            </a:r>
            <a:endParaRPr lang="zh-CN" altLang="en-US" sz="1600">
              <a:solidFill>
                <a:schemeClr val="bg1"/>
              </a:solidFill>
            </a:endParaRPr>
          </a:p>
          <a:p>
            <a:pPr fontAlgn="auto">
              <a:lnSpc>
                <a:spcPct val="150000"/>
              </a:lnSpc>
            </a:pPr>
            <a:r>
              <a:rPr lang="zh-CN" altLang="en-US" sz="1600">
                <a:solidFill>
                  <a:schemeClr val="bg1"/>
                </a:solidFill>
              </a:rPr>
              <a:t>多行文本。rows属性和cols属性用来设置文本输入窗口的高度和宽度，单位是字符。 阻止浏览器对窗口的拖动设置:{resize:none;}（css属性）</a:t>
            </a:r>
            <a:endParaRPr lang="zh-CN" altLang="en-US" sz="160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高级表单</a:t>
            </a:r>
            <a:r>
              <a:rPr lang="zh-CN" altLang="en-US" sz="2800" dirty="0">
                <a:solidFill>
                  <a:schemeClr val="bg1"/>
                </a:solidFill>
                <a:sym typeface="+mn-ea"/>
              </a:rPr>
              <a:t>应用</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646430" y="1644650"/>
            <a:ext cx="9514205" cy="2584450"/>
          </a:xfrm>
          <a:prstGeom prst="rect">
            <a:avLst/>
          </a:prstGeom>
          <a:noFill/>
        </p:spPr>
        <p:txBody>
          <a:bodyPr wrap="square" rtlCol="0">
            <a:spAutoFit/>
          </a:bodyPr>
          <a:p>
            <a:r>
              <a:rPr lang="zh-CN" altLang="en-US">
                <a:solidFill>
                  <a:schemeClr val="bg1"/>
                </a:solidFill>
              </a:rPr>
              <a:t>1、表单字段集</a:t>
            </a:r>
            <a:endParaRPr lang="zh-CN" altLang="en-US">
              <a:solidFill>
                <a:schemeClr val="bg1"/>
              </a:solidFill>
            </a:endParaRPr>
          </a:p>
          <a:p>
            <a:endParaRPr lang="zh-CN" altLang="en-US">
              <a:solidFill>
                <a:schemeClr val="bg1"/>
              </a:solidFill>
            </a:endParaRPr>
          </a:p>
          <a:p>
            <a:r>
              <a:rPr lang="zh-CN" altLang="en-US">
                <a:solidFill>
                  <a:schemeClr val="bg1"/>
                </a:solidFill>
              </a:rPr>
              <a:t>语法：&lt;fieldset&gt;&lt;/fieldset&gt;</a:t>
            </a:r>
            <a:endParaRPr lang="zh-CN" altLang="en-US">
              <a:solidFill>
                <a:schemeClr val="bg1"/>
              </a:solidFill>
            </a:endParaRPr>
          </a:p>
          <a:p>
            <a:endParaRPr lang="zh-CN" altLang="en-US">
              <a:solidFill>
                <a:schemeClr val="bg1"/>
              </a:solidFill>
            </a:endParaRPr>
          </a:p>
          <a:p>
            <a:r>
              <a:rPr lang="zh-CN" altLang="en-US">
                <a:solidFill>
                  <a:schemeClr val="bg1"/>
                </a:solidFill>
              </a:rPr>
              <a:t>说明：</a:t>
            </a:r>
            <a:endParaRPr lang="zh-CN" altLang="en-US">
              <a:solidFill>
                <a:schemeClr val="bg1"/>
              </a:solidFill>
            </a:endParaRPr>
          </a:p>
          <a:p>
            <a:endParaRPr lang="zh-CN" altLang="en-US">
              <a:solidFill>
                <a:schemeClr val="bg1"/>
              </a:solidFill>
            </a:endParaRPr>
          </a:p>
          <a:p>
            <a:r>
              <a:rPr lang="zh-CN" altLang="en-US">
                <a:solidFill>
                  <a:schemeClr val="bg1"/>
                </a:solidFill>
              </a:rPr>
              <a:t>相当于一个方框，在字段集中可以包含文本和其他元素。该元素用于对表单中的元素进行分组并在文档中区别标出文本。fieldset元素可以嵌套，在其内部可以在设置多个fieldset对象。disabled定义空间禁制可用；</a:t>
            </a:r>
            <a:endParaRPr lang="zh-CN" altLang="en-US">
              <a:solidFill>
                <a:schemeClr val="bg1"/>
              </a:solidFill>
            </a:endParaRPr>
          </a:p>
        </p:txBody>
      </p:sp>
      <p:sp>
        <p:nvSpPr>
          <p:cNvPr id="2" name="文本框 1"/>
          <p:cNvSpPr txBox="1"/>
          <p:nvPr/>
        </p:nvSpPr>
        <p:spPr>
          <a:xfrm>
            <a:off x="646430" y="4422140"/>
            <a:ext cx="9514205" cy="2030095"/>
          </a:xfrm>
          <a:prstGeom prst="rect">
            <a:avLst/>
          </a:prstGeom>
          <a:noFill/>
        </p:spPr>
        <p:txBody>
          <a:bodyPr wrap="square" rtlCol="0">
            <a:spAutoFit/>
          </a:bodyPr>
          <a:p>
            <a:r>
              <a:rPr lang="zh-CN" altLang="en-US">
                <a:solidFill>
                  <a:schemeClr val="bg1"/>
                </a:solidFill>
              </a:rPr>
              <a:t>2、字段级标题</a:t>
            </a:r>
            <a:endParaRPr lang="zh-CN" altLang="en-US">
              <a:solidFill>
                <a:schemeClr val="bg1"/>
              </a:solidFill>
            </a:endParaRPr>
          </a:p>
          <a:p>
            <a:endParaRPr lang="zh-CN" altLang="en-US">
              <a:solidFill>
                <a:schemeClr val="bg1"/>
              </a:solidFill>
            </a:endParaRPr>
          </a:p>
          <a:p>
            <a:r>
              <a:rPr lang="zh-CN" altLang="en-US">
                <a:solidFill>
                  <a:schemeClr val="bg1"/>
                </a:solidFill>
              </a:rPr>
              <a:t>语法：&lt;legend align="left/right/center/justify"&gt;&lt;/legend&gt;</a:t>
            </a:r>
            <a:endParaRPr lang="zh-CN" altLang="en-US">
              <a:solidFill>
                <a:schemeClr val="bg1"/>
              </a:solidFill>
            </a:endParaRPr>
          </a:p>
          <a:p>
            <a:endParaRPr lang="zh-CN" altLang="en-US">
              <a:solidFill>
                <a:schemeClr val="bg1"/>
              </a:solidFill>
            </a:endParaRPr>
          </a:p>
          <a:p>
            <a:r>
              <a:rPr lang="zh-CN" altLang="en-US">
                <a:solidFill>
                  <a:schemeClr val="bg1"/>
                </a:solidFill>
              </a:rPr>
              <a:t>说明：</a:t>
            </a:r>
            <a:endParaRPr lang="zh-CN" altLang="en-US">
              <a:solidFill>
                <a:schemeClr val="bg1"/>
              </a:solidFill>
            </a:endParaRPr>
          </a:p>
          <a:p>
            <a:r>
              <a:rPr lang="zh-CN" altLang="en-US">
                <a:solidFill>
                  <a:schemeClr val="bg1"/>
                </a:solidFill>
              </a:rPr>
              <a:t>legend元素可以在fieldset对象绘制的方框内插入一个标题。legend元素必须是fieldset内的第一个元素</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高级表单</a:t>
            </a:r>
            <a:r>
              <a:rPr lang="zh-CN" altLang="en-US" sz="2800" dirty="0">
                <a:solidFill>
                  <a:schemeClr val="bg1"/>
                </a:solidFill>
                <a:sym typeface="+mn-ea"/>
              </a:rPr>
              <a:t>应用</a:t>
            </a:r>
            <a:endParaRPr lang="en-US" altLang="zh-CN"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文本框 1"/>
          <p:cNvSpPr txBox="1"/>
          <p:nvPr/>
        </p:nvSpPr>
        <p:spPr>
          <a:xfrm>
            <a:off x="646430" y="2750820"/>
            <a:ext cx="9514205" cy="2030095"/>
          </a:xfrm>
          <a:prstGeom prst="rect">
            <a:avLst/>
          </a:prstGeom>
          <a:noFill/>
        </p:spPr>
        <p:txBody>
          <a:bodyPr wrap="square" rtlCol="0">
            <a:spAutoFit/>
          </a:bodyPr>
          <a:p>
            <a:r>
              <a:rPr lang="en-US" altLang="zh-CN">
                <a:solidFill>
                  <a:schemeClr val="bg1"/>
                </a:solidFill>
              </a:rPr>
              <a:t>3</a:t>
            </a:r>
            <a:r>
              <a:rPr lang="zh-CN" altLang="en-US">
                <a:solidFill>
                  <a:schemeClr val="bg1"/>
                </a:solidFill>
              </a:rPr>
              <a:t>、提示信息标签</a:t>
            </a:r>
            <a:endParaRPr lang="zh-CN" altLang="en-US">
              <a:solidFill>
                <a:schemeClr val="bg1"/>
              </a:solidFill>
            </a:endParaRPr>
          </a:p>
          <a:p>
            <a:endParaRPr lang="zh-CN" altLang="en-US">
              <a:solidFill>
                <a:schemeClr val="bg1"/>
              </a:solidFill>
            </a:endParaRPr>
          </a:p>
          <a:p>
            <a:r>
              <a:rPr lang="zh-CN" altLang="en-US">
                <a:solidFill>
                  <a:schemeClr val="bg1"/>
                </a:solidFill>
              </a:rPr>
              <a:t>语法：&lt;label for="绑定的id名字"&gt;&lt;/label&gt;</a:t>
            </a:r>
            <a:endParaRPr lang="zh-CN" altLang="en-US">
              <a:solidFill>
                <a:schemeClr val="bg1"/>
              </a:solidFill>
            </a:endParaRPr>
          </a:p>
          <a:p>
            <a:endParaRPr lang="zh-CN" altLang="en-US">
              <a:solidFill>
                <a:schemeClr val="bg1"/>
              </a:solidFill>
            </a:endParaRPr>
          </a:p>
          <a:p>
            <a:r>
              <a:rPr lang="zh-CN" altLang="en-US">
                <a:solidFill>
                  <a:schemeClr val="bg1"/>
                </a:solidFill>
              </a:rPr>
              <a:t>说明:</a:t>
            </a:r>
            <a:endParaRPr lang="zh-CN" altLang="en-US">
              <a:solidFill>
                <a:schemeClr val="bg1"/>
              </a:solidFill>
            </a:endParaRPr>
          </a:p>
          <a:p>
            <a:r>
              <a:rPr lang="zh-CN" altLang="en-US">
                <a:solidFill>
                  <a:schemeClr val="bg1"/>
                </a:solidFill>
              </a:rPr>
              <a:t>label元素用来定义标签，为页面上的其他元素指定提示信息。要将label元素绑定到其他的控件上，可以将label元素的for属性设置为与该控件的id属性值相同。</a:t>
            </a:r>
            <a:endParaRPr lang="zh-CN" altLang="en-US">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370"/>
            <a:ext cx="12192000" cy="693674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232A34"/>
                </a:solidFill>
              </a:rPr>
              <a:t>css基础语法</a:t>
            </a: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7070"/>
            <a:ext cx="5895975" cy="521970"/>
          </a:xfrm>
          <a:prstGeom prst="rect">
            <a:avLst/>
          </a:prstGeom>
          <a:noFill/>
        </p:spPr>
        <p:txBody>
          <a:bodyPr wrap="square" rtlCol="0">
            <a:spAutoFit/>
          </a:bodyPr>
          <a:lstStyle/>
          <a:p>
            <a:r>
              <a:rPr lang="en-US" altLang="zh-CN" sz="2800" dirty="0">
                <a:solidFill>
                  <a:schemeClr val="bg1"/>
                </a:solidFill>
                <a:sym typeface="+mn-ea"/>
              </a:rPr>
              <a:t>高级表单</a:t>
            </a:r>
            <a:r>
              <a:rPr lang="zh-CN" altLang="en-US" sz="2800" dirty="0">
                <a:solidFill>
                  <a:schemeClr val="bg1"/>
                </a:solidFill>
                <a:sym typeface="+mn-ea"/>
              </a:rPr>
              <a:t>应用</a:t>
            </a:r>
            <a:endParaRPr lang="zh-CN" altLang="en-US" sz="2800" dirty="0">
              <a:solidFill>
                <a:schemeClr val="bg1"/>
              </a:solidFill>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8" name="文本框 7"/>
          <p:cNvSpPr txBox="1"/>
          <p:nvPr/>
        </p:nvSpPr>
        <p:spPr>
          <a:xfrm>
            <a:off x="646430" y="2059940"/>
            <a:ext cx="9514205" cy="1476375"/>
          </a:xfrm>
          <a:prstGeom prst="rect">
            <a:avLst/>
          </a:prstGeom>
          <a:noFill/>
        </p:spPr>
        <p:txBody>
          <a:bodyPr wrap="square" rtlCol="0">
            <a:spAutoFit/>
          </a:bodyPr>
          <a:p>
            <a:r>
              <a:rPr lang="en-US" altLang="zh-CN">
                <a:solidFill>
                  <a:schemeClr val="bg1"/>
                </a:solidFill>
              </a:rPr>
              <a:t>4</a:t>
            </a:r>
            <a:r>
              <a:rPr lang="zh-CN" altLang="en-US">
                <a:solidFill>
                  <a:schemeClr val="bg1"/>
                </a:solidFill>
              </a:rPr>
              <a:t>、上传文件框：</a:t>
            </a:r>
            <a:endParaRPr lang="zh-CN" altLang="en-US">
              <a:solidFill>
                <a:schemeClr val="bg1"/>
              </a:solidFill>
            </a:endParaRPr>
          </a:p>
          <a:p>
            <a:endParaRPr lang="zh-CN" altLang="en-US">
              <a:solidFill>
                <a:schemeClr val="bg1"/>
              </a:solidFill>
            </a:endParaRPr>
          </a:p>
          <a:p>
            <a:r>
              <a:rPr lang="zh-CN" altLang="en-US">
                <a:solidFill>
                  <a:schemeClr val="bg1"/>
                </a:solidFill>
              </a:rPr>
              <a:t>语法：&lt;input type="file"/&gt;</a:t>
            </a:r>
            <a:endParaRPr lang="zh-CN" altLang="en-US">
              <a:solidFill>
                <a:schemeClr val="bg1"/>
              </a:solidFill>
            </a:endParaRPr>
          </a:p>
          <a:p>
            <a:endParaRPr lang="zh-CN" altLang="en-US">
              <a:solidFill>
                <a:schemeClr val="bg1"/>
              </a:solidFill>
            </a:endParaRPr>
          </a:p>
          <a:p>
            <a:r>
              <a:rPr lang="zh-CN" altLang="en-US">
                <a:solidFill>
                  <a:schemeClr val="bg1"/>
                </a:solidFill>
              </a:rPr>
              <a:t>说明：type属性值新增的类型有：file文件类型，可进行文件的选择</a:t>
            </a:r>
            <a:endParaRPr lang="zh-CN" altLang="en-US">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12615</Words>
  <Application>WPS 演示</Application>
  <PresentationFormat>自定义</PresentationFormat>
  <Paragraphs>686</Paragraphs>
  <Slides>46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46</vt:i4>
      </vt:variant>
    </vt:vector>
  </HeadingPairs>
  <TitlesOfParts>
    <vt:vector size="54" baseType="lpstr">
      <vt:lpstr>Arial</vt:lpstr>
      <vt:lpstr>宋体</vt:lpstr>
      <vt:lpstr>Wingdings</vt:lpstr>
      <vt:lpstr>Calibri</vt:lpstr>
      <vt:lpstr>微软雅黑</vt:lpstr>
      <vt:lpstr>Arial Unicode MS</vt:lpstr>
      <vt:lpstr>Calibri Light</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铭铭铭</cp:lastModifiedBy>
  <cp:revision>613</cp:revision>
  <dcterms:created xsi:type="dcterms:W3CDTF">2015-08-05T01:47:00Z</dcterms:created>
  <dcterms:modified xsi:type="dcterms:W3CDTF">2019-08-19T07:52:26Z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