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81" autoAdjust="0"/>
  </p:normalViewPr>
  <p:slideViewPr>
    <p:cSldViewPr>
      <p:cViewPr varScale="1">
        <p:scale>
          <a:sx n="85" d="100"/>
          <a:sy n="85" d="100"/>
        </p:scale>
        <p:origin x="154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 userDrawn="1"/>
        </p:nvSpPr>
        <p:spPr bwMode="auto">
          <a:xfrm>
            <a:off x="6516216" y="6669360"/>
            <a:ext cx="2664296" cy="2160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88900" marR="88900"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41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50" y="53752"/>
            <a:ext cx="8952346" cy="782960"/>
          </a:xfrm>
        </p:spPr>
        <p:txBody>
          <a:bodyPr/>
          <a:lstStyle>
            <a:lvl1pPr algn="l">
              <a:defRPr b="1">
                <a:solidFill>
                  <a:srgbClr val="00B050"/>
                </a:solidFill>
                <a:effectLst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7403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365125"/>
          </a:xfrm>
        </p:spPr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64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9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44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41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98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D83F-64C9-4810-8396-7097161CF96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EBCD-5365-4C57-A098-12B05675E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icolas.clercs@sablefin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fr-FR" b="1" dirty="0" err="1">
                <a:latin typeface="News Gothic" pitchFamily="34" charset="0"/>
              </a:rPr>
              <a:t>CloRoFeel</a:t>
            </a:r>
            <a:endParaRPr lang="fr-FR" b="1" dirty="0">
              <a:latin typeface="News Gothic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04455"/>
            <a:ext cx="6400800" cy="1340569"/>
          </a:xfrm>
        </p:spPr>
        <p:txBody>
          <a:bodyPr/>
          <a:lstStyle/>
          <a:p>
            <a:r>
              <a:rPr lang="fr-FR" dirty="0"/>
              <a:t>.Net ? … du </a:t>
            </a:r>
            <a:r>
              <a:rPr lang="fr-FR" dirty="0" err="1"/>
              <a:t>Servo</a:t>
            </a:r>
            <a:r>
              <a:rPr lang="fr-FR" dirty="0"/>
              <a:t> au Cerveau !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508104" y="3789040"/>
            <a:ext cx="2809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Nicolas CLERC</a:t>
            </a:r>
          </a:p>
          <a:p>
            <a:r>
              <a:rPr lang="fr-FR" dirty="0">
                <a:hlinkClick r:id="rId2"/>
              </a:rPr>
              <a:t>Nicolas.clercs@sablefin.net</a:t>
            </a:r>
            <a:r>
              <a:rPr lang="fr-FR" dirty="0"/>
              <a:t> </a:t>
            </a:r>
          </a:p>
          <a:p>
            <a:r>
              <a:rPr lang="fr-FR" dirty="0"/>
              <a:t>Microsoft </a:t>
            </a:r>
            <a:r>
              <a:rPr lang="fr-FR" dirty="0" err="1"/>
              <a:t>Regional</a:t>
            </a:r>
            <a:r>
              <a:rPr lang="fr-FR" dirty="0"/>
              <a:t> </a:t>
            </a:r>
            <a:r>
              <a:rPr lang="fr-FR" dirty="0" err="1"/>
              <a:t>Director</a:t>
            </a:r>
            <a:endParaRPr lang="fr-FR" dirty="0"/>
          </a:p>
        </p:txBody>
      </p:sp>
      <p:pic>
        <p:nvPicPr>
          <p:cNvPr id="6" name="Picture 2" descr="\\serveur\Users\nicolas\Regional_Director\_logo_charte_graphique\rd program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0976"/>
            <a:ext cx="1476381" cy="574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8241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683568" y="1988840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br>
              <a:rPr lang="fr-FR" dirty="0"/>
            </a:br>
            <a:r>
              <a:rPr lang="fr-FR" dirty="0"/>
              <a:t>Main service</a:t>
            </a:r>
          </a:p>
        </p:txBody>
      </p:sp>
      <p:sp>
        <p:nvSpPr>
          <p:cNvPr id="6" name="Nuage 5"/>
          <p:cNvSpPr/>
          <p:nvPr/>
        </p:nvSpPr>
        <p:spPr>
          <a:xfrm>
            <a:off x="3203848" y="1052736"/>
            <a:ext cx="2808312" cy="4896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851920" y="1813237"/>
            <a:ext cx="17281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AppFabric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6876256" y="11753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endParaRPr lang="fr-FR" dirty="0"/>
          </a:p>
          <a:p>
            <a:pPr algn="ctr"/>
            <a:r>
              <a:rPr lang="fr-FR" dirty="0" err="1"/>
              <a:t>Remote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30" idx="1"/>
            <a:endCxn id="7" idx="3"/>
          </p:cNvCxnSpPr>
          <p:nvPr/>
        </p:nvCxnSpPr>
        <p:spPr>
          <a:xfrm flipH="1">
            <a:off x="5580112" y="1535404"/>
            <a:ext cx="1296144" cy="709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2195736" y="2276872"/>
            <a:ext cx="1621204" cy="260570"/>
          </a:xfrm>
          <a:prstGeom prst="straightConnector1">
            <a:avLst/>
          </a:prstGeom>
          <a:ln w="73025" cmpd="dbl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 flipV="1">
            <a:off x="2195736" y="2245285"/>
            <a:ext cx="1656184" cy="2836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Remote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Windows Phone 7</a:t>
            </a:r>
          </a:p>
          <a:p>
            <a:r>
              <a:rPr lang="fr-FR" dirty="0" err="1"/>
              <a:t>MultiTouch</a:t>
            </a:r>
            <a:endParaRPr lang="fr-FR" dirty="0"/>
          </a:p>
          <a:p>
            <a:r>
              <a:rPr lang="fr-FR" dirty="0"/>
              <a:t>Transmet au service exposé sur </a:t>
            </a:r>
            <a:r>
              <a:rPr lang="fr-FR" dirty="0" err="1"/>
              <a:t>AppFabric</a:t>
            </a:r>
            <a:r>
              <a:rPr lang="fr-FR" dirty="0"/>
              <a:t> les directives de pilotage du Robot</a:t>
            </a:r>
          </a:p>
          <a:p>
            <a:pPr lvl="1"/>
            <a:r>
              <a:rPr lang="fr-FR" dirty="0"/>
              <a:t>Vitesse droite</a:t>
            </a:r>
          </a:p>
          <a:p>
            <a:pPr lvl="1"/>
            <a:r>
              <a:rPr lang="fr-FR" dirty="0"/>
              <a:t>Vitesse gauche</a:t>
            </a:r>
          </a:p>
          <a:p>
            <a:pPr lvl="1"/>
            <a:r>
              <a:rPr lang="fr-FR" dirty="0"/>
              <a:t>Positionnement </a:t>
            </a:r>
            <a:br>
              <a:rPr lang="fr-FR" dirty="0"/>
            </a:br>
            <a:r>
              <a:rPr lang="fr-FR" dirty="0"/>
              <a:t>de la camera</a:t>
            </a:r>
          </a:p>
          <a:p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01008"/>
            <a:ext cx="5256584" cy="283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40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Clorofeel</a:t>
            </a:r>
            <a:r>
              <a:rPr lang="fr-FR" dirty="0"/>
              <a:t> et la ‘vidéo’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32859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Consommation de temps </a:t>
            </a:r>
            <a:r>
              <a:rPr lang="fr-FR" dirty="0" err="1"/>
              <a:t>cpu</a:t>
            </a:r>
            <a:r>
              <a:rPr lang="fr-FR" dirty="0"/>
              <a:t> pour l’acquisition</a:t>
            </a:r>
          </a:p>
          <a:p>
            <a:r>
              <a:rPr lang="fr-FR" dirty="0"/>
              <a:t>Consommation de temps </a:t>
            </a:r>
            <a:r>
              <a:rPr lang="fr-FR" dirty="0" err="1"/>
              <a:t>cpu</a:t>
            </a:r>
            <a:r>
              <a:rPr lang="fr-FR" dirty="0"/>
              <a:t> et de bande passante pour la transmission </a:t>
            </a:r>
          </a:p>
          <a:p>
            <a:endParaRPr lang="fr-FR" dirty="0"/>
          </a:p>
          <a:p>
            <a:pPr>
              <a:buFont typeface="Wingdings"/>
              <a:buChar char="è"/>
            </a:pPr>
            <a:r>
              <a:rPr lang="fr-FR" dirty="0">
                <a:sym typeface="Wingdings" pitchFamily="2" charset="2"/>
              </a:rPr>
              <a:t>  Utilisation d’un service de diffusion 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de la vidéo</a:t>
            </a:r>
          </a:p>
          <a:p>
            <a:pPr marL="0" indent="0">
              <a:buNone/>
            </a:pPr>
            <a:endParaRPr lang="fr-FR" dirty="0">
              <a:sym typeface="Wingdings" pitchFamily="2" charset="2"/>
            </a:endParaRPr>
          </a:p>
          <a:p>
            <a:r>
              <a:rPr lang="fr-FR" dirty="0"/>
              <a:t>Service WCF hébergé dans Azure</a:t>
            </a:r>
          </a:p>
          <a:p>
            <a:pPr lvl="1"/>
            <a:r>
              <a:rPr lang="fr-FR" dirty="0"/>
              <a:t>Fait office de tampon : </a:t>
            </a:r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upload</a:t>
            </a:r>
            <a:r>
              <a:rPr lang="fr-FR" dirty="0"/>
              <a:t> une seule fois l’image, le service la diffuse autant de fois que nécessaire</a:t>
            </a:r>
          </a:p>
          <a:p>
            <a:pPr lvl="2"/>
            <a:r>
              <a:rPr lang="fr-FR" dirty="0"/>
              <a:t>Le nombre de </a:t>
            </a:r>
            <a:r>
              <a:rPr lang="fr-FR" dirty="0" err="1"/>
              <a:t>viewer</a:t>
            </a:r>
            <a:r>
              <a:rPr lang="fr-FR" dirty="0"/>
              <a:t> n’a aucun impact sur </a:t>
            </a:r>
            <a:r>
              <a:rPr lang="fr-FR" dirty="0" err="1"/>
              <a:t>CloRoFeel</a:t>
            </a:r>
            <a:endParaRPr lang="fr-FR" dirty="0"/>
          </a:p>
          <a:p>
            <a:pPr lvl="1"/>
            <a:r>
              <a:rPr lang="fr-FR" dirty="0"/>
              <a:t>Une méthode d’</a:t>
            </a:r>
            <a:r>
              <a:rPr lang="fr-FR" dirty="0" err="1"/>
              <a:t>upload</a:t>
            </a:r>
            <a:r>
              <a:rPr lang="fr-FR" dirty="0"/>
              <a:t> d’image sécurisé (</a:t>
            </a:r>
            <a:r>
              <a:rPr lang="fr-FR" dirty="0" err="1"/>
              <a:t>token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Une méthode de </a:t>
            </a:r>
            <a:r>
              <a:rPr lang="fr-FR" dirty="0" err="1"/>
              <a:t>download</a:t>
            </a:r>
            <a:r>
              <a:rPr lang="fr-FR" dirty="0"/>
              <a:t> d’image</a:t>
            </a:r>
          </a:p>
          <a:p>
            <a:r>
              <a:rPr lang="fr-FR" dirty="0" err="1"/>
              <a:t>Viewer</a:t>
            </a:r>
            <a:r>
              <a:rPr lang="fr-FR" dirty="0"/>
              <a:t> intégré à </a:t>
            </a:r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Remote</a:t>
            </a:r>
            <a:endParaRPr lang="fr-FR" dirty="0"/>
          </a:p>
          <a:p>
            <a:r>
              <a:rPr lang="fr-FR" dirty="0" err="1"/>
              <a:t>Viewer</a:t>
            </a:r>
            <a:r>
              <a:rPr lang="fr-FR" dirty="0"/>
              <a:t> web Silverlight 4</a:t>
            </a:r>
          </a:p>
          <a:p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44824"/>
            <a:ext cx="2952328" cy="1591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251572"/>
            <a:ext cx="2628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3568" y="3501008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br>
              <a:rPr lang="fr-FR" dirty="0"/>
            </a:br>
            <a:r>
              <a:rPr lang="fr-FR" dirty="0" err="1"/>
              <a:t>webCam</a:t>
            </a:r>
            <a:r>
              <a:rPr lang="fr-FR" dirty="0"/>
              <a:t> </a:t>
            </a:r>
            <a:r>
              <a:rPr lang="fr-FR" dirty="0" err="1"/>
              <a:t>Grabber</a:t>
            </a: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3203848" y="1052736"/>
            <a:ext cx="2808312" cy="4896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635896" y="3861048"/>
            <a:ext cx="17281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Video</a:t>
            </a:r>
            <a:r>
              <a:rPr lang="fr-FR" dirty="0"/>
              <a:t> 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92280" y="463942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948264" y="472514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804248" y="486916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588224" y="5023535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72200" y="519319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 </a:t>
            </a:r>
            <a:r>
              <a:rPr lang="fr-FR" dirty="0" err="1"/>
              <a:t>viewer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5" idx="3"/>
            <a:endCxn id="8" idx="1"/>
          </p:cNvCxnSpPr>
          <p:nvPr/>
        </p:nvCxnSpPr>
        <p:spPr>
          <a:xfrm>
            <a:off x="2195736" y="4041068"/>
            <a:ext cx="144016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4" idx="1"/>
            <a:endCxn id="8" idx="3"/>
          </p:cNvCxnSpPr>
          <p:nvPr/>
        </p:nvCxnSpPr>
        <p:spPr>
          <a:xfrm flipH="1" flipV="1">
            <a:off x="5364088" y="429309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8" idx="3"/>
          </p:cNvCxnSpPr>
          <p:nvPr/>
        </p:nvCxnSpPr>
        <p:spPr>
          <a:xfrm flipH="1" flipV="1">
            <a:off x="5364088" y="4293096"/>
            <a:ext cx="1210881" cy="759129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5364088" y="4293096"/>
            <a:ext cx="1394401" cy="584830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5364088" y="4259863"/>
            <a:ext cx="1584177" cy="465282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5364088" y="4259863"/>
            <a:ext cx="1714938" cy="379566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76256" y="11753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endParaRPr lang="fr-FR" dirty="0"/>
          </a:p>
          <a:p>
            <a:pPr algn="ctr"/>
            <a:r>
              <a:rPr lang="fr-FR" dirty="0" err="1"/>
              <a:t>Remote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0" idx="1"/>
            <a:endCxn id="8" idx="3"/>
          </p:cNvCxnSpPr>
          <p:nvPr/>
        </p:nvCxnSpPr>
        <p:spPr>
          <a:xfrm flipH="1">
            <a:off x="5364088" y="1535404"/>
            <a:ext cx="1512168" cy="275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027" y="4925819"/>
            <a:ext cx="713005" cy="53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Connecteur droit avec flèche 26"/>
          <p:cNvCxnSpPr>
            <a:stCxn id="8" idx="1"/>
          </p:cNvCxnSpPr>
          <p:nvPr/>
        </p:nvCxnSpPr>
        <p:spPr>
          <a:xfrm>
            <a:off x="3635896" y="4293096"/>
            <a:ext cx="511131" cy="730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8" idx="3"/>
          </p:cNvCxnSpPr>
          <p:nvPr/>
        </p:nvCxnSpPr>
        <p:spPr>
          <a:xfrm flipV="1">
            <a:off x="4860032" y="4293096"/>
            <a:ext cx="504056" cy="67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608004" y="6093296"/>
            <a:ext cx="43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http://clorofeel.cloudapp.net/viewer.html</a:t>
            </a:r>
          </a:p>
        </p:txBody>
      </p:sp>
    </p:spTree>
    <p:extLst>
      <p:ext uri="{BB962C8B-B14F-4D97-AF65-F5344CB8AC3E}">
        <p14:creationId xmlns:p14="http://schemas.microsoft.com/office/powerpoint/2010/main" val="313107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683568" y="1988840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br>
              <a:rPr lang="fr-FR" dirty="0"/>
            </a:br>
            <a:r>
              <a:rPr lang="fr-FR" dirty="0"/>
              <a:t>Main service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3568" y="3501008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br>
              <a:rPr lang="fr-FR" dirty="0"/>
            </a:br>
            <a:r>
              <a:rPr lang="fr-FR" dirty="0" err="1"/>
              <a:t>webCam</a:t>
            </a:r>
            <a:r>
              <a:rPr lang="fr-FR" dirty="0"/>
              <a:t> </a:t>
            </a:r>
            <a:r>
              <a:rPr lang="fr-FR" dirty="0" err="1"/>
              <a:t>Grabber</a:t>
            </a: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3203848" y="1052736"/>
            <a:ext cx="2808312" cy="4896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851920" y="1844824"/>
            <a:ext cx="17281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AppFabric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635896" y="3861048"/>
            <a:ext cx="17281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Video</a:t>
            </a:r>
            <a:r>
              <a:rPr lang="fr-FR" dirty="0"/>
              <a:t> 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92280" y="463942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948264" y="472514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804248" y="486916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588224" y="5023535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72200" y="519319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 </a:t>
            </a:r>
            <a:r>
              <a:rPr lang="fr-FR" dirty="0" err="1"/>
              <a:t>viewer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5" idx="3"/>
            <a:endCxn id="8" idx="1"/>
          </p:cNvCxnSpPr>
          <p:nvPr/>
        </p:nvCxnSpPr>
        <p:spPr>
          <a:xfrm>
            <a:off x="2195736" y="4041068"/>
            <a:ext cx="144016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4" idx="1"/>
            <a:endCxn id="8" idx="3"/>
          </p:cNvCxnSpPr>
          <p:nvPr/>
        </p:nvCxnSpPr>
        <p:spPr>
          <a:xfrm flipH="1" flipV="1">
            <a:off x="5364088" y="429309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8" idx="3"/>
          </p:cNvCxnSpPr>
          <p:nvPr/>
        </p:nvCxnSpPr>
        <p:spPr>
          <a:xfrm flipH="1" flipV="1">
            <a:off x="5364088" y="4293096"/>
            <a:ext cx="1210881" cy="759129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5364088" y="4293096"/>
            <a:ext cx="1394401" cy="584830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5364088" y="4259863"/>
            <a:ext cx="1584177" cy="465282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5364088" y="4259863"/>
            <a:ext cx="1714938" cy="379566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76256" y="11753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endParaRPr lang="fr-FR" dirty="0"/>
          </a:p>
          <a:p>
            <a:pPr algn="ctr"/>
            <a:r>
              <a:rPr lang="fr-FR" dirty="0" err="1"/>
              <a:t>Remote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30" idx="1"/>
            <a:endCxn id="7" idx="3"/>
          </p:cNvCxnSpPr>
          <p:nvPr/>
        </p:nvCxnSpPr>
        <p:spPr>
          <a:xfrm flipH="1">
            <a:off x="5580112" y="1535404"/>
            <a:ext cx="1296144" cy="741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30" idx="1"/>
            <a:endCxn id="8" idx="3"/>
          </p:cNvCxnSpPr>
          <p:nvPr/>
        </p:nvCxnSpPr>
        <p:spPr>
          <a:xfrm flipH="1">
            <a:off x="5364088" y="1535404"/>
            <a:ext cx="1512168" cy="275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2195736" y="2276872"/>
            <a:ext cx="1621204" cy="260570"/>
          </a:xfrm>
          <a:prstGeom prst="straightConnector1">
            <a:avLst/>
          </a:prstGeom>
          <a:ln w="73025" cmpd="dbl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 flipV="1">
            <a:off x="2195736" y="2276872"/>
            <a:ext cx="1656184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&amp; Cloud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Permet de simplifier l’accès à un dispositif embarqué</a:t>
            </a:r>
          </a:p>
          <a:p>
            <a:pPr lvl="1"/>
            <a:r>
              <a:rPr lang="fr-FR" dirty="0"/>
              <a:t>Multi-technologie et interopérable</a:t>
            </a:r>
          </a:p>
          <a:p>
            <a:pPr lvl="1"/>
            <a:r>
              <a:rPr lang="fr-FR" dirty="0"/>
              <a:t>‘Transparent’</a:t>
            </a:r>
          </a:p>
          <a:p>
            <a:pPr lvl="1"/>
            <a:r>
              <a:rPr lang="fr-FR" dirty="0"/>
              <a:t>Externalisation de traitement couteux, évolutivité, souplesse et puissance disponible</a:t>
            </a:r>
          </a:p>
          <a:p>
            <a:pPr lvl="1"/>
            <a:r>
              <a:rPr lang="fr-FR" dirty="0"/>
              <a:t>Technologie de développement maitrisée de bout en bout</a:t>
            </a:r>
          </a:p>
          <a:p>
            <a:pPr marL="0" indent="0">
              <a:buNone/>
            </a:pPr>
            <a:r>
              <a:rPr lang="fr-FR" i="1" dirty="0"/>
              <a:t>MAIS </a:t>
            </a:r>
            <a:r>
              <a:rPr lang="fr-FR" dirty="0"/>
              <a:t>des contraintes spécifiques</a:t>
            </a:r>
          </a:p>
          <a:p>
            <a:pPr lvl="1"/>
            <a:r>
              <a:rPr lang="fr-FR" dirty="0"/>
              <a:t>Délai de propagation</a:t>
            </a:r>
          </a:p>
          <a:p>
            <a:pPr lvl="1"/>
            <a:r>
              <a:rPr lang="fr-FR" dirty="0"/>
              <a:t>Fiabilité des réseaux d’interconnexion</a:t>
            </a:r>
          </a:p>
          <a:p>
            <a:pPr lvl="1"/>
            <a:r>
              <a:rPr lang="fr-FR" dirty="0"/>
              <a:t>Pas de « temps réel » ni timing garanti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84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&amp; Cloud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i="1" dirty="0"/>
              <a:t>DONC</a:t>
            </a:r>
          </a:p>
          <a:p>
            <a:pPr lvl="1"/>
            <a:r>
              <a:rPr lang="fr-FR" dirty="0"/>
              <a:t>Continuer à utiliser l’intelligence locale pour les comportements « temps réel » sans pour autant négliger l’apport de services et fonctionnalités moins « embarqués »</a:t>
            </a:r>
          </a:p>
          <a:p>
            <a:pPr lvl="1"/>
            <a:r>
              <a:rPr lang="fr-FR" dirty="0"/>
              <a:t>Sélectionner un matériel avec un OS adaptés aux besoins mais ouvert</a:t>
            </a:r>
          </a:p>
          <a:p>
            <a:pPr lvl="2"/>
            <a:r>
              <a:rPr lang="fr-FR" dirty="0"/>
              <a:t>Windows ‘light’, Windows Embedded, Windows CE, </a:t>
            </a:r>
            <a:r>
              <a:rPr lang="fr-FR" dirty="0" err="1"/>
              <a:t>MicroFramework</a:t>
            </a:r>
            <a:r>
              <a:rPr lang="fr-FR" dirty="0"/>
              <a:t>, …</a:t>
            </a:r>
          </a:p>
          <a:p>
            <a:pPr lvl="2"/>
            <a:r>
              <a:rPr lang="fr-FR" dirty="0"/>
              <a:t>Camera avec logique de compression embarqué</a:t>
            </a:r>
          </a:p>
          <a:p>
            <a:pPr lvl="2"/>
            <a:r>
              <a:rPr lang="fr-FR" dirty="0"/>
              <a:t>Hardware spécifique en complément si besoin (FPGA, microcontrôleur, …)</a:t>
            </a:r>
          </a:p>
          <a:p>
            <a:pPr lvl="1"/>
            <a:r>
              <a:rPr lang="fr-FR" dirty="0"/>
              <a:t>Déporter les comportements évolués, non temps réel  ou nécessitant de la puissance de calcul/stockage dans le </a:t>
            </a:r>
            <a:r>
              <a:rPr lang="fr-FR" dirty="0" err="1"/>
              <a:t>cloud</a:t>
            </a:r>
            <a:endParaRPr lang="fr-FR" dirty="0"/>
          </a:p>
          <a:p>
            <a:pPr lvl="2"/>
            <a:r>
              <a:rPr lang="fr-FR" dirty="0"/>
              <a:t>Mémorisation,  Analyse, …</a:t>
            </a:r>
          </a:p>
          <a:p>
            <a:pPr lvl="2"/>
            <a:r>
              <a:rPr lang="fr-FR" dirty="0"/>
              <a:t>Partage et capitalisation</a:t>
            </a:r>
          </a:p>
        </p:txBody>
      </p:sp>
    </p:spTree>
    <p:extLst>
      <p:ext uri="{BB962C8B-B14F-4D97-AF65-F5344CB8AC3E}">
        <p14:creationId xmlns:p14="http://schemas.microsoft.com/office/powerpoint/2010/main" val="40146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robot Vert 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66936" y="1628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</a:t>
            </a:r>
            <a:r>
              <a:rPr lang="fr-FR" dirty="0" err="1"/>
              <a:t>ud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3"/>
          <p:cNvSpPr txBox="1"/>
          <p:nvPr/>
        </p:nvSpPr>
        <p:spPr>
          <a:xfrm rot="19657615">
            <a:off x="305557" y="3364272"/>
            <a:ext cx="349512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un POC R&amp;D</a:t>
            </a:r>
          </a:p>
          <a:p>
            <a:pPr algn="ctr"/>
            <a:r>
              <a:rPr lang="fr-FR" sz="36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et</a:t>
            </a:r>
          </a:p>
          <a:p>
            <a:pPr algn="ctr"/>
            <a:r>
              <a:rPr lang="fr-FR" sz="36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</a:t>
            </a:r>
            <a:r>
              <a:rPr lang="fr-FR" sz="36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fr-FR" sz="36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3275856" y="1702965"/>
            <a:ext cx="3989512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fr-FR" sz="4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itchFamily="34" charset="0"/>
              <a:buNone/>
            </a:pPr>
            <a:r>
              <a:rPr lang="fr-FR" sz="4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</a:t>
            </a:r>
            <a:r>
              <a:rPr lang="fr-FR" dirty="0" err="1"/>
              <a:t>bot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2987824" y="3287141"/>
            <a:ext cx="4850810" cy="194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4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FEEL</a:t>
            </a:r>
            <a:r>
              <a:rPr lang="fr-FR" dirty="0" err="1"/>
              <a:t>ing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4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Une carte PC </a:t>
            </a:r>
            <a:r>
              <a:rPr lang="fr-FR" dirty="0" err="1"/>
              <a:t>s.o.c</a:t>
            </a:r>
            <a:r>
              <a:rPr lang="fr-FR" dirty="0"/>
              <a:t> sous Windows XP allégé</a:t>
            </a:r>
          </a:p>
          <a:p>
            <a:pPr lvl="1"/>
            <a:r>
              <a:rPr lang="fr-FR" dirty="0"/>
              <a:t>Classe x486, 256Mo RAM, 1Ghz</a:t>
            </a:r>
          </a:p>
          <a:p>
            <a:pPr lvl="1"/>
            <a:r>
              <a:rPr lang="fr-FR" dirty="0"/>
              <a:t>USB, I²C, RJ45, </a:t>
            </a:r>
            <a:r>
              <a:rPr lang="fr-FR" dirty="0" err="1"/>
              <a:t>Jtag</a:t>
            </a:r>
            <a:r>
              <a:rPr lang="fr-FR" dirty="0"/>
              <a:t>, SPI,</a:t>
            </a:r>
            <a:br>
              <a:rPr lang="fr-FR" dirty="0"/>
            </a:br>
            <a:r>
              <a:rPr lang="fr-FR" dirty="0"/>
              <a:t>RS232/485 CMOS/TTL, FTDI</a:t>
            </a:r>
          </a:p>
          <a:p>
            <a:pPr lvl="1"/>
            <a:r>
              <a:rPr lang="fr-FR" dirty="0"/>
              <a:t>10*ADC, 16(24)*PWM bidirectionnel</a:t>
            </a:r>
          </a:p>
          <a:p>
            <a:pPr lvl="1"/>
            <a:r>
              <a:rPr lang="fr-FR" dirty="0"/>
              <a:t>SD </a:t>
            </a:r>
            <a:r>
              <a:rPr lang="fr-FR" dirty="0" err="1"/>
              <a:t>Card</a:t>
            </a:r>
            <a:r>
              <a:rPr lang="fr-FR" dirty="0"/>
              <a:t> (4Go)</a:t>
            </a:r>
          </a:p>
          <a:p>
            <a:pPr lvl="1"/>
            <a:r>
              <a:rPr lang="fr-FR" dirty="0" err="1"/>
              <a:t>MiniPci</a:t>
            </a:r>
            <a:r>
              <a:rPr lang="fr-FR" dirty="0"/>
              <a:t> (VGA/Wifi)</a:t>
            </a:r>
          </a:p>
          <a:p>
            <a:r>
              <a:rPr lang="fr-FR" dirty="0"/>
              <a:t>4 </a:t>
            </a:r>
            <a:r>
              <a:rPr lang="fr-FR" dirty="0" err="1"/>
              <a:t>servos</a:t>
            </a:r>
            <a:r>
              <a:rPr lang="fr-FR" dirty="0"/>
              <a:t> à rotation continue pour</a:t>
            </a:r>
            <a:br>
              <a:rPr lang="fr-FR" dirty="0"/>
            </a:br>
            <a:r>
              <a:rPr lang="fr-FR" dirty="0"/>
              <a:t>le déplacement (PWM)</a:t>
            </a:r>
          </a:p>
          <a:p>
            <a:r>
              <a:rPr lang="fr-FR" dirty="0"/>
              <a:t>2 </a:t>
            </a:r>
            <a:r>
              <a:rPr lang="fr-FR" dirty="0" err="1"/>
              <a:t>servo</a:t>
            </a:r>
            <a:r>
              <a:rPr lang="fr-FR" dirty="0"/>
              <a:t> 180° pour l’orientation de la camera (PWM)</a:t>
            </a:r>
          </a:p>
          <a:p>
            <a:r>
              <a:rPr lang="fr-FR" dirty="0"/>
              <a:t>Un compas et un accéléromètre (I²C)</a:t>
            </a:r>
          </a:p>
          <a:p>
            <a:r>
              <a:rPr lang="fr-FR" dirty="0"/>
              <a:t>Un afficheur LCD TTL 2lignes </a:t>
            </a:r>
          </a:p>
          <a:p>
            <a:r>
              <a:rPr lang="fr-FR" dirty="0"/>
              <a:t>Une webcam (USB)</a:t>
            </a:r>
          </a:p>
          <a:p>
            <a:r>
              <a:rPr lang="fr-FR" dirty="0"/>
              <a:t>Une clé wifi (USB)</a:t>
            </a:r>
          </a:p>
          <a:p>
            <a:r>
              <a:rPr lang="fr-FR" i="1" dirty="0"/>
              <a:t>Prévu : senseur de contact , sonar à ultrason (ADC)</a:t>
            </a:r>
          </a:p>
          <a:p>
            <a:r>
              <a:rPr lang="fr-FR" dirty="0"/>
              <a:t>Alimentations dissociées </a:t>
            </a:r>
            <a:r>
              <a:rPr lang="fr-FR" dirty="0" err="1"/>
              <a:t>servo</a:t>
            </a:r>
            <a:r>
              <a:rPr lang="fr-FR" dirty="0"/>
              <a:t> / électronique</a:t>
            </a:r>
          </a:p>
          <a:p>
            <a:r>
              <a:rPr lang="fr-FR" dirty="0"/>
              <a:t>Le tout sur </a:t>
            </a:r>
            <a:r>
              <a:rPr lang="fr-FR" dirty="0" err="1"/>
              <a:t>chassis</a:t>
            </a:r>
            <a:r>
              <a:rPr lang="fr-FR" dirty="0"/>
              <a:t> « Custom »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34" y="1124744"/>
            <a:ext cx="3346075" cy="201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10520"/>
            <a:ext cx="960060" cy="771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26" y="4077072"/>
            <a:ext cx="765610" cy="741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5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contraintes de </a:t>
            </a:r>
            <a:r>
              <a:rPr lang="fr-FR" dirty="0" err="1"/>
              <a:t>CloRoFeel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Ressources embarquées limitées</a:t>
            </a:r>
          </a:p>
          <a:p>
            <a:r>
              <a:rPr lang="fr-FR" dirty="0"/>
              <a:t>Pilotage à distance</a:t>
            </a:r>
          </a:p>
          <a:p>
            <a:pPr lvl="1"/>
            <a:r>
              <a:rPr lang="fr-FR" dirty="0"/>
              <a:t>À partir d’un Windows Phone 7</a:t>
            </a:r>
          </a:p>
          <a:p>
            <a:pPr lvl="2"/>
            <a:r>
              <a:rPr lang="fr-FR" dirty="0"/>
              <a:t>Mais ouverture vers d’autre plateforme</a:t>
            </a:r>
          </a:p>
          <a:p>
            <a:r>
              <a:rPr lang="fr-FR" dirty="0"/>
              <a:t>Accessibilité « lointaine »</a:t>
            </a:r>
          </a:p>
          <a:p>
            <a:pPr lvl="1"/>
            <a:r>
              <a:rPr lang="fr-FR" dirty="0"/>
              <a:t>Au delà de la portée directe d’un émetteur/récepteur embarqué</a:t>
            </a:r>
          </a:p>
          <a:p>
            <a:pPr lvl="1"/>
            <a:r>
              <a:rPr lang="fr-FR" dirty="0"/>
              <a:t>Éloignement géographique potentiellement important et non connu par avance, </a:t>
            </a:r>
          </a:p>
          <a:p>
            <a:pPr lvl="1"/>
            <a:r>
              <a:rPr lang="fr-FR" dirty="0"/>
              <a:t>Possibilité de pilotage multiple</a:t>
            </a:r>
          </a:p>
          <a:p>
            <a:r>
              <a:rPr lang="fr-FR" dirty="0"/>
              <a:t>Facilité de mise en œuvre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46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OS : Windows XP Pro allégé / Embedded</a:t>
            </a:r>
          </a:p>
          <a:p>
            <a:pPr lvl="1"/>
            <a:r>
              <a:rPr lang="fr-FR" dirty="0"/>
              <a:t>Installation sur SD </a:t>
            </a:r>
            <a:r>
              <a:rPr lang="fr-FR" dirty="0" err="1"/>
              <a:t>Card</a:t>
            </a:r>
            <a:r>
              <a:rPr lang="fr-FR" dirty="0"/>
              <a:t> via clé USB</a:t>
            </a:r>
          </a:p>
          <a:p>
            <a:pPr lvl="1"/>
            <a:r>
              <a:rPr lang="fr-FR" dirty="0"/>
              <a:t>Boot sur SD </a:t>
            </a:r>
            <a:r>
              <a:rPr lang="fr-FR" dirty="0" err="1"/>
              <a:t>Card</a:t>
            </a:r>
            <a:r>
              <a:rPr lang="fr-FR" dirty="0"/>
              <a:t> (IDE)</a:t>
            </a:r>
          </a:p>
          <a:p>
            <a:r>
              <a:rPr lang="fr-FR" dirty="0"/>
              <a:t>Librairie native d’accès aux périphériques intégrés</a:t>
            </a:r>
          </a:p>
          <a:p>
            <a:pPr lvl="1"/>
            <a:r>
              <a:rPr lang="fr-FR" dirty="0"/>
              <a:t> I²C, PWM,  ADC, SPI</a:t>
            </a:r>
          </a:p>
          <a:p>
            <a:r>
              <a:rPr lang="fr-FR" dirty="0"/>
              <a:t>Librairie d’interopérabilité .Net</a:t>
            </a:r>
          </a:p>
          <a:p>
            <a:r>
              <a:rPr lang="fr-FR" dirty="0"/>
              <a:t>Applicatifs et services internes </a:t>
            </a:r>
            <a:r>
              <a:rPr lang="fr-FR" dirty="0" err="1"/>
              <a:t>CloRoFeel</a:t>
            </a:r>
            <a:endParaRPr lang="fr-FR" dirty="0"/>
          </a:p>
          <a:p>
            <a:pPr lvl="1"/>
            <a:r>
              <a:rPr lang="fr-FR" dirty="0"/>
              <a:t>.NET 4</a:t>
            </a:r>
          </a:p>
          <a:p>
            <a:pPr lvl="1"/>
            <a:r>
              <a:rPr lang="fr-FR" dirty="0"/>
              <a:t>Visual Studio 2010</a:t>
            </a:r>
          </a:p>
          <a:p>
            <a:pPr lvl="1"/>
            <a:r>
              <a:rPr lang="fr-FR" dirty="0"/>
              <a:t>Windows Azure</a:t>
            </a:r>
          </a:p>
          <a:p>
            <a:r>
              <a:rPr lang="fr-FR" dirty="0"/>
              <a:t>Logiciel Client </a:t>
            </a:r>
            <a:r>
              <a:rPr lang="fr-FR" dirty="0" err="1"/>
              <a:t>Clorofeel</a:t>
            </a:r>
            <a:endParaRPr lang="fr-FR" dirty="0"/>
          </a:p>
          <a:p>
            <a:pPr lvl="1"/>
            <a:r>
              <a:rPr lang="fr-FR" dirty="0"/>
              <a:t>Une application Windows Phone 7 (</a:t>
            </a:r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Une application Silverlight 4 (</a:t>
            </a:r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Viewer</a:t>
            </a:r>
            <a:r>
              <a:rPr lang="fr-FR" dirty="0"/>
              <a:t>)</a:t>
            </a:r>
          </a:p>
          <a:p>
            <a:r>
              <a:rPr lang="fr-FR" dirty="0"/>
              <a:t>Logiciel Cloud </a:t>
            </a:r>
          </a:p>
          <a:p>
            <a:pPr lvl="1"/>
            <a:r>
              <a:rPr lang="fr-FR" dirty="0"/>
              <a:t>Streaming vidéo</a:t>
            </a:r>
          </a:p>
          <a:p>
            <a:pPr lvl="1"/>
            <a:r>
              <a:rPr lang="fr-FR" dirty="0"/>
              <a:t>Reconnaissance et identification des visages</a:t>
            </a:r>
          </a:p>
          <a:p>
            <a:pPr lvl="1"/>
            <a:r>
              <a:rPr lang="fr-FR" dirty="0"/>
              <a:t>Pilotage à distance</a:t>
            </a:r>
          </a:p>
        </p:txBody>
      </p:sp>
    </p:spTree>
    <p:extLst>
      <p:ext uri="{BB962C8B-B14F-4D97-AF65-F5344CB8AC3E}">
        <p14:creationId xmlns:p14="http://schemas.microsoft.com/office/powerpoint/2010/main" val="21690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« POC »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5040560"/>
            <a:ext cx="756084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Roboard</a:t>
            </a:r>
            <a:r>
              <a:rPr lang="fr-FR" dirty="0"/>
              <a:t> RB110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50172" y="555733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PWM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069692" y="555733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        USB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1475656" y="5643992"/>
            <a:ext cx="6984778" cy="953360"/>
            <a:chOff x="1475656" y="5904640"/>
            <a:chExt cx="6984778" cy="953360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6063251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6071796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066" y="6063251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6084662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084662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http://www.microsoft.com/hardware/digitalcommunication/images/products/lcc/ic_lcc_otherviews0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807" l="21508" r="8547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727" y="6198467"/>
              <a:ext cx="1035582" cy="659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ccolade fermante 8"/>
            <p:cNvSpPr/>
            <p:nvPr/>
          </p:nvSpPr>
          <p:spPr>
            <a:xfrm rot="16200000">
              <a:off x="3131840" y="4248458"/>
              <a:ext cx="360040" cy="367240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ccolade fermante 10"/>
            <p:cNvSpPr/>
            <p:nvPr/>
          </p:nvSpPr>
          <p:spPr>
            <a:xfrm rot="16200000">
              <a:off x="7200292" y="5004540"/>
              <a:ext cx="360041" cy="21602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67" b="90000" l="5000" r="9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6038657"/>
              <a:ext cx="769268" cy="769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899592" y="4176464"/>
            <a:ext cx="75608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Windows XP Pro allégée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4949" y="3456384"/>
            <a:ext cx="1474117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RoboIo</a:t>
            </a:r>
            <a:r>
              <a:rPr lang="fr-FR" dirty="0"/>
              <a:t> Lib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68" y="3456384"/>
            <a:ext cx="59766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.Net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4949" y="2736304"/>
            <a:ext cx="4027091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RoboIO_dotNet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899592" y="2016224"/>
            <a:ext cx="4032448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r>
              <a:rPr lang="fr-FR" dirty="0"/>
              <a:t> Hardware Service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76056" y="1325116"/>
            <a:ext cx="2488787" cy="1987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WebCam</a:t>
            </a:r>
            <a:r>
              <a:rPr lang="fr-FR" dirty="0"/>
              <a:t> </a:t>
            </a:r>
            <a:r>
              <a:rPr lang="fr-FR" dirty="0" err="1"/>
              <a:t>Grabber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-324544" y="4896544"/>
            <a:ext cx="1000911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2235050" y="628011"/>
            <a:ext cx="864096" cy="533827"/>
            <a:chOff x="2699792" y="1196752"/>
            <a:chExt cx="864096" cy="720080"/>
          </a:xfrm>
        </p:grpSpPr>
        <p:sp>
          <p:nvSpPr>
            <p:cNvPr id="19" name="Flèche vers le bas 18"/>
            <p:cNvSpPr/>
            <p:nvPr/>
          </p:nvSpPr>
          <p:spPr>
            <a:xfrm>
              <a:off x="2699792" y="1196752"/>
              <a:ext cx="218702" cy="72008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947309" y="1361246"/>
              <a:ext cx="616579" cy="49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5899346" y="502003"/>
            <a:ext cx="864677" cy="698336"/>
            <a:chOff x="6700166" y="1218496"/>
            <a:chExt cx="864677" cy="698336"/>
          </a:xfrm>
        </p:grpSpPr>
        <p:sp>
          <p:nvSpPr>
            <p:cNvPr id="29" name="Flèche vers le bas 28"/>
            <p:cNvSpPr/>
            <p:nvPr/>
          </p:nvSpPr>
          <p:spPr>
            <a:xfrm rot="10800000">
              <a:off x="6700166" y="1218496"/>
              <a:ext cx="248098" cy="69833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948264" y="1361247"/>
              <a:ext cx="61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904949" y="1325116"/>
            <a:ext cx="4032448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r>
              <a:rPr lang="fr-FR" dirty="0"/>
              <a:t> Main Service</a:t>
            </a:r>
          </a:p>
        </p:txBody>
      </p:sp>
      <p:sp>
        <p:nvSpPr>
          <p:cNvPr id="32" name="Rectangle 31"/>
          <p:cNvSpPr/>
          <p:nvPr/>
        </p:nvSpPr>
        <p:spPr>
          <a:xfrm rot="16200000">
            <a:off x="7014063" y="1898127"/>
            <a:ext cx="2171119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27828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/>
      <p:bldP spid="12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3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Clorofeel</a:t>
            </a:r>
            <a:r>
              <a:rPr lang="fr-FR" dirty="0"/>
              <a:t> &amp; Azure </a:t>
            </a:r>
            <a:r>
              <a:rPr lang="fr-FR" dirty="0" err="1"/>
              <a:t>AppFabric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fonctionnalités de pilotage sont exposé sous forme d’un service WCF</a:t>
            </a:r>
          </a:p>
          <a:p>
            <a:pPr lvl="1"/>
            <a:r>
              <a:rPr lang="fr-FR" dirty="0"/>
              <a:t>Utilisable localement : connexion directe entre la </a:t>
            </a:r>
            <a:r>
              <a:rPr lang="fr-FR" dirty="0" err="1"/>
              <a:t>télecommande</a:t>
            </a:r>
            <a:r>
              <a:rPr lang="fr-FR" dirty="0"/>
              <a:t> et le robot</a:t>
            </a:r>
          </a:p>
          <a:p>
            <a:pPr lvl="2"/>
            <a:r>
              <a:rPr lang="fr-FR" dirty="0"/>
              <a:t>Temps de réponse et réactivité amélioré</a:t>
            </a:r>
          </a:p>
          <a:p>
            <a:pPr lvl="1"/>
            <a:r>
              <a:rPr lang="fr-FR" dirty="0"/>
              <a:t>Accessible à distance : exposition du service de pilotage via Azure </a:t>
            </a:r>
            <a:r>
              <a:rPr lang="fr-FR" dirty="0" err="1"/>
              <a:t>AppFabric</a:t>
            </a:r>
            <a:endParaRPr lang="fr-FR" dirty="0"/>
          </a:p>
          <a:p>
            <a:pPr lvl="2"/>
            <a:r>
              <a:rPr lang="fr-FR" dirty="0"/>
              <a:t>Sécurisation : pas d’accès direct au robot, pas d’ouverture de port IP au niveau réseau en entrée.</a:t>
            </a:r>
          </a:p>
          <a:p>
            <a:r>
              <a:rPr lang="fr-FR" dirty="0"/>
              <a:t>Gestion de la configuration par code ou par paramétrage (</a:t>
            </a:r>
            <a:r>
              <a:rPr lang="fr-FR" dirty="0" err="1"/>
              <a:t>App.Config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0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Windows Azure </a:t>
            </a:r>
            <a:r>
              <a:rPr lang="fr-FR" dirty="0" err="1"/>
              <a:t>AppFabric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Fonctionnalité d’intégration applicative</a:t>
            </a:r>
          </a:p>
          <a:p>
            <a:pPr lvl="1"/>
            <a:r>
              <a:rPr lang="fr-FR" dirty="0"/>
              <a:t>Bus applicatif</a:t>
            </a:r>
          </a:p>
          <a:p>
            <a:pPr lvl="1"/>
            <a:r>
              <a:rPr lang="fr-FR" dirty="0"/>
              <a:t>Relai de service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Basé sur WCF</a:t>
            </a:r>
          </a:p>
          <a:p>
            <a:pPr lvl="1"/>
            <a:r>
              <a:rPr lang="fr-FR" dirty="0"/>
              <a:t>Intégration optimale avec WCF (.Net)</a:t>
            </a:r>
          </a:p>
          <a:p>
            <a:pPr lvl="2"/>
            <a:r>
              <a:rPr lang="fr-FR" dirty="0" err="1"/>
              <a:t>Binding</a:t>
            </a:r>
            <a:r>
              <a:rPr lang="fr-FR" dirty="0"/>
              <a:t> .Net, TCP, sérialisation binaire</a:t>
            </a:r>
          </a:p>
          <a:p>
            <a:pPr lvl="1"/>
            <a:r>
              <a:rPr lang="fr-FR" dirty="0"/>
              <a:t>Mais interopérable</a:t>
            </a:r>
          </a:p>
          <a:p>
            <a:pPr lvl="2"/>
            <a:r>
              <a:rPr lang="fr-FR" dirty="0"/>
              <a:t>http/</a:t>
            </a:r>
            <a:r>
              <a:rPr lang="fr-FR" dirty="0" err="1"/>
              <a:t>https</a:t>
            </a:r>
            <a:r>
              <a:rPr lang="fr-FR" dirty="0"/>
              <a:t>, SOAP, REST, …</a:t>
            </a:r>
          </a:p>
          <a:p>
            <a:r>
              <a:rPr lang="fr-FR" dirty="0"/>
              <a:t>Permet d’exposer un service local et le rendre accessible à l’extérieur d’un réseau</a:t>
            </a:r>
          </a:p>
          <a:p>
            <a:pPr lvl="1"/>
            <a:r>
              <a:rPr lang="fr-FR" dirty="0"/>
              <a:t>Y compris ceux isolés (derrière un firewall, une box non ouverte, 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0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 de pilotage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Simple</a:t>
            </a:r>
          </a:p>
          <a:p>
            <a:r>
              <a:rPr lang="fr-FR" dirty="0"/>
              <a:t>Intégration d’une sécurité basique</a:t>
            </a:r>
            <a:br>
              <a:rPr lang="fr-FR" dirty="0"/>
            </a:br>
            <a:r>
              <a:rPr lang="fr-FR" dirty="0"/>
              <a:t>	(!=hacking de Robot </a:t>
            </a:r>
            <a:r>
              <a:rPr lang="fr-FR" dirty="0">
                <a:sym typeface="Wingdings" pitchFamily="2" charset="2"/>
              </a:rPr>
              <a:t> )</a:t>
            </a:r>
          </a:p>
          <a:p>
            <a:r>
              <a:rPr lang="fr-FR" dirty="0">
                <a:sym typeface="Wingdings" pitchFamily="2" charset="2"/>
              </a:rPr>
              <a:t>Définition de la vitesse droite et 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gauche</a:t>
            </a:r>
          </a:p>
          <a:p>
            <a:r>
              <a:rPr lang="fr-FR" dirty="0">
                <a:sym typeface="Wingdings" pitchFamily="2" charset="2"/>
              </a:rPr>
              <a:t>Positionnement de la caméra</a:t>
            </a:r>
          </a:p>
          <a:p>
            <a:r>
              <a:rPr lang="fr-FR" dirty="0" err="1">
                <a:sym typeface="Wingdings" pitchFamily="2" charset="2"/>
              </a:rPr>
              <a:t>Tracking</a:t>
            </a:r>
            <a:r>
              <a:rPr lang="fr-FR" dirty="0">
                <a:sym typeface="Wingdings" pitchFamily="2" charset="2"/>
              </a:rPr>
              <a:t> de visage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/>
          </a:p>
        </p:txBody>
      </p:sp>
      <p:pic>
        <p:nvPicPr>
          <p:cNvPr id="4" name="Picture 4" descr="C:\Users\Nicolas\Desktop\rushPaint.Net\IRobot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9" y="2996952"/>
            <a:ext cx="2857501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517</Words>
  <Application>Microsoft Office PowerPoint</Application>
  <PresentationFormat>Affichage à l'écran (4:3)</PresentationFormat>
  <Paragraphs>156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News Gothic</vt:lpstr>
      <vt:lpstr>Times New Roman</vt:lpstr>
      <vt:lpstr>Wingdings</vt:lpstr>
      <vt:lpstr>Thème Office</vt:lpstr>
      <vt:lpstr>CloRoFeel</vt:lpstr>
      <vt:lpstr>Un robot Vert ?</vt:lpstr>
      <vt:lpstr>Hardware</vt:lpstr>
      <vt:lpstr>Les contraintes de CloRoFeel</vt:lpstr>
      <vt:lpstr>Software</vt:lpstr>
      <vt:lpstr>Architecture « POC »</vt:lpstr>
      <vt:lpstr>Clorofeel &amp; Azure AppFabric</vt:lpstr>
      <vt:lpstr>Windows Azure AppFabric</vt:lpstr>
      <vt:lpstr>Le service de pilotage</vt:lpstr>
      <vt:lpstr>Architecture logicielle</vt:lpstr>
      <vt:lpstr>Clorofeel Remote</vt:lpstr>
      <vt:lpstr>Clorofeel et la ‘vidéo’</vt:lpstr>
      <vt:lpstr>Architecture logicielle</vt:lpstr>
      <vt:lpstr>Architecture</vt:lpstr>
      <vt:lpstr>Robot &amp; Cloud</vt:lpstr>
      <vt:lpstr>Robot &amp; Cloud</vt:lpstr>
    </vt:vector>
  </TitlesOfParts>
  <Company>Quidmind SAS 2011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CloRoFeel …. A cloud power robot</dc:title>
  <dc:creator>Nicolas CLERC</dc:creator>
  <cp:lastModifiedBy>Nicolas CLERC</cp:lastModifiedBy>
  <cp:revision>23</cp:revision>
  <dcterms:created xsi:type="dcterms:W3CDTF">2011-09-30T07:55:01Z</dcterms:created>
  <dcterms:modified xsi:type="dcterms:W3CDTF">2017-05-02T23:30:58Z</dcterms:modified>
</cp:coreProperties>
</file>