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2"/>
    <p:sldMasterId id="2147483653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98" r:id="rId7"/>
    <p:sldId id="299" r:id="rId8"/>
    <p:sldId id="300" r:id="rId9"/>
    <p:sldId id="301" r:id="rId10"/>
    <p:sldId id="308" r:id="rId11"/>
    <p:sldId id="306" r:id="rId12"/>
    <p:sldId id="302" r:id="rId13"/>
    <p:sldId id="307" r:id="rId14"/>
    <p:sldId id="309" r:id="rId15"/>
    <p:sldId id="303" r:id="rId16"/>
    <p:sldId id="283" r:id="rId17"/>
    <p:sldId id="296" r:id="rId18"/>
    <p:sldId id="297" r:id="rId19"/>
    <p:sldId id="305" r:id="rId20"/>
    <p:sldId id="304" r:id="rId21"/>
    <p:sldId id="310" r:id="rId22"/>
    <p:sldId id="311" r:id="rId23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egoe UI Light" panose="020B0502040204020203" pitchFamily="34" charset="0"/>
      <p:regular r:id="rId34"/>
      <p: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BF0"/>
    <a:srgbClr val="FF19A7"/>
    <a:srgbClr val="F4793B"/>
    <a:srgbClr val="FDC7DE"/>
    <a:srgbClr val="FDD9F4"/>
    <a:srgbClr val="F61676"/>
    <a:srgbClr val="1FA9F0"/>
    <a:srgbClr val="39C40E"/>
    <a:srgbClr val="39C4F0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85" d="100"/>
          <a:sy n="85" d="100"/>
        </p:scale>
        <p:origin x="16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CE342-EC1B-485D-A603-910206193A5B}" type="datetimeFigureOut">
              <a:rPr lang="fr-FR" smtClean="0"/>
              <a:pPr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E7A54-7617-4CD1-81B3-24123ABAE8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193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1279F-83A1-4FFE-B155-59942EC26291}" type="datetimeFigureOut">
              <a:rPr lang="fr-FR" smtClean="0"/>
              <a:pPr/>
              <a:t>03/05/2017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B1F69-B692-40CB-A20E-CA61172F47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167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4221088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rgbClr val="1F8BF0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 de la vidéo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2276872"/>
            <a:ext cx="9144000" cy="1632181"/>
          </a:xfrm>
          <a:prstGeom prst="rect">
            <a:avLst/>
          </a:prstGeom>
          <a:solidFill>
            <a:srgbClr val="1F8BF0"/>
          </a:solidFill>
        </p:spPr>
        <p:txBody>
          <a:bodyPr lIns="396000"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3276" y="2717546"/>
            <a:ext cx="8445188" cy="999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sz="4400" b="1" dirty="0">
                <a:latin typeface="Segoe UI Light" pitchFamily="34" charset="0"/>
              </a:rPr>
              <a:t>YOUR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3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4221088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rgbClr val="FF19A7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 de la vidéo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2276872"/>
            <a:ext cx="9144000" cy="1632181"/>
          </a:xfrm>
          <a:prstGeom prst="rect">
            <a:avLst/>
          </a:prstGeom>
          <a:solidFill>
            <a:srgbClr val="FF19A7"/>
          </a:solidFill>
        </p:spPr>
        <p:txBody>
          <a:bodyPr lIns="396000"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3276" y="2717546"/>
            <a:ext cx="8445188" cy="999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sz="4400" b="1" dirty="0">
                <a:latin typeface="Segoe UI Light" pitchFamily="34" charset="0"/>
              </a:rPr>
              <a:t>YOUR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43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4221088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rgbClr val="F4793B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 de la vidéo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2276872"/>
            <a:ext cx="9144000" cy="1632181"/>
          </a:xfrm>
          <a:prstGeom prst="rect">
            <a:avLst/>
          </a:prstGeom>
          <a:solidFill>
            <a:srgbClr val="F4793B"/>
          </a:solidFill>
        </p:spPr>
        <p:txBody>
          <a:bodyPr lIns="396000"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3276" y="2717546"/>
            <a:ext cx="8445188" cy="999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sz="4400" b="1" dirty="0">
                <a:latin typeface="Segoe UI Light" pitchFamily="34" charset="0"/>
              </a:rPr>
              <a:t>YOUR 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434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4221088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rgbClr val="FF19A7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 de l’annonce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2276872"/>
            <a:ext cx="9144000" cy="1632181"/>
          </a:xfrm>
          <a:prstGeom prst="rect">
            <a:avLst/>
          </a:prstGeom>
          <a:solidFill>
            <a:srgbClr val="FF19A7"/>
          </a:solidFill>
        </p:spPr>
        <p:txBody>
          <a:bodyPr lIns="396000"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ANNONCE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644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4221088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rgbClr val="F4793B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 de la démo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2276872"/>
            <a:ext cx="9144000" cy="1632181"/>
          </a:xfrm>
          <a:prstGeom prst="rect">
            <a:avLst/>
          </a:prstGeom>
          <a:solidFill>
            <a:srgbClr val="F4793B"/>
          </a:solidFill>
        </p:spPr>
        <p:txBody>
          <a:bodyPr lIns="396000"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7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présentation + titre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3568" y="160479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fr-FR" dirty="0"/>
              <a:t>Cliquez pour modifier le titre de la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83569" y="3909053"/>
            <a:ext cx="7815091" cy="1752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800" b="0">
                <a:solidFill>
                  <a:srgbClr val="F4793B"/>
                </a:solidFill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la date / nom speaker / titre speaker / société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41635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158" y="1214425"/>
            <a:ext cx="8429684" cy="464347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SzPct val="110000"/>
              <a:buFontTx/>
              <a:buBlip>
                <a:blip r:embed="rId2"/>
              </a:buBlip>
              <a:defRPr sz="2400" b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1"/>
              </a:buClr>
              <a:buSzPct val="60000"/>
              <a:buFont typeface="Wingdings 3" pitchFamily="18" charset="2"/>
              <a:buChar char=""/>
              <a:defRPr sz="2400" b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chemeClr val="bg1"/>
              </a:buClr>
              <a:buSzPct val="60000"/>
              <a:buFont typeface="Wingdings 3" pitchFamily="18" charset="2"/>
              <a:buChar char=""/>
              <a:defRPr lang="fr-FR" sz="2400" b="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714500" indent="-342900">
              <a:buClr>
                <a:schemeClr val="bg1"/>
              </a:buClr>
              <a:buSzPct val="60000"/>
              <a:buFont typeface="Wingdings 3" pitchFamily="18" charset="2"/>
              <a:buChar char=""/>
              <a:defRPr lang="fr-FR" sz="2400" b="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171700" indent="-342900">
              <a:buClr>
                <a:schemeClr val="bg1"/>
              </a:buClr>
              <a:buSzPct val="60000"/>
              <a:buFont typeface="Wingdings 3" pitchFamily="18" charset="2"/>
              <a:buChar char="u"/>
              <a:defRPr lang="fr-FR" sz="2400" b="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07504" y="141635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 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57188" y="1857387"/>
            <a:ext cx="4143374" cy="30003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buSzPct val="60000"/>
              <a:buFont typeface="Wingdings 3" pitchFamily="18" charset="2"/>
              <a:buChar char="u"/>
              <a:defRPr sz="2400">
                <a:solidFill>
                  <a:schemeClr val="bg1"/>
                </a:solidFill>
                <a:latin typeface="Segoe UI Light" pitchFamily="34" charset="0"/>
              </a:defRPr>
            </a:lvl2pPr>
            <a:lvl3pPr marL="1143000" indent="-228600">
              <a:buSzPct val="60000"/>
              <a:buFont typeface="Wingdings 3" pitchFamily="18" charset="2"/>
              <a:buChar char="u"/>
              <a:defRPr sz="2000">
                <a:solidFill>
                  <a:schemeClr val="bg1"/>
                </a:solidFill>
                <a:latin typeface="Segoe UI Light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 UI Light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9" name="Espace réservé du contenu 7"/>
          <p:cNvSpPr>
            <a:spLocks noGrp="1"/>
          </p:cNvSpPr>
          <p:nvPr>
            <p:ph sz="quarter" idx="14" hasCustomPrompt="1"/>
          </p:nvPr>
        </p:nvSpPr>
        <p:spPr>
          <a:xfrm>
            <a:off x="4643438" y="1857375"/>
            <a:ext cx="4143404" cy="300037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fr-FR" sz="28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SzPct val="60000"/>
              <a:buFont typeface="Wingdings 3" pitchFamily="18" charset="2"/>
              <a:buChar char="u"/>
              <a:defRPr lang="fr-FR" sz="24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 typeface="Wingdings 3" pitchFamily="18" charset="2"/>
              <a:buChar char="u"/>
              <a:defRPr lang="fr-FR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8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800" kern="120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107504" y="141635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7"/>
          <p:cNvSpPr>
            <a:spLocks noGrp="1"/>
          </p:cNvSpPr>
          <p:nvPr>
            <p:ph sz="quarter" idx="13" hasCustomPrompt="1"/>
          </p:nvPr>
        </p:nvSpPr>
        <p:spPr>
          <a:xfrm>
            <a:off x="357188" y="1857387"/>
            <a:ext cx="4143374" cy="3000375"/>
          </a:xfrm>
          <a:prstGeom prst="rect">
            <a:avLst/>
          </a:prstGeom>
          <a:solidFill>
            <a:srgbClr val="F4793B"/>
          </a:solidFill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buSzPct val="60000"/>
              <a:buFont typeface="Wingdings 3" pitchFamily="18" charset="2"/>
              <a:buChar char="u"/>
              <a:defRPr sz="2400">
                <a:solidFill>
                  <a:schemeClr val="bg1"/>
                </a:solidFill>
                <a:latin typeface="Segoe UI Light" pitchFamily="34" charset="0"/>
              </a:defRPr>
            </a:lvl2pPr>
            <a:lvl3pPr marL="1143000" indent="-228600">
              <a:buSzPct val="60000"/>
              <a:buFont typeface="Wingdings 3" pitchFamily="18" charset="2"/>
              <a:buChar char="u"/>
              <a:defRPr sz="2000">
                <a:solidFill>
                  <a:schemeClr val="bg1"/>
                </a:solidFill>
                <a:latin typeface="Segoe UI Light" pitchFamily="34" charset="0"/>
              </a:defRPr>
            </a:lvl3pPr>
            <a:lvl4pPr marL="16002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 UI Light" pitchFamily="34" charset="0"/>
              </a:defRPr>
            </a:lvl4pPr>
            <a:lvl5pPr marL="2057400" indent="-228600"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Espace réservé du contenu 7"/>
          <p:cNvSpPr>
            <a:spLocks noGrp="1"/>
          </p:cNvSpPr>
          <p:nvPr>
            <p:ph sz="quarter" idx="14" hasCustomPrompt="1"/>
          </p:nvPr>
        </p:nvSpPr>
        <p:spPr>
          <a:xfrm>
            <a:off x="4643438" y="1857375"/>
            <a:ext cx="4143404" cy="3000375"/>
          </a:xfrm>
          <a:prstGeom prst="rect">
            <a:avLst/>
          </a:prstGeom>
          <a:solidFill>
            <a:srgbClr val="1F8BF0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fr-FR" sz="28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SzPct val="60000"/>
              <a:buFont typeface="Wingdings 3" pitchFamily="18" charset="2"/>
              <a:buChar char="u"/>
              <a:defRPr lang="fr-FR" sz="24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60000"/>
              <a:buFont typeface="Wingdings 3" pitchFamily="18" charset="2"/>
              <a:buChar char="u"/>
              <a:defRPr lang="fr-FR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8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fr-FR" sz="2800" kern="1200" dirty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07504" y="141635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lassique 2 blocs + titres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07504" y="141635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8" name="Espace réservé du contenu 9"/>
          <p:cNvSpPr>
            <a:spLocks noGrp="1"/>
          </p:cNvSpPr>
          <p:nvPr>
            <p:ph sz="quarter" idx="13" hasCustomPrompt="1"/>
          </p:nvPr>
        </p:nvSpPr>
        <p:spPr>
          <a:xfrm>
            <a:off x="357158" y="1643053"/>
            <a:ext cx="4143374" cy="428625"/>
          </a:xfrm>
          <a:prstGeom prst="rect">
            <a:avLst/>
          </a:prstGeom>
          <a:noFill/>
        </p:spPr>
        <p:txBody>
          <a:bodyPr anchor="ctr"/>
          <a:lstStyle>
            <a:lvl1pPr algn="ctr">
              <a:buFontTx/>
              <a:buNone/>
              <a:defRPr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4" hasCustomPrompt="1"/>
          </p:nvPr>
        </p:nvSpPr>
        <p:spPr>
          <a:xfrm>
            <a:off x="4643442" y="1643053"/>
            <a:ext cx="4099263" cy="428625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FontTx/>
              <a:buNone/>
              <a:defRPr lang="fr-FR" sz="3200" b="1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/>
              <a:t>Titre du bloc</a:t>
            </a:r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5"/>
          </p:nvPr>
        </p:nvSpPr>
        <p:spPr>
          <a:xfrm>
            <a:off x="357188" y="2214578"/>
            <a:ext cx="4167187" cy="30003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buSzPct val="60000"/>
              <a:buFont typeface="Wingdings 3" pitchFamily="18" charset="2"/>
              <a:buChar char="u"/>
              <a:defRPr sz="2400">
                <a:solidFill>
                  <a:schemeClr val="bg1"/>
                </a:solidFill>
                <a:latin typeface="Segoe UI Light" pitchFamily="34" charset="0"/>
              </a:defRPr>
            </a:lvl2pPr>
            <a:lvl3pPr marL="1143000" indent="-228600">
              <a:buSzPct val="60000"/>
              <a:buFont typeface="Wingdings 3" pitchFamily="18" charset="2"/>
              <a:buChar char="u"/>
              <a:defRPr sz="2000">
                <a:solidFill>
                  <a:schemeClr val="bg1"/>
                </a:solidFill>
                <a:latin typeface="Segoe UI Light" pitchFamily="34" charset="0"/>
              </a:defRPr>
            </a:lvl3pPr>
            <a:lvl4pPr marL="16002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4pPr>
            <a:lvl5pPr marL="20574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7"/>
          <p:cNvSpPr>
            <a:spLocks noGrp="1"/>
          </p:cNvSpPr>
          <p:nvPr>
            <p:ph sz="quarter" idx="16"/>
          </p:nvPr>
        </p:nvSpPr>
        <p:spPr>
          <a:xfrm>
            <a:off x="4643438" y="2214565"/>
            <a:ext cx="4096702" cy="30003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buSzPct val="60000"/>
              <a:buFont typeface="Wingdings 3" pitchFamily="18" charset="2"/>
              <a:buChar char="u"/>
              <a:defRPr sz="2400">
                <a:solidFill>
                  <a:schemeClr val="bg1"/>
                </a:solidFill>
                <a:latin typeface="Segoe UI Light" pitchFamily="34" charset="0"/>
              </a:defRPr>
            </a:lvl2pPr>
            <a:lvl3pPr marL="1143000" indent="-228600">
              <a:buSzPct val="60000"/>
              <a:buFont typeface="Wingdings 3" pitchFamily="18" charset="2"/>
              <a:buChar char="u"/>
              <a:defRPr sz="2000">
                <a:solidFill>
                  <a:schemeClr val="bg1"/>
                </a:solidFill>
                <a:latin typeface="Segoe UI Light" pitchFamily="34" charset="0"/>
              </a:defRPr>
            </a:lvl3pPr>
            <a:lvl4pPr marL="16002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4pPr>
            <a:lvl5pPr marL="20574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9"/>
          <p:cNvSpPr>
            <a:spLocks noGrp="1"/>
          </p:cNvSpPr>
          <p:nvPr>
            <p:ph sz="quarter" idx="13" hasCustomPrompt="1"/>
          </p:nvPr>
        </p:nvSpPr>
        <p:spPr>
          <a:xfrm>
            <a:off x="357158" y="1643053"/>
            <a:ext cx="4143374" cy="428625"/>
          </a:xfrm>
          <a:prstGeom prst="rect">
            <a:avLst/>
          </a:prstGeom>
          <a:solidFill>
            <a:srgbClr val="F4793B"/>
          </a:solidFill>
        </p:spPr>
        <p:txBody>
          <a:bodyPr anchor="ctr"/>
          <a:lstStyle>
            <a:lvl1pPr algn="ctr">
              <a:buFontTx/>
              <a:buNone/>
              <a:defRPr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fr-FR" dirty="0"/>
              <a:t>Titre du bloc</a:t>
            </a:r>
          </a:p>
        </p:txBody>
      </p:sp>
      <p:sp>
        <p:nvSpPr>
          <p:cNvPr id="5" name="Espace réservé du contenu 9"/>
          <p:cNvSpPr>
            <a:spLocks noGrp="1"/>
          </p:cNvSpPr>
          <p:nvPr>
            <p:ph sz="quarter" idx="14" hasCustomPrompt="1"/>
          </p:nvPr>
        </p:nvSpPr>
        <p:spPr>
          <a:xfrm>
            <a:off x="4643442" y="1643053"/>
            <a:ext cx="4099263" cy="428625"/>
          </a:xfrm>
          <a:prstGeom prst="rect">
            <a:avLst/>
          </a:prstGeom>
          <a:solidFill>
            <a:srgbClr val="1F8BF0"/>
          </a:solidFill>
        </p:spPr>
        <p:txBody>
          <a:bodyPr anchor="ctr"/>
          <a:lstStyle>
            <a:lvl1pPr marL="0" indent="0" algn="ctr">
              <a:buFontTx/>
              <a:buNone/>
              <a:defRPr lang="fr-FR" sz="3200" b="1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/>
              <a:t>Titre du bloc</a:t>
            </a:r>
          </a:p>
        </p:txBody>
      </p:sp>
      <p:sp>
        <p:nvSpPr>
          <p:cNvPr id="6" name="Espace réservé du contenu 7"/>
          <p:cNvSpPr>
            <a:spLocks noGrp="1"/>
          </p:cNvSpPr>
          <p:nvPr>
            <p:ph sz="quarter" idx="15"/>
          </p:nvPr>
        </p:nvSpPr>
        <p:spPr>
          <a:xfrm>
            <a:off x="357188" y="2214578"/>
            <a:ext cx="4167187" cy="3000375"/>
          </a:xfrm>
          <a:prstGeom prst="rect">
            <a:avLst/>
          </a:prstGeom>
          <a:solidFill>
            <a:srgbClr val="F4793B"/>
          </a:solidFill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buSzPct val="60000"/>
              <a:buFont typeface="Wingdings 3" pitchFamily="18" charset="2"/>
              <a:buChar char="u"/>
              <a:defRPr sz="2400">
                <a:solidFill>
                  <a:schemeClr val="bg1"/>
                </a:solidFill>
                <a:latin typeface="Segoe UI Light" pitchFamily="34" charset="0"/>
              </a:defRPr>
            </a:lvl2pPr>
            <a:lvl3pPr marL="1143000" indent="-228600">
              <a:buSzPct val="60000"/>
              <a:buFont typeface="Wingdings 3" pitchFamily="18" charset="2"/>
              <a:buChar char="u"/>
              <a:defRPr sz="2000">
                <a:solidFill>
                  <a:schemeClr val="bg1"/>
                </a:solidFill>
                <a:latin typeface="Segoe UI Light" pitchFamily="34" charset="0"/>
              </a:defRPr>
            </a:lvl3pPr>
            <a:lvl4pPr marL="16002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4pPr>
            <a:lvl5pPr marL="20574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contenu 7"/>
          <p:cNvSpPr>
            <a:spLocks noGrp="1"/>
          </p:cNvSpPr>
          <p:nvPr>
            <p:ph sz="quarter" idx="16"/>
          </p:nvPr>
        </p:nvSpPr>
        <p:spPr>
          <a:xfrm>
            <a:off x="4643438" y="2214565"/>
            <a:ext cx="4096702" cy="3000375"/>
          </a:xfrm>
          <a:prstGeom prst="rect">
            <a:avLst/>
          </a:prstGeom>
          <a:solidFill>
            <a:srgbClr val="1F8BF0"/>
          </a:solidFill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800">
                <a:solidFill>
                  <a:schemeClr val="bg1"/>
                </a:solidFill>
                <a:latin typeface="Segoe UI Light" pitchFamily="34" charset="0"/>
              </a:defRPr>
            </a:lvl1pPr>
            <a:lvl2pPr marL="742950" indent="-285750">
              <a:buSzPct val="60000"/>
              <a:buFont typeface="Wingdings 3" pitchFamily="18" charset="2"/>
              <a:buChar char="u"/>
              <a:defRPr sz="2400">
                <a:solidFill>
                  <a:schemeClr val="bg1"/>
                </a:solidFill>
                <a:latin typeface="Segoe UI Light" pitchFamily="34" charset="0"/>
              </a:defRPr>
            </a:lvl2pPr>
            <a:lvl3pPr marL="1143000" indent="-228600">
              <a:buSzPct val="60000"/>
              <a:buFont typeface="Wingdings 3" pitchFamily="18" charset="2"/>
              <a:buChar char="u"/>
              <a:defRPr sz="2000">
                <a:solidFill>
                  <a:schemeClr val="bg1"/>
                </a:solidFill>
                <a:latin typeface="Segoe UI Light" pitchFamily="34" charset="0"/>
              </a:defRPr>
            </a:lvl3pPr>
            <a:lvl4pPr marL="16002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4pPr>
            <a:lvl5pPr marL="2057400" indent="-228600">
              <a:buSzPct val="60000"/>
              <a:buFont typeface="Wingdings 3" pitchFamily="18" charset="2"/>
              <a:buChar char="u"/>
              <a:defRPr sz="1800">
                <a:solidFill>
                  <a:schemeClr val="bg1"/>
                </a:solidFill>
                <a:latin typeface="Segoe UI Light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07504" y="141635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6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 intro con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4221088"/>
            <a:ext cx="7200800" cy="849577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rgbClr val="1F8BF0"/>
                </a:solidFill>
                <a:latin typeface="Segoe UI Light" pitchFamily="34" charset="0"/>
              </a:defRPr>
            </a:lvl1pPr>
          </a:lstStyle>
          <a:p>
            <a:r>
              <a:rPr lang="fr-FR" dirty="0"/>
              <a:t>Modifiez le titre de la vidéo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 userDrawn="1"/>
        </p:nvSpPr>
        <p:spPr>
          <a:xfrm>
            <a:off x="0" y="2276872"/>
            <a:ext cx="9144000" cy="1632181"/>
          </a:xfrm>
          <a:prstGeom prst="rect">
            <a:avLst/>
          </a:prstGeom>
          <a:solidFill>
            <a:srgbClr val="1F8BF0"/>
          </a:solidFill>
        </p:spPr>
        <p:txBody>
          <a:bodyPr lIns="396000"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VIDEO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2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theme" Target="../theme/theme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32644" y="1287555"/>
            <a:ext cx="5760640" cy="4402524"/>
          </a:xfrm>
          <a:prstGeom prst="rect">
            <a:avLst/>
          </a:prstGeom>
          <a:solidFill>
            <a:srgbClr val="1F8BF0"/>
          </a:solidFill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6463574" y="1287555"/>
            <a:ext cx="2005242" cy="2160800"/>
          </a:xfrm>
          <a:prstGeom prst="rect">
            <a:avLst/>
          </a:prstGeom>
          <a:solidFill>
            <a:srgbClr val="FF19A7"/>
          </a:solidFill>
          <a:ln w="9525">
            <a:gradFill>
              <a:gsLst>
                <a:gs pos="0">
                  <a:srgbClr val="FDC7DE"/>
                </a:gs>
                <a:gs pos="50000">
                  <a:srgbClr val="FF19A7"/>
                </a:gs>
                <a:gs pos="100000">
                  <a:srgbClr val="FDD9F4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buFont typeface="Arial" pitchFamily="34" charset="0"/>
              <a:buNone/>
            </a:pPr>
            <a:r>
              <a:rPr lang="fr-FR" sz="2400" dirty="0">
                <a:latin typeface="Segoe UI Light" pitchFamily="34" charset="0"/>
              </a:rPr>
              <a:t>palais</a:t>
            </a:r>
            <a:r>
              <a:rPr lang="fr-FR" sz="2400" baseline="0" dirty="0">
                <a:latin typeface="Segoe UI Light" pitchFamily="34" charset="0"/>
              </a:rPr>
              <a:t> des congrès </a:t>
            </a:r>
          </a:p>
          <a:p>
            <a:pPr marL="0" lvl="0" indent="0" algn="l">
              <a:buFont typeface="Arial" pitchFamily="34" charset="0"/>
              <a:buNone/>
            </a:pPr>
            <a:r>
              <a:rPr lang="fr-FR" sz="2400" baseline="0" dirty="0">
                <a:latin typeface="Segoe UI Light" pitchFamily="34" charset="0"/>
              </a:rPr>
              <a:t>Paris</a:t>
            </a:r>
            <a:endParaRPr lang="en-US" sz="2400" dirty="0">
              <a:latin typeface="Segoe UI Light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6463574" y="3529279"/>
            <a:ext cx="2007574" cy="2160800"/>
          </a:xfrm>
          <a:prstGeom prst="rect">
            <a:avLst/>
          </a:prstGeom>
          <a:solidFill>
            <a:srgbClr val="F4793B"/>
          </a:solidFill>
          <a:ln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182880" rIns="91436" bIns="45718" numCol="1" rtlCol="0" anchor="b" anchorCtr="0" compatLnSpc="1">
            <a:prstTxWarp prst="textNoShape">
              <a:avLst/>
            </a:prstTxWarp>
          </a:bodyPr>
          <a:lstStyle/>
          <a:p>
            <a:pPr lvl="0" indent="0" defTabSz="914099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fr-FR" sz="24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7, 8 et</a:t>
            </a:r>
            <a:r>
              <a:rPr lang="fr-FR" sz="2400" baseline="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fr-FR" sz="2400" dirty="0">
                <a:latin typeface="Segoe UI Light" pitchFamily="34" charset="0"/>
                <a:ea typeface="Segoe UI" pitchFamily="34" charset="0"/>
                <a:cs typeface="Segoe UI" pitchFamily="34" charset="0"/>
              </a:rPr>
              <a:t>9 février 2012</a:t>
            </a:r>
            <a:endParaRPr lang="en-US" sz="24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C:\Users\sebim\Desktop\TemplateTD\Eléments PPT TechDays 2012\logo-seu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8" y="2051424"/>
            <a:ext cx="5486400" cy="209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:\Public\Genki\MICROSOFT\Tech Days\2011.11.29\PPT\couleurs\bleu02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902" y="110142"/>
            <a:ext cx="1367484" cy="89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Z:\Public\Genki\MICROSOFT\Tech Days\2011.11.29\PPT\logo-seul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96" y="214179"/>
            <a:ext cx="1307293" cy="47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Z:\Public\Genki\MICROSOFT\Tech Days\2011.11.29\PPT\couleurs\rose01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96" y="590033"/>
            <a:ext cx="321436" cy="41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Z:\Public\Genki\MICROSOFT\Tech Days\2011.11.29\PPT\couleurs\orange01.png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96" y="110141"/>
            <a:ext cx="321436" cy="44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Z:\Public\Genki\MICROSOFT\Tech Days\2011.11.29\PPT\pictos\cloud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73" y="713634"/>
            <a:ext cx="278281" cy="16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Z:\Public\Genki\MICROSOFT\Tech Days\2011.11.29\PPT\pictos\windows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35" y="224081"/>
            <a:ext cx="235513" cy="2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  <p:sldLayoutId id="2147483652" r:id="rId3"/>
    <p:sldLayoutId id="2147483660" r:id="rId4"/>
    <p:sldLayoutId id="2147483663" r:id="rId5"/>
    <p:sldLayoutId id="2147483661" r:id="rId6"/>
    <p:sldLayoutId id="2147483664" r:id="rId7"/>
    <p:sldLayoutId id="2147483669" r:id="rId8"/>
    <p:sldLayoutId id="2147483672" r:id="rId9"/>
    <p:sldLayoutId id="2147483673" r:id="rId10"/>
    <p:sldLayoutId id="2147483674" r:id="rId11"/>
    <p:sldLayoutId id="2147483670" r:id="rId12"/>
    <p:sldLayoutId id="2147483671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Z:\Public\Genki\MICROSOFT\Tech Days\2011.11.29\PPT\couleurs\bleu0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90" y="155510"/>
            <a:ext cx="1614859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Z:\Public\Genki\MICROSOFT\Tech Days\2011.11.29\PPT\logo-seul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128" y="294051"/>
            <a:ext cx="1543781" cy="6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Z:\Public\Genki\MICROSOFT\Tech Days\2011.11.29\PPT\couleurs\rose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7" y="731627"/>
            <a:ext cx="360039" cy="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Z:\Public\Genki\MICROSOFT\Tech Days\2011.11.29\PPT\couleurs\orange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155510"/>
            <a:ext cx="360040" cy="48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Z:\Public\Genki\MICROSOFT\Tech Days\2011.11.29\PPT\pictos\cloud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7" y="864890"/>
            <a:ext cx="320297" cy="2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Z:\Public\Genki\MICROSOFT\Tech Days\2011.11.29\PPT\pictos\windows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969" y="275163"/>
            <a:ext cx="271072" cy="2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parallax.com/tabid/128/ProductID/775/List/0/Default.aspx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général la carte la plus puissante, et donc la plus consommatrice de batterie</a:t>
            </a:r>
          </a:p>
          <a:p>
            <a:pPr lvl="1"/>
            <a:r>
              <a:rPr lang="fr-FR" dirty="0"/>
              <a:t>Envisager une batterie séparée?</a:t>
            </a:r>
          </a:p>
          <a:p>
            <a:endParaRPr lang="fr-FR" dirty="0"/>
          </a:p>
          <a:p>
            <a:r>
              <a:rPr lang="fr-FR" dirty="0"/>
              <a:t>Les solutions « classiques »</a:t>
            </a:r>
          </a:p>
          <a:p>
            <a:pPr lvl="1"/>
            <a:r>
              <a:rPr lang="fr-FR" dirty="0"/>
              <a:t>Carte PC industrielle</a:t>
            </a:r>
          </a:p>
          <a:p>
            <a:pPr lvl="1"/>
            <a:r>
              <a:rPr lang="fr-FR" dirty="0" err="1"/>
              <a:t>Laptop</a:t>
            </a:r>
            <a:endParaRPr lang="fr-FR" dirty="0"/>
          </a:p>
          <a:p>
            <a:pPr lvl="1"/>
            <a:r>
              <a:rPr lang="fr-FR" dirty="0"/>
              <a:t>Smartphone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cerveau</a:t>
            </a:r>
          </a:p>
        </p:txBody>
      </p:sp>
    </p:spTree>
    <p:extLst>
      <p:ext uri="{BB962C8B-B14F-4D97-AF65-F5344CB8AC3E}">
        <p14:creationId xmlns:p14="http://schemas.microsoft.com/office/powerpoint/2010/main" val="29110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Carte industrielle type x86 comme:</a:t>
            </a:r>
          </a:p>
          <a:p>
            <a:pPr lvl="1"/>
            <a:r>
              <a:rPr lang="fr-FR" dirty="0" err="1"/>
              <a:t>Roboard</a:t>
            </a:r>
            <a:endParaRPr lang="fr-FR" dirty="0"/>
          </a:p>
          <a:p>
            <a:pPr lvl="1"/>
            <a:r>
              <a:rPr lang="fr-FR" dirty="0"/>
              <a:t>Une carte </a:t>
            </a:r>
            <a:r>
              <a:rPr lang="fr-FR" dirty="0" err="1"/>
              <a:t>Advantech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Laptop</a:t>
            </a:r>
            <a:endParaRPr lang="fr-FR" dirty="0"/>
          </a:p>
          <a:p>
            <a:pPr lvl="1"/>
            <a:r>
              <a:rPr lang="fr-FR" dirty="0"/>
              <a:t>Développement </a:t>
            </a:r>
            <a:r>
              <a:rPr lang="fr-FR" dirty="0" err="1"/>
              <a:t>only</a:t>
            </a:r>
            <a:r>
              <a:rPr lang="fr-FR" dirty="0"/>
              <a:t>  - puis repasser sur carte industrielle</a:t>
            </a:r>
          </a:p>
          <a:p>
            <a:endParaRPr lang="fr-FR" dirty="0"/>
          </a:p>
          <a:p>
            <a:r>
              <a:rPr lang="fr-FR" dirty="0"/>
              <a:t>Smartphone: </a:t>
            </a:r>
            <a:r>
              <a:rPr lang="fr-FR" dirty="0" err="1"/>
              <a:t>why</a:t>
            </a:r>
            <a:r>
              <a:rPr lang="fr-FR" dirty="0"/>
              <a:t> not? </a:t>
            </a:r>
          </a:p>
          <a:p>
            <a:pPr lvl="1"/>
            <a:r>
              <a:rPr lang="fr-FR" dirty="0"/>
              <a:t>http://www.wpbots.com </a:t>
            </a:r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cerveau en .NET</a:t>
            </a:r>
          </a:p>
        </p:txBody>
      </p:sp>
      <p:pic>
        <p:nvPicPr>
          <p:cNvPr id="1026" name="Picture 2" descr="http://www.roboard.com/images/RB-110/RB-110_Loc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86177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upigame.com/wpbots/wp-content/uploads/2011/11/SmartBotmin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1672696" cy="23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8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Répondre aux exigences des développeurs robotique</a:t>
            </a:r>
          </a:p>
          <a:p>
            <a:pPr lvl="1"/>
            <a:r>
              <a:rPr lang="fr-FR" dirty="0"/>
              <a:t>Abstraction du matériel </a:t>
            </a:r>
          </a:p>
          <a:p>
            <a:pPr lvl="1"/>
            <a:r>
              <a:rPr lang="fr-FR" dirty="0"/>
              <a:t>Composition des « briques de base »</a:t>
            </a:r>
          </a:p>
          <a:p>
            <a:pPr lvl="1"/>
            <a:r>
              <a:rPr lang="fr-FR" dirty="0"/>
              <a:t>Reconfiguration dynamique des éléments</a:t>
            </a:r>
          </a:p>
          <a:p>
            <a:pPr lvl="1"/>
            <a:r>
              <a:rPr lang="fr-FR" dirty="0"/>
              <a:t>Réutilisation des composants existants</a:t>
            </a:r>
          </a:p>
          <a:p>
            <a:pPr lvl="1"/>
            <a:r>
              <a:rPr lang="fr-FR" dirty="0"/>
              <a:t>Simuler un environnement, un comportement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 </a:t>
            </a:r>
            <a:r>
              <a:rPr lang="fr-FR" dirty="0" err="1"/>
              <a:t>Robotics</a:t>
            </a:r>
            <a:r>
              <a:rPr lang="fr-FR" dirty="0"/>
              <a:t> </a:t>
            </a:r>
            <a:r>
              <a:rPr lang="fr-FR" dirty="0" err="1"/>
              <a:t>Developer</a:t>
            </a:r>
            <a:r>
              <a:rPr lang="fr-FR" dirty="0"/>
              <a:t> Studio</a:t>
            </a:r>
          </a:p>
        </p:txBody>
      </p:sp>
    </p:spTree>
    <p:extLst>
      <p:ext uri="{BB962C8B-B14F-4D97-AF65-F5344CB8AC3E}">
        <p14:creationId xmlns:p14="http://schemas.microsoft.com/office/powerpoint/2010/main" val="12140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"Augmenter" les fonctions du robot quand il est en ligne</a:t>
            </a:r>
          </a:p>
          <a:p>
            <a:pPr lvl="1"/>
            <a:r>
              <a:rPr lang="fr-FR" dirty="0"/>
              <a:t>Scénarios dégradés en mode offline</a:t>
            </a:r>
          </a:p>
          <a:p>
            <a:endParaRPr lang="fr-FR" dirty="0"/>
          </a:p>
          <a:p>
            <a:r>
              <a:rPr lang="fr-FR" dirty="0"/>
              <a:t>Sauvegarder des données</a:t>
            </a:r>
          </a:p>
          <a:p>
            <a:pPr lvl="1"/>
            <a:r>
              <a:rPr lang="fr-FR" dirty="0"/>
              <a:t>Online/offline intermittent</a:t>
            </a:r>
          </a:p>
          <a:p>
            <a:endParaRPr lang="fr-FR" dirty="0"/>
          </a:p>
          <a:p>
            <a:r>
              <a:rPr lang="fr-FR" dirty="0"/>
              <a:t>Accéder au robot</a:t>
            </a:r>
          </a:p>
          <a:p>
            <a:pPr lvl="1"/>
            <a:r>
              <a:rPr lang="fr-FR" dirty="0"/>
              <a:t>Prise de contrôle à distance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43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robot de référence</a:t>
            </a:r>
            <a:br>
              <a:rPr lang="fr-FR" dirty="0"/>
            </a:br>
            <a:r>
              <a:rPr lang="fr-FR" dirty="0"/>
              <a:t>pour </a:t>
            </a:r>
            <a:r>
              <a:rPr lang="fr-FR" dirty="0" err="1"/>
              <a:t>Kinect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EDDIE</a:t>
            </a:r>
          </a:p>
        </p:txBody>
      </p:sp>
      <p:pic>
        <p:nvPicPr>
          <p:cNvPr id="2050" name="Picture 2" descr="Eddie Robot Platform with Microsoft Robotics Studi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910562"/>
            <a:ext cx="2195736" cy="295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95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http://www.parallax.com</a:t>
            </a:r>
          </a:p>
          <a:p>
            <a:endParaRPr lang="fr-FR" dirty="0"/>
          </a:p>
          <a:p>
            <a:r>
              <a:rPr lang="fr-FR" dirty="0"/>
              <a:t>Une base solide</a:t>
            </a:r>
          </a:p>
          <a:p>
            <a:pPr lvl="1"/>
            <a:r>
              <a:rPr lang="fr-FR" dirty="0"/>
              <a:t>Plateaux en ABS</a:t>
            </a:r>
          </a:p>
          <a:p>
            <a:pPr lvl="1"/>
            <a:r>
              <a:rPr lang="fr-FR" dirty="0"/>
              <a:t>Batterie au plomb pour une autonomie de 4 à 7h</a:t>
            </a:r>
          </a:p>
          <a:p>
            <a:pPr lvl="1"/>
            <a:r>
              <a:rPr lang="fr-FR" dirty="0"/>
              <a:t>Moteurs 12VDC ~150 RPM + encodeurs + </a:t>
            </a:r>
            <a:r>
              <a:rPr lang="fr-FR" dirty="0" err="1"/>
              <a:t>contrôlleurs</a:t>
            </a:r>
            <a:endParaRPr lang="fr-FR" dirty="0"/>
          </a:p>
          <a:p>
            <a:pPr lvl="1"/>
            <a:r>
              <a:rPr lang="fr-FR" dirty="0"/>
              <a:t>Capteurs de distances à ultrasons (2) et IR (3)</a:t>
            </a:r>
          </a:p>
          <a:p>
            <a:pPr lvl="1"/>
            <a:endParaRPr lang="fr-FR" dirty="0"/>
          </a:p>
          <a:p>
            <a:r>
              <a:rPr lang="fr-FR" dirty="0"/>
              <a:t>Une carte mère </a:t>
            </a:r>
            <a:r>
              <a:rPr lang="fr-FR" dirty="0" err="1"/>
              <a:t>Propeller</a:t>
            </a:r>
            <a:endParaRPr lang="fr-FR" dirty="0"/>
          </a:p>
          <a:p>
            <a:pPr lvl="1"/>
            <a:r>
              <a:rPr lang="fr-FR" dirty="0"/>
              <a:t>Alimentation de </a:t>
            </a:r>
            <a:r>
              <a:rPr lang="fr-FR" dirty="0" err="1"/>
              <a:t>Kinect</a:t>
            </a:r>
            <a:r>
              <a:rPr lang="fr-FR" dirty="0"/>
              <a:t> et des moteurs</a:t>
            </a:r>
          </a:p>
          <a:p>
            <a:pPr lvl="1"/>
            <a:r>
              <a:rPr lang="fr-FR" dirty="0"/>
              <a:t>Branchement des capteurs et des encodeurs</a:t>
            </a:r>
          </a:p>
          <a:p>
            <a:pPr lvl="1"/>
            <a:r>
              <a:rPr lang="fr-FR" dirty="0"/>
              <a:t>Lien série (over USB) avec le PC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EDDIE, c’est </a:t>
            </a:r>
            <a:r>
              <a:rPr lang="fr-FR" dirty="0" err="1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646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 </a:t>
            </a:r>
            <a:r>
              <a:rPr lang="fr-FR" dirty="0" err="1"/>
              <a:t>Robotics</a:t>
            </a:r>
            <a:r>
              <a:rPr lang="fr-FR" dirty="0"/>
              <a:t> </a:t>
            </a:r>
            <a:r>
              <a:rPr lang="fr-FR" dirty="0" err="1"/>
              <a:t>Developer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Plateforme de référence: EDDIE</a:t>
            </a:r>
          </a:p>
          <a:p>
            <a:pPr lvl="1"/>
            <a:r>
              <a:rPr lang="fr-FR" dirty="0"/>
              <a:t>Set de services de base pour la carte </a:t>
            </a:r>
            <a:r>
              <a:rPr lang="fr-FR" dirty="0" err="1"/>
              <a:t>propeller</a:t>
            </a:r>
            <a:r>
              <a:rPr lang="fr-FR" dirty="0"/>
              <a:t> et les capteurs</a:t>
            </a:r>
          </a:p>
          <a:p>
            <a:pPr lvl="1"/>
            <a:r>
              <a:rPr lang="fr-FR" dirty="0"/>
              <a:t>Services fournis: navigation autonome avec évitement d’obstacle</a:t>
            </a:r>
          </a:p>
          <a:p>
            <a:endParaRPr lang="fr-FR" dirty="0"/>
          </a:p>
          <a:p>
            <a:r>
              <a:rPr lang="fr-FR" dirty="0" err="1"/>
              <a:t>Kinect</a:t>
            </a:r>
            <a:r>
              <a:rPr lang="fr-FR" dirty="0"/>
              <a:t> pour des scénarios de vision avancée</a:t>
            </a:r>
          </a:p>
          <a:p>
            <a:pPr lvl="1"/>
            <a:r>
              <a:rPr lang="fr-FR" dirty="0"/>
              <a:t>Mesure de l’environnement</a:t>
            </a:r>
          </a:p>
          <a:p>
            <a:pPr lvl="1"/>
            <a:r>
              <a:rPr lang="fr-FR" dirty="0"/>
              <a:t>Détection, suivi, interactions avec les utilisateurs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EDDIE, c’est Microsoft</a:t>
            </a:r>
          </a:p>
        </p:txBody>
      </p:sp>
    </p:spTree>
    <p:extLst>
      <p:ext uri="{BB962C8B-B14F-4D97-AF65-F5344CB8AC3E}">
        <p14:creationId xmlns:p14="http://schemas.microsoft.com/office/powerpoint/2010/main" val="137583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EDDIE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686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Clorofeel</a:t>
            </a:r>
            <a:r>
              <a:rPr lang="fr-FR" dirty="0"/>
              <a:t> - Nicolas Clerc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CLOUD + ROBOTIQUE</a:t>
            </a:r>
          </a:p>
        </p:txBody>
      </p:sp>
    </p:spTree>
    <p:extLst>
      <p:ext uri="{BB962C8B-B14F-4D97-AF65-F5344CB8AC3E}">
        <p14:creationId xmlns:p14="http://schemas.microsoft.com/office/powerpoint/2010/main" val="284519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Microsoft sera à </a:t>
            </a:r>
            <a:r>
              <a:rPr lang="fr-FR" sz="4000" b="1" dirty="0" err="1"/>
              <a:t>Innorobo</a:t>
            </a:r>
            <a:br>
              <a:rPr lang="fr-FR" b="1" dirty="0"/>
            </a:br>
            <a:r>
              <a:rPr lang="fr-FR" sz="2800" dirty="0"/>
              <a:t>RDV à Lyon – 14,15,16 Mars 2012</a:t>
            </a:r>
          </a:p>
        </p:txBody>
      </p:sp>
    </p:spTree>
    <p:extLst>
      <p:ext uri="{BB962C8B-B14F-4D97-AF65-F5344CB8AC3E}">
        <p14:creationId xmlns:p14="http://schemas.microsoft.com/office/powerpoint/2010/main" val="31510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1F8BF0"/>
                </a:solidFill>
              </a:rPr>
              <a:t>8/2/2012</a:t>
            </a:r>
            <a:br>
              <a:rPr lang="fr-FR" b="0" dirty="0">
                <a:solidFill>
                  <a:srgbClr val="1F8BF0"/>
                </a:solidFill>
              </a:rPr>
            </a:br>
            <a:r>
              <a:rPr lang="fr-FR" b="0" dirty="0">
                <a:solidFill>
                  <a:srgbClr val="1F8BF0"/>
                </a:solidFill>
              </a:rPr>
              <a:t>Nicolas Clerc / Pierre… / Pierre Cauchois</a:t>
            </a:r>
            <a:br>
              <a:rPr lang="fr-FR" b="0" dirty="0">
                <a:solidFill>
                  <a:srgbClr val="1F8BF0"/>
                </a:solidFill>
              </a:rPr>
            </a:br>
            <a:r>
              <a:rPr lang="fr-FR" b="0" dirty="0">
                <a:solidFill>
                  <a:srgbClr val="1F8BF0"/>
                </a:solidFill>
              </a:rPr>
              <a:t>MS RD / </a:t>
            </a:r>
            <a:r>
              <a:rPr lang="fr-FR" b="0" dirty="0" err="1">
                <a:solidFill>
                  <a:srgbClr val="1F8BF0"/>
                </a:solidFill>
              </a:rPr>
              <a:t>WPBots</a:t>
            </a:r>
            <a:r>
              <a:rPr lang="fr-FR" b="0" dirty="0">
                <a:solidFill>
                  <a:srgbClr val="1F8BF0"/>
                </a:solidFill>
              </a:rPr>
              <a:t> / Microsoft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Concevoir un robot avec les technologies Microsoft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221088"/>
            <a:ext cx="3960440" cy="1800200"/>
          </a:xfrm>
        </p:spPr>
        <p:txBody>
          <a:bodyPr/>
          <a:lstStyle/>
          <a:p>
            <a:r>
              <a:rPr lang="fr-FR" dirty="0"/>
              <a:t>Pierre Cauchois</a:t>
            </a:r>
            <a:br>
              <a:rPr lang="fr-FR" dirty="0"/>
            </a:br>
            <a:r>
              <a:rPr lang="fr-FR" sz="2400" dirty="0"/>
              <a:t>pierreca@microsoft.com</a:t>
            </a:r>
            <a:br>
              <a:rPr lang="fr-FR" sz="2400" dirty="0"/>
            </a:br>
            <a:r>
              <a:rPr lang="fr-FR" sz="2400" dirty="0"/>
              <a:t>@</a:t>
            </a:r>
            <a:r>
              <a:rPr lang="fr-FR" sz="2400" dirty="0" err="1"/>
              <a:t>pierreca</a:t>
            </a:r>
            <a:br>
              <a:rPr lang="fr-FR" sz="2400" dirty="0"/>
            </a:br>
            <a:r>
              <a:rPr lang="fr-FR" sz="2000" dirty="0"/>
              <a:t>http://blogs.msdn.com/pierreca</a:t>
            </a:r>
            <a:endParaRPr lang="fr-F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136844" y="4149080"/>
            <a:ext cx="3960440" cy="22322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baseline="0">
                <a:solidFill>
                  <a:srgbClr val="1F8BF0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Nicolas Clerc</a:t>
            </a:r>
            <a:br>
              <a:rPr lang="fr-FR" dirty="0"/>
            </a:br>
            <a:r>
              <a:rPr lang="fr-FR" sz="2400" dirty="0" err="1"/>
              <a:t>nicolas.clerc@</a:t>
            </a:r>
            <a:r>
              <a:rPr lang="fr-FR" sz="2400" err="1"/>
              <a:t>sablefin</a:t>
            </a:r>
            <a:r>
              <a:rPr lang="fr-FR" sz="2400"/>
              <a:t>.net</a:t>
            </a:r>
            <a:br>
              <a:rPr lang="fr-FR" sz="2400" dirty="0"/>
            </a:br>
            <a:r>
              <a:rPr lang="fr-FR" sz="2400" dirty="0"/>
              <a:t>@</a:t>
            </a:r>
            <a:r>
              <a:rPr lang="fr-FR" sz="2400" dirty="0" err="1"/>
              <a:t>nclerc</a:t>
            </a:r>
            <a:br>
              <a:rPr lang="fr-FR" sz="2400" dirty="0"/>
            </a:br>
            <a:r>
              <a:rPr lang="fr-FR" sz="2000" dirty="0"/>
              <a:t>http://www.sablefin.net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4598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90000"/>
              <a:buNone/>
            </a:pPr>
            <a:endParaRPr lang="fr-FR" sz="2800" dirty="0"/>
          </a:p>
          <a:p>
            <a:pPr>
              <a:buSzPct val="90000"/>
            </a:pPr>
            <a:r>
              <a:rPr lang="fr-FR" sz="2800" dirty="0"/>
              <a:t>La conception d’un robot</a:t>
            </a:r>
          </a:p>
          <a:p>
            <a:pPr>
              <a:buSzPct val="90000"/>
            </a:pPr>
            <a:r>
              <a:rPr lang="fr-FR" sz="2800" dirty="0"/>
              <a:t>Un hardware de référence Microsoft</a:t>
            </a:r>
          </a:p>
          <a:p>
            <a:pPr lvl="1">
              <a:buSzPct val="90000"/>
            </a:pPr>
            <a:r>
              <a:rPr lang="fr-FR" sz="2800" dirty="0"/>
              <a:t>Eddie</a:t>
            </a:r>
          </a:p>
          <a:p>
            <a:pPr>
              <a:buSzPct val="90000"/>
            </a:pPr>
            <a:r>
              <a:rPr lang="fr-FR" sz="2800" dirty="0"/>
              <a:t>De l’usage du </a:t>
            </a:r>
            <a:r>
              <a:rPr lang="fr-FR" sz="2800" dirty="0" err="1"/>
              <a:t>cloud</a:t>
            </a:r>
            <a:r>
              <a:rPr lang="fr-FR" sz="2800" dirty="0"/>
              <a:t> pour la robotique</a:t>
            </a:r>
          </a:p>
          <a:p>
            <a:pPr lvl="1">
              <a:buSzPct val="90000"/>
            </a:pPr>
            <a:r>
              <a:rPr lang="fr-FR" sz="2800" dirty="0" err="1"/>
              <a:t>Clorofeel</a:t>
            </a:r>
            <a:endParaRPr lang="fr-FR" sz="2800" dirty="0"/>
          </a:p>
          <a:p>
            <a:pPr>
              <a:buSzPct val="90000"/>
            </a:pPr>
            <a:endParaRPr lang="fr-FR" sz="2800" dirty="0"/>
          </a:p>
          <a:p>
            <a:pPr>
              <a:buSzPct val="90000"/>
            </a:pPr>
            <a:r>
              <a:rPr lang="fr-FR" sz="2800" dirty="0"/>
              <a:t>Une annonce à la fin!	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CONCEVOIR UN ROBOT</a:t>
            </a:r>
          </a:p>
        </p:txBody>
      </p:sp>
    </p:spTree>
    <p:extLst>
      <p:ext uri="{BB962C8B-B14F-4D97-AF65-F5344CB8AC3E}">
        <p14:creationId xmlns:p14="http://schemas.microsoft.com/office/powerpoint/2010/main" val="397207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« classique »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020155" y="1340768"/>
            <a:ext cx="5504173" cy="1290583"/>
            <a:chOff x="2020155" y="1340768"/>
            <a:chExt cx="5504173" cy="1290583"/>
          </a:xfrm>
        </p:grpSpPr>
        <p:pic>
          <p:nvPicPr>
            <p:cNvPr id="10" name="Picture 2" descr="C:\Users\chrisw\Desktop\Cloud Services 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2020155" y="1340768"/>
              <a:ext cx="1872208" cy="1290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44008" y="1801393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Cloud</a:t>
              </a:r>
              <a:endParaRPr lang="fr-FR" dirty="0">
                <a:solidFill>
                  <a:srgbClr val="FF19A7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19672" y="2902927"/>
            <a:ext cx="5904656" cy="1080120"/>
            <a:chOff x="1619672" y="2902927"/>
            <a:chExt cx="5904656" cy="1080120"/>
          </a:xfrm>
        </p:grpSpPr>
        <p:sp>
          <p:nvSpPr>
            <p:cNvPr id="5" name="Rectangle 4"/>
            <p:cNvSpPr/>
            <p:nvPr/>
          </p:nvSpPr>
          <p:spPr>
            <a:xfrm>
              <a:off x="1619672" y="2902927"/>
              <a:ext cx="2664296" cy="1080120"/>
            </a:xfrm>
            <a:prstGeom prst="rect">
              <a:avLst/>
            </a:prstGeom>
            <a:solidFill>
              <a:srgbClr val="1F8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"Cerveau"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4008" y="2996952"/>
              <a:ext cx="2880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1F8BF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Processeur Puissant</a:t>
              </a:r>
            </a:p>
            <a:p>
              <a:r>
                <a:rPr lang="fr-FR" dirty="0">
                  <a:solidFill>
                    <a:srgbClr val="1F8BF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Algorithmes compliquées</a:t>
              </a:r>
            </a:p>
            <a:p>
              <a:r>
                <a:rPr lang="fr-FR" dirty="0">
                  <a:solidFill>
                    <a:srgbClr val="1F8BF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Framework robotique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24111" y="4088518"/>
            <a:ext cx="5900217" cy="1080120"/>
            <a:chOff x="1624111" y="4088518"/>
            <a:chExt cx="5900217" cy="1080120"/>
          </a:xfrm>
        </p:grpSpPr>
        <p:sp>
          <p:nvSpPr>
            <p:cNvPr id="8" name="Rectangle 7"/>
            <p:cNvSpPr/>
            <p:nvPr/>
          </p:nvSpPr>
          <p:spPr>
            <a:xfrm>
              <a:off x="1624111" y="4088518"/>
              <a:ext cx="2664296" cy="1080120"/>
            </a:xfrm>
            <a:prstGeom prst="rect">
              <a:avLst/>
            </a:prstGeom>
            <a:solidFill>
              <a:srgbClr val="F479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"Colonne Vertébrale"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4008" y="4305412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4793B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Routines simples</a:t>
              </a:r>
            </a:p>
            <a:p>
              <a:r>
                <a:rPr lang="fr-FR" dirty="0">
                  <a:solidFill>
                    <a:srgbClr val="F4793B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interface avec le matériel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9672" y="5272157"/>
            <a:ext cx="5904656" cy="1080120"/>
            <a:chOff x="1619672" y="5272157"/>
            <a:chExt cx="5904656" cy="1080120"/>
          </a:xfrm>
        </p:grpSpPr>
        <p:sp>
          <p:nvSpPr>
            <p:cNvPr id="9" name="Rectangle 8"/>
            <p:cNvSpPr/>
            <p:nvPr/>
          </p:nvSpPr>
          <p:spPr>
            <a:xfrm>
              <a:off x="1619672" y="5272157"/>
              <a:ext cx="2664296" cy="1080120"/>
            </a:xfrm>
            <a:prstGeom prst="rect">
              <a:avLst/>
            </a:prstGeom>
            <a:solidFill>
              <a:srgbClr val="FF19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Capteurs // Moteurs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4008" y="5627551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19A7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Matériel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2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28800"/>
            <a:ext cx="4214842" cy="4752528"/>
          </a:xfrm>
        </p:spPr>
        <p:txBody>
          <a:bodyPr>
            <a:normAutofit/>
          </a:bodyPr>
          <a:lstStyle/>
          <a:p>
            <a:r>
              <a:rPr lang="fr-FR" dirty="0"/>
              <a:t>Le choix le plus difficile! </a:t>
            </a:r>
          </a:p>
          <a:p>
            <a:pPr lvl="1"/>
            <a:r>
              <a:rPr lang="fr-FR" dirty="0"/>
              <a:t>Pouvoir se le payer</a:t>
            </a:r>
          </a:p>
          <a:p>
            <a:pPr lvl="1"/>
            <a:r>
              <a:rPr lang="fr-FR" dirty="0"/>
              <a:t>Savoir l’interfacer</a:t>
            </a:r>
          </a:p>
          <a:p>
            <a:pPr lvl="1"/>
            <a:r>
              <a:rPr lang="fr-FR" dirty="0"/>
              <a:t>Faire des choix cohérents</a:t>
            </a:r>
          </a:p>
          <a:p>
            <a:endParaRPr lang="fr-FR" dirty="0"/>
          </a:p>
          <a:p>
            <a:r>
              <a:rPr lang="fr-FR" dirty="0"/>
              <a:t>La recette du succès?</a:t>
            </a:r>
          </a:p>
          <a:p>
            <a:pPr lvl="1"/>
            <a:r>
              <a:rPr lang="fr-FR" dirty="0"/>
              <a:t>En parler aux gens qui connaissent</a:t>
            </a:r>
          </a:p>
          <a:p>
            <a:pPr lvl="1"/>
            <a:r>
              <a:rPr lang="fr-FR" dirty="0"/>
              <a:t>Les forums</a:t>
            </a:r>
          </a:p>
          <a:p>
            <a:pPr lvl="1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matériel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4048" y="1700808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Faire plus de choses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98536" y="1700808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Pèse plus lourd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98536" y="4144315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Besoin de plus de puissance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4048" y="4144315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Segoe UI" pitchFamily="34" charset="0"/>
                <a:ea typeface="Segoe UI" pitchFamily="34" charset="0"/>
                <a:cs typeface="Segoe UI" pitchFamily="34" charset="0"/>
              </a:rPr>
              <a:t>Coûte plus cher</a:t>
            </a:r>
          </a:p>
        </p:txBody>
      </p: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6372200" y="2384884"/>
            <a:ext cx="11263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8182612" y="3068960"/>
            <a:ext cx="0" cy="1075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1"/>
            <a:endCxn id="17" idx="3"/>
          </p:cNvCxnSpPr>
          <p:nvPr/>
        </p:nvCxnSpPr>
        <p:spPr>
          <a:xfrm flipH="1">
            <a:off x="6372200" y="4828391"/>
            <a:ext cx="11263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 flipV="1">
            <a:off x="5688124" y="3068960"/>
            <a:ext cx="0" cy="1075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12776"/>
            <a:ext cx="4070826" cy="475252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La carte électronique qui vous permettra de brancher les capteurs, les moteurs, et l’alimentation</a:t>
            </a:r>
          </a:p>
          <a:p>
            <a:pPr lvl="1"/>
            <a:r>
              <a:rPr lang="fr-FR" dirty="0"/>
              <a:t>Peut être constituée de plusieurs cartes </a:t>
            </a:r>
            <a:r>
              <a:rPr lang="fr-FR" dirty="0">
                <a:sym typeface="Wingdings" pitchFamily="2" charset="2"/>
              </a:rPr>
              <a:t> </a:t>
            </a:r>
          </a:p>
          <a:p>
            <a:pPr lvl="1"/>
            <a:endParaRPr lang="fr-FR" dirty="0">
              <a:sym typeface="Wingdings" pitchFamily="2" charset="2"/>
            </a:endParaRPr>
          </a:p>
          <a:p>
            <a:r>
              <a:rPr lang="fr-FR" dirty="0"/>
              <a:t>Le choix du type de Microcontrôleur conditionnera la façon dont on la programme, et la complexité de l’électronique embarquée</a:t>
            </a:r>
          </a:p>
          <a:p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"colonne vertébrale"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4048" y="1700808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Faire plus de choses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8536" y="1700808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E/S plus nombreuses et sensibles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8536" y="4144315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Alimentation plus complexe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4048" y="4144315"/>
            <a:ext cx="1368152" cy="1368152"/>
          </a:xfrm>
          <a:prstGeom prst="rect">
            <a:avLst/>
          </a:prstGeom>
          <a:solidFill>
            <a:srgbClr val="1F8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Coûte plus cher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372200" y="2384884"/>
            <a:ext cx="11263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0"/>
          </p:cNvCxnSpPr>
          <p:nvPr/>
        </p:nvCxnSpPr>
        <p:spPr>
          <a:xfrm>
            <a:off x="8182612" y="3068960"/>
            <a:ext cx="0" cy="1075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7" idx="3"/>
          </p:cNvCxnSpPr>
          <p:nvPr/>
        </p:nvCxnSpPr>
        <p:spPr>
          <a:xfrm flipH="1">
            <a:off x="6372200" y="4828391"/>
            <a:ext cx="11263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5688124" y="3068960"/>
            <a:ext cx="0" cy="1075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"colonne vertébrale" en 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Netduino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Gadgeteer</a:t>
            </a:r>
            <a:endParaRPr lang="fr-FR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716844"/>
            <a:ext cx="4167187" cy="24418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26472" y="2214563"/>
            <a:ext cx="2531268" cy="3375025"/>
          </a:xfrm>
        </p:spPr>
      </p:pic>
      <p:sp>
        <p:nvSpPr>
          <p:cNvPr id="8" name="Rectangle 7"/>
          <p:cNvSpPr/>
          <p:nvPr/>
        </p:nvSpPr>
        <p:spPr>
          <a:xfrm>
            <a:off x="1115616" y="5877272"/>
            <a:ext cx="287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8B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http://www.secretlabs.com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5877272"/>
            <a:ext cx="331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8B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http://gadgeteer.codeplex.com</a:t>
            </a:r>
          </a:p>
        </p:txBody>
      </p:sp>
    </p:spTree>
    <p:extLst>
      <p:ext uri="{BB962C8B-B14F-4D97-AF65-F5344CB8AC3E}">
        <p14:creationId xmlns:p14="http://schemas.microsoft.com/office/powerpoint/2010/main" val="181623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"colonne vertébrale" en .NET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/>
              <a:t>Netduino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.NET </a:t>
            </a:r>
            <a:r>
              <a:rPr lang="fr-FR" dirty="0" err="1"/>
              <a:t>Gadgeteer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357188" y="2214578"/>
            <a:ext cx="4167187" cy="3446670"/>
          </a:xfrm>
        </p:spPr>
        <p:txBody>
          <a:bodyPr>
            <a:normAutofit/>
          </a:bodyPr>
          <a:lstStyle/>
          <a:p>
            <a:r>
              <a:rPr lang="fr-FR" dirty="0"/>
              <a:t>Moins cher</a:t>
            </a:r>
          </a:p>
          <a:p>
            <a:pPr lvl="1"/>
            <a:r>
              <a:rPr lang="fr-FR" dirty="0"/>
              <a:t>34-50$</a:t>
            </a:r>
          </a:p>
          <a:p>
            <a:r>
              <a:rPr lang="fr-FR" dirty="0"/>
              <a:t>Compatible </a:t>
            </a:r>
            <a:r>
              <a:rPr lang="fr-FR" dirty="0" err="1"/>
              <a:t>Arduino</a:t>
            </a:r>
            <a:endParaRPr lang="fr-FR" dirty="0"/>
          </a:p>
          <a:p>
            <a:pPr lvl="1"/>
            <a:r>
              <a:rPr lang="fr-FR" dirty="0" err="1"/>
              <a:t>Shields</a:t>
            </a:r>
            <a:r>
              <a:rPr lang="fr-FR" dirty="0"/>
              <a:t> 100% compatibles</a:t>
            </a:r>
          </a:p>
          <a:p>
            <a:r>
              <a:rPr lang="fr-FR" dirty="0"/>
              <a:t>Interfacer chaque capteur manuellement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4643438" y="2214565"/>
            <a:ext cx="4096702" cy="3374675"/>
          </a:xfrm>
        </p:spPr>
        <p:txBody>
          <a:bodyPr>
            <a:normAutofit/>
          </a:bodyPr>
          <a:lstStyle/>
          <a:p>
            <a:r>
              <a:rPr lang="fr-FR" dirty="0"/>
              <a:t>Plus simple </a:t>
            </a:r>
          </a:p>
          <a:p>
            <a:pPr lvl="1"/>
            <a:r>
              <a:rPr lang="fr-FR" dirty="0"/>
              <a:t>Modules à interfaces standardisée</a:t>
            </a:r>
          </a:p>
          <a:p>
            <a:r>
              <a:rPr lang="fr-FR" dirty="0"/>
              <a:t>Plus cher…</a:t>
            </a:r>
          </a:p>
          <a:p>
            <a:pPr lvl="1"/>
            <a:r>
              <a:rPr lang="fr-FR" dirty="0"/>
              <a:t>10-20$ le module</a:t>
            </a:r>
          </a:p>
          <a:p>
            <a:pPr lvl="1"/>
            <a:r>
              <a:rPr lang="fr-FR" dirty="0"/>
              <a:t>30-100$ la carte réseau</a:t>
            </a:r>
          </a:p>
          <a:p>
            <a:pPr lvl="1"/>
            <a:r>
              <a:rPr lang="fr-FR" dirty="0"/>
              <a:t>80-100$ la carte mère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5877272"/>
            <a:ext cx="287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8B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http://www.secretlabs.com</a:t>
            </a:r>
          </a:p>
        </p:txBody>
      </p:sp>
      <p:sp>
        <p:nvSpPr>
          <p:cNvPr id="9" name="Rectangle 8"/>
          <p:cNvSpPr/>
          <p:nvPr/>
        </p:nvSpPr>
        <p:spPr>
          <a:xfrm>
            <a:off x="5220072" y="5877272"/>
            <a:ext cx="331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1F8BF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http://gadgeteer.codeplex.com</a:t>
            </a:r>
          </a:p>
        </p:txBody>
      </p:sp>
    </p:spTree>
    <p:extLst>
      <p:ext uri="{BB962C8B-B14F-4D97-AF65-F5344CB8AC3E}">
        <p14:creationId xmlns:p14="http://schemas.microsoft.com/office/powerpoint/2010/main" val="9242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ro + Outro conféren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u classiq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ge 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522</Words>
  <Application>Microsoft Office PowerPoint</Application>
  <PresentationFormat>Affichage à l'écran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Segoe UI</vt:lpstr>
      <vt:lpstr>Arial</vt:lpstr>
      <vt:lpstr>Wingdings</vt:lpstr>
      <vt:lpstr>Calibri</vt:lpstr>
      <vt:lpstr>Segoe UI Light</vt:lpstr>
      <vt:lpstr>Wingdings 3</vt:lpstr>
      <vt:lpstr>Intro + Outro conférence</vt:lpstr>
      <vt:lpstr>Contenu classique</vt:lpstr>
      <vt:lpstr>Page code</vt:lpstr>
      <vt:lpstr>Présentation PowerPoint</vt:lpstr>
      <vt:lpstr>Concevoir un robot avec les technologies Microsoft</vt:lpstr>
      <vt:lpstr>Agenda</vt:lpstr>
      <vt:lpstr>Présentation PowerPoint</vt:lpstr>
      <vt:lpstr>L’architecture « classique »</vt:lpstr>
      <vt:lpstr>Le matériel</vt:lpstr>
      <vt:lpstr>La "colonne vertébrale"</vt:lpstr>
      <vt:lpstr>La "colonne vertébrale" en .NET</vt:lpstr>
      <vt:lpstr>La "colonne vertébrale" en .NET</vt:lpstr>
      <vt:lpstr>Le cerveau</vt:lpstr>
      <vt:lpstr>Le cerveau en .NET</vt:lpstr>
      <vt:lpstr>Microsoft Robotics Developer Studio</vt:lpstr>
      <vt:lpstr>Le cloud</vt:lpstr>
      <vt:lpstr>Un robot de référence pour Kinect</vt:lpstr>
      <vt:lpstr>EDDIE, c’est Parallax</vt:lpstr>
      <vt:lpstr>EDDIE, c’est Microsoft</vt:lpstr>
      <vt:lpstr>EDDIE</vt:lpstr>
      <vt:lpstr>Clorofeel - Nicolas Clerc</vt:lpstr>
      <vt:lpstr>Microsoft sera à Innorobo RDV à Lyon – 14,15,16 Mars 2012</vt:lpstr>
      <vt:lpstr>Pierre Cauchois pierreca@microsoft.com @pierreca http://blogs.msdn.com/pierreca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Jegu, Vincent</dc:creator>
  <cp:lastModifiedBy>Nicolas CLERC</cp:lastModifiedBy>
  <cp:revision>154</cp:revision>
  <dcterms:modified xsi:type="dcterms:W3CDTF">2017-05-02T23:32:40Z</dcterms:modified>
</cp:coreProperties>
</file>