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81" r:id="rId6"/>
    <p:sldId id="310" r:id="rId7"/>
    <p:sldId id="320" r:id="rId8"/>
    <p:sldId id="311" r:id="rId9"/>
    <p:sldId id="321" r:id="rId10"/>
    <p:sldId id="312" r:id="rId11"/>
    <p:sldId id="323" r:id="rId12"/>
    <p:sldId id="315" r:id="rId13"/>
    <p:sldId id="313" r:id="rId14"/>
    <p:sldId id="317" r:id="rId15"/>
    <p:sldId id="328" r:id="rId16"/>
    <p:sldId id="330" r:id="rId17"/>
    <p:sldId id="334" r:id="rId18"/>
    <p:sldId id="335" r:id="rId19"/>
    <p:sldId id="326" r:id="rId20"/>
    <p:sldId id="337" r:id="rId21"/>
    <p:sldId id="336" r:id="rId22"/>
    <p:sldId id="327" r:id="rId23"/>
    <p:sldId id="316" r:id="rId24"/>
    <p:sldId id="318" r:id="rId25"/>
    <p:sldId id="280" r:id="rId26"/>
    <p:sldId id="26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33CC33"/>
    <a:srgbClr val="FFA71C"/>
    <a:srgbClr val="35DDFD"/>
    <a:srgbClr val="5AFD35"/>
    <a:srgbClr val="FC2FEB"/>
    <a:srgbClr val="FCE62F"/>
    <a:srgbClr val="999999"/>
    <a:srgbClr val="5B12B5"/>
    <a:srgbClr val="0F5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0" autoAdjust="0"/>
    <p:restoredTop sz="94660"/>
  </p:normalViewPr>
  <p:slideViewPr>
    <p:cSldViewPr>
      <p:cViewPr varScale="1">
        <p:scale>
          <a:sx n="85" d="100"/>
          <a:sy n="85" d="100"/>
        </p:scale>
        <p:origin x="113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CE342-EC1B-485D-A603-910206193A5B}" type="datetimeFigureOut">
              <a:rPr lang="fr-FR" smtClean="0"/>
              <a:pPr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E7A54-7617-4CD1-81B3-24123ABAE8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193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1279F-83A1-4FFE-B155-59942EC26291}" type="datetimeFigureOut">
              <a:rPr lang="fr-FR" smtClean="0"/>
              <a:pPr/>
              <a:t>03/05/2017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B1F69-B692-40CB-A20E-CA61172F47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167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ésentation + titre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000240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r>
              <a:rPr lang="fr-FR" dirty="0"/>
              <a:t>Cliquez pour modifier le titre de la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85998" y="3764632"/>
            <a:ext cx="7815091" cy="1752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800" b="1">
                <a:solidFill>
                  <a:schemeClr val="bg1">
                    <a:lumMod val="85000"/>
                  </a:schemeClr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la date / nom speaker / titre speaker / société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93658" y="280966"/>
            <a:ext cx="6850110" cy="7747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158" y="1214423"/>
            <a:ext cx="8429684" cy="4643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SzPct val="140000"/>
              <a:buFont typeface="Calibri" pitchFamily="34" charset="0"/>
              <a:buChar char="•"/>
              <a:defRPr sz="2400" b="0">
                <a:solidFill>
                  <a:schemeClr val="bg1"/>
                </a:solidFill>
                <a:latin typeface="Segoe" pitchFamily="34" charset="0"/>
              </a:defRPr>
            </a:lvl1pPr>
            <a:lvl2pPr marL="800100" indent="-342900">
              <a:buClr>
                <a:schemeClr val="bg1"/>
              </a:buClr>
              <a:buSzPct val="125000"/>
              <a:buFont typeface="Calibri" pitchFamily="34" charset="0"/>
              <a:buChar char="•"/>
              <a:defRPr sz="2400">
                <a:solidFill>
                  <a:schemeClr val="bg1"/>
                </a:solidFill>
                <a:latin typeface="Segoe" pitchFamily="34" charset="0"/>
              </a:defRPr>
            </a:lvl2pPr>
            <a:lvl3pPr marL="1257300" indent="-342900">
              <a:buClr>
                <a:schemeClr val="bg1"/>
              </a:buClr>
              <a:buSzPct val="110000"/>
              <a:buFont typeface="Calibri" pitchFamily="34" charset="0"/>
              <a:buChar char="•"/>
              <a:defRPr sz="2400">
                <a:solidFill>
                  <a:schemeClr val="bg1"/>
                </a:solidFill>
                <a:latin typeface="Segoe" pitchFamily="34" charset="0"/>
              </a:defRPr>
            </a:lvl3pPr>
            <a:lvl4pPr marL="1714500" indent="-342900">
              <a:buClr>
                <a:schemeClr val="bg1"/>
              </a:buClr>
              <a:buFont typeface="Calibri" pitchFamily="34" charset="0"/>
              <a:buChar char="•"/>
              <a:defRPr sz="2400">
                <a:solidFill>
                  <a:schemeClr val="bg1"/>
                </a:solidFill>
                <a:latin typeface="Segoe" pitchFamily="34" charset="0"/>
              </a:defRPr>
            </a:lvl4pPr>
            <a:lvl5pPr marL="2171700" indent="-342900">
              <a:buClr>
                <a:schemeClr val="bg1"/>
              </a:buClr>
              <a:buSzPct val="90000"/>
              <a:buFont typeface="Calibri" pitchFamily="34" charset="0"/>
              <a:buChar char="•"/>
              <a:defRPr sz="2400" baseline="0">
                <a:solidFill>
                  <a:schemeClr val="bg1"/>
                </a:solidFill>
                <a:latin typeface="Segoe" pitchFamily="34" charset="0"/>
              </a:defRPr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 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93658" y="280966"/>
            <a:ext cx="6850110" cy="7747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357188" y="1857385"/>
            <a:ext cx="4143374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800">
                <a:solidFill>
                  <a:schemeClr val="bg1"/>
                </a:solidFill>
                <a:latin typeface="Segoe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Segoe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Segoe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4643438" y="1857372"/>
            <a:ext cx="4143404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800">
                <a:solidFill>
                  <a:schemeClr val="bg1"/>
                </a:solidFill>
                <a:latin typeface="Segoe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Segoe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Segoe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 2 blocs + titres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93658" y="280966"/>
            <a:ext cx="6850110" cy="7747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 hasCustomPrompt="1"/>
          </p:nvPr>
        </p:nvSpPr>
        <p:spPr>
          <a:xfrm>
            <a:off x="357158" y="1643050"/>
            <a:ext cx="4143374" cy="4286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b="1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2" name="Espace réservé du contenu 9"/>
          <p:cNvSpPr>
            <a:spLocks noGrp="1"/>
          </p:cNvSpPr>
          <p:nvPr>
            <p:ph sz="quarter" idx="14" hasCustomPrompt="1"/>
          </p:nvPr>
        </p:nvSpPr>
        <p:spPr>
          <a:xfrm>
            <a:off x="4643438" y="1643050"/>
            <a:ext cx="4099263" cy="4286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b="1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3" name="Espace réservé du contenu 7"/>
          <p:cNvSpPr>
            <a:spLocks noGrp="1"/>
          </p:cNvSpPr>
          <p:nvPr>
            <p:ph sz="quarter" idx="15"/>
          </p:nvPr>
        </p:nvSpPr>
        <p:spPr>
          <a:xfrm>
            <a:off x="357187" y="2214575"/>
            <a:ext cx="4167187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800">
                <a:solidFill>
                  <a:schemeClr val="bg1"/>
                </a:solidFill>
                <a:latin typeface="Segoe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Segoe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Segoe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16"/>
          </p:nvPr>
        </p:nvSpPr>
        <p:spPr>
          <a:xfrm>
            <a:off x="4643438" y="2214562"/>
            <a:ext cx="4096702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800">
                <a:solidFill>
                  <a:schemeClr val="bg1"/>
                </a:solidFill>
                <a:latin typeface="Segoe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Segoe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Segoe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93658" y="280966"/>
            <a:ext cx="6850110" cy="7747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tx1"/>
                </a:solidFill>
                <a:latin typeface="Segoe" pitchFamily="34" charset="0"/>
              </a:defRPr>
            </a:lvl1pPr>
          </a:lstStyle>
          <a:p>
            <a:r>
              <a:rPr lang="fr-FR" dirty="0"/>
              <a:t>Titre de la diapositive (code)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158" y="1214423"/>
            <a:ext cx="8429684" cy="4643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40000"/>
              <a:buFont typeface="Arial" pitchFamily="34" charset="0"/>
              <a:buChar char="•"/>
              <a:defRPr sz="2400" b="0">
                <a:latin typeface="Segoe" pitchFamily="34" charset="0"/>
              </a:defRPr>
            </a:lvl1pPr>
            <a:lvl2pPr marL="742950" indent="-285750">
              <a:buSzPct val="125000"/>
              <a:buFont typeface="Arial" pitchFamily="34" charset="0"/>
              <a:buChar char="•"/>
              <a:defRPr sz="2400">
                <a:latin typeface="Segoe" pitchFamily="34" charset="0"/>
              </a:defRPr>
            </a:lvl2pPr>
            <a:lvl3pPr marL="1143000" indent="-228600">
              <a:buSzPct val="110000"/>
              <a:buFont typeface="Arial" pitchFamily="34" charset="0"/>
              <a:buChar char="•"/>
              <a:defRPr sz="2400">
                <a:latin typeface="Segoe" pitchFamily="34" charset="0"/>
              </a:defRPr>
            </a:lvl3pPr>
            <a:lvl4pPr marL="1600200" indent="-228600">
              <a:buFont typeface="Arial" pitchFamily="34" charset="0"/>
              <a:buChar char="•"/>
              <a:defRPr sz="2400">
                <a:latin typeface="Segoe" pitchFamily="34" charset="0"/>
              </a:defRPr>
            </a:lvl4pPr>
            <a:lvl5pPr marL="2057400" indent="-228600">
              <a:buSzPct val="90000"/>
              <a:buFont typeface="Arial" pitchFamily="34" charset="0"/>
              <a:buChar char="•"/>
              <a:defRPr sz="2400" baseline="0">
                <a:latin typeface="Segoe" pitchFamily="34" charset="0"/>
              </a:defRPr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3CF9-C1FA-4160-8415-C1AFAAD76221}" type="datetime1">
              <a:rPr lang="fr-FR" smtClean="0"/>
              <a:pPr/>
              <a:t>03/05/2017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Picture 2" descr="\\Par57fs02\pw_microsoft$\FY 11\Projets FY11\MS1948r-1949p - TechDays2011\05-Crea\09-masquePPT\Slides-PPT_intr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47" y="0"/>
            <a:ext cx="9175147" cy="68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ar57fs02\pw_microsoft$\FY 11\Projets FY11\MS1948r-1949p - TechDays2011\05-Crea\09-masquePPT\SlidesVidePPT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7385"/>
            <a:ext cx="9197119" cy="68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\\Par57fs02\pw_microsoft$\FY 11\Projets FY11\MS1948r-1949p - TechDays2011\05-Crea\09-masquePPT\ppt_logo_MS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57" y="6534519"/>
            <a:ext cx="11906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4318534" y="6600024"/>
            <a:ext cx="50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877C16-9DAA-4BFC-9EED-1C5EC57F74E6}" type="slidenum">
              <a:rPr lang="fr-FR" sz="1050" smtClean="0">
                <a:solidFill>
                  <a:schemeClr val="bg1">
                    <a:lumMod val="85000"/>
                  </a:schemeClr>
                </a:solidFill>
                <a:latin typeface="Segoe" pitchFamily="34" charset="0"/>
              </a:rPr>
              <a:t>‹N°›</a:t>
            </a:fld>
            <a:endParaRPr lang="fr-FR" sz="1050" dirty="0">
              <a:solidFill>
                <a:schemeClr val="bg1">
                  <a:lumMod val="85000"/>
                </a:schemeClr>
              </a:solidFill>
              <a:latin typeface="Segoe" pitchFamily="34" charset="0"/>
            </a:endParaRPr>
          </a:p>
        </p:txBody>
      </p:sp>
      <p:pic>
        <p:nvPicPr>
          <p:cNvPr id="7" name="Picture 6" descr="\\Par57fs02\pw_microsoft$\FY 11\Projets FY11\MS1948r-1949p - TechDays2011\05-Crea\09-masquePPT\Bulles_coin_Logo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09" y="0"/>
            <a:ext cx="722798" cy="100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Par57fs02\pw_microsoft$\FY 11\Projets FY11\MS1948r-1949p - TechDays2011\05-Crea\09-masquePPT\Logo-TD2011_Blanc_Transpar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89" y="71250"/>
            <a:ext cx="1783333" cy="6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61" r:id="rId4"/>
    <p:sldLayoutId id="2147483662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\\Par57fs02\pw_microsoft$\FY 11\Projets FY11\MS1948r-1949p - TechDays2011\05-Crea\09-masquePPT\Bulles_coin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09" y="0"/>
            <a:ext cx="722798" cy="100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Par57fs02\pw_microsoft$\FY 11\Projets FY11\MS1948r-1949p - TechDays2011\05-Crea\09-masquePPT\Logo-TD2011_Noir_Transparen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81" y="68374"/>
            <a:ext cx="1821102" cy="61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CloRoFeel</a:t>
            </a:r>
            <a:r>
              <a:rPr lang="fr-FR" dirty="0"/>
              <a:t> et </a:t>
            </a:r>
            <a:r>
              <a:rPr lang="fr-FR" dirty="0" err="1"/>
              <a:t>AppFabric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fonctionnalités de pilotage sont exposé sous forme d’un service WCF</a:t>
            </a:r>
          </a:p>
          <a:p>
            <a:pPr lvl="1"/>
            <a:r>
              <a:rPr lang="fr-FR" dirty="0"/>
              <a:t>Utilisable localement : connexion directe entre la </a:t>
            </a:r>
            <a:r>
              <a:rPr lang="fr-FR" dirty="0" err="1"/>
              <a:t>télecommande</a:t>
            </a:r>
            <a:r>
              <a:rPr lang="fr-FR" dirty="0"/>
              <a:t> et le robot</a:t>
            </a:r>
          </a:p>
          <a:p>
            <a:pPr lvl="2"/>
            <a:r>
              <a:rPr lang="fr-FR" dirty="0"/>
              <a:t>Temps de réponse et réactivité amélioré</a:t>
            </a:r>
          </a:p>
          <a:p>
            <a:pPr lvl="1"/>
            <a:r>
              <a:rPr lang="fr-FR" dirty="0"/>
              <a:t>Accessible à distance : exposition du service de pilotage via Azure </a:t>
            </a:r>
            <a:r>
              <a:rPr lang="fr-FR" dirty="0" err="1"/>
              <a:t>AppFabric</a:t>
            </a:r>
            <a:endParaRPr lang="fr-FR" dirty="0"/>
          </a:p>
          <a:p>
            <a:pPr lvl="2"/>
            <a:r>
              <a:rPr lang="fr-FR" dirty="0"/>
              <a:t>Sécurisation : pas d’accès directe au robot, pas d’ouverture de port IP au niveau réseau en entrée.</a:t>
            </a:r>
          </a:p>
          <a:p>
            <a:r>
              <a:rPr lang="fr-FR" dirty="0"/>
              <a:t>Gestion de la configuration par code ou par paramétrage (</a:t>
            </a:r>
            <a:r>
              <a:rPr lang="fr-FR" dirty="0" err="1"/>
              <a:t>App.Config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762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Fonctionnalité d’interconnexion d’application</a:t>
            </a:r>
          </a:p>
          <a:p>
            <a:pPr lvl="1"/>
            <a:r>
              <a:rPr lang="fr-FR" dirty="0"/>
              <a:t>Bus applicatif</a:t>
            </a:r>
          </a:p>
          <a:p>
            <a:pPr lvl="1"/>
            <a:r>
              <a:rPr lang="fr-FR" dirty="0"/>
              <a:t>Relai de service</a:t>
            </a:r>
          </a:p>
          <a:p>
            <a:r>
              <a:rPr lang="fr-FR" dirty="0"/>
              <a:t>Basé sur WCF</a:t>
            </a:r>
          </a:p>
          <a:p>
            <a:pPr lvl="1"/>
            <a:r>
              <a:rPr lang="fr-FR" dirty="0"/>
              <a:t>Intégration optimale avec WCF (.Net)</a:t>
            </a:r>
          </a:p>
          <a:p>
            <a:pPr lvl="2"/>
            <a:r>
              <a:rPr lang="fr-FR" dirty="0" err="1"/>
              <a:t>Binding</a:t>
            </a:r>
            <a:r>
              <a:rPr lang="fr-FR" dirty="0"/>
              <a:t> .Net, TCP, sérialisation binaire</a:t>
            </a:r>
          </a:p>
          <a:p>
            <a:pPr lvl="1"/>
            <a:r>
              <a:rPr lang="fr-FR" dirty="0"/>
              <a:t>Mais interopérable</a:t>
            </a:r>
          </a:p>
          <a:p>
            <a:pPr lvl="2"/>
            <a:r>
              <a:rPr lang="fr-FR" dirty="0"/>
              <a:t>http/</a:t>
            </a:r>
            <a:r>
              <a:rPr lang="fr-FR" dirty="0" err="1"/>
              <a:t>https</a:t>
            </a:r>
            <a:r>
              <a:rPr lang="fr-FR" dirty="0"/>
              <a:t>, SOAP, REST, …</a:t>
            </a:r>
          </a:p>
          <a:p>
            <a:r>
              <a:rPr lang="fr-FR" dirty="0"/>
              <a:t>Permet d’exposer un service local et le rendre accessible</a:t>
            </a:r>
          </a:p>
          <a:p>
            <a:pPr lvl="1"/>
            <a:r>
              <a:rPr lang="fr-FR" dirty="0"/>
              <a:t>Y compris ceux isolés (derrière un firewall, une box non ouverte, …)</a:t>
            </a:r>
          </a:p>
        </p:txBody>
      </p:sp>
      <p:pic>
        <p:nvPicPr>
          <p:cNvPr id="1026" name="Picture 2" descr="T:\RegionalDirector\TechDays2011\Robot\LogoAppFabr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4"/>
            <a:ext cx="5644209" cy="10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5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 de pilotage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Simple</a:t>
            </a:r>
          </a:p>
          <a:p>
            <a:r>
              <a:rPr lang="fr-FR" dirty="0"/>
              <a:t>Intégration d’une sécurité basique</a:t>
            </a:r>
            <a:br>
              <a:rPr lang="fr-FR" dirty="0"/>
            </a:br>
            <a:r>
              <a:rPr lang="fr-FR" dirty="0"/>
              <a:t>	(!=hacking de Robot </a:t>
            </a:r>
            <a:r>
              <a:rPr lang="fr-FR" dirty="0">
                <a:sym typeface="Wingdings" pitchFamily="2" charset="2"/>
              </a:rPr>
              <a:t> )</a:t>
            </a:r>
          </a:p>
          <a:p>
            <a:r>
              <a:rPr lang="fr-FR" dirty="0">
                <a:sym typeface="Wingdings" pitchFamily="2" charset="2"/>
              </a:rPr>
              <a:t>Définition de la vitesse droite et 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gauche</a:t>
            </a:r>
          </a:p>
          <a:p>
            <a:r>
              <a:rPr lang="fr-FR" dirty="0">
                <a:sym typeface="Wingdings" pitchFamily="2" charset="2"/>
              </a:rPr>
              <a:t>Position de la caméra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2" name="Picture 4" descr="C:\Users\Nicolas\Desktop\rushPaint.Net\IRobot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0627"/>
            <a:ext cx="2857501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4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683568" y="1988840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br>
              <a:rPr lang="fr-FR" dirty="0"/>
            </a:br>
            <a:r>
              <a:rPr lang="fr-FR" dirty="0"/>
              <a:t>Main service</a:t>
            </a:r>
          </a:p>
        </p:txBody>
      </p:sp>
      <p:sp>
        <p:nvSpPr>
          <p:cNvPr id="6" name="Nuage 5"/>
          <p:cNvSpPr/>
          <p:nvPr/>
        </p:nvSpPr>
        <p:spPr>
          <a:xfrm>
            <a:off x="3203848" y="1052736"/>
            <a:ext cx="2808312" cy="4896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851920" y="1813237"/>
            <a:ext cx="17281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AppFabric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6876256" y="11753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endParaRPr lang="fr-FR" dirty="0"/>
          </a:p>
          <a:p>
            <a:pPr algn="ctr"/>
            <a:r>
              <a:rPr lang="fr-FR" dirty="0" err="1"/>
              <a:t>Remote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30" idx="1"/>
            <a:endCxn id="7" idx="3"/>
          </p:cNvCxnSpPr>
          <p:nvPr/>
        </p:nvCxnSpPr>
        <p:spPr>
          <a:xfrm flipH="1">
            <a:off x="5580112" y="1535404"/>
            <a:ext cx="1296144" cy="709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2195736" y="2276872"/>
            <a:ext cx="1621204" cy="260570"/>
          </a:xfrm>
          <a:prstGeom prst="straightConnector1">
            <a:avLst/>
          </a:prstGeom>
          <a:ln w="73025" cmpd="dbl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 flipV="1">
            <a:off x="2195736" y="2245285"/>
            <a:ext cx="1656184" cy="2836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2420887"/>
            <a:ext cx="8429684" cy="3437005"/>
          </a:xfrm>
        </p:spPr>
        <p:txBody>
          <a:bodyPr/>
          <a:lstStyle/>
          <a:p>
            <a:r>
              <a:rPr lang="fr-FR" dirty="0"/>
              <a:t>Service de Pilotage</a:t>
            </a:r>
          </a:p>
          <a:p>
            <a:r>
              <a:rPr lang="fr-FR" dirty="0"/>
              <a:t>Exposition sur Azure App </a:t>
            </a:r>
            <a:r>
              <a:rPr lang="fr-FR" dirty="0" err="1"/>
              <a:t>Fabric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41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Remote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Windows Phone 7</a:t>
            </a:r>
          </a:p>
          <a:p>
            <a:r>
              <a:rPr lang="fr-FR" dirty="0" err="1"/>
              <a:t>MultiTouch</a:t>
            </a:r>
            <a:endParaRPr lang="fr-FR" dirty="0"/>
          </a:p>
          <a:p>
            <a:r>
              <a:rPr lang="fr-FR" dirty="0"/>
              <a:t>Transmet au service exposé sur </a:t>
            </a:r>
            <a:r>
              <a:rPr lang="fr-FR" dirty="0" err="1"/>
              <a:t>AppFabric</a:t>
            </a:r>
            <a:r>
              <a:rPr lang="fr-FR" dirty="0"/>
              <a:t> les directives de pilotage du Robot</a:t>
            </a:r>
          </a:p>
          <a:p>
            <a:pPr lvl="1"/>
            <a:r>
              <a:rPr lang="fr-FR" dirty="0"/>
              <a:t>Vitesse droite</a:t>
            </a:r>
          </a:p>
          <a:p>
            <a:pPr lvl="1"/>
            <a:r>
              <a:rPr lang="fr-FR" dirty="0"/>
              <a:t>Vitesse gauche</a:t>
            </a:r>
          </a:p>
          <a:p>
            <a:pPr lvl="1"/>
            <a:r>
              <a:rPr lang="fr-FR" dirty="0"/>
              <a:t>Positionnement </a:t>
            </a:r>
            <a:br>
              <a:rPr lang="fr-FR" dirty="0"/>
            </a:br>
            <a:r>
              <a:rPr lang="fr-FR" dirty="0"/>
              <a:t>de la camera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2" y="4023567"/>
            <a:ext cx="5256584" cy="2834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42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3068959"/>
            <a:ext cx="8429684" cy="2788933"/>
          </a:xfrm>
        </p:spPr>
        <p:txBody>
          <a:bodyPr/>
          <a:lstStyle/>
          <a:p>
            <a:r>
              <a:rPr lang="fr-FR" dirty="0"/>
              <a:t>Pilotage avec 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626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CloRoFeel</a:t>
            </a:r>
            <a:r>
              <a:rPr lang="fr-FR" dirty="0"/>
              <a:t> et la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480686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Consommation de temps </a:t>
            </a:r>
            <a:r>
              <a:rPr lang="fr-FR" dirty="0" err="1"/>
              <a:t>cpu</a:t>
            </a:r>
            <a:r>
              <a:rPr lang="fr-FR" dirty="0"/>
              <a:t> pour l’acquisition</a:t>
            </a:r>
          </a:p>
          <a:p>
            <a:r>
              <a:rPr lang="fr-FR" dirty="0"/>
              <a:t>Consommation de temps CPU et de bande passante pour la transmission </a:t>
            </a:r>
          </a:p>
          <a:p>
            <a:endParaRPr lang="fr-FR" dirty="0"/>
          </a:p>
          <a:p>
            <a:pPr>
              <a:buFont typeface="Wingdings"/>
              <a:buChar char="è"/>
            </a:pPr>
            <a:r>
              <a:rPr lang="fr-FR" dirty="0">
                <a:sym typeface="Wingdings" pitchFamily="2" charset="2"/>
              </a:rPr>
              <a:t>  Utilisation d’un service de diffusion 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de la vidéo</a:t>
            </a:r>
          </a:p>
          <a:p>
            <a:pPr marL="0" indent="0">
              <a:buNone/>
            </a:pPr>
            <a:endParaRPr lang="fr-FR" dirty="0">
              <a:sym typeface="Wingdings" pitchFamily="2" charset="2"/>
            </a:endParaRPr>
          </a:p>
          <a:p>
            <a:r>
              <a:rPr lang="fr-FR" dirty="0"/>
              <a:t>Service WCF hébergé dans Azure</a:t>
            </a:r>
          </a:p>
          <a:p>
            <a:pPr lvl="1"/>
            <a:r>
              <a:rPr lang="fr-FR" dirty="0"/>
              <a:t>Fait office de tampon : 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upload</a:t>
            </a:r>
            <a:r>
              <a:rPr lang="fr-FR" dirty="0"/>
              <a:t> une seule fois l’image, le service la diffuse autant de fois que nécessaire</a:t>
            </a:r>
          </a:p>
          <a:p>
            <a:pPr lvl="2"/>
            <a:r>
              <a:rPr lang="fr-FR" dirty="0"/>
              <a:t>Le nombre de </a:t>
            </a:r>
            <a:r>
              <a:rPr lang="fr-FR" dirty="0" err="1"/>
              <a:t>viewer</a:t>
            </a:r>
            <a:r>
              <a:rPr lang="fr-FR" dirty="0"/>
              <a:t> n’a aucun impact sur </a:t>
            </a:r>
            <a:r>
              <a:rPr lang="fr-FR" dirty="0" err="1"/>
              <a:t>CloRoFeel</a:t>
            </a:r>
            <a:endParaRPr lang="fr-FR" dirty="0"/>
          </a:p>
          <a:p>
            <a:pPr lvl="1"/>
            <a:r>
              <a:rPr lang="fr-FR" dirty="0"/>
              <a:t>Une méthode d’</a:t>
            </a:r>
            <a:r>
              <a:rPr lang="fr-FR" dirty="0" err="1"/>
              <a:t>upload</a:t>
            </a:r>
            <a:r>
              <a:rPr lang="fr-FR" dirty="0"/>
              <a:t> d’image sécurisé (</a:t>
            </a:r>
            <a:r>
              <a:rPr lang="fr-FR" dirty="0" err="1"/>
              <a:t>token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Une méthode de </a:t>
            </a:r>
            <a:r>
              <a:rPr lang="fr-FR" dirty="0" err="1"/>
              <a:t>download</a:t>
            </a:r>
            <a:r>
              <a:rPr lang="fr-FR" dirty="0"/>
              <a:t> d’image</a:t>
            </a:r>
          </a:p>
          <a:p>
            <a:r>
              <a:rPr lang="fr-FR" dirty="0" err="1"/>
              <a:t>Viewer</a:t>
            </a:r>
            <a:r>
              <a:rPr lang="fr-FR" dirty="0"/>
              <a:t> intégré à 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Remote</a:t>
            </a:r>
            <a:endParaRPr lang="fr-FR" dirty="0"/>
          </a:p>
          <a:p>
            <a:r>
              <a:rPr lang="fr-FR" dirty="0" err="1"/>
              <a:t>Viewer</a:t>
            </a:r>
            <a:r>
              <a:rPr lang="fr-FR" dirty="0"/>
              <a:t> web Silverlight 4</a:t>
            </a:r>
          </a:p>
          <a:p>
            <a:pPr lvl="1"/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4824"/>
            <a:ext cx="2952328" cy="1591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4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3568" y="3501008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br>
              <a:rPr lang="fr-FR" dirty="0"/>
            </a:br>
            <a:r>
              <a:rPr lang="fr-FR" dirty="0" err="1"/>
              <a:t>webCam</a:t>
            </a:r>
            <a:r>
              <a:rPr lang="fr-FR" dirty="0"/>
              <a:t> </a:t>
            </a:r>
            <a:r>
              <a:rPr lang="fr-FR" dirty="0" err="1"/>
              <a:t>Grabber</a:t>
            </a: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3203848" y="1052736"/>
            <a:ext cx="2808312" cy="4896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635896" y="3861048"/>
            <a:ext cx="17281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Video</a:t>
            </a:r>
            <a:r>
              <a:rPr lang="fr-FR" dirty="0"/>
              <a:t> 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92280" y="463942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948264" y="472514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804248" y="486916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588224" y="5023535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72200" y="519319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 </a:t>
            </a:r>
            <a:r>
              <a:rPr lang="fr-FR" dirty="0" err="1"/>
              <a:t>viewer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5" idx="3"/>
            <a:endCxn id="8" idx="1"/>
          </p:cNvCxnSpPr>
          <p:nvPr/>
        </p:nvCxnSpPr>
        <p:spPr>
          <a:xfrm>
            <a:off x="2195736" y="4041068"/>
            <a:ext cx="144016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4" idx="1"/>
            <a:endCxn id="8" idx="3"/>
          </p:cNvCxnSpPr>
          <p:nvPr/>
        </p:nvCxnSpPr>
        <p:spPr>
          <a:xfrm flipH="1" flipV="1">
            <a:off x="5364088" y="429309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8" idx="3"/>
          </p:cNvCxnSpPr>
          <p:nvPr/>
        </p:nvCxnSpPr>
        <p:spPr>
          <a:xfrm flipH="1" flipV="1">
            <a:off x="5364088" y="4293096"/>
            <a:ext cx="1210881" cy="759129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5364088" y="4293096"/>
            <a:ext cx="1394401" cy="584830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5364088" y="4259863"/>
            <a:ext cx="1584177" cy="465282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5364088" y="4259863"/>
            <a:ext cx="1714938" cy="379566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76256" y="11753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endParaRPr lang="fr-FR" dirty="0"/>
          </a:p>
          <a:p>
            <a:pPr algn="ctr"/>
            <a:r>
              <a:rPr lang="fr-FR" dirty="0" err="1"/>
              <a:t>Remote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0" idx="1"/>
            <a:endCxn id="8" idx="3"/>
          </p:cNvCxnSpPr>
          <p:nvPr/>
        </p:nvCxnSpPr>
        <p:spPr>
          <a:xfrm flipH="1">
            <a:off x="5364088" y="1535404"/>
            <a:ext cx="1512168" cy="275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27" y="4925819"/>
            <a:ext cx="713005" cy="53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Connecteur droit avec flèche 26"/>
          <p:cNvCxnSpPr>
            <a:stCxn id="8" idx="1"/>
          </p:cNvCxnSpPr>
          <p:nvPr/>
        </p:nvCxnSpPr>
        <p:spPr>
          <a:xfrm>
            <a:off x="3635896" y="4293096"/>
            <a:ext cx="511131" cy="730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8" idx="3"/>
          </p:cNvCxnSpPr>
          <p:nvPr/>
        </p:nvCxnSpPr>
        <p:spPr>
          <a:xfrm flipV="1">
            <a:off x="4860032" y="4293096"/>
            <a:ext cx="504056" cy="67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2996951"/>
            <a:ext cx="8429684" cy="2860941"/>
          </a:xfrm>
        </p:spPr>
        <p:txBody>
          <a:bodyPr/>
          <a:lstStyle/>
          <a:p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avec la vidéo</a:t>
            </a:r>
          </a:p>
          <a:p>
            <a:r>
              <a:rPr lang="fr-FR" dirty="0" err="1"/>
              <a:t>Viewer</a:t>
            </a:r>
            <a:r>
              <a:rPr lang="fr-FR" dirty="0"/>
              <a:t> Silverlight</a:t>
            </a:r>
          </a:p>
        </p:txBody>
      </p:sp>
    </p:spTree>
    <p:extLst>
      <p:ext uri="{BB962C8B-B14F-4D97-AF65-F5344CB8AC3E}">
        <p14:creationId xmlns:p14="http://schemas.microsoft.com/office/powerpoint/2010/main" val="202084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8568952" cy="2273513"/>
          </a:xfrm>
        </p:spPr>
        <p:txBody>
          <a:bodyPr/>
          <a:lstStyle/>
          <a:p>
            <a:pPr algn="ctr"/>
            <a:r>
              <a:rPr lang="fr-FR" sz="5400" dirty="0"/>
              <a:t>.Net du</a:t>
            </a:r>
            <a:br>
              <a:rPr lang="fr-FR" sz="5400" dirty="0"/>
            </a:br>
            <a:r>
              <a:rPr lang="fr-FR" sz="5400" dirty="0" err="1"/>
              <a:t>Servo</a:t>
            </a:r>
            <a:r>
              <a:rPr lang="fr-FR" sz="5400" dirty="0"/>
              <a:t> au Cerveau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45700" y="3322708"/>
            <a:ext cx="3888432" cy="2400672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Nicolas CLERC</a:t>
            </a:r>
          </a:p>
          <a:p>
            <a:pPr algn="ctr"/>
            <a:r>
              <a:rPr lang="fr-FR" sz="2400" b="0" dirty="0">
                <a:solidFill>
                  <a:schemeClr val="bg1">
                    <a:lumMod val="85000"/>
                  </a:schemeClr>
                </a:solidFill>
              </a:rPr>
              <a:t>Nicolas.clerc@sablefin.net</a:t>
            </a:r>
          </a:p>
          <a:p>
            <a:pPr algn="ctr"/>
            <a:r>
              <a:rPr lang="fr-FR" sz="2400" b="0" dirty="0">
                <a:solidFill>
                  <a:schemeClr val="bg1">
                    <a:lumMod val="85000"/>
                  </a:schemeClr>
                </a:solidFill>
              </a:rPr>
              <a:t>Microsoft </a:t>
            </a:r>
            <a:r>
              <a:rPr lang="fr-FR" sz="2400" b="0" dirty="0" err="1">
                <a:solidFill>
                  <a:schemeClr val="bg1">
                    <a:lumMod val="85000"/>
                  </a:schemeClr>
                </a:solidFill>
              </a:rPr>
              <a:t>Regional</a:t>
            </a:r>
            <a:r>
              <a:rPr lang="fr-FR" sz="2400" b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2400" b="0" dirty="0" err="1">
                <a:solidFill>
                  <a:schemeClr val="bg1">
                    <a:lumMod val="85000"/>
                  </a:schemeClr>
                </a:solidFill>
              </a:rPr>
              <a:t>Director</a:t>
            </a:r>
            <a:endParaRPr lang="fr-FR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\\serveur\Users\nicolas\Regional_Director\_logo_charte_graphique\rd program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157192"/>
            <a:ext cx="1731371" cy="673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2" b="89577" l="1954" r="977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26684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5050" l="1215" r="983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93" y="1733048"/>
            <a:ext cx="627701" cy="51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683568" y="1988840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br>
              <a:rPr lang="fr-FR" dirty="0"/>
            </a:br>
            <a:r>
              <a:rPr lang="fr-FR" dirty="0"/>
              <a:t>Main service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3568" y="3501008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br>
              <a:rPr lang="fr-FR" dirty="0"/>
            </a:br>
            <a:r>
              <a:rPr lang="fr-FR" dirty="0" err="1"/>
              <a:t>webCam</a:t>
            </a:r>
            <a:r>
              <a:rPr lang="fr-FR" dirty="0"/>
              <a:t> </a:t>
            </a:r>
            <a:r>
              <a:rPr lang="fr-FR" dirty="0" err="1"/>
              <a:t>Grabber</a:t>
            </a: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3203848" y="1052736"/>
            <a:ext cx="2808312" cy="4896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851920" y="1844824"/>
            <a:ext cx="17281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AppFabric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635896" y="3861048"/>
            <a:ext cx="17281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Video</a:t>
            </a:r>
            <a:r>
              <a:rPr lang="fr-FR" dirty="0"/>
              <a:t> 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92280" y="463942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948264" y="472514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804248" y="486916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588224" y="5023535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72200" y="519319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 </a:t>
            </a:r>
            <a:r>
              <a:rPr lang="fr-FR" dirty="0" err="1"/>
              <a:t>viewer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5" idx="3"/>
            <a:endCxn id="8" idx="1"/>
          </p:cNvCxnSpPr>
          <p:nvPr/>
        </p:nvCxnSpPr>
        <p:spPr>
          <a:xfrm>
            <a:off x="2195736" y="4041068"/>
            <a:ext cx="144016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4" idx="1"/>
            <a:endCxn id="8" idx="3"/>
          </p:cNvCxnSpPr>
          <p:nvPr/>
        </p:nvCxnSpPr>
        <p:spPr>
          <a:xfrm flipH="1" flipV="1">
            <a:off x="5364088" y="429309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8" idx="3"/>
          </p:cNvCxnSpPr>
          <p:nvPr/>
        </p:nvCxnSpPr>
        <p:spPr>
          <a:xfrm flipH="1" flipV="1">
            <a:off x="5364088" y="4293096"/>
            <a:ext cx="1210881" cy="759129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5364088" y="4293096"/>
            <a:ext cx="1394401" cy="584830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5364088" y="4259863"/>
            <a:ext cx="1584177" cy="465282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5364088" y="4259863"/>
            <a:ext cx="1714938" cy="379566"/>
          </a:xfrm>
          <a:prstGeom prst="straightConnector1">
            <a:avLst/>
          </a:prstGeom>
          <a:ln>
            <a:solidFill>
              <a:schemeClr val="dk1">
                <a:alpha val="33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76256" y="11753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endParaRPr lang="fr-FR" dirty="0"/>
          </a:p>
          <a:p>
            <a:pPr algn="ctr"/>
            <a:r>
              <a:rPr lang="fr-FR" dirty="0" err="1"/>
              <a:t>Remote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30" idx="1"/>
            <a:endCxn id="7" idx="3"/>
          </p:cNvCxnSpPr>
          <p:nvPr/>
        </p:nvCxnSpPr>
        <p:spPr>
          <a:xfrm flipH="1">
            <a:off x="5580112" y="1535404"/>
            <a:ext cx="1296144" cy="741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30" idx="1"/>
            <a:endCxn id="8" idx="3"/>
          </p:cNvCxnSpPr>
          <p:nvPr/>
        </p:nvCxnSpPr>
        <p:spPr>
          <a:xfrm flipH="1">
            <a:off x="5364088" y="1535404"/>
            <a:ext cx="1512168" cy="275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2195736" y="2276872"/>
            <a:ext cx="1621204" cy="260570"/>
          </a:xfrm>
          <a:prstGeom prst="straightConnector1">
            <a:avLst/>
          </a:prstGeom>
          <a:ln w="73025" cmpd="dbl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 flipV="1">
            <a:off x="2195736" y="2276872"/>
            <a:ext cx="1656184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Verdict : Robot &amp; Cloud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382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Permet de simplifier l’accès à un dispositif embarqué</a:t>
            </a:r>
          </a:p>
          <a:p>
            <a:pPr lvl="1"/>
            <a:r>
              <a:rPr lang="fr-FR" dirty="0"/>
              <a:t>Multi-technologie et interopérable</a:t>
            </a:r>
          </a:p>
          <a:p>
            <a:pPr lvl="1"/>
            <a:r>
              <a:rPr lang="fr-FR" dirty="0"/>
              <a:t>‘Transparent’</a:t>
            </a:r>
          </a:p>
          <a:p>
            <a:pPr lvl="1"/>
            <a:r>
              <a:rPr lang="fr-FR" dirty="0"/>
              <a:t>Externalisation de traitement couteux, évolutivité, souplesse et puissance disponible</a:t>
            </a:r>
          </a:p>
          <a:p>
            <a:pPr lvl="1"/>
            <a:r>
              <a:rPr lang="fr-FR" dirty="0"/>
              <a:t>Technologie de développement maitrisée de bout en bout</a:t>
            </a:r>
          </a:p>
          <a:p>
            <a:pPr marL="0" indent="0">
              <a:buNone/>
            </a:pPr>
            <a:r>
              <a:rPr lang="fr-FR" i="1" dirty="0"/>
              <a:t>MAIS </a:t>
            </a:r>
            <a:r>
              <a:rPr lang="fr-FR" dirty="0"/>
              <a:t>des contraintes spécifiques</a:t>
            </a:r>
          </a:p>
          <a:p>
            <a:pPr lvl="1"/>
            <a:r>
              <a:rPr lang="fr-FR" dirty="0"/>
              <a:t>Délai de propagation</a:t>
            </a:r>
          </a:p>
          <a:p>
            <a:pPr lvl="1"/>
            <a:r>
              <a:rPr lang="fr-FR" dirty="0"/>
              <a:t>Fiabilité des réseaux d’interconnexion</a:t>
            </a:r>
          </a:p>
          <a:p>
            <a:pPr lvl="1"/>
            <a:r>
              <a:rPr lang="fr-FR" dirty="0"/>
              <a:t>Pas de « temps réel » ni timing garanti</a:t>
            </a:r>
          </a:p>
        </p:txBody>
      </p:sp>
    </p:spTree>
    <p:extLst>
      <p:ext uri="{BB962C8B-B14F-4D97-AF65-F5344CB8AC3E}">
        <p14:creationId xmlns:p14="http://schemas.microsoft.com/office/powerpoint/2010/main" val="258802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Verdict : Robot &amp; Cloud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1669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i="1" dirty="0"/>
              <a:t>DONC</a:t>
            </a:r>
          </a:p>
          <a:p>
            <a:pPr lvl="1"/>
            <a:r>
              <a:rPr lang="fr-FR" dirty="0"/>
              <a:t>Continuer à utiliser l’intelligence locale pour les comportements « temps réel » sans pour autant négliger l’apport de services et fonctionnalités moins « embarqués »</a:t>
            </a:r>
          </a:p>
          <a:p>
            <a:pPr lvl="1"/>
            <a:r>
              <a:rPr lang="fr-FR" dirty="0"/>
              <a:t>Sélectionner un matériel avec un OS adaptés aux besoins mais ouvert</a:t>
            </a:r>
          </a:p>
          <a:p>
            <a:pPr lvl="2"/>
            <a:r>
              <a:rPr lang="fr-FR" dirty="0"/>
              <a:t>Windows ‘light’, Windows Embedded, Windows CE, </a:t>
            </a:r>
            <a:r>
              <a:rPr lang="fr-FR" dirty="0" err="1"/>
              <a:t>MicroFramework</a:t>
            </a:r>
            <a:endParaRPr lang="fr-FR" dirty="0"/>
          </a:p>
          <a:p>
            <a:pPr lvl="2"/>
            <a:r>
              <a:rPr lang="fr-FR" dirty="0"/>
              <a:t>Camera avec logique de compression embarqué</a:t>
            </a:r>
          </a:p>
          <a:p>
            <a:pPr lvl="1"/>
            <a:r>
              <a:rPr lang="fr-FR" dirty="0"/>
              <a:t>Déporter les comportements évolués, non temps réel  ou nécessitant de la puissance de calcul/stockage dans le </a:t>
            </a:r>
            <a:r>
              <a:rPr lang="fr-FR" dirty="0" err="1"/>
              <a:t>cloud</a:t>
            </a:r>
            <a:endParaRPr lang="fr-FR" dirty="0"/>
          </a:p>
          <a:p>
            <a:pPr lvl="2"/>
            <a:r>
              <a:rPr lang="fr-FR" dirty="0"/>
              <a:t>Mémorisation,  Analyse, …</a:t>
            </a:r>
          </a:p>
          <a:p>
            <a:pPr lvl="2"/>
            <a:r>
              <a:rPr lang="fr-FR" dirty="0"/>
              <a:t>Partage et capitalisation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13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022758" cy="774720"/>
          </a:xfrm>
        </p:spPr>
        <p:txBody>
          <a:bodyPr/>
          <a:lstStyle/>
          <a:p>
            <a:r>
              <a:rPr lang="fr-FR" sz="2800" dirty="0">
                <a:solidFill>
                  <a:srgbClr val="FFA71C"/>
                </a:solidFill>
              </a:rPr>
              <a:t>MSDN</a:t>
            </a:r>
            <a:r>
              <a:rPr lang="fr-FR" sz="2800" dirty="0"/>
              <a:t> et </a:t>
            </a:r>
            <a:r>
              <a:rPr lang="fr-FR" sz="2800" dirty="0">
                <a:solidFill>
                  <a:srgbClr val="0070C0"/>
                </a:solidFill>
              </a:rPr>
              <a:t>TechNet</a:t>
            </a:r>
            <a:r>
              <a:rPr lang="fr-FR" sz="2800" dirty="0"/>
              <a:t> : l’essentiel </a:t>
            </a:r>
            <a:br>
              <a:rPr lang="fr-FR" sz="2800" dirty="0"/>
            </a:br>
            <a:r>
              <a:rPr lang="fr-FR" sz="2800" dirty="0"/>
              <a:t>des ressources techniques à portée de clic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539552" y="5943127"/>
            <a:ext cx="3240360" cy="4382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http://technet.com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4748447" y="5943127"/>
            <a:ext cx="3207929" cy="4382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http://msdn.com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9552" y="4965034"/>
            <a:ext cx="310311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Portail administration et infrastructure pour informaticiens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16016" y="4965034"/>
            <a:ext cx="252028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Portail de ressources technique pour développeurs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52" y="4413001"/>
            <a:ext cx="1501140" cy="40386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66168"/>
            <a:ext cx="1793911" cy="29752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68" y="785638"/>
            <a:ext cx="5728523" cy="372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13" y="971911"/>
            <a:ext cx="5589567" cy="364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89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ur\Users\nicolas\Regional_Director\_logo_charte_graphique\rd program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84974"/>
            <a:ext cx="2448272" cy="952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Robot</a:t>
            </a:r>
          </a:p>
          <a:p>
            <a:r>
              <a:rPr lang="fr-FR" dirty="0"/>
              <a:t>Le pilotage</a:t>
            </a:r>
          </a:p>
          <a:p>
            <a:r>
              <a:rPr lang="fr-FR" dirty="0"/>
              <a:t>La télécommande</a:t>
            </a:r>
          </a:p>
          <a:p>
            <a:r>
              <a:rPr lang="fr-FR" dirty="0"/>
              <a:t>La vision</a:t>
            </a:r>
          </a:p>
        </p:txBody>
      </p:sp>
    </p:spTree>
    <p:extLst>
      <p:ext uri="{BB962C8B-B14F-4D97-AF65-F5344CB8AC3E}">
        <p14:creationId xmlns:p14="http://schemas.microsoft.com/office/powerpoint/2010/main" val="39538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robot vert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3"/>
            <a:ext cx="8429684" cy="4662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</a:t>
            </a:r>
            <a:r>
              <a:rPr lang="fr-FR" dirty="0" err="1"/>
              <a:t>ud</a:t>
            </a:r>
            <a:endParaRPr lang="fr-FR" dirty="0"/>
          </a:p>
          <a:p>
            <a:pPr marL="0" indent="0" algn="ctr">
              <a:buNone/>
            </a:pPr>
            <a:r>
              <a:rPr lang="fr-FR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</a:t>
            </a:r>
            <a:r>
              <a:rPr lang="fr-FR" dirty="0" err="1"/>
              <a:t>bot</a:t>
            </a:r>
            <a:endParaRPr lang="fr-FR" dirty="0"/>
          </a:p>
          <a:p>
            <a:pPr marL="0" indent="0" algn="ctr">
              <a:buNone/>
            </a:pPr>
            <a:r>
              <a:rPr lang="fr-FR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FEEL</a:t>
            </a:r>
            <a:r>
              <a:rPr lang="fr-FR" dirty="0" err="1"/>
              <a:t>ing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CloRoFeel</a:t>
            </a:r>
            <a:endParaRPr lang="fr-FR" sz="4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fr-FR" sz="36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 rot="19657615">
            <a:off x="180872" y="2036309"/>
            <a:ext cx="31231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un POC</a:t>
            </a:r>
          </a:p>
          <a:p>
            <a:pPr algn="ctr"/>
            <a:r>
              <a:rPr lang="fr-FR" sz="4000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et</a:t>
            </a:r>
          </a:p>
          <a:p>
            <a:pPr algn="ctr"/>
            <a:r>
              <a:rPr lang="fr-FR" sz="4000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</a:t>
            </a:r>
            <a:r>
              <a:rPr lang="fr-FR" sz="4000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fr-FR" sz="4000" i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0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/>
              <a:t>Le Robot </a:t>
            </a:r>
            <a:r>
              <a:rPr lang="fr-FR" sz="6600" dirty="0" err="1"/>
              <a:t>CloRoFeel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46992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3346075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022889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Une carte PC </a:t>
            </a:r>
            <a:r>
              <a:rPr lang="fr-FR" dirty="0" err="1"/>
              <a:t>s.o.c</a:t>
            </a:r>
            <a:r>
              <a:rPr lang="fr-FR" dirty="0"/>
              <a:t> sous Windows XP allégé : </a:t>
            </a:r>
            <a:r>
              <a:rPr lang="fr-FR" dirty="0" err="1"/>
              <a:t>Roboard</a:t>
            </a:r>
            <a:r>
              <a:rPr lang="fr-FR" dirty="0"/>
              <a:t> RB110</a:t>
            </a:r>
          </a:p>
          <a:p>
            <a:pPr lvl="1"/>
            <a:r>
              <a:rPr lang="fr-FR" dirty="0"/>
              <a:t>Classe x486, 256Mo RAM, 1Ghz</a:t>
            </a:r>
          </a:p>
          <a:p>
            <a:pPr lvl="1"/>
            <a:r>
              <a:rPr lang="fr-FR" dirty="0"/>
              <a:t>USB, I²C, RJ45, </a:t>
            </a:r>
            <a:r>
              <a:rPr lang="fr-FR" dirty="0" err="1"/>
              <a:t>Jtag</a:t>
            </a:r>
            <a:r>
              <a:rPr lang="fr-FR" dirty="0"/>
              <a:t>, SPI,</a:t>
            </a:r>
            <a:br>
              <a:rPr lang="fr-FR" dirty="0"/>
            </a:br>
            <a:r>
              <a:rPr lang="fr-FR" dirty="0"/>
              <a:t>RS232/485 CMOS/TTL, FTDI</a:t>
            </a:r>
          </a:p>
          <a:p>
            <a:pPr lvl="1"/>
            <a:r>
              <a:rPr lang="fr-FR" dirty="0"/>
              <a:t>10*ADC, 16(24)*PWM bidirectionnel</a:t>
            </a:r>
          </a:p>
          <a:p>
            <a:pPr lvl="1"/>
            <a:r>
              <a:rPr lang="fr-FR" dirty="0"/>
              <a:t>SD </a:t>
            </a:r>
            <a:r>
              <a:rPr lang="fr-FR" dirty="0" err="1"/>
              <a:t>Card</a:t>
            </a:r>
            <a:r>
              <a:rPr lang="fr-FR" dirty="0"/>
              <a:t> (4Go)</a:t>
            </a:r>
          </a:p>
          <a:p>
            <a:pPr lvl="1"/>
            <a:r>
              <a:rPr lang="fr-FR" dirty="0" err="1"/>
              <a:t>MiniPci</a:t>
            </a:r>
            <a:r>
              <a:rPr lang="fr-FR" dirty="0"/>
              <a:t> (VGA/Wifi)</a:t>
            </a:r>
          </a:p>
          <a:p>
            <a:r>
              <a:rPr lang="fr-FR" dirty="0"/>
              <a:t>4 </a:t>
            </a:r>
            <a:r>
              <a:rPr lang="fr-FR" dirty="0" err="1"/>
              <a:t>servos</a:t>
            </a:r>
            <a:r>
              <a:rPr lang="fr-FR" dirty="0"/>
              <a:t> à rotation continue pour</a:t>
            </a:r>
            <a:br>
              <a:rPr lang="fr-FR" dirty="0"/>
            </a:br>
            <a:r>
              <a:rPr lang="fr-FR" dirty="0"/>
              <a:t>le déplacement (PWM)</a:t>
            </a:r>
          </a:p>
          <a:p>
            <a:r>
              <a:rPr lang="fr-FR" dirty="0"/>
              <a:t>1 </a:t>
            </a:r>
            <a:r>
              <a:rPr lang="fr-FR" dirty="0" err="1"/>
              <a:t>servo</a:t>
            </a:r>
            <a:r>
              <a:rPr lang="fr-FR" dirty="0"/>
              <a:t> 180° pour l’orientation de la camera (PWM)</a:t>
            </a:r>
          </a:p>
          <a:p>
            <a:r>
              <a:rPr lang="fr-FR" dirty="0"/>
              <a:t>Un compas et un accéléromètre (I²C)</a:t>
            </a:r>
          </a:p>
          <a:p>
            <a:r>
              <a:rPr lang="fr-FR" dirty="0"/>
              <a:t>Un afficheur LCD TTL 2lignes </a:t>
            </a:r>
          </a:p>
          <a:p>
            <a:r>
              <a:rPr lang="fr-FR" dirty="0"/>
              <a:t>Une webcam (USB)</a:t>
            </a:r>
          </a:p>
          <a:p>
            <a:r>
              <a:rPr lang="fr-FR" dirty="0"/>
              <a:t>Une clé wifi (USB)</a:t>
            </a:r>
          </a:p>
          <a:p>
            <a:r>
              <a:rPr lang="fr-FR" i="1" dirty="0"/>
              <a:t>Prévu : senseur de contact , sonar à ultrason (ADC)</a:t>
            </a:r>
          </a:p>
          <a:p>
            <a:r>
              <a:rPr lang="fr-FR" dirty="0"/>
              <a:t>Alimentations dissociées </a:t>
            </a:r>
            <a:r>
              <a:rPr lang="fr-FR" dirty="0" err="1"/>
              <a:t>servo</a:t>
            </a:r>
            <a:r>
              <a:rPr lang="fr-FR" dirty="0"/>
              <a:t> / électronique</a:t>
            </a:r>
          </a:p>
          <a:p>
            <a:r>
              <a:rPr lang="fr-FR" dirty="0"/>
              <a:t>Le tout sur </a:t>
            </a:r>
            <a:r>
              <a:rPr lang="fr-FR" dirty="0" err="1"/>
              <a:t>chassis</a:t>
            </a:r>
            <a:r>
              <a:rPr lang="fr-FR" dirty="0"/>
              <a:t> « Custom »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89040"/>
            <a:ext cx="960060" cy="771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46691"/>
            <a:ext cx="765610" cy="741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2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495088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OS : Windows XP Pro allégé</a:t>
            </a:r>
          </a:p>
          <a:p>
            <a:pPr lvl="1"/>
            <a:r>
              <a:rPr lang="fr-FR" dirty="0"/>
              <a:t>Installation sur SD </a:t>
            </a:r>
            <a:r>
              <a:rPr lang="fr-FR" dirty="0" err="1"/>
              <a:t>Card</a:t>
            </a:r>
            <a:r>
              <a:rPr lang="fr-FR" dirty="0"/>
              <a:t> via </a:t>
            </a:r>
            <a:r>
              <a:rPr lang="fr-FR" dirty="0" err="1"/>
              <a:t>cle</a:t>
            </a:r>
            <a:r>
              <a:rPr lang="fr-FR" dirty="0"/>
              <a:t> USB</a:t>
            </a:r>
          </a:p>
          <a:p>
            <a:pPr lvl="1"/>
            <a:r>
              <a:rPr lang="fr-FR" dirty="0"/>
              <a:t>Boot sur SD </a:t>
            </a:r>
            <a:r>
              <a:rPr lang="fr-FR" dirty="0" err="1"/>
              <a:t>Card</a:t>
            </a:r>
            <a:r>
              <a:rPr lang="fr-FR" dirty="0"/>
              <a:t> (simulation IDE)</a:t>
            </a:r>
          </a:p>
          <a:p>
            <a:r>
              <a:rPr lang="fr-FR" dirty="0"/>
              <a:t>Librairie native d’accès aux périphériques intégrés</a:t>
            </a:r>
          </a:p>
          <a:p>
            <a:pPr lvl="1"/>
            <a:r>
              <a:rPr lang="fr-FR" dirty="0"/>
              <a:t> I²C, PWM,  ADC, SPI</a:t>
            </a:r>
          </a:p>
          <a:p>
            <a:r>
              <a:rPr lang="fr-FR" dirty="0"/>
              <a:t>Librairie d’interopérabilité .Net</a:t>
            </a:r>
          </a:p>
          <a:p>
            <a:r>
              <a:rPr lang="fr-FR" dirty="0"/>
              <a:t>Applicatif et services interne </a:t>
            </a:r>
            <a:r>
              <a:rPr lang="fr-FR" dirty="0" err="1"/>
              <a:t>CloRoFeel</a:t>
            </a:r>
            <a:endParaRPr lang="fr-FR" dirty="0"/>
          </a:p>
          <a:p>
            <a:pPr lvl="1"/>
            <a:r>
              <a:rPr lang="fr-FR" dirty="0"/>
              <a:t>.NET 4</a:t>
            </a:r>
          </a:p>
          <a:p>
            <a:pPr lvl="1"/>
            <a:r>
              <a:rPr lang="fr-FR" dirty="0"/>
              <a:t>Visual Studio 2010</a:t>
            </a:r>
          </a:p>
          <a:p>
            <a:pPr lvl="1"/>
            <a:r>
              <a:rPr lang="fr-FR" dirty="0"/>
              <a:t>Windows Azure</a:t>
            </a:r>
          </a:p>
          <a:p>
            <a:r>
              <a:rPr lang="fr-FR" dirty="0"/>
              <a:t>Logiciel Client </a:t>
            </a:r>
            <a:r>
              <a:rPr lang="fr-FR" dirty="0" err="1"/>
              <a:t>Clorofeel</a:t>
            </a:r>
            <a:endParaRPr lang="fr-FR" dirty="0"/>
          </a:p>
          <a:p>
            <a:pPr lvl="1"/>
            <a:r>
              <a:rPr lang="fr-FR" dirty="0"/>
              <a:t>Une application Windows Phone 7 (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Une application Silverlight 4 (</a:t>
            </a:r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Viewer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270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« POC »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5301208"/>
            <a:ext cx="756084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Roboard</a:t>
            </a:r>
            <a:r>
              <a:rPr lang="fr-FR" dirty="0"/>
              <a:t> RB110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50172" y="58179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PWM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069692" y="581797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        USB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1475656" y="5904640"/>
            <a:ext cx="6984778" cy="953360"/>
            <a:chOff x="1475656" y="5904640"/>
            <a:chExt cx="6984778" cy="953360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6063251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6071796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66" y="6063251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6084662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89577" l="1954" r="977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084662"/>
              <a:ext cx="720080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http://www.microsoft.com/hardware/digitalcommunication/images/products/lcc/ic_lcc_otherviews0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807" l="21508" r="8547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727" y="6198467"/>
              <a:ext cx="1035582" cy="659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ccolade fermante 8"/>
            <p:cNvSpPr/>
            <p:nvPr/>
          </p:nvSpPr>
          <p:spPr>
            <a:xfrm rot="16200000">
              <a:off x="3131840" y="4248458"/>
              <a:ext cx="360040" cy="367240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ccolade fermante 10"/>
            <p:cNvSpPr/>
            <p:nvPr/>
          </p:nvSpPr>
          <p:spPr>
            <a:xfrm rot="16200000">
              <a:off x="7200292" y="5004540"/>
              <a:ext cx="360041" cy="21602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67" b="90000" l="5000" r="9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6038657"/>
              <a:ext cx="769268" cy="769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899592" y="4437112"/>
            <a:ext cx="756084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Windows XP Pro allégée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4949" y="3717032"/>
            <a:ext cx="1474117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RoboIo</a:t>
            </a:r>
            <a:r>
              <a:rPr lang="fr-FR" dirty="0"/>
              <a:t> Lib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68" y="3717032"/>
            <a:ext cx="59766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.Net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4949" y="2996952"/>
            <a:ext cx="4027091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RoboIO_dotNet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899592" y="2204864"/>
            <a:ext cx="4032448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r>
              <a:rPr lang="fr-FR" dirty="0"/>
              <a:t> Main Service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53468" y="2204864"/>
            <a:ext cx="3406964" cy="1368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CloRoFeel</a:t>
            </a:r>
            <a:r>
              <a:rPr lang="fr-FR" dirty="0"/>
              <a:t> </a:t>
            </a:r>
            <a:r>
              <a:rPr lang="fr-FR" dirty="0" err="1"/>
              <a:t>WebCam</a:t>
            </a:r>
            <a:r>
              <a:rPr lang="fr-FR" dirty="0"/>
              <a:t> </a:t>
            </a:r>
            <a:r>
              <a:rPr lang="fr-FR" dirty="0" err="1"/>
              <a:t>Grabber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-324544" y="5157192"/>
            <a:ext cx="1000911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2699792" y="1196752"/>
            <a:ext cx="864096" cy="720080"/>
            <a:chOff x="2699792" y="1196752"/>
            <a:chExt cx="864096" cy="720080"/>
          </a:xfrm>
        </p:grpSpPr>
        <p:sp>
          <p:nvSpPr>
            <p:cNvPr id="19" name="Flèche vers le bas 18"/>
            <p:cNvSpPr/>
            <p:nvPr/>
          </p:nvSpPr>
          <p:spPr>
            <a:xfrm>
              <a:off x="2699792" y="1196752"/>
              <a:ext cx="218702" cy="72008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947309" y="1361247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6700166" y="1218496"/>
            <a:ext cx="864677" cy="698336"/>
            <a:chOff x="6700166" y="1218496"/>
            <a:chExt cx="864677" cy="698336"/>
          </a:xfrm>
        </p:grpSpPr>
        <p:sp>
          <p:nvSpPr>
            <p:cNvPr id="29" name="Flèche vers le bas 28"/>
            <p:cNvSpPr/>
            <p:nvPr/>
          </p:nvSpPr>
          <p:spPr>
            <a:xfrm rot="10800000">
              <a:off x="6700166" y="1218496"/>
              <a:ext cx="248098" cy="69833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948264" y="1361247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1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/>
      <p:bldP spid="12" grpId="0" animBg="1"/>
      <p:bldP spid="14" grpId="0" animBg="1"/>
      <p:bldP spid="15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contraintes </a:t>
            </a:r>
            <a:r>
              <a:rPr lang="fr-FR" dirty="0" err="1"/>
              <a:t>CloRoFeel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022889"/>
          </a:xfrm>
        </p:spPr>
        <p:txBody>
          <a:bodyPr>
            <a:normAutofit/>
          </a:bodyPr>
          <a:lstStyle/>
          <a:p>
            <a:r>
              <a:rPr lang="fr-FR" dirty="0"/>
              <a:t>Ressource limitée de </a:t>
            </a:r>
            <a:r>
              <a:rPr lang="fr-FR" dirty="0" err="1"/>
              <a:t>Clorofeel</a:t>
            </a:r>
            <a:endParaRPr lang="fr-FR" dirty="0"/>
          </a:p>
          <a:p>
            <a:r>
              <a:rPr lang="fr-FR" dirty="0"/>
              <a:t>Pilotage du robot à distance</a:t>
            </a:r>
          </a:p>
          <a:p>
            <a:pPr lvl="1"/>
            <a:r>
              <a:rPr lang="fr-FR" dirty="0"/>
              <a:t>À partir d’un Windows Phone 7</a:t>
            </a:r>
          </a:p>
          <a:p>
            <a:pPr lvl="2"/>
            <a:r>
              <a:rPr lang="fr-FR" dirty="0"/>
              <a:t>Mais ouverture vers d’autre plateforme</a:t>
            </a:r>
          </a:p>
          <a:p>
            <a:r>
              <a:rPr lang="fr-FR" dirty="0"/>
              <a:t>Accessibilité lointaine</a:t>
            </a:r>
          </a:p>
          <a:p>
            <a:pPr lvl="1"/>
            <a:r>
              <a:rPr lang="fr-FR" dirty="0"/>
              <a:t>Au delà de la portée directe d’un émetteur/récepteur embarqué</a:t>
            </a:r>
          </a:p>
          <a:p>
            <a:pPr lvl="1"/>
            <a:r>
              <a:rPr lang="fr-FR" dirty="0"/>
              <a:t>Éloignement géographique potentiellement important et non connu par avance, </a:t>
            </a:r>
          </a:p>
          <a:p>
            <a:pPr lvl="1"/>
            <a:r>
              <a:rPr lang="fr-FR" dirty="0"/>
              <a:t>Possibilité de pilotage multiple</a:t>
            </a:r>
          </a:p>
          <a:p>
            <a:r>
              <a:rPr lang="fr-FR" dirty="0"/>
              <a:t>Facilité de mise en œuvre </a:t>
            </a:r>
          </a:p>
        </p:txBody>
      </p:sp>
    </p:spTree>
    <p:extLst>
      <p:ext uri="{BB962C8B-B14F-4D97-AF65-F5344CB8AC3E}">
        <p14:creationId xmlns:p14="http://schemas.microsoft.com/office/powerpoint/2010/main" val="422642890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+ Outro conféren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u class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ge 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570</Words>
  <Application>Microsoft Office PowerPoint</Application>
  <PresentationFormat>Affichage à l'écran (4:3)</PresentationFormat>
  <Paragraphs>165</Paragraphs>
  <Slides>24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Segoe</vt:lpstr>
      <vt:lpstr>Segoe UI</vt:lpstr>
      <vt:lpstr>Wingdings</vt:lpstr>
      <vt:lpstr>Intro + Outro conférence</vt:lpstr>
      <vt:lpstr>Contenu classique</vt:lpstr>
      <vt:lpstr>Page code</vt:lpstr>
      <vt:lpstr>Présentation PowerPoint</vt:lpstr>
      <vt:lpstr>.Net du Servo au Cerveau </vt:lpstr>
      <vt:lpstr>Agenda</vt:lpstr>
      <vt:lpstr>Un robot vert ?</vt:lpstr>
      <vt:lpstr>Le Robot CloRoFeel</vt:lpstr>
      <vt:lpstr>Hardware</vt:lpstr>
      <vt:lpstr>Logiciels</vt:lpstr>
      <vt:lpstr>Architecture « POC »</vt:lpstr>
      <vt:lpstr>Les contraintes CloRoFeel</vt:lpstr>
      <vt:lpstr>CloRoFeel et AppFabric</vt:lpstr>
      <vt:lpstr>Présentation PowerPoint</vt:lpstr>
      <vt:lpstr>Le service de pilotage</vt:lpstr>
      <vt:lpstr>Architecture logicielle</vt:lpstr>
      <vt:lpstr>DEMO</vt:lpstr>
      <vt:lpstr>CloRoFeel Remote</vt:lpstr>
      <vt:lpstr>DEMO</vt:lpstr>
      <vt:lpstr>CloRoFeel et la vidéo</vt:lpstr>
      <vt:lpstr>Architecture logicielle</vt:lpstr>
      <vt:lpstr>Demo</vt:lpstr>
      <vt:lpstr>Architecture logicielle</vt:lpstr>
      <vt:lpstr>Verdict : Robot &amp; Cloud</vt:lpstr>
      <vt:lpstr>Verdict : Robot &amp; Cloud</vt:lpstr>
      <vt:lpstr>MSDN et TechNet : l’essentiel  des ressources techniques à portée de clic</vt:lpstr>
      <vt:lpstr>Présentation PowerPoint</vt:lpstr>
    </vt:vector>
  </TitlesOfParts>
  <Company>QuidMind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 Services de A à Z</dc:title>
  <dc:subject>Présentation RIA Services TechDays 2011</dc:subject>
  <dc:creator>nclerc@quidmind.com</dc:creator>
  <cp:keywords>RIA,silverlight,WCF,Azure</cp:keywords>
  <cp:lastModifiedBy>Nicolas CLERC</cp:lastModifiedBy>
  <cp:revision>395</cp:revision>
  <dcterms:modified xsi:type="dcterms:W3CDTF">2017-05-02T23:35:16Z</dcterms:modified>
</cp:coreProperties>
</file>